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style8.xml" ContentType="application/vnd.ms-office.chartstyle+xml"/>
  <Override PartName="/ppt/charts/colors8.xml" ContentType="application/vnd.ms-office.chartcolorstyle+xml"/>
  <Override PartName="/ppt/charts/chart13.xml" ContentType="application/vnd.openxmlformats-officedocument.drawingml.chart+xml"/>
  <Override PartName="/ppt/charts/style9.xml" ContentType="application/vnd.ms-office.chartstyle+xml"/>
  <Override PartName="/ppt/charts/colors9.xml" ContentType="application/vnd.ms-office.chartcolorstyle+xml"/>
  <Override PartName="/ppt/charts/chart14.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5.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6.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2.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2.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8.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9.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38.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9.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40.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4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4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46.xml" ContentType="application/vnd.openxmlformats-officedocument.drawingml.chart+xml"/>
  <Override PartName="/ppt/charts/chart47.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48.xml" ContentType="application/vnd.openxmlformats-officedocument.drawingml.chart+xml"/>
  <Override PartName="/ppt/charts/chart49.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50.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51.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52.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53.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54.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55.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56.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57.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58.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59.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60.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61.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notesSlides/notesSlide3.xml" ContentType="application/vnd.openxmlformats-officedocument.presentationml.notesSlide+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92.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9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94.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95.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96.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97.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98.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99.xml" ContentType="application/vnd.openxmlformats-officedocument.drawingml.chart+xml"/>
  <Override PartName="/ppt/charts/chart100.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101.xml" ContentType="application/vnd.openxmlformats-officedocument.drawingml.chart+xml"/>
  <Override PartName="/ppt/charts/chart102.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103.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104.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105.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106.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107.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108.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109.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110.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111.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112.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113.xml" ContentType="application/vnd.openxmlformats-officedocument.drawingml.chart+xml"/>
  <Override PartName="/ppt/charts/chart114.xml" ContentType="application/vnd.openxmlformats-officedocument.drawingml.chart+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126.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127.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128.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129.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130.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131.xml" ContentType="application/vnd.openxmlformats-officedocument.drawingml.chart+xml"/>
  <Override PartName="/ppt/charts/chart132.xml" ContentType="application/vnd.openxmlformats-officedocument.drawingml.chart+xml"/>
  <Override PartName="/ppt/charts/chart133.xml" ContentType="application/vnd.openxmlformats-officedocument.drawingml.chart+xml"/>
  <Override PartName="/ppt/charts/chart134.xml" ContentType="application/vnd.openxmlformats-officedocument.drawingml.chart+xml"/>
  <Override PartName="/ppt/charts/chart135.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136.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137.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138.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139.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140.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141.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142.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143.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148.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149.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150.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154.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155.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156.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157.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158.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159.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160.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161.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162.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163.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164.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172.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176.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177.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78.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79.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180.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181.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82.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83.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84.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85.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86.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87.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188.xml" ContentType="application/vnd.openxmlformats-officedocument.drawingml.chart+xml"/>
  <Override PartName="/ppt/charts/chart189.xml" ContentType="application/vnd.openxmlformats-officedocument.drawingml.chart+xml"/>
  <Override PartName="/ppt/charts/chart190.xml" ContentType="application/vnd.openxmlformats-officedocument.drawingml.chart+xml"/>
  <Override PartName="/ppt/charts/chart191.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92.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93.xml" ContentType="application/vnd.openxmlformats-officedocument.drawingml.chart+xml"/>
  <Override PartName="/ppt/charts/style108.xml" ContentType="application/vnd.ms-office.chartstyle+xml"/>
  <Override PartName="/ppt/charts/colors108.xml" ContentType="application/vnd.ms-office.chartcolorstyle+xml"/>
  <Override PartName="/ppt/charts/chart194.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95.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96.xml" ContentType="application/vnd.openxmlformats-officedocument.drawingml.chart+xml"/>
  <Override PartName="/ppt/charts/style111.xml" ContentType="application/vnd.ms-office.chartstyle+xml"/>
  <Override PartName="/ppt/charts/colors111.xml" ContentType="application/vnd.ms-office.chartcolorstyle+xml"/>
  <Override PartName="/ppt/charts/chart197.xml" ContentType="application/vnd.openxmlformats-officedocument.drawingml.chart+xml"/>
  <Override PartName="/ppt/charts/style112.xml" ContentType="application/vnd.ms-office.chartstyle+xml"/>
  <Override PartName="/ppt/charts/colors112.xml" ContentType="application/vnd.ms-office.chartcolorstyle+xml"/>
  <Override PartName="/ppt/charts/chart198.xml" ContentType="application/vnd.openxmlformats-officedocument.drawingml.chart+xml"/>
  <Override PartName="/ppt/charts/style113.xml" ContentType="application/vnd.ms-office.chartstyle+xml"/>
  <Override PartName="/ppt/charts/colors113.xml" ContentType="application/vnd.ms-office.chartcolorstyle+xml"/>
  <Override PartName="/ppt/charts/chart199.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200.xml" ContentType="application/vnd.openxmlformats-officedocument.drawingml.chart+xml"/>
  <Override PartName="/ppt/charts/style115.xml" ContentType="application/vnd.ms-office.chartstyle+xml"/>
  <Override PartName="/ppt/charts/colors115.xml" ContentType="application/vnd.ms-office.chartcolorstyle+xml"/>
  <Override PartName="/ppt/charts/chart201.xml" ContentType="application/vnd.openxmlformats-officedocument.drawingml.chart+xml"/>
  <Override PartName="/ppt/charts/style116.xml" ContentType="application/vnd.ms-office.chartstyle+xml"/>
  <Override PartName="/ppt/charts/colors116.xml" ContentType="application/vnd.ms-office.chartcolorstyle+xml"/>
  <Override PartName="/ppt/charts/chart202.xml" ContentType="application/vnd.openxmlformats-officedocument.drawingml.chart+xml"/>
  <Override PartName="/ppt/charts/style117.xml" ContentType="application/vnd.ms-office.chartstyle+xml"/>
  <Override PartName="/ppt/charts/colors117.xml" ContentType="application/vnd.ms-office.chartcolorstyle+xml"/>
  <Override PartName="/ppt/charts/chart203.xml" ContentType="application/vnd.openxmlformats-officedocument.drawingml.chart+xml"/>
  <Override PartName="/ppt/charts/style118.xml" ContentType="application/vnd.ms-office.chartstyle+xml"/>
  <Override PartName="/ppt/charts/colors118.xml" ContentType="application/vnd.ms-office.chartcolorstyle+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style119.xml" ContentType="application/vnd.ms-office.chartstyle+xml"/>
  <Override PartName="/ppt/charts/colors119.xml" ContentType="application/vnd.ms-office.chartcolorstyle+xml"/>
  <Override PartName="/ppt/charts/chart207.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208.xml" ContentType="application/vnd.openxmlformats-officedocument.drawingml.chart+xml"/>
  <Override PartName="/ppt/charts/style121.xml" ContentType="application/vnd.ms-office.chartstyle+xml"/>
  <Override PartName="/ppt/charts/colors121.xml" ContentType="application/vnd.ms-office.chartcolorstyle+xml"/>
  <Override PartName="/ppt/charts/chart209.xml" ContentType="application/vnd.openxmlformats-officedocument.drawingml.chart+xml"/>
  <Override PartName="/ppt/charts/style122.xml" ContentType="application/vnd.ms-office.chartstyle+xml"/>
  <Override PartName="/ppt/charts/colors122.xml" ContentType="application/vnd.ms-office.chartcolorstyle+xml"/>
  <Override PartName="/ppt/charts/chart210.xml" ContentType="application/vnd.openxmlformats-officedocument.drawingml.chart+xml"/>
  <Override PartName="/ppt/charts/style123.xml" ContentType="application/vnd.ms-office.chartstyle+xml"/>
  <Override PartName="/ppt/charts/colors123.xml" ContentType="application/vnd.ms-office.chartcolorstyle+xml"/>
  <Override PartName="/ppt/charts/chart211.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212.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213.xml" ContentType="application/vnd.openxmlformats-officedocument.drawingml.chart+xml"/>
  <Override PartName="/ppt/charts/style126.xml" ContentType="application/vnd.ms-office.chartstyle+xml"/>
  <Override PartName="/ppt/charts/colors126.xml" ContentType="application/vnd.ms-office.chartcolorstyle+xml"/>
  <Override PartName="/ppt/charts/chart214.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215.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216.xml" ContentType="application/vnd.openxmlformats-officedocument.drawingml.chart+xml"/>
  <Override PartName="/ppt/charts/style129.xml" ContentType="application/vnd.ms-office.chartstyle+xml"/>
  <Override PartName="/ppt/charts/colors129.xml" ContentType="application/vnd.ms-office.chartcolorstyle+xml"/>
  <Override PartName="/ppt/charts/chart217.xml" ContentType="application/vnd.openxmlformats-officedocument.drawingml.chart+xml"/>
  <Override PartName="/ppt/charts/style130.xml" ContentType="application/vnd.ms-office.chartstyle+xml"/>
  <Override PartName="/ppt/charts/colors130.xml" ContentType="application/vnd.ms-office.chartcolorstyle+xml"/>
  <Override PartName="/ppt/charts/chart218.xml" ContentType="application/vnd.openxmlformats-officedocument.drawingml.chart+xml"/>
  <Override PartName="/ppt/charts/style131.xml" ContentType="application/vnd.ms-office.chartstyle+xml"/>
  <Override PartName="/ppt/charts/colors131.xml" ContentType="application/vnd.ms-office.chartcolorstyle+xml"/>
  <Override PartName="/ppt/charts/chart219.xml" ContentType="application/vnd.openxmlformats-officedocument.drawingml.chart+xml"/>
  <Override PartName="/ppt/charts/style132.xml" ContentType="application/vnd.ms-office.chartstyle+xml"/>
  <Override PartName="/ppt/charts/colors132.xml" ContentType="application/vnd.ms-office.chartcolorstyle+xml"/>
  <Override PartName="/ppt/charts/chart220.xml" ContentType="application/vnd.openxmlformats-officedocument.drawingml.chart+xml"/>
  <Override PartName="/ppt/charts/style133.xml" ContentType="application/vnd.ms-office.chartstyle+xml"/>
  <Override PartName="/ppt/charts/colors133.xml" ContentType="application/vnd.ms-office.chartcolorstyle+xml"/>
  <Override PartName="/ppt/charts/chart221.xml" ContentType="application/vnd.openxmlformats-officedocument.drawingml.chart+xml"/>
  <Override PartName="/ppt/charts/style134.xml" ContentType="application/vnd.ms-office.chartstyle+xml"/>
  <Override PartName="/ppt/charts/colors134.xml" ContentType="application/vnd.ms-office.chartcolorstyle+xml"/>
  <Override PartName="/ppt/charts/chart222.xml" ContentType="application/vnd.openxmlformats-officedocument.drawingml.chart+xml"/>
  <Override PartName="/ppt/charts/style135.xml" ContentType="application/vnd.ms-office.chartstyle+xml"/>
  <Override PartName="/ppt/charts/colors135.xml" ContentType="application/vnd.ms-office.chartcolorstyle+xml"/>
  <Override PartName="/ppt/charts/chart223.xml" ContentType="application/vnd.openxmlformats-officedocument.drawingml.chart+xml"/>
  <Override PartName="/ppt/charts/style136.xml" ContentType="application/vnd.ms-office.chartstyle+xml"/>
  <Override PartName="/ppt/charts/colors136.xml" ContentType="application/vnd.ms-office.chartcolorstyle+xml"/>
  <Override PartName="/ppt/notesSlides/notesSlide4.xml" ContentType="application/vnd.openxmlformats-officedocument.presentationml.notesSlide+xml"/>
  <Override PartName="/ppt/charts/chart224.xml" ContentType="application/vnd.openxmlformats-officedocument.drawingml.chart+xml"/>
  <Override PartName="/ppt/charts/style137.xml" ContentType="application/vnd.ms-office.chartstyle+xml"/>
  <Override PartName="/ppt/charts/colors137.xml" ContentType="application/vnd.ms-office.chartcolorstyle+xml"/>
  <Override PartName="/ppt/charts/chart225.xml" ContentType="application/vnd.openxmlformats-officedocument.drawingml.chart+xml"/>
  <Override PartName="/ppt/charts/style138.xml" ContentType="application/vnd.ms-office.chartstyle+xml"/>
  <Override PartName="/ppt/charts/colors138.xml" ContentType="application/vnd.ms-office.chartcolorstyle+xml"/>
  <Override PartName="/ppt/charts/chart226.xml" ContentType="application/vnd.openxmlformats-officedocument.drawingml.chart+xml"/>
  <Override PartName="/ppt/charts/style139.xml" ContentType="application/vnd.ms-office.chartstyle+xml"/>
  <Override PartName="/ppt/charts/colors139.xml" ContentType="application/vnd.ms-office.chartcolorstyle+xml"/>
  <Override PartName="/ppt/charts/chart227.xml" ContentType="application/vnd.openxmlformats-officedocument.drawingml.chart+xml"/>
  <Override PartName="/ppt/charts/style140.xml" ContentType="application/vnd.ms-office.chartstyle+xml"/>
  <Override PartName="/ppt/charts/colors140.xml" ContentType="application/vnd.ms-office.chartcolorstyle+xml"/>
  <Override PartName="/ppt/charts/chart228.xml" ContentType="application/vnd.openxmlformats-officedocument.drawingml.chart+xml"/>
  <Override PartName="/ppt/charts/style141.xml" ContentType="application/vnd.ms-office.chartstyle+xml"/>
  <Override PartName="/ppt/charts/colors141.xml" ContentType="application/vnd.ms-office.chartcolorstyle+xml"/>
  <Override PartName="/ppt/charts/chart229.xml" ContentType="application/vnd.openxmlformats-officedocument.drawingml.chart+xml"/>
  <Override PartName="/ppt/charts/chart230.xml" ContentType="application/vnd.openxmlformats-officedocument.drawingml.chart+xml"/>
  <Override PartName="/ppt/charts/style142.xml" ContentType="application/vnd.ms-office.chartstyle+xml"/>
  <Override PartName="/ppt/charts/colors142.xml" ContentType="application/vnd.ms-office.chartcolorstyle+xml"/>
  <Override PartName="/ppt/charts/chart231.xml" ContentType="application/vnd.openxmlformats-officedocument.drawingml.chart+xml"/>
  <Override PartName="/ppt/charts/style143.xml" ContentType="application/vnd.ms-office.chartstyle+xml"/>
  <Override PartName="/ppt/charts/colors143.xml" ContentType="application/vnd.ms-office.chartcolorstyle+xml"/>
  <Override PartName="/ppt/charts/chart232.xml" ContentType="application/vnd.openxmlformats-officedocument.drawingml.chart+xml"/>
  <Override PartName="/ppt/charts/style144.xml" ContentType="application/vnd.ms-office.chartstyle+xml"/>
  <Override PartName="/ppt/charts/colors144.xml" ContentType="application/vnd.ms-office.chartcolorstyle+xml"/>
  <Override PartName="/ppt/charts/chart233.xml" ContentType="application/vnd.openxmlformats-officedocument.drawingml.chart+xml"/>
  <Override PartName="/ppt/charts/style145.xml" ContentType="application/vnd.ms-office.chartstyle+xml"/>
  <Override PartName="/ppt/charts/colors145.xml" ContentType="application/vnd.ms-office.chartcolorstyle+xml"/>
  <Override PartName="/ppt/charts/chart234.xml" ContentType="application/vnd.openxmlformats-officedocument.drawingml.chart+xml"/>
  <Override PartName="/ppt/charts/style146.xml" ContentType="application/vnd.ms-office.chartstyle+xml"/>
  <Override PartName="/ppt/charts/colors146.xml" ContentType="application/vnd.ms-office.chartcolorstyle+xml"/>
  <Override PartName="/ppt/charts/chart235.xml" ContentType="application/vnd.openxmlformats-officedocument.drawingml.chart+xml"/>
  <Override PartName="/ppt/charts/style147.xml" ContentType="application/vnd.ms-office.chartstyle+xml"/>
  <Override PartName="/ppt/charts/colors147.xml" ContentType="application/vnd.ms-office.chartcolorstyle+xml"/>
  <Override PartName="/ppt/charts/chart236.xml" ContentType="application/vnd.openxmlformats-officedocument.drawingml.chart+xml"/>
  <Override PartName="/ppt/charts/style148.xml" ContentType="application/vnd.ms-office.chartstyle+xml"/>
  <Override PartName="/ppt/charts/colors148.xml" ContentType="application/vnd.ms-office.chartcolorstyle+xml"/>
  <Override PartName="/ppt/charts/chart237.xml" ContentType="application/vnd.openxmlformats-officedocument.drawingml.chart+xml"/>
  <Override PartName="/ppt/charts/style149.xml" ContentType="application/vnd.ms-office.chartstyle+xml"/>
  <Override PartName="/ppt/charts/colors149.xml" ContentType="application/vnd.ms-office.chartcolorstyle+xml"/>
  <Override PartName="/ppt/charts/chart238.xml" ContentType="application/vnd.openxmlformats-officedocument.drawingml.chart+xml"/>
  <Override PartName="/ppt/charts/style150.xml" ContentType="application/vnd.ms-office.chartstyle+xml"/>
  <Override PartName="/ppt/charts/colors150.xml" ContentType="application/vnd.ms-office.chartcolorstyle+xml"/>
  <Override PartName="/ppt/charts/chart239.xml" ContentType="application/vnd.openxmlformats-officedocument.drawingml.chart+xml"/>
  <Override PartName="/ppt/charts/style151.xml" ContentType="application/vnd.ms-office.chartstyle+xml"/>
  <Override PartName="/ppt/charts/colors151.xml" ContentType="application/vnd.ms-office.chartcolorstyle+xml"/>
  <Override PartName="/ppt/charts/chart240.xml" ContentType="application/vnd.openxmlformats-officedocument.drawingml.chart+xml"/>
  <Override PartName="/ppt/charts/style152.xml" ContentType="application/vnd.ms-office.chartstyle+xml"/>
  <Override PartName="/ppt/charts/colors152.xml" ContentType="application/vnd.ms-office.chartcolorstyle+xml"/>
  <Override PartName="/ppt/charts/chart241.xml" ContentType="application/vnd.openxmlformats-officedocument.drawingml.chart+xml"/>
  <Override PartName="/ppt/charts/style153.xml" ContentType="application/vnd.ms-office.chartstyle+xml"/>
  <Override PartName="/ppt/charts/colors153.xml" ContentType="application/vnd.ms-office.chartcolorstyle+xml"/>
  <Override PartName="/ppt/charts/chart242.xml" ContentType="application/vnd.openxmlformats-officedocument.drawingml.chart+xml"/>
  <Override PartName="/ppt/charts/style154.xml" ContentType="application/vnd.ms-office.chartstyle+xml"/>
  <Override PartName="/ppt/charts/colors154.xml" ContentType="application/vnd.ms-office.chartcolorstyle+xml"/>
  <Override PartName="/ppt/charts/chart243.xml" ContentType="application/vnd.openxmlformats-officedocument.drawingml.chart+xml"/>
  <Override PartName="/ppt/charts/chart244.xml" ContentType="application/vnd.openxmlformats-officedocument.drawingml.chart+xml"/>
  <Override PartName="/ppt/charts/style155.xml" ContentType="application/vnd.ms-office.chartstyle+xml"/>
  <Override PartName="/ppt/charts/colors155.xml" ContentType="application/vnd.ms-office.chartcolorstyle+xml"/>
  <Override PartName="/ppt/charts/chart245.xml" ContentType="application/vnd.openxmlformats-officedocument.drawingml.chart+xml"/>
  <Override PartName="/ppt/charts/style156.xml" ContentType="application/vnd.ms-office.chartstyle+xml"/>
  <Override PartName="/ppt/charts/colors156.xml" ContentType="application/vnd.ms-office.chartcolorstyle+xml"/>
  <Override PartName="/ppt/charts/chart246.xml" ContentType="application/vnd.openxmlformats-officedocument.drawingml.chart+xml"/>
  <Override PartName="/ppt/charts/style157.xml" ContentType="application/vnd.ms-office.chartstyle+xml"/>
  <Override PartName="/ppt/charts/colors157.xml" ContentType="application/vnd.ms-office.chartcolorstyle+xml"/>
  <Override PartName="/ppt/charts/chart247.xml" ContentType="application/vnd.openxmlformats-officedocument.drawingml.chart+xml"/>
  <Override PartName="/ppt/charts/style158.xml" ContentType="application/vnd.ms-office.chartstyle+xml"/>
  <Override PartName="/ppt/charts/colors158.xml" ContentType="application/vnd.ms-office.chartcolorstyle+xml"/>
  <Override PartName="/ppt/charts/chart248.xml" ContentType="application/vnd.openxmlformats-officedocument.drawingml.chart+xml"/>
  <Override PartName="/ppt/charts/style159.xml" ContentType="application/vnd.ms-office.chartstyle+xml"/>
  <Override PartName="/ppt/charts/colors159.xml" ContentType="application/vnd.ms-office.chartcolorstyle+xml"/>
  <Override PartName="/ppt/charts/chart249.xml" ContentType="application/vnd.openxmlformats-officedocument.drawingml.chart+xml"/>
  <Override PartName="/ppt/charts/style160.xml" ContentType="application/vnd.ms-office.chartstyle+xml"/>
  <Override PartName="/ppt/charts/colors160.xml" ContentType="application/vnd.ms-office.chartcolorstyle+xml"/>
  <Override PartName="/ppt/charts/chart250.xml" ContentType="application/vnd.openxmlformats-officedocument.drawingml.chart+xml"/>
  <Override PartName="/ppt/charts/style161.xml" ContentType="application/vnd.ms-office.chartstyle+xml"/>
  <Override PartName="/ppt/charts/colors161.xml" ContentType="application/vnd.ms-office.chartcolorstyle+xml"/>
  <Override PartName="/ppt/charts/chart251.xml" ContentType="application/vnd.openxmlformats-officedocument.drawingml.chart+xml"/>
  <Override PartName="/ppt/charts/style162.xml" ContentType="application/vnd.ms-office.chartstyle+xml"/>
  <Override PartName="/ppt/charts/colors162.xml" ContentType="application/vnd.ms-office.chartcolorstyle+xml"/>
  <Override PartName="/ppt/charts/chart252.xml" ContentType="application/vnd.openxmlformats-officedocument.drawingml.chart+xml"/>
  <Override PartName="/ppt/charts/style163.xml" ContentType="application/vnd.ms-office.chartstyle+xml"/>
  <Override PartName="/ppt/charts/colors163.xml" ContentType="application/vnd.ms-office.chartcolorstyle+xml"/>
  <Override PartName="/ppt/charts/chart253.xml" ContentType="application/vnd.openxmlformats-officedocument.drawingml.chart+xml"/>
  <Override PartName="/ppt/charts/style164.xml" ContentType="application/vnd.ms-office.chartstyle+xml"/>
  <Override PartName="/ppt/charts/colors164.xml" ContentType="application/vnd.ms-office.chartcolorstyle+xml"/>
  <Override PartName="/ppt/charts/chart254.xml" ContentType="application/vnd.openxmlformats-officedocument.drawingml.chart+xml"/>
  <Override PartName="/ppt/charts/style165.xml" ContentType="application/vnd.ms-office.chartstyle+xml"/>
  <Override PartName="/ppt/charts/colors165.xml" ContentType="application/vnd.ms-office.chartcolorstyle+xml"/>
  <Override PartName="/ppt/charts/chart255.xml" ContentType="application/vnd.openxmlformats-officedocument.drawingml.chart+xml"/>
  <Override PartName="/ppt/charts/style166.xml" ContentType="application/vnd.ms-office.chartstyle+xml"/>
  <Override PartName="/ppt/charts/colors166.xml" ContentType="application/vnd.ms-office.chartcolorstyle+xml"/>
  <Override PartName="/ppt/charts/chart256.xml" ContentType="application/vnd.openxmlformats-officedocument.drawingml.chart+xml"/>
  <Override PartName="/ppt/charts/style167.xml" ContentType="application/vnd.ms-office.chartstyle+xml"/>
  <Override PartName="/ppt/charts/colors167.xml" ContentType="application/vnd.ms-office.chartcolorstyle+xml"/>
  <Override PartName="/ppt/charts/chart257.xml" ContentType="application/vnd.openxmlformats-officedocument.drawingml.chart+xml"/>
  <Override PartName="/ppt/charts/style168.xml" ContentType="application/vnd.ms-office.chartstyle+xml"/>
  <Override PartName="/ppt/charts/colors168.xml" ContentType="application/vnd.ms-office.chartcolorstyle+xml"/>
  <Override PartName="/ppt/charts/chart258.xml" ContentType="application/vnd.openxmlformats-officedocument.drawingml.chart+xml"/>
  <Override PartName="/ppt/charts/style169.xml" ContentType="application/vnd.ms-office.chartstyle+xml"/>
  <Override PartName="/ppt/charts/colors169.xml" ContentType="application/vnd.ms-office.chartcolorstyle+xml"/>
  <Override PartName="/ppt/charts/chart259.xml" ContentType="application/vnd.openxmlformats-officedocument.drawingml.chart+xml"/>
  <Override PartName="/ppt/charts/style170.xml" ContentType="application/vnd.ms-office.chartstyle+xml"/>
  <Override PartName="/ppt/charts/colors170.xml" ContentType="application/vnd.ms-office.chartcolorstyle+xml"/>
  <Override PartName="/ppt/charts/chart260.xml" ContentType="application/vnd.openxmlformats-officedocument.drawingml.chart+xml"/>
  <Override PartName="/ppt/charts/style171.xml" ContentType="application/vnd.ms-office.chartstyle+xml"/>
  <Override PartName="/ppt/charts/colors171.xml" ContentType="application/vnd.ms-office.chartcolorstyle+xml"/>
  <Override PartName="/ppt/charts/chart261.xml" ContentType="application/vnd.openxmlformats-officedocument.drawingml.chart+xml"/>
  <Override PartName="/ppt/charts/style172.xml" ContentType="application/vnd.ms-office.chartstyle+xml"/>
  <Override PartName="/ppt/charts/colors172.xml" ContentType="application/vnd.ms-office.chartcolorstyle+xml"/>
  <Override PartName="/ppt/charts/chart262.xml" ContentType="application/vnd.openxmlformats-officedocument.drawingml.chart+xml"/>
  <Override PartName="/ppt/charts/style173.xml" ContentType="application/vnd.ms-office.chartstyle+xml"/>
  <Override PartName="/ppt/charts/colors173.xml" ContentType="application/vnd.ms-office.chartcolorstyle+xml"/>
  <Override PartName="/ppt/charts/chart263.xml" ContentType="application/vnd.openxmlformats-officedocument.drawingml.chart+xml"/>
  <Override PartName="/ppt/charts/style174.xml" ContentType="application/vnd.ms-office.chartstyle+xml"/>
  <Override PartName="/ppt/charts/colors174.xml" ContentType="application/vnd.ms-office.chartcolorstyle+xml"/>
  <Override PartName="/ppt/charts/chart264.xml" ContentType="application/vnd.openxmlformats-officedocument.drawingml.chart+xml"/>
  <Override PartName="/ppt/charts/style175.xml" ContentType="application/vnd.ms-office.chartstyle+xml"/>
  <Override PartName="/ppt/charts/colors175.xml" ContentType="application/vnd.ms-office.chartcolorstyle+xml"/>
  <Override PartName="/ppt/charts/chart265.xml" ContentType="application/vnd.openxmlformats-officedocument.drawingml.chart+xml"/>
  <Override PartName="/ppt/charts/style176.xml" ContentType="application/vnd.ms-office.chartstyle+xml"/>
  <Override PartName="/ppt/charts/colors176.xml" ContentType="application/vnd.ms-office.chartcolorstyle+xml"/>
  <Override PartName="/ppt/charts/chart266.xml" ContentType="application/vnd.openxmlformats-officedocument.drawingml.chart+xml"/>
  <Override PartName="/ppt/charts/style177.xml" ContentType="application/vnd.ms-office.chartstyle+xml"/>
  <Override PartName="/ppt/charts/colors177.xml" ContentType="application/vnd.ms-office.chartcolorstyle+xml"/>
  <Override PartName="/ppt/charts/chart267.xml" ContentType="application/vnd.openxmlformats-officedocument.drawingml.chart+xml"/>
  <Override PartName="/ppt/charts/style178.xml" ContentType="application/vnd.ms-office.chartstyle+xml"/>
  <Override PartName="/ppt/charts/colors178.xml" ContentType="application/vnd.ms-office.chartcolorstyle+xml"/>
  <Override PartName="/ppt/charts/chart268.xml" ContentType="application/vnd.openxmlformats-officedocument.drawingml.chart+xml"/>
  <Override PartName="/ppt/charts/style179.xml" ContentType="application/vnd.ms-office.chartstyle+xml"/>
  <Override PartName="/ppt/charts/colors179.xml" ContentType="application/vnd.ms-office.chartcolorstyle+xml"/>
  <Override PartName="/ppt/charts/chart269.xml" ContentType="application/vnd.openxmlformats-officedocument.drawingml.chart+xml"/>
  <Override PartName="/ppt/charts/style180.xml" ContentType="application/vnd.ms-office.chartstyle+xml"/>
  <Override PartName="/ppt/charts/colors180.xml" ContentType="application/vnd.ms-office.chartcolorstyl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17"/>
  </p:notesMasterIdLst>
  <p:sldIdLst>
    <p:sldId id="1155" r:id="rId2"/>
    <p:sldId id="260" r:id="rId3"/>
    <p:sldId id="262" r:id="rId4"/>
    <p:sldId id="1167" r:id="rId5"/>
    <p:sldId id="266" r:id="rId6"/>
    <p:sldId id="1168" r:id="rId7"/>
    <p:sldId id="1170" r:id="rId8"/>
    <p:sldId id="1197" r:id="rId9"/>
    <p:sldId id="1165" r:id="rId10"/>
    <p:sldId id="1171" r:id="rId11"/>
    <p:sldId id="1166" r:id="rId12"/>
    <p:sldId id="269" r:id="rId13"/>
    <p:sldId id="264" r:id="rId14"/>
    <p:sldId id="270" r:id="rId15"/>
    <p:sldId id="819" r:id="rId16"/>
    <p:sldId id="273" r:id="rId17"/>
    <p:sldId id="274" r:id="rId18"/>
    <p:sldId id="955" r:id="rId19"/>
    <p:sldId id="959" r:id="rId20"/>
    <p:sldId id="961" r:id="rId21"/>
    <p:sldId id="960" r:id="rId22"/>
    <p:sldId id="820" r:id="rId23"/>
    <p:sldId id="888" r:id="rId24"/>
    <p:sldId id="964" r:id="rId25"/>
    <p:sldId id="276" r:id="rId26"/>
    <p:sldId id="281" r:id="rId27"/>
    <p:sldId id="283" r:id="rId28"/>
    <p:sldId id="278" r:id="rId29"/>
    <p:sldId id="279" r:id="rId30"/>
    <p:sldId id="280" r:id="rId31"/>
    <p:sldId id="970" r:id="rId32"/>
    <p:sldId id="963" r:id="rId33"/>
    <p:sldId id="971" r:id="rId34"/>
    <p:sldId id="972" r:id="rId35"/>
    <p:sldId id="823" r:id="rId36"/>
    <p:sldId id="824" r:id="rId37"/>
    <p:sldId id="1090" r:id="rId38"/>
    <p:sldId id="1163" r:id="rId39"/>
    <p:sldId id="1118" r:id="rId40"/>
    <p:sldId id="965" r:id="rId41"/>
    <p:sldId id="1091" r:id="rId42"/>
    <p:sldId id="969" r:id="rId43"/>
    <p:sldId id="286" r:id="rId44"/>
    <p:sldId id="288" r:id="rId45"/>
    <p:sldId id="289" r:id="rId46"/>
    <p:sldId id="1156" r:id="rId47"/>
    <p:sldId id="967" r:id="rId48"/>
    <p:sldId id="968" r:id="rId49"/>
    <p:sldId id="827" r:id="rId50"/>
    <p:sldId id="1157" r:id="rId51"/>
    <p:sldId id="830" r:id="rId52"/>
    <p:sldId id="1093" r:id="rId53"/>
    <p:sldId id="974" r:id="rId54"/>
    <p:sldId id="973" r:id="rId55"/>
    <p:sldId id="975" r:id="rId56"/>
    <p:sldId id="291" r:id="rId57"/>
    <p:sldId id="293" r:id="rId58"/>
    <p:sldId id="294" r:id="rId59"/>
    <p:sldId id="976" r:id="rId60"/>
    <p:sldId id="979" r:id="rId61"/>
    <p:sldId id="980" r:id="rId62"/>
    <p:sldId id="831" r:id="rId63"/>
    <p:sldId id="832" r:id="rId64"/>
    <p:sldId id="977" r:id="rId65"/>
    <p:sldId id="296" r:id="rId66"/>
    <p:sldId id="298" r:id="rId67"/>
    <p:sldId id="1094" r:id="rId68"/>
    <p:sldId id="1095" r:id="rId69"/>
    <p:sldId id="982" r:id="rId70"/>
    <p:sldId id="981" r:id="rId71"/>
    <p:sldId id="983" r:id="rId72"/>
    <p:sldId id="833" r:id="rId73"/>
    <p:sldId id="1096" r:id="rId74"/>
    <p:sldId id="1097" r:id="rId75"/>
    <p:sldId id="985" r:id="rId76"/>
    <p:sldId id="1117" r:id="rId77"/>
    <p:sldId id="310" r:id="rId78"/>
    <p:sldId id="311" r:id="rId79"/>
    <p:sldId id="312" r:id="rId80"/>
    <p:sldId id="987" r:id="rId81"/>
    <p:sldId id="989" r:id="rId82"/>
    <p:sldId id="840" r:id="rId83"/>
    <p:sldId id="841" r:id="rId84"/>
    <p:sldId id="842" r:id="rId85"/>
    <p:sldId id="315" r:id="rId86"/>
    <p:sldId id="316" r:id="rId87"/>
    <p:sldId id="317" r:id="rId88"/>
    <p:sldId id="319" r:id="rId89"/>
    <p:sldId id="986" r:id="rId90"/>
    <p:sldId id="990" r:id="rId91"/>
    <p:sldId id="991" r:id="rId92"/>
    <p:sldId id="843" r:id="rId93"/>
    <p:sldId id="844" r:id="rId94"/>
    <p:sldId id="845" r:id="rId95"/>
    <p:sldId id="992" r:id="rId96"/>
    <p:sldId id="993" r:id="rId97"/>
    <p:sldId id="887" r:id="rId98"/>
    <p:sldId id="321" r:id="rId99"/>
    <p:sldId id="322" r:id="rId100"/>
    <p:sldId id="323" r:id="rId101"/>
    <p:sldId id="1164" r:id="rId102"/>
    <p:sldId id="325" r:id="rId103"/>
    <p:sldId id="326" r:id="rId104"/>
    <p:sldId id="327" r:id="rId105"/>
    <p:sldId id="328" r:id="rId106"/>
    <p:sldId id="329" r:id="rId107"/>
    <p:sldId id="330" r:id="rId108"/>
    <p:sldId id="331" r:id="rId109"/>
    <p:sldId id="332" r:id="rId110"/>
    <p:sldId id="334" r:id="rId111"/>
    <p:sldId id="1116" r:id="rId112"/>
    <p:sldId id="994" r:id="rId113"/>
    <p:sldId id="995" r:id="rId114"/>
    <p:sldId id="996" r:id="rId115"/>
    <p:sldId id="997" r:id="rId116"/>
    <p:sldId id="1000" r:id="rId117"/>
    <p:sldId id="1001" r:id="rId118"/>
    <p:sldId id="1002" r:id="rId119"/>
    <p:sldId id="1003" r:id="rId120"/>
    <p:sldId id="1004" r:id="rId121"/>
    <p:sldId id="1005" r:id="rId122"/>
    <p:sldId id="1006" r:id="rId123"/>
    <p:sldId id="1007" r:id="rId124"/>
    <p:sldId id="1008" r:id="rId125"/>
    <p:sldId id="1009" r:id="rId126"/>
    <p:sldId id="1010" r:id="rId127"/>
    <p:sldId id="1115" r:id="rId128"/>
    <p:sldId id="847" r:id="rId129"/>
    <p:sldId id="849" r:id="rId130"/>
    <p:sldId id="850" r:id="rId131"/>
    <p:sldId id="851" r:id="rId132"/>
    <p:sldId id="854" r:id="rId133"/>
    <p:sldId id="853" r:id="rId134"/>
    <p:sldId id="855" r:id="rId135"/>
    <p:sldId id="856" r:id="rId136"/>
    <p:sldId id="858" r:id="rId137"/>
    <p:sldId id="857" r:id="rId138"/>
    <p:sldId id="859" r:id="rId139"/>
    <p:sldId id="860" r:id="rId140"/>
    <p:sldId id="861" r:id="rId141"/>
    <p:sldId id="862" r:id="rId142"/>
    <p:sldId id="846" r:id="rId143"/>
    <p:sldId id="337" r:id="rId144"/>
    <p:sldId id="336" r:id="rId145"/>
    <p:sldId id="335" r:id="rId146"/>
    <p:sldId id="338" r:id="rId147"/>
    <p:sldId id="339" r:id="rId148"/>
    <p:sldId id="341" r:id="rId149"/>
    <p:sldId id="346" r:id="rId150"/>
    <p:sldId id="342" r:id="rId151"/>
    <p:sldId id="343" r:id="rId152"/>
    <p:sldId id="345" r:id="rId153"/>
    <p:sldId id="1114" r:id="rId154"/>
    <p:sldId id="1012" r:id="rId155"/>
    <p:sldId id="1013" r:id="rId156"/>
    <p:sldId id="1015" r:id="rId157"/>
    <p:sldId id="1016" r:id="rId158"/>
    <p:sldId id="1017" r:id="rId159"/>
    <p:sldId id="1018" r:id="rId160"/>
    <p:sldId id="1019" r:id="rId161"/>
    <p:sldId id="1020" r:id="rId162"/>
    <p:sldId id="1021" r:id="rId163"/>
    <p:sldId id="1029" r:id="rId164"/>
    <p:sldId id="1031" r:id="rId165"/>
    <p:sldId id="1113" r:id="rId166"/>
    <p:sldId id="863" r:id="rId167"/>
    <p:sldId id="864" r:id="rId168"/>
    <p:sldId id="867" r:id="rId169"/>
    <p:sldId id="869" r:id="rId170"/>
    <p:sldId id="870" r:id="rId171"/>
    <p:sldId id="871" r:id="rId172"/>
    <p:sldId id="873" r:id="rId173"/>
    <p:sldId id="874" r:id="rId174"/>
    <p:sldId id="875" r:id="rId175"/>
    <p:sldId id="876" r:id="rId176"/>
    <p:sldId id="1112" r:id="rId177"/>
    <p:sldId id="347" r:id="rId178"/>
    <p:sldId id="349" r:id="rId179"/>
    <p:sldId id="350" r:id="rId180"/>
    <p:sldId id="1111" r:id="rId181"/>
    <p:sldId id="877" r:id="rId182"/>
    <p:sldId id="908" r:id="rId183"/>
    <p:sldId id="1110" r:id="rId184"/>
    <p:sldId id="909" r:id="rId185"/>
    <p:sldId id="910" r:id="rId186"/>
    <p:sldId id="911" r:id="rId187"/>
    <p:sldId id="1109" r:id="rId188"/>
    <p:sldId id="1198" r:id="rId189"/>
    <p:sldId id="351" r:id="rId190"/>
    <p:sldId id="352" r:id="rId191"/>
    <p:sldId id="1022" r:id="rId192"/>
    <p:sldId id="1023" r:id="rId193"/>
    <p:sldId id="879" r:id="rId194"/>
    <p:sldId id="880" r:id="rId195"/>
    <p:sldId id="1108" r:id="rId196"/>
    <p:sldId id="1199" r:id="rId197"/>
    <p:sldId id="355" r:id="rId198"/>
    <p:sldId id="1024" r:id="rId199"/>
    <p:sldId id="881" r:id="rId200"/>
    <p:sldId id="1107" r:id="rId201"/>
    <p:sldId id="1200" r:id="rId202"/>
    <p:sldId id="396" r:id="rId203"/>
    <p:sldId id="395" r:id="rId204"/>
    <p:sldId id="356" r:id="rId205"/>
    <p:sldId id="379" r:id="rId206"/>
    <p:sldId id="1105" r:id="rId207"/>
    <p:sldId id="1025" r:id="rId208"/>
    <p:sldId id="1026" r:id="rId209"/>
    <p:sldId id="1027" r:id="rId210"/>
    <p:sldId id="1028" r:id="rId211"/>
    <p:sldId id="1106" r:id="rId212"/>
    <p:sldId id="882" r:id="rId213"/>
    <p:sldId id="883" r:id="rId214"/>
    <p:sldId id="884" r:id="rId215"/>
    <p:sldId id="885" r:id="rId216"/>
    <p:sldId id="1104" r:id="rId217"/>
    <p:sldId id="360" r:id="rId218"/>
    <p:sldId id="403" r:id="rId219"/>
    <p:sldId id="795" r:id="rId220"/>
    <p:sldId id="799" r:id="rId221"/>
    <p:sldId id="1160" r:id="rId222"/>
    <p:sldId id="1159" r:id="rId223"/>
    <p:sldId id="1158" r:id="rId224"/>
    <p:sldId id="801" r:id="rId225"/>
    <p:sldId id="802" r:id="rId226"/>
    <p:sldId id="803" r:id="rId227"/>
    <p:sldId id="804" r:id="rId228"/>
    <p:sldId id="805" r:id="rId229"/>
    <p:sldId id="806" r:id="rId230"/>
    <p:sldId id="1032" r:id="rId231"/>
    <p:sldId id="1033" r:id="rId232"/>
    <p:sldId id="1034" r:id="rId233"/>
    <p:sldId id="1143" r:id="rId234"/>
    <p:sldId id="1161" r:id="rId235"/>
    <p:sldId id="1172" r:id="rId236"/>
    <p:sldId id="1146" r:id="rId237"/>
    <p:sldId id="1151" r:id="rId238"/>
    <p:sldId id="1173" r:id="rId239"/>
    <p:sldId id="1174" r:id="rId240"/>
    <p:sldId id="1153" r:id="rId241"/>
    <p:sldId id="942" r:id="rId242"/>
    <p:sldId id="943" r:id="rId243"/>
    <p:sldId id="944" r:id="rId244"/>
    <p:sldId id="945" r:id="rId245"/>
    <p:sldId id="1175" r:id="rId246"/>
    <p:sldId id="1176" r:id="rId247"/>
    <p:sldId id="948" r:id="rId248"/>
    <p:sldId id="1177" r:id="rId249"/>
    <p:sldId id="952" r:id="rId250"/>
    <p:sldId id="949" r:id="rId251"/>
    <p:sldId id="1178" r:id="rId252"/>
    <p:sldId id="1179" r:id="rId253"/>
    <p:sldId id="951" r:id="rId254"/>
    <p:sldId id="953" r:id="rId255"/>
    <p:sldId id="1036" r:id="rId256"/>
    <p:sldId id="1037" r:id="rId257"/>
    <p:sldId id="1038" r:id="rId258"/>
    <p:sldId id="891" r:id="rId259"/>
    <p:sldId id="892" r:id="rId260"/>
    <p:sldId id="1103" r:id="rId261"/>
    <p:sldId id="402" r:id="rId262"/>
    <p:sldId id="371" r:id="rId263"/>
    <p:sldId id="358" r:id="rId264"/>
    <p:sldId id="359" r:id="rId265"/>
    <p:sldId id="817" r:id="rId266"/>
    <p:sldId id="1201" r:id="rId267"/>
    <p:sldId id="1039" r:id="rId268"/>
    <p:sldId id="1040" r:id="rId269"/>
    <p:sldId id="1044" r:id="rId270"/>
    <p:sldId id="1045" r:id="rId271"/>
    <p:sldId id="1046" r:id="rId272"/>
    <p:sldId id="1047" r:id="rId273"/>
    <p:sldId id="1049" r:id="rId274"/>
    <p:sldId id="1048" r:id="rId275"/>
    <p:sldId id="1050" r:id="rId276"/>
    <p:sldId id="1051" r:id="rId277"/>
    <p:sldId id="1052" r:id="rId278"/>
    <p:sldId id="1053" r:id="rId279"/>
    <p:sldId id="1101" r:id="rId280"/>
    <p:sldId id="893" r:id="rId281"/>
    <p:sldId id="894" r:id="rId282"/>
    <p:sldId id="895" r:id="rId283"/>
    <p:sldId id="899" r:id="rId284"/>
    <p:sldId id="900" r:id="rId285"/>
    <p:sldId id="901" r:id="rId286"/>
    <p:sldId id="902" r:id="rId287"/>
    <p:sldId id="903" r:id="rId288"/>
    <p:sldId id="904" r:id="rId289"/>
    <p:sldId id="905" r:id="rId290"/>
    <p:sldId id="906" r:id="rId291"/>
    <p:sldId id="907" r:id="rId292"/>
    <p:sldId id="1102" r:id="rId293"/>
    <p:sldId id="361" r:id="rId294"/>
    <p:sldId id="364" r:id="rId295"/>
    <p:sldId id="365" r:id="rId296"/>
    <p:sldId id="1041" r:id="rId297"/>
    <p:sldId id="1042" r:id="rId298"/>
    <p:sldId id="1043" r:id="rId299"/>
    <p:sldId id="896" r:id="rId300"/>
    <p:sldId id="897" r:id="rId301"/>
    <p:sldId id="898" r:id="rId302"/>
    <p:sldId id="1089" r:id="rId303"/>
    <p:sldId id="373" r:id="rId304"/>
    <p:sldId id="372" r:id="rId305"/>
    <p:sldId id="375" r:id="rId306"/>
    <p:sldId id="376" r:id="rId307"/>
    <p:sldId id="377" r:id="rId308"/>
    <p:sldId id="1099" r:id="rId309"/>
    <p:sldId id="1054" r:id="rId310"/>
    <p:sldId id="1100" r:id="rId311"/>
    <p:sldId id="1056" r:id="rId312"/>
    <p:sldId id="912" r:id="rId313"/>
    <p:sldId id="913" r:id="rId314"/>
    <p:sldId id="914" r:id="rId315"/>
    <p:sldId id="1087" r:id="rId316"/>
    <p:sldId id="1088" r:id="rId317"/>
    <p:sldId id="380" r:id="rId318"/>
    <p:sldId id="381" r:id="rId319"/>
    <p:sldId id="382" r:id="rId320"/>
    <p:sldId id="1057" r:id="rId321"/>
    <p:sldId id="1058" r:id="rId322"/>
    <p:sldId id="915" r:id="rId323"/>
    <p:sldId id="916" r:id="rId324"/>
    <p:sldId id="1086" r:id="rId325"/>
    <p:sldId id="385" r:id="rId326"/>
    <p:sldId id="384" r:id="rId327"/>
    <p:sldId id="386" r:id="rId328"/>
    <p:sldId id="387" r:id="rId329"/>
    <p:sldId id="388" r:id="rId330"/>
    <p:sldId id="389" r:id="rId331"/>
    <p:sldId id="390" r:id="rId332"/>
    <p:sldId id="391" r:id="rId333"/>
    <p:sldId id="392" r:id="rId334"/>
    <p:sldId id="398" r:id="rId335"/>
    <p:sldId id="383" r:id="rId336"/>
    <p:sldId id="1085" r:id="rId337"/>
    <p:sldId id="1059" r:id="rId338"/>
    <p:sldId id="1060" r:id="rId339"/>
    <p:sldId id="1061" r:id="rId340"/>
    <p:sldId id="1062" r:id="rId341"/>
    <p:sldId id="1063" r:id="rId342"/>
    <p:sldId id="1064" r:id="rId343"/>
    <p:sldId id="1065" r:id="rId344"/>
    <p:sldId id="1075" r:id="rId345"/>
    <p:sldId id="1076" r:id="rId346"/>
    <p:sldId id="1077" r:id="rId347"/>
    <p:sldId id="1078" r:id="rId348"/>
    <p:sldId id="1079" r:id="rId349"/>
    <p:sldId id="1084" r:id="rId350"/>
    <p:sldId id="917" r:id="rId351"/>
    <p:sldId id="919" r:id="rId352"/>
    <p:sldId id="954" r:id="rId353"/>
    <p:sldId id="922" r:id="rId354"/>
    <p:sldId id="923" r:id="rId355"/>
    <p:sldId id="924" r:id="rId356"/>
    <p:sldId id="925" r:id="rId357"/>
    <p:sldId id="937" r:id="rId358"/>
    <p:sldId id="938" r:id="rId359"/>
    <p:sldId id="939" r:id="rId360"/>
    <p:sldId id="940" r:id="rId361"/>
    <p:sldId id="920" r:id="rId362"/>
    <p:sldId id="921" r:id="rId363"/>
    <p:sldId id="1083" r:id="rId364"/>
    <p:sldId id="397" r:id="rId365"/>
    <p:sldId id="399" r:id="rId366"/>
    <p:sldId id="400" r:id="rId367"/>
    <p:sldId id="401" r:id="rId368"/>
    <p:sldId id="1122" r:id="rId369"/>
    <p:sldId id="808" r:id="rId370"/>
    <p:sldId id="809" r:id="rId371"/>
    <p:sldId id="811" r:id="rId372"/>
    <p:sldId id="934" r:id="rId373"/>
    <p:sldId id="813" r:id="rId374"/>
    <p:sldId id="814" r:id="rId375"/>
    <p:sldId id="1082" r:id="rId376"/>
    <p:sldId id="1066" r:id="rId377"/>
    <p:sldId id="1067" r:id="rId378"/>
    <p:sldId id="1068" r:id="rId379"/>
    <p:sldId id="1069" r:id="rId380"/>
    <p:sldId id="1070" r:id="rId381"/>
    <p:sldId id="1071" r:id="rId382"/>
    <p:sldId id="1072" r:id="rId383"/>
    <p:sldId id="1073" r:id="rId384"/>
    <p:sldId id="1074" r:id="rId385"/>
    <p:sldId id="1081" r:id="rId386"/>
    <p:sldId id="926" r:id="rId387"/>
    <p:sldId id="927" r:id="rId388"/>
    <p:sldId id="928" r:id="rId389"/>
    <p:sldId id="1123" r:id="rId390"/>
    <p:sldId id="930" r:id="rId391"/>
    <p:sldId id="931" r:id="rId392"/>
    <p:sldId id="1124" r:id="rId393"/>
    <p:sldId id="933" r:id="rId394"/>
    <p:sldId id="935" r:id="rId395"/>
    <p:sldId id="936" r:id="rId396"/>
    <p:sldId id="1080" r:id="rId397"/>
    <p:sldId id="1125" r:id="rId398"/>
    <p:sldId id="1137" r:id="rId399"/>
    <p:sldId id="1180" r:id="rId400"/>
    <p:sldId id="1181" r:id="rId401"/>
    <p:sldId id="1182" r:id="rId402"/>
    <p:sldId id="1183" r:id="rId403"/>
    <p:sldId id="1184" r:id="rId404"/>
    <p:sldId id="1185" r:id="rId405"/>
    <p:sldId id="1186" r:id="rId406"/>
    <p:sldId id="1187" r:id="rId407"/>
    <p:sldId id="1188" r:id="rId408"/>
    <p:sldId id="1189" r:id="rId409"/>
    <p:sldId id="1190" r:id="rId410"/>
    <p:sldId id="1191" r:id="rId411"/>
    <p:sldId id="1192" r:id="rId412"/>
    <p:sldId id="1193" r:id="rId413"/>
    <p:sldId id="1194" r:id="rId414"/>
    <p:sldId id="1195" r:id="rId415"/>
    <p:sldId id="1196" r:id="rId416"/>
  </p:sldIdLst>
  <p:sldSz cx="12192000" cy="6858000"/>
  <p:notesSz cx="6858000" cy="9144000"/>
  <p:defaultTextStyle>
    <a:defPPr>
      <a:defRPr lang="lt-L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Numatytoji sekcija" id="{01DE6AA8-E861-4211-A511-855CD124ECE6}">
          <p14:sldIdLst>
            <p14:sldId id="1155"/>
            <p14:sldId id="260"/>
            <p14:sldId id="262"/>
            <p14:sldId id="1167"/>
            <p14:sldId id="266"/>
            <p14:sldId id="1168"/>
            <p14:sldId id="1170"/>
            <p14:sldId id="1197"/>
            <p14:sldId id="1165"/>
            <p14:sldId id="1171"/>
            <p14:sldId id="1166"/>
          </p14:sldIdLst>
        </p14:section>
        <p14:section name="Korupcija tarp kitų problemų GYVENTOJAI" id="{4DE8AB4B-4996-4A84-85AC-3A5089A96AF7}">
          <p14:sldIdLst>
            <p14:sldId id="269"/>
            <p14:sldId id="264"/>
            <p14:sldId id="270"/>
            <p14:sldId id="819"/>
            <p14:sldId id="273"/>
            <p14:sldId id="274"/>
          </p14:sldIdLst>
        </p14:section>
        <p14:section name="Korupcija tarp kitų problemų: VADOVAI" id="{9844EAD7-6CC3-4961-8A4E-1AAC6020A5DE}">
          <p14:sldIdLst>
            <p14:sldId id="955"/>
            <p14:sldId id="959"/>
            <p14:sldId id="961"/>
            <p14:sldId id="960"/>
          </p14:sldIdLst>
        </p14:section>
        <p14:section name="Korupcija tarp kitų problemų VALSTYBES T." id="{70DF720F-3733-4110-B490-2C6B79AD5C66}">
          <p14:sldIdLst>
            <p14:sldId id="820"/>
            <p14:sldId id="888"/>
          </p14:sldIdLst>
        </p14:section>
        <p14:section name="PALYGINIMAS" id="{0D790EA6-6D0D-439A-96A8-2AFD16DF355C}">
          <p14:sldIdLst>
            <p14:sldId id="964"/>
          </p14:sldIdLst>
        </p14:section>
        <p14:section name="Korupcinogeninės situacijos: GYVENTOJAI" id="{DBC83A81-F67B-48D5-8194-C43A4AA68561}">
          <p14:sldIdLst>
            <p14:sldId id="276"/>
            <p14:sldId id="281"/>
            <p14:sldId id="283"/>
            <p14:sldId id="278"/>
            <p14:sldId id="279"/>
            <p14:sldId id="280"/>
            <p14:sldId id="970"/>
          </p14:sldIdLst>
        </p14:section>
        <p14:section name="Situacijos: VADOVAI" id="{680C499D-6FBE-46E8-B00B-7EB90D4F2AE2}">
          <p14:sldIdLst>
            <p14:sldId id="963"/>
            <p14:sldId id="971"/>
            <p14:sldId id="972"/>
          </p14:sldIdLst>
        </p14:section>
        <p14:section name="Situacijos: TARNAUTOJAI" id="{2ABE3FB0-A524-4B90-9101-92DAC4276DAB}">
          <p14:sldIdLst>
            <p14:sldId id="823"/>
            <p14:sldId id="824"/>
            <p14:sldId id="1090"/>
            <p14:sldId id="1163"/>
            <p14:sldId id="1118"/>
          </p14:sldIdLst>
        </p14:section>
        <p14:section name="PALYGINIMAS" id="{E9CDCA7B-45FE-446C-A1C9-C19D4D84313B}">
          <p14:sldIdLst>
            <p14:sldId id="965"/>
            <p14:sldId id="1091"/>
            <p14:sldId id="969"/>
          </p14:sldIdLst>
        </p14:section>
        <p14:section name="Paplitimas: GYVENTOJAI" id="{737AB8D7-7E27-4DE2-B4B6-5A252841473C}">
          <p14:sldIdLst>
            <p14:sldId id="286"/>
            <p14:sldId id="288"/>
            <p14:sldId id="289"/>
            <p14:sldId id="1156"/>
          </p14:sldIdLst>
        </p14:section>
        <p14:section name="Paplitimas: VADOVAI" id="{F73A8D59-1122-4692-BC0F-635ED3C9B799}">
          <p14:sldIdLst>
            <p14:sldId id="967"/>
            <p14:sldId id="968"/>
          </p14:sldIdLst>
        </p14:section>
        <p14:section name="Paplitimas: VALSTYBES T." id="{BAC0AE03-C172-4A10-9192-E35AC81352B5}">
          <p14:sldIdLst>
            <p14:sldId id="827"/>
            <p14:sldId id="1157"/>
            <p14:sldId id="830"/>
            <p14:sldId id="1093"/>
          </p14:sldIdLst>
        </p14:section>
        <p14:section name="PALYGINIMAS" id="{4EFE564C-B077-463B-AD27-49B6761B1F9C}">
          <p14:sldIdLst>
            <p14:sldId id="974"/>
            <p14:sldId id="973"/>
            <p14:sldId id="975"/>
          </p14:sldIdLst>
        </p14:section>
        <p14:section name="Požiūris į korupciją: GYVENTOJAI" id="{E052A3C6-E9C5-435F-A86C-F6FE7E4FBF0E}">
          <p14:sldIdLst>
            <p14:sldId id="291"/>
            <p14:sldId id="293"/>
            <p14:sldId id="294"/>
          </p14:sldIdLst>
        </p14:section>
        <p14:section name="Požiūris į korupciją: VADOVAI" id="{8EF0BF2F-558B-4048-BEDC-CFB7FB6994FB}">
          <p14:sldIdLst>
            <p14:sldId id="976"/>
            <p14:sldId id="979"/>
            <p14:sldId id="980"/>
          </p14:sldIdLst>
        </p14:section>
        <p14:section name="Požiūris į korupciją: VALSTYBĖS T." id="{6DD28495-4D6F-42D9-B179-D7D2D677F1DE}">
          <p14:sldIdLst>
            <p14:sldId id="831"/>
            <p14:sldId id="832"/>
          </p14:sldIdLst>
        </p14:section>
        <p14:section name="PALYGINIMAS" id="{665F9786-3777-489A-8B67-1E86A3DD4443}">
          <p14:sldIdLst>
            <p14:sldId id="977"/>
          </p14:sldIdLst>
        </p14:section>
        <p14:section name="Korupcijos mastų kaita: GYVENTOJAI" id="{4C5F31A4-08E3-4508-9C9D-427208380C03}">
          <p14:sldIdLst>
            <p14:sldId id="296"/>
            <p14:sldId id="298"/>
            <p14:sldId id="1094"/>
            <p14:sldId id="1095"/>
          </p14:sldIdLst>
        </p14:section>
        <p14:section name="Korupcijos mastų kaita: VADOVAI" id="{342F0AD2-FA91-423F-974D-FC7E05B25DB8}">
          <p14:sldIdLst>
            <p14:sldId id="982"/>
            <p14:sldId id="981"/>
            <p14:sldId id="983"/>
          </p14:sldIdLst>
        </p14:section>
        <p14:section name="Korupcijos mastų kaita: VALSTYBĖS T." id="{82017F0B-C727-4673-B492-2EAD855609B2}">
          <p14:sldIdLst>
            <p14:sldId id="833"/>
            <p14:sldId id="1096"/>
            <p14:sldId id="1097"/>
          </p14:sldIdLst>
        </p14:section>
        <p14:section name="PALYGINIMAS" id="{3C34C70E-2A21-4623-8E27-3B2D1A9C184B}">
          <p14:sldIdLst>
            <p14:sldId id="985"/>
            <p14:sldId id="1117"/>
          </p14:sldIdLst>
        </p14:section>
        <p14:section name="Korupcijos formų paplitimas: GYVENTOJAI" id="{2D15AC13-C7C0-42B1-9C27-E4F54EBE4408}">
          <p14:sldIdLst>
            <p14:sldId id="310"/>
            <p14:sldId id="311"/>
            <p14:sldId id="312"/>
          </p14:sldIdLst>
        </p14:section>
        <p14:section name="Korupcijos formų paplitimas: VADOVAI" id="{03211ADA-1E07-49C0-8626-11C6CA94E762}">
          <p14:sldIdLst>
            <p14:sldId id="987"/>
            <p14:sldId id="989"/>
          </p14:sldIdLst>
        </p14:section>
        <p14:section name="Korupcijos formų paplitimas: VALSTYBĖS T." id="{1BDFEFE2-2FE5-45E6-8155-00F3776E6E57}">
          <p14:sldIdLst>
            <p14:sldId id="840"/>
            <p14:sldId id="841"/>
          </p14:sldIdLst>
        </p14:section>
        <p14:section name="Korupcijos formos: palyginimas" id="{7EA50A2B-E68F-46CC-BE3B-6AA0C19A6C04}">
          <p14:sldIdLst>
            <p14:sldId id="842"/>
          </p14:sldIdLst>
        </p14:section>
        <p14:section name="Korupcijos paplitimas: GYVENTOJAI" id="{7FC6A9B2-3FA5-487D-931F-10D4763C2407}">
          <p14:sldIdLst>
            <p14:sldId id="315"/>
            <p14:sldId id="316"/>
            <p14:sldId id="317"/>
            <p14:sldId id="319"/>
          </p14:sldIdLst>
        </p14:section>
        <p14:section name="Korupcijos paplitimas: VADOVAI" id="{15C402F2-022B-4679-A413-DCB271CB979A}">
          <p14:sldIdLst>
            <p14:sldId id="986"/>
            <p14:sldId id="990"/>
            <p14:sldId id="991"/>
          </p14:sldIdLst>
        </p14:section>
        <p14:section name="Korupcijos paplitimas: VALSTYBĖS T." id="{5DDF0B3C-68E4-4F43-BA43-DAD03FDD2A3D}">
          <p14:sldIdLst>
            <p14:sldId id="843"/>
            <p14:sldId id="844"/>
            <p14:sldId id="845"/>
          </p14:sldIdLst>
        </p14:section>
        <p14:section name="PALYGINIMAS" id="{A4019013-C25E-4219-8B44-5C65C3F3AFA0}">
          <p14:sldIdLst>
            <p14:sldId id="992"/>
            <p14:sldId id="993"/>
          </p14:sldIdLst>
        </p14:section>
        <p14:section name="Korupcijos paplitimas gyventojų vertinimai" id="{CA3AC36E-183C-4FA4-B671-5EAA45166272}">
          <p14:sldIdLst>
            <p14:sldId id="887"/>
            <p14:sldId id="321"/>
            <p14:sldId id="322"/>
            <p14:sldId id="323"/>
            <p14:sldId id="1164"/>
            <p14:sldId id="325"/>
            <p14:sldId id="326"/>
            <p14:sldId id="327"/>
            <p14:sldId id="328"/>
            <p14:sldId id="329"/>
            <p14:sldId id="330"/>
            <p14:sldId id="331"/>
            <p14:sldId id="332"/>
            <p14:sldId id="334"/>
            <p14:sldId id="1116"/>
          </p14:sldIdLst>
        </p14:section>
        <p14:section name="Korupcijos paplitimas: vadovų vertinimas" id="{8B5D9AD1-EA4D-458E-8BFD-42544D762607}">
          <p14:sldIdLst>
            <p14:sldId id="994"/>
            <p14:sldId id="995"/>
            <p14:sldId id="996"/>
            <p14:sldId id="997"/>
            <p14:sldId id="1000"/>
            <p14:sldId id="1001"/>
            <p14:sldId id="1002"/>
            <p14:sldId id="1003"/>
            <p14:sldId id="1004"/>
            <p14:sldId id="1005"/>
            <p14:sldId id="1006"/>
            <p14:sldId id="1007"/>
            <p14:sldId id="1008"/>
            <p14:sldId id="1009"/>
            <p14:sldId id="1010"/>
            <p14:sldId id="1115"/>
          </p14:sldIdLst>
        </p14:section>
        <p14:section name="Korupcijos paplitimas valstybės t. vertinimai" id="{899BF248-4706-4D0D-90BD-9881E3496CAC}">
          <p14:sldIdLst>
            <p14:sldId id="847"/>
            <p14:sldId id="849"/>
            <p14:sldId id="850"/>
            <p14:sldId id="851"/>
            <p14:sldId id="854"/>
            <p14:sldId id="853"/>
            <p14:sldId id="855"/>
            <p14:sldId id="856"/>
            <p14:sldId id="858"/>
            <p14:sldId id="857"/>
            <p14:sldId id="859"/>
            <p14:sldId id="860"/>
            <p14:sldId id="861"/>
            <p14:sldId id="862"/>
            <p14:sldId id="846"/>
          </p14:sldIdLst>
        </p14:section>
        <p14:section name="Korupcinė patirtis: gyventojai:" id="{36A13F26-E24A-4D3B-A584-9342F9803CC5}">
          <p14:sldIdLst>
            <p14:sldId id="337"/>
            <p14:sldId id="336"/>
            <p14:sldId id="335"/>
            <p14:sldId id="338"/>
            <p14:sldId id="339"/>
            <p14:sldId id="341"/>
            <p14:sldId id="346"/>
            <p14:sldId id="342"/>
            <p14:sldId id="343"/>
            <p14:sldId id="345"/>
            <p14:sldId id="1114"/>
          </p14:sldIdLst>
        </p14:section>
        <p14:section name="Korupcine patirtis: VADOVAI" id="{A571E34B-A33D-4625-A42C-CC6102E76B13}">
          <p14:sldIdLst>
            <p14:sldId id="1012"/>
            <p14:sldId id="1013"/>
            <p14:sldId id="1015"/>
            <p14:sldId id="1016"/>
            <p14:sldId id="1017"/>
            <p14:sldId id="1018"/>
            <p14:sldId id="1019"/>
            <p14:sldId id="1020"/>
            <p14:sldId id="1021"/>
            <p14:sldId id="1029"/>
            <p14:sldId id="1031"/>
            <p14:sldId id="1113"/>
          </p14:sldIdLst>
        </p14:section>
        <p14:section name="Korupcinė patirtis: VALSTYBĖS T." id="{A95C489D-2604-4A89-A028-759E5F347823}">
          <p14:sldIdLst>
            <p14:sldId id="863"/>
            <p14:sldId id="864"/>
            <p14:sldId id="867"/>
            <p14:sldId id="869"/>
            <p14:sldId id="870"/>
            <p14:sldId id="871"/>
            <p14:sldId id="873"/>
            <p14:sldId id="874"/>
            <p14:sldId id="875"/>
            <p14:sldId id="876"/>
            <p14:sldId id="1112"/>
          </p14:sldIdLst>
        </p14:section>
        <p14:section name="Naudojimasis: GYVENTOJAI" id="{D7CDA1A8-58B8-4E12-B87A-B40D6295C2EB}">
          <p14:sldIdLst>
            <p14:sldId id="347"/>
            <p14:sldId id="349"/>
            <p14:sldId id="350"/>
            <p14:sldId id="1111"/>
          </p14:sldIdLst>
        </p14:section>
        <p14:section name="Naudojimasis: TARNAUTOJAI" id="{73D4B304-2B17-4BE5-B08B-704F5D18954C}">
          <p14:sldIdLst>
            <p14:sldId id="877"/>
            <p14:sldId id="908"/>
            <p14:sldId id="1110"/>
          </p14:sldIdLst>
        </p14:section>
        <p14:section name="Politikai: TARNAUTOJAI" id="{11D5A03E-DCBE-4C30-ACA3-00863436F77B}">
          <p14:sldIdLst>
            <p14:sldId id="909"/>
            <p14:sldId id="910"/>
            <p14:sldId id="911"/>
            <p14:sldId id="1109"/>
          </p14:sldIdLst>
        </p14:section>
        <p14:section name="Kriptovaliutos" id="{D3764702-1BEB-4C45-82F1-73324770830D}">
          <p14:sldIdLst>
            <p14:sldId id="1198"/>
            <p14:sldId id="351"/>
            <p14:sldId id="352"/>
            <p14:sldId id="1022"/>
            <p14:sldId id="1023"/>
            <p14:sldId id="879"/>
            <p14:sldId id="880"/>
            <p14:sldId id="1108"/>
          </p14:sldIdLst>
        </p14:section>
        <p14:section name="Korupcija sporte" id="{ECD5F7A9-433F-41C1-8A66-534EFC3D3CEC}">
          <p14:sldIdLst>
            <p14:sldId id="1199"/>
            <p14:sldId id="355"/>
            <p14:sldId id="1024"/>
            <p14:sldId id="881"/>
            <p14:sldId id="1107"/>
          </p14:sldIdLst>
        </p14:section>
        <p14:section name="Turto konfiskavimas" id="{1CD4FC56-F6BA-416A-8CAE-3EEEE1C86E43}">
          <p14:sldIdLst>
            <p14:sldId id="1200"/>
            <p14:sldId id="396"/>
            <p14:sldId id="395"/>
            <p14:sldId id="356"/>
            <p14:sldId id="379"/>
            <p14:sldId id="1105"/>
            <p14:sldId id="1025"/>
            <p14:sldId id="1026"/>
            <p14:sldId id="1027"/>
            <p14:sldId id="1028"/>
            <p14:sldId id="1106"/>
            <p14:sldId id="882"/>
            <p14:sldId id="883"/>
            <p14:sldId id="884"/>
            <p14:sldId id="885"/>
            <p14:sldId id="1104"/>
          </p14:sldIdLst>
        </p14:section>
        <p14:section name="Kyšininkavimo indeksai: GYVENTOJAI" id="{9E3B3D7E-2FAD-44C7-A0E1-5C7903710E97}">
          <p14:sldIdLst>
            <p14:sldId id="360"/>
            <p14:sldId id="403"/>
            <p14:sldId id="795"/>
            <p14:sldId id="799"/>
            <p14:sldId id="1160"/>
            <p14:sldId id="1159"/>
            <p14:sldId id="1158"/>
            <p14:sldId id="801"/>
            <p14:sldId id="802"/>
            <p14:sldId id="803"/>
            <p14:sldId id="804"/>
            <p14:sldId id="805"/>
            <p14:sldId id="806"/>
          </p14:sldIdLst>
        </p14:section>
        <p14:section name="Kyšininkavimo indeksai: VADOVAI" id="{170BB018-68D7-4551-965A-B552CCE0B896}">
          <p14:sldIdLst>
            <p14:sldId id="1032"/>
            <p14:sldId id="1033"/>
            <p14:sldId id="1034"/>
            <p14:sldId id="1143"/>
            <p14:sldId id="1161"/>
            <p14:sldId id="1172"/>
            <p14:sldId id="1146"/>
            <p14:sldId id="1151"/>
            <p14:sldId id="1173"/>
            <p14:sldId id="1174"/>
            <p14:sldId id="1153"/>
          </p14:sldIdLst>
        </p14:section>
        <p14:section name="Kyšininkavimo indeksai: VALSTYBĖS T." id="{0A824B6C-0F3F-459B-9516-B8EBF02D5207}">
          <p14:sldIdLst>
            <p14:sldId id="942"/>
            <p14:sldId id="943"/>
            <p14:sldId id="944"/>
            <p14:sldId id="945"/>
            <p14:sldId id="1175"/>
            <p14:sldId id="1176"/>
            <p14:sldId id="948"/>
            <p14:sldId id="1177"/>
            <p14:sldId id="952"/>
            <p14:sldId id="949"/>
            <p14:sldId id="1178"/>
            <p14:sldId id="1179"/>
            <p14:sldId id="951"/>
            <p14:sldId id="953"/>
          </p14:sldIdLst>
        </p14:section>
        <p14:section name="Viešieji pirkimai: įmonės" id="{D8B679C0-65EE-4E45-B8C0-DCA4957CA713}">
          <p14:sldIdLst>
            <p14:sldId id="1036"/>
            <p14:sldId id="1037"/>
            <p14:sldId id="1038"/>
          </p14:sldIdLst>
        </p14:section>
        <p14:section name="Viešieji pirkimai: VALSTYBĖS T." id="{5E9F802A-C852-42D8-B0F2-010B15B9AA30}">
          <p14:sldIdLst>
            <p14:sldId id="891"/>
            <p14:sldId id="892"/>
            <p14:sldId id="1103"/>
          </p14:sldIdLst>
        </p14:section>
        <p14:section name="Sprendimų priėmimas Lietuvoje: GYVENTOJAI" id="{A29B3EFC-BF61-436B-B069-8E2CA1BDE890}">
          <p14:sldIdLst>
            <p14:sldId id="402"/>
            <p14:sldId id="371"/>
            <p14:sldId id="358"/>
            <p14:sldId id="359"/>
            <p14:sldId id="817"/>
            <p14:sldId id="1201"/>
          </p14:sldIdLst>
        </p14:section>
        <p14:section name="Sprendimu priemimas Lietuvoje: VADOVAI" id="{334BE856-0B6D-44B6-929C-BF0FDEBEBE6C}">
          <p14:sldIdLst>
            <p14:sldId id="1039"/>
            <p14:sldId id="1040"/>
            <p14:sldId id="1044"/>
            <p14:sldId id="1045"/>
            <p14:sldId id="1046"/>
            <p14:sldId id="1047"/>
            <p14:sldId id="1049"/>
            <p14:sldId id="1048"/>
            <p14:sldId id="1050"/>
            <p14:sldId id="1051"/>
            <p14:sldId id="1052"/>
            <p14:sldId id="1053"/>
            <p14:sldId id="1101"/>
          </p14:sldIdLst>
        </p14:section>
        <p14:section name="Spendimų priėmimas: valstybės t." id="{CC5BBD4A-46FE-4A75-8CB3-3CFC09803D7E}">
          <p14:sldIdLst>
            <p14:sldId id="893"/>
            <p14:sldId id="894"/>
            <p14:sldId id="895"/>
            <p14:sldId id="899"/>
            <p14:sldId id="900"/>
            <p14:sldId id="901"/>
            <p14:sldId id="902"/>
            <p14:sldId id="903"/>
            <p14:sldId id="904"/>
            <p14:sldId id="905"/>
            <p14:sldId id="906"/>
            <p14:sldId id="907"/>
            <p14:sldId id="1102"/>
          </p14:sldIdLst>
        </p14:section>
        <p14:section name="Savivaldybės vertinimas: GYVENTOJAI" id="{AE250031-D3E8-410D-94AE-8A7609FF6CCC}">
          <p14:sldIdLst>
            <p14:sldId id="361"/>
            <p14:sldId id="364"/>
            <p14:sldId id="365"/>
          </p14:sldIdLst>
        </p14:section>
        <p14:section name="Savivaldybės vertinimas: VADOVAI" id="{FF35E536-49DD-43B7-9512-08A3BB758585}">
          <p14:sldIdLst>
            <p14:sldId id="1041"/>
            <p14:sldId id="1042"/>
            <p14:sldId id="1043"/>
          </p14:sldIdLst>
        </p14:section>
        <p14:section name="Savivaldybės vertinimas: VALTSYBĖS T." id="{A542CB56-9980-4134-A034-99FF7C6FBE1B}">
          <p14:sldIdLst>
            <p14:sldId id="896"/>
            <p14:sldId id="897"/>
            <p14:sldId id="898"/>
          </p14:sldIdLst>
        </p14:section>
        <p14:section name="PALYGINIMAS" id="{3AE736E8-CA68-4360-BCD0-814C4E48A2AA}">
          <p14:sldIdLst>
            <p14:sldId id="1089"/>
          </p14:sldIdLst>
        </p14:section>
        <p14:section name="Kova su korupcija: GYVENTOJAI" id="{8C2426CE-8858-4B3E-B88E-5869A1028188}">
          <p14:sldIdLst>
            <p14:sldId id="373"/>
            <p14:sldId id="372"/>
            <p14:sldId id="375"/>
            <p14:sldId id="376"/>
            <p14:sldId id="377"/>
            <p14:sldId id="1099"/>
          </p14:sldIdLst>
        </p14:section>
        <p14:section name="Kova su korupcija: VADOVAI" id="{950B07AF-9A5A-46DF-B77E-A1B9B7982E49}">
          <p14:sldIdLst>
            <p14:sldId id="1054"/>
            <p14:sldId id="1100"/>
            <p14:sldId id="1056"/>
          </p14:sldIdLst>
        </p14:section>
        <p14:section name="Kova su korupcija: VALSTYBES T." id="{468586A0-26D1-42EE-9D8D-86F9258D963E}">
          <p14:sldIdLst>
            <p14:sldId id="912"/>
            <p14:sldId id="913"/>
            <p14:sldId id="914"/>
          </p14:sldIdLst>
        </p14:section>
        <p14:section name="PALYGINIMAS" id="{1334834E-5603-40C9-8FAF-E1546EA42517}">
          <p14:sldIdLst>
            <p14:sldId id="1087"/>
            <p14:sldId id="1088"/>
          </p14:sldIdLst>
        </p14:section>
        <p14:section name="Info apie korupcija: GYVENTOJAI" id="{ACA6E4B6-85D5-4738-8ED9-727D7A886AE3}">
          <p14:sldIdLst>
            <p14:sldId id="380"/>
            <p14:sldId id="381"/>
            <p14:sldId id="382"/>
          </p14:sldIdLst>
        </p14:section>
        <p14:section name="Info apie korupciją: VADOVAI" id="{53FC3214-AFBB-4069-8297-FAC9EEBD4732}">
          <p14:sldIdLst>
            <p14:sldId id="1057"/>
            <p14:sldId id="1058"/>
          </p14:sldIdLst>
        </p14:section>
        <p14:section name="Info apie korupciją: VALSTYBĖS T" id="{0A8B07E1-D499-4D34-B67A-C1AB011F431F}">
          <p14:sldIdLst>
            <p14:sldId id="915"/>
            <p14:sldId id="916"/>
          </p14:sldIdLst>
        </p14:section>
        <p14:section name="PALYGINIMAS" id="{57173B78-7ADE-4A35-B6F2-F67B26F8ED0F}">
          <p14:sldIdLst>
            <p14:sldId id="1086"/>
          </p14:sldIdLst>
        </p14:section>
        <p14:section name="Antikorupcinis potencialas: GYVENTOJAI" id="{49355532-8208-4614-9A89-C5934F3F9A80}">
          <p14:sldIdLst>
            <p14:sldId id="385"/>
            <p14:sldId id="384"/>
            <p14:sldId id="386"/>
            <p14:sldId id="387"/>
            <p14:sldId id="388"/>
            <p14:sldId id="389"/>
            <p14:sldId id="390"/>
            <p14:sldId id="391"/>
            <p14:sldId id="392"/>
            <p14:sldId id="398"/>
            <p14:sldId id="383"/>
            <p14:sldId id="1085"/>
          </p14:sldIdLst>
        </p14:section>
        <p14:section name="Antikorupcinis potencialas: VADOVAI" id="{0DFFA947-9AAE-4861-B50D-92110D40006B}">
          <p14:sldIdLst>
            <p14:sldId id="1059"/>
            <p14:sldId id="1060"/>
            <p14:sldId id="1061"/>
            <p14:sldId id="1062"/>
            <p14:sldId id="1063"/>
            <p14:sldId id="1064"/>
            <p14:sldId id="1065"/>
            <p14:sldId id="1075"/>
            <p14:sldId id="1076"/>
            <p14:sldId id="1077"/>
            <p14:sldId id="1078"/>
            <p14:sldId id="1079"/>
            <p14:sldId id="1084"/>
          </p14:sldIdLst>
        </p14:section>
        <p14:section name="Antikorupcinis potencialas: VALSTYBĖS T." id="{D91013F3-4500-4A73-9FF5-F73A2879D0D0}">
          <p14:sldIdLst>
            <p14:sldId id="917"/>
            <p14:sldId id="919"/>
            <p14:sldId id="954"/>
            <p14:sldId id="922"/>
            <p14:sldId id="923"/>
            <p14:sldId id="924"/>
            <p14:sldId id="925"/>
            <p14:sldId id="937"/>
            <p14:sldId id="938"/>
            <p14:sldId id="939"/>
            <p14:sldId id="940"/>
          </p14:sldIdLst>
        </p14:section>
        <p14:section name="Vidinis pranešimų kanalas: VALSTYBĖS T." id="{73E3BC05-F2B0-4F77-B2E2-AAB4AF0B3A0D}">
          <p14:sldIdLst>
            <p14:sldId id="920"/>
            <p14:sldId id="921"/>
            <p14:sldId id="1083"/>
          </p14:sldIdLst>
        </p14:section>
        <p14:section name="STT žinomumas: GYVENTOJAI" id="{37534A97-1883-41EB-B5E4-E873C23C82EA}">
          <p14:sldIdLst>
            <p14:sldId id="397"/>
            <p14:sldId id="399"/>
            <p14:sldId id="400"/>
            <p14:sldId id="401"/>
            <p14:sldId id="1122"/>
            <p14:sldId id="808"/>
            <p14:sldId id="809"/>
            <p14:sldId id="811"/>
            <p14:sldId id="934"/>
            <p14:sldId id="813"/>
            <p14:sldId id="814"/>
            <p14:sldId id="1082"/>
          </p14:sldIdLst>
        </p14:section>
        <p14:section name="STT zinomumas: VADOVAI" id="{E5025AB5-6EAA-4AD4-9215-C63E1E898159}">
          <p14:sldIdLst>
            <p14:sldId id="1066"/>
            <p14:sldId id="1067"/>
            <p14:sldId id="1068"/>
            <p14:sldId id="1069"/>
            <p14:sldId id="1070"/>
            <p14:sldId id="1071"/>
            <p14:sldId id="1072"/>
            <p14:sldId id="1073"/>
            <p14:sldId id="1074"/>
            <p14:sldId id="1081"/>
          </p14:sldIdLst>
        </p14:section>
        <p14:section name="STT žinomumas: VALSTYBĖS T." id="{93292E07-C1B3-4F4D-B914-C11E9A544A89}">
          <p14:sldIdLst>
            <p14:sldId id="926"/>
            <p14:sldId id="927"/>
            <p14:sldId id="928"/>
            <p14:sldId id="1123"/>
            <p14:sldId id="930"/>
            <p14:sldId id="931"/>
            <p14:sldId id="1124"/>
            <p14:sldId id="933"/>
            <p14:sldId id="935"/>
            <p14:sldId id="936"/>
            <p14:sldId id="1080"/>
          </p14:sldIdLst>
        </p14:section>
        <p14:section name="išvados" id="{E9D1BD3B-11F7-4F59-89C9-531C8C590730}">
          <p14:sldIdLst>
            <p14:sldId id="1125"/>
            <p14:sldId id="1137"/>
            <p14:sldId id="1180"/>
            <p14:sldId id="1181"/>
            <p14:sldId id="1182"/>
            <p14:sldId id="1183"/>
            <p14:sldId id="1184"/>
            <p14:sldId id="1185"/>
            <p14:sldId id="1186"/>
            <p14:sldId id="1187"/>
            <p14:sldId id="1188"/>
            <p14:sldId id="1189"/>
            <p14:sldId id="1190"/>
            <p14:sldId id="1191"/>
            <p14:sldId id="1192"/>
            <p14:sldId id="1193"/>
            <p14:sldId id="1194"/>
            <p14:sldId id="1195"/>
            <p14:sldId id="1196"/>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C2BCC49-EE0D-B886-8DD1-6CF61D83C699}" name="Vaida Strakšaitė" initials="VS" userId="5506a05987631d10"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B9BD5"/>
    <a:srgbClr val="53B582"/>
    <a:srgbClr val="DF496D"/>
    <a:srgbClr val="A5A5A5"/>
    <a:srgbClr val="F4B183"/>
    <a:srgbClr val="FFE799"/>
    <a:srgbClr val="7FBC98"/>
    <a:srgbClr val="E8B0E9"/>
    <a:srgbClr val="FFE699"/>
    <a:srgbClr val="FCFBF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2379" autoAdjust="0"/>
    <p:restoredTop sz="93474" autoAdjust="0"/>
  </p:normalViewPr>
  <p:slideViewPr>
    <p:cSldViewPr snapToGrid="0">
      <p:cViewPr varScale="1">
        <p:scale>
          <a:sx n="82" d="100"/>
          <a:sy n="82" d="100"/>
        </p:scale>
        <p:origin x="379"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notesMaster" Target="notesMasters/notesMaster1.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viewProps" Target="viewProps.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theme" Target="theme/theme1.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tableStyles" Target="tableStyles.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microsoft.com/office/2018/10/relationships/authors" Target="authors.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presProps" Target="presProps.xml"/><Relationship Id="rId222" Type="http://schemas.openxmlformats.org/officeDocument/2006/relationships/slide" Target="slides/slide221.xml"/><Relationship Id="rId264" Type="http://schemas.openxmlformats.org/officeDocument/2006/relationships/slide" Target="slides/slide263.xml"/></Relationships>
</file>

<file path=ppt/charts/_rels/chart1.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100.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48.xml"/><Relationship Id="rId1" Type="http://schemas.microsoft.com/office/2011/relationships/chartStyle" Target="style48.xml"/></Relationships>
</file>

<file path=ppt/charts/_rels/chart101.xml.rels><?xml version="1.0" encoding="UTF-8" standalone="yes"?>
<Relationships xmlns="http://schemas.openxmlformats.org/package/2006/relationships"><Relationship Id="rId1" Type="http://schemas.openxmlformats.org/officeDocument/2006/relationships/oleObject" Target="file:///C:\Users\vaidu\Desktop\stt%20skaidrems\Korupcija%20Gyventojai%202024%20(3).xlsx" TargetMode="External"/></Relationships>
</file>

<file path=ppt/charts/_rels/chart102.xml.rels><?xml version="1.0" encoding="UTF-8" standalone="yes"?>
<Relationships xmlns="http://schemas.openxmlformats.org/package/2006/relationships"><Relationship Id="rId3" Type="http://schemas.openxmlformats.org/officeDocument/2006/relationships/oleObject" Target="file:///C:\Users\vaidu\Downloads\Ievos%20atsiustas%200704.xls" TargetMode="External"/><Relationship Id="rId2" Type="http://schemas.microsoft.com/office/2011/relationships/chartColorStyle" Target="colors49.xml"/><Relationship Id="rId1" Type="http://schemas.microsoft.com/office/2011/relationships/chartStyle" Target="style49.xml"/></Relationships>
</file>

<file path=ppt/charts/_rels/chart103.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50.xml"/><Relationship Id="rId1" Type="http://schemas.microsoft.com/office/2011/relationships/chartStyle" Target="style50.xml"/></Relationships>
</file>

<file path=ppt/charts/_rels/chart104.xml.rels><?xml version="1.0" encoding="UTF-8" standalone="yes"?>
<Relationships xmlns="http://schemas.openxmlformats.org/package/2006/relationships"><Relationship Id="rId3" Type="http://schemas.openxmlformats.org/officeDocument/2006/relationships/oleObject" Target="file:///C:\Users\vaidu\Downloads\Ievos%20atsiustas%200704.xls" TargetMode="External"/><Relationship Id="rId2" Type="http://schemas.microsoft.com/office/2011/relationships/chartColorStyle" Target="colors51.xml"/><Relationship Id="rId1" Type="http://schemas.microsoft.com/office/2011/relationships/chartStyle" Target="style51.xml"/></Relationships>
</file>

<file path=ppt/charts/_rels/chart105.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52.xml"/><Relationship Id="rId1" Type="http://schemas.microsoft.com/office/2011/relationships/chartStyle" Target="style52.xml"/></Relationships>
</file>

<file path=ppt/charts/_rels/chart106.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3.xml"/><Relationship Id="rId1" Type="http://schemas.microsoft.com/office/2011/relationships/chartStyle" Target="style53.xml"/></Relationships>
</file>

<file path=ppt/charts/_rels/chart107.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4.xml"/><Relationship Id="rId1" Type="http://schemas.microsoft.com/office/2011/relationships/chartStyle" Target="style54.xml"/></Relationships>
</file>

<file path=ppt/charts/_rels/chart108.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5.xml"/><Relationship Id="rId1" Type="http://schemas.microsoft.com/office/2011/relationships/chartStyle" Target="style55.xml"/></Relationships>
</file>

<file path=ppt/charts/_rels/chart109.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6.xml"/><Relationship Id="rId1" Type="http://schemas.microsoft.com/office/2011/relationships/chartStyle" Target="style56.xml"/></Relationships>
</file>

<file path=ppt/charts/_rels/chart11.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0.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7.xml"/><Relationship Id="rId1" Type="http://schemas.microsoft.com/office/2011/relationships/chartStyle" Target="style57.xml"/></Relationships>
</file>

<file path=ppt/charts/_rels/chart111.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8.xml"/><Relationship Id="rId1" Type="http://schemas.microsoft.com/office/2011/relationships/chartStyle" Target="style58.xml"/></Relationships>
</file>

<file path=ppt/charts/_rels/chart112.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59.xml"/><Relationship Id="rId1" Type="http://schemas.microsoft.com/office/2011/relationships/chartStyle" Target="style59.xml"/></Relationships>
</file>

<file path=ppt/charts/_rels/chart11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7.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1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8.xml"/><Relationship Id="rId1" Type="http://schemas.microsoft.com/office/2011/relationships/chartStyle" Target="style8.xml"/></Relationships>
</file>

<file path=ppt/charts/_rels/chart12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1.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25.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0.xml"/><Relationship Id="rId1" Type="http://schemas.microsoft.com/office/2011/relationships/chartStyle" Target="style60.xml"/></Relationships>
</file>

<file path=ppt/charts/_rels/chart126.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1.xml"/><Relationship Id="rId1" Type="http://schemas.microsoft.com/office/2011/relationships/chartStyle" Target="style61.xml"/></Relationships>
</file>

<file path=ppt/charts/_rels/chart12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2.xml"/><Relationship Id="rId1" Type="http://schemas.microsoft.com/office/2011/relationships/chartStyle" Target="style62.xml"/></Relationships>
</file>

<file path=ppt/charts/_rels/chart12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3.xml"/><Relationship Id="rId1" Type="http://schemas.microsoft.com/office/2011/relationships/chartStyle" Target="style63.xml"/></Relationships>
</file>

<file path=ppt/charts/_rels/chart129.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4.xml"/><Relationship Id="rId1" Type="http://schemas.microsoft.com/office/2011/relationships/chartStyle" Target="style64.xml"/></Relationships>
</file>

<file path=ppt/charts/_rels/chart13.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9.xml"/><Relationship Id="rId1" Type="http://schemas.microsoft.com/office/2011/relationships/chartStyle" Target="style9.xml"/></Relationships>
</file>

<file path=ppt/charts/_rels/chart130.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5.xml"/><Relationship Id="rId1" Type="http://schemas.microsoft.com/office/2011/relationships/chartStyle" Target="style65.xml"/></Relationships>
</file>

<file path=ppt/charts/_rels/chart131.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3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3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3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35.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1).xlsx" TargetMode="External"/><Relationship Id="rId2" Type="http://schemas.microsoft.com/office/2011/relationships/chartColorStyle" Target="colors66.xml"/><Relationship Id="rId1" Type="http://schemas.microsoft.com/office/2011/relationships/chartStyle" Target="style66.xml"/></Relationships>
</file>

<file path=ppt/charts/_rels/chart136.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1).xlsx" TargetMode="External"/><Relationship Id="rId2" Type="http://schemas.microsoft.com/office/2011/relationships/chartColorStyle" Target="colors67.xml"/><Relationship Id="rId1" Type="http://schemas.microsoft.com/office/2011/relationships/chartStyle" Target="style67.xml"/></Relationships>
</file>

<file path=ppt/charts/_rels/chart13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1).xlsx" TargetMode="External"/><Relationship Id="rId2" Type="http://schemas.microsoft.com/office/2011/relationships/chartColorStyle" Target="colors68.xml"/><Relationship Id="rId1" Type="http://schemas.microsoft.com/office/2011/relationships/chartStyle" Target="style68.xml"/></Relationships>
</file>

<file path=ppt/charts/_rels/chart13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69.xml"/><Relationship Id="rId1" Type="http://schemas.microsoft.com/office/2011/relationships/chartStyle" Target="style69.xml"/></Relationships>
</file>

<file path=ppt/charts/_rels/chart139.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70.xml"/><Relationship Id="rId1" Type="http://schemas.microsoft.com/office/2011/relationships/chartStyle" Target="style70.xml"/></Relationships>
</file>

<file path=ppt/charts/_rels/chart14.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10.xml"/><Relationship Id="rId1" Type="http://schemas.microsoft.com/office/2011/relationships/chartStyle" Target="style10.xml"/></Relationships>
</file>

<file path=ppt/charts/_rels/chart140.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71.xml"/><Relationship Id="rId1" Type="http://schemas.microsoft.com/office/2011/relationships/chartStyle" Target="style71.xml"/></Relationships>
</file>

<file path=ppt/charts/_rels/chart141.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72.xml"/><Relationship Id="rId1" Type="http://schemas.microsoft.com/office/2011/relationships/chartStyle" Target="style72.xml"/></Relationships>
</file>

<file path=ppt/charts/_rels/chart142.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73.xml"/><Relationship Id="rId1" Type="http://schemas.microsoft.com/office/2011/relationships/chartStyle" Target="style73.xml"/></Relationships>
</file>

<file path=ppt/charts/_rels/chart143.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74.xml"/><Relationship Id="rId1" Type="http://schemas.microsoft.com/office/2011/relationships/chartStyle" Target="style74.xml"/></Relationships>
</file>

<file path=ppt/charts/_rels/chart14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4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4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4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75.xml"/><Relationship Id="rId1" Type="http://schemas.microsoft.com/office/2011/relationships/chartStyle" Target="style75.xml"/></Relationships>
</file>

<file path=ppt/charts/_rels/chart148.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76.xml"/><Relationship Id="rId1" Type="http://schemas.microsoft.com/office/2011/relationships/chartStyle" Target="style76.xml"/></Relationships>
</file>

<file path=ppt/charts/_rels/chart149.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77.xml"/><Relationship Id="rId1" Type="http://schemas.microsoft.com/office/2011/relationships/chartStyle" Target="style77.xml"/></Relationships>
</file>

<file path=ppt/charts/_rels/chart15.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1.xml"/><Relationship Id="rId1" Type="http://schemas.microsoft.com/office/2011/relationships/chartStyle" Target="style11.xml"/></Relationships>
</file>

<file path=ppt/charts/_rels/chart150.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78.xml"/><Relationship Id="rId1" Type="http://schemas.microsoft.com/office/2011/relationships/chartStyle" Target="style78.xml"/></Relationships>
</file>

<file path=ppt/charts/_rels/chart151.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5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53.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79.xml"/><Relationship Id="rId1" Type="http://schemas.microsoft.com/office/2011/relationships/chartStyle" Target="style79.xml"/></Relationships>
</file>

<file path=ppt/charts/_rels/chart154.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80.xml"/><Relationship Id="rId1" Type="http://schemas.microsoft.com/office/2011/relationships/chartStyle" Target="style80.xml"/></Relationships>
</file>

<file path=ppt/charts/_rels/chart155.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81.xml"/><Relationship Id="rId1" Type="http://schemas.microsoft.com/office/2011/relationships/chartStyle" Target="style81.xml"/></Relationships>
</file>

<file path=ppt/charts/_rels/chart156.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82.xml"/><Relationship Id="rId1" Type="http://schemas.microsoft.com/office/2011/relationships/chartStyle" Target="style82.xml"/></Relationships>
</file>

<file path=ppt/charts/_rels/chart15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83.xml"/><Relationship Id="rId1" Type="http://schemas.microsoft.com/office/2011/relationships/chartStyle" Target="style83.xml"/></Relationships>
</file>

<file path=ppt/charts/_rels/chart15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84.xml"/><Relationship Id="rId1" Type="http://schemas.microsoft.com/office/2011/relationships/chartStyle" Target="style84.xml"/></Relationships>
</file>

<file path=ppt/charts/_rels/chart159.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85.xml"/><Relationship Id="rId1" Type="http://schemas.microsoft.com/office/2011/relationships/chartStyle" Target="style85.xml"/></Relationships>
</file>

<file path=ppt/charts/_rels/chart16.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2.xml"/><Relationship Id="rId1" Type="http://schemas.microsoft.com/office/2011/relationships/chartStyle" Target="style12.xml"/></Relationships>
</file>

<file path=ppt/charts/_rels/chart160.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86.xml"/><Relationship Id="rId1" Type="http://schemas.microsoft.com/office/2011/relationships/chartStyle" Target="style86.xml"/></Relationships>
</file>

<file path=ppt/charts/_rels/chart161.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87.xml"/><Relationship Id="rId1" Type="http://schemas.microsoft.com/office/2011/relationships/chartStyle" Target="style87.xml"/></Relationships>
</file>

<file path=ppt/charts/_rels/chart162.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88.xml"/><Relationship Id="rId1" Type="http://schemas.microsoft.com/office/2011/relationships/chartStyle" Target="style88.xml"/></Relationships>
</file>

<file path=ppt/charts/_rels/chart163.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89.xml"/><Relationship Id="rId1" Type="http://schemas.microsoft.com/office/2011/relationships/chartStyle" Target="style89.xml"/></Relationships>
</file>

<file path=ppt/charts/_rels/chart164.xml.rels><?xml version="1.0" encoding="UTF-8" standalone="yes"?>
<Relationships xmlns="http://schemas.openxmlformats.org/package/2006/relationships"><Relationship Id="rId3" Type="http://schemas.openxmlformats.org/officeDocument/2006/relationships/oleObject" Target="file:///C:\Users\vaidu\Downloads\Jurates%20atsiustas%200705.xlsx" TargetMode="External"/><Relationship Id="rId2" Type="http://schemas.microsoft.com/office/2011/relationships/chartColorStyle" Target="colors90.xml"/><Relationship Id="rId1" Type="http://schemas.microsoft.com/office/2011/relationships/chartStyle" Target="style90.xml"/></Relationships>
</file>

<file path=ppt/charts/_rels/chart16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6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67.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6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6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17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71.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91.xml"/><Relationship Id="rId1" Type="http://schemas.microsoft.com/office/2011/relationships/chartStyle" Target="style91.xml"/></Relationships>
</file>

<file path=ppt/charts/_rels/chart172.xml.rels><?xml version="1.0" encoding="UTF-8" standalone="yes"?>
<Relationships xmlns="http://schemas.openxmlformats.org/package/2006/relationships"><Relationship Id="rId3" Type="http://schemas.openxmlformats.org/officeDocument/2006/relationships/oleObject" Target="file:///C:\Users\vaidu\Desktop\linai%20siustas.xls" TargetMode="External"/><Relationship Id="rId2" Type="http://schemas.microsoft.com/office/2011/relationships/chartColorStyle" Target="colors92.xml"/><Relationship Id="rId1" Type="http://schemas.microsoft.com/office/2011/relationships/chartStyle" Target="style92.xml"/></Relationships>
</file>

<file path=ppt/charts/_rels/chart17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7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75.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93.xml"/><Relationship Id="rId1" Type="http://schemas.microsoft.com/office/2011/relationships/chartStyle" Target="style93.xml"/></Relationships>
</file>

<file path=ppt/charts/_rels/chart176.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94.xml"/><Relationship Id="rId1" Type="http://schemas.microsoft.com/office/2011/relationships/chartStyle" Target="style94.xml"/></Relationships>
</file>

<file path=ppt/charts/_rels/chart177.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95.xml"/><Relationship Id="rId1" Type="http://schemas.microsoft.com/office/2011/relationships/chartStyle" Target="style95.xml"/></Relationships>
</file>

<file path=ppt/charts/_rels/chart178.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96.xml"/><Relationship Id="rId1" Type="http://schemas.microsoft.com/office/2011/relationships/chartStyle" Target="style96.xml"/></Relationships>
</file>

<file path=ppt/charts/_rels/chart179.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97.xml"/><Relationship Id="rId1" Type="http://schemas.microsoft.com/office/2011/relationships/chartStyle" Target="style97.xml"/></Relationships>
</file>

<file path=ppt/charts/_rels/chart18.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180.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98.xml"/><Relationship Id="rId1" Type="http://schemas.microsoft.com/office/2011/relationships/chartStyle" Target="style98.xml"/></Relationships>
</file>

<file path=ppt/charts/_rels/chart181.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99.xml"/><Relationship Id="rId1" Type="http://schemas.microsoft.com/office/2011/relationships/chartStyle" Target="style99.xml"/></Relationships>
</file>

<file path=ppt/charts/_rels/chart182.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0.xml"/><Relationship Id="rId1" Type="http://schemas.microsoft.com/office/2011/relationships/chartStyle" Target="style100.xml"/></Relationships>
</file>

<file path=ppt/charts/_rels/chart183.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1.xml"/><Relationship Id="rId1" Type="http://schemas.microsoft.com/office/2011/relationships/chartStyle" Target="style101.xml"/></Relationships>
</file>

<file path=ppt/charts/_rels/chart184.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2.xml"/><Relationship Id="rId1" Type="http://schemas.microsoft.com/office/2011/relationships/chartStyle" Target="style102.xml"/></Relationships>
</file>

<file path=ppt/charts/_rels/chart185.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3.xml"/><Relationship Id="rId1" Type="http://schemas.microsoft.com/office/2011/relationships/chartStyle" Target="style103.xml"/></Relationships>
</file>

<file path=ppt/charts/_rels/chart186.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4.xml"/><Relationship Id="rId1" Type="http://schemas.microsoft.com/office/2011/relationships/chartStyle" Target="style104.xml"/></Relationships>
</file>

<file path=ppt/charts/_rels/chart187.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05.xml"/><Relationship Id="rId1" Type="http://schemas.microsoft.com/office/2011/relationships/chartStyle" Target="style105.xml"/></Relationships>
</file>

<file path=ppt/charts/_rels/chart18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8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9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191.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06.xml"/><Relationship Id="rId1" Type="http://schemas.microsoft.com/office/2011/relationships/chartStyle" Target="style106.xml"/></Relationships>
</file>

<file path=ppt/charts/_rels/chart192.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07.xml"/><Relationship Id="rId1" Type="http://schemas.microsoft.com/office/2011/relationships/chartStyle" Target="style107.xml"/></Relationships>
</file>

<file path=ppt/charts/_rels/chart193.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08.xml"/><Relationship Id="rId1" Type="http://schemas.microsoft.com/office/2011/relationships/chartStyle" Target="style108.xml"/></Relationships>
</file>

<file path=ppt/charts/_rels/chart194.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09.xml"/><Relationship Id="rId1" Type="http://schemas.microsoft.com/office/2011/relationships/chartStyle" Target="style109.xml"/></Relationships>
</file>

<file path=ppt/charts/_rels/chart195.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10.xml"/><Relationship Id="rId1" Type="http://schemas.microsoft.com/office/2011/relationships/chartStyle" Target="style110.xml"/></Relationships>
</file>

<file path=ppt/charts/_rels/chart196.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11.xml"/><Relationship Id="rId1" Type="http://schemas.microsoft.com/office/2011/relationships/chartStyle" Target="style111.xml"/></Relationships>
</file>

<file path=ppt/charts/_rels/chart19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12.xml"/><Relationship Id="rId1" Type="http://schemas.microsoft.com/office/2011/relationships/chartStyle" Target="style112.xml"/></Relationships>
</file>

<file path=ppt/charts/_rels/chart19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13.xml"/><Relationship Id="rId1" Type="http://schemas.microsoft.com/office/2011/relationships/chartStyle" Target="style113.xml"/></Relationships>
</file>

<file path=ppt/charts/_rels/chart199.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14.xml"/><Relationship Id="rId1" Type="http://schemas.microsoft.com/office/2011/relationships/chartStyle" Target="style114.xml"/></Relationships>
</file>

<file path=ppt/charts/_rels/chart2.xml.rels><?xml version="1.0" encoding="UTF-8" standalone="yes"?>
<Relationships xmlns="http://schemas.openxmlformats.org/package/2006/relationships"><Relationship Id="rId3" Type="http://schemas.openxmlformats.org/officeDocument/2006/relationships/oleObject" Target="file:///C:\Users\vaidu\Desktop\Lietuvos%20korupcijos%20&#382;em&#279;lapis%20-%20&#303;moni&#371;%20vadovai%20(1).xls"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200.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115.xml"/><Relationship Id="rId1" Type="http://schemas.microsoft.com/office/2011/relationships/chartStyle" Target="style115.xml"/></Relationships>
</file>

<file path=ppt/charts/_rels/chart201.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16.xml"/><Relationship Id="rId1" Type="http://schemas.microsoft.com/office/2011/relationships/chartStyle" Target="style116.xml"/></Relationships>
</file>

<file path=ppt/charts/_rels/chart202.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17.xml"/><Relationship Id="rId1" Type="http://schemas.microsoft.com/office/2011/relationships/chartStyle" Target="style117.xml"/></Relationships>
</file>

<file path=ppt/charts/_rels/chart203.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18.xml"/><Relationship Id="rId1" Type="http://schemas.microsoft.com/office/2011/relationships/chartStyle" Target="style118.xml"/></Relationships>
</file>

<file path=ppt/charts/_rels/chart20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2).xls" TargetMode="External"/></Relationships>
</file>

<file path=ppt/charts/_rels/chart20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2).xls" TargetMode="External"/></Relationships>
</file>

<file path=ppt/charts/_rels/chart206.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19.xml"/><Relationship Id="rId1" Type="http://schemas.microsoft.com/office/2011/relationships/chartStyle" Target="style119.xml"/></Relationships>
</file>

<file path=ppt/charts/_rels/chart207.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20.xml"/><Relationship Id="rId1" Type="http://schemas.microsoft.com/office/2011/relationships/chartStyle" Target="style120.xml"/></Relationships>
</file>

<file path=ppt/charts/_rels/chart208.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121.xml"/><Relationship Id="rId1" Type="http://schemas.microsoft.com/office/2011/relationships/chartStyle" Target="style121.xml"/></Relationships>
</file>

<file path=ppt/charts/_rels/chart209.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22.xml"/><Relationship Id="rId1" Type="http://schemas.microsoft.com/office/2011/relationships/chartStyle" Target="style122.xml"/></Relationships>
</file>

<file path=ppt/charts/_rels/chart21.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3.xml"/><Relationship Id="rId1" Type="http://schemas.microsoft.com/office/2011/relationships/chartStyle" Target="style13.xml"/></Relationships>
</file>

<file path=ppt/charts/_rels/chart210.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23.xml"/><Relationship Id="rId1" Type="http://schemas.microsoft.com/office/2011/relationships/chartStyle" Target="style123.xml"/></Relationships>
</file>

<file path=ppt/charts/_rels/chart211.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24.xml"/><Relationship Id="rId1" Type="http://schemas.microsoft.com/office/2011/relationships/chartStyle" Target="style124.xml"/></Relationships>
</file>

<file path=ppt/charts/_rels/chart212.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25.xml"/><Relationship Id="rId1" Type="http://schemas.microsoft.com/office/2011/relationships/chartStyle" Target="style125.xml"/></Relationships>
</file>

<file path=ppt/charts/_rels/chart213.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26.xml"/><Relationship Id="rId1" Type="http://schemas.microsoft.com/office/2011/relationships/chartStyle" Target="style126.xml"/></Relationships>
</file>

<file path=ppt/charts/_rels/chart214.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27.xml"/><Relationship Id="rId1" Type="http://schemas.microsoft.com/office/2011/relationships/chartStyle" Target="style127.xml"/></Relationships>
</file>

<file path=ppt/charts/_rels/chart215.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28.xml"/><Relationship Id="rId1" Type="http://schemas.microsoft.com/office/2011/relationships/chartStyle" Target="style128.xml"/></Relationships>
</file>

<file path=ppt/charts/_rels/chart216.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29.xml"/><Relationship Id="rId1" Type="http://schemas.microsoft.com/office/2011/relationships/chartStyle" Target="style129.xml"/></Relationships>
</file>

<file path=ppt/charts/_rels/chart21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3).xlsx" TargetMode="External"/><Relationship Id="rId2" Type="http://schemas.microsoft.com/office/2011/relationships/chartColorStyle" Target="colors130.xml"/><Relationship Id="rId1" Type="http://schemas.microsoft.com/office/2011/relationships/chartStyle" Target="style130.xml"/></Relationships>
</file>

<file path=ppt/charts/_rels/chart218.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131.xml"/><Relationship Id="rId1" Type="http://schemas.microsoft.com/office/2011/relationships/chartStyle" Target="style131.xml"/></Relationships>
</file>

<file path=ppt/charts/_rels/chart219.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2.xml"/><Relationship Id="rId1" Type="http://schemas.microsoft.com/office/2011/relationships/chartStyle" Target="style132.xml"/></Relationships>
</file>

<file path=ppt/charts/_rels/chart22.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4.xml"/><Relationship Id="rId1" Type="http://schemas.microsoft.com/office/2011/relationships/chartStyle" Target="style14.xml"/></Relationships>
</file>

<file path=ppt/charts/_rels/chart220.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3.xml"/><Relationship Id="rId1" Type="http://schemas.microsoft.com/office/2011/relationships/chartStyle" Target="style133.xml"/></Relationships>
</file>

<file path=ppt/charts/_rels/chart221.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4.xml"/><Relationship Id="rId1" Type="http://schemas.microsoft.com/office/2011/relationships/chartStyle" Target="style134.xml"/></Relationships>
</file>

<file path=ppt/charts/_rels/chart222.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135.xml"/><Relationship Id="rId1" Type="http://schemas.microsoft.com/office/2011/relationships/chartStyle" Target="style135.xml"/></Relationships>
</file>

<file path=ppt/charts/_rels/chart223.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6.xml"/><Relationship Id="rId1" Type="http://schemas.microsoft.com/office/2011/relationships/chartStyle" Target="style136.xml"/></Relationships>
</file>

<file path=ppt/charts/_rels/chart224.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7.xml"/><Relationship Id="rId1" Type="http://schemas.microsoft.com/office/2011/relationships/chartStyle" Target="style137.xml"/></Relationships>
</file>

<file path=ppt/charts/_rels/chart225.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138.xml"/><Relationship Id="rId1" Type="http://schemas.microsoft.com/office/2011/relationships/chartStyle" Target="style138.xml"/></Relationships>
</file>

<file path=ppt/charts/_rels/chart226.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39.xml"/><Relationship Id="rId1" Type="http://schemas.microsoft.com/office/2011/relationships/chartStyle" Target="style139.xml"/></Relationships>
</file>

<file path=ppt/charts/_rels/chart227.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40.xml"/><Relationship Id="rId1" Type="http://schemas.microsoft.com/office/2011/relationships/chartStyle" Target="style140.xml"/></Relationships>
</file>

<file path=ppt/charts/_rels/chart22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41.xml"/><Relationship Id="rId1" Type="http://schemas.microsoft.com/office/2011/relationships/chartStyle" Target="style141.xml"/></Relationships>
</file>

<file path=ppt/charts/_rels/chart229.xml.rels><?xml version="1.0" encoding="UTF-8" standalone="yes"?>
<Relationships xmlns="http://schemas.openxmlformats.org/package/2006/relationships"><Relationship Id="rId1" Type="http://schemas.openxmlformats.org/officeDocument/2006/relationships/oleObject" Target="file:///C:\Users\vaidu\Downloads\Imoniu%20vadovai%2007%2001.xls%20(7).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230.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2.xml"/><Relationship Id="rId1" Type="http://schemas.microsoft.com/office/2011/relationships/chartStyle" Target="style142.xml"/></Relationships>
</file>

<file path=ppt/charts/_rels/chart231.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3.xml"/><Relationship Id="rId1" Type="http://schemas.microsoft.com/office/2011/relationships/chartStyle" Target="style143.xml"/></Relationships>
</file>

<file path=ppt/charts/_rels/chart232.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4.xml"/><Relationship Id="rId1" Type="http://schemas.microsoft.com/office/2011/relationships/chartStyle" Target="style144.xml"/></Relationships>
</file>

<file path=ppt/charts/_rels/chart233.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5.xml"/><Relationship Id="rId1" Type="http://schemas.microsoft.com/office/2011/relationships/chartStyle" Target="style145.xml"/></Relationships>
</file>

<file path=ppt/charts/_rels/chart234.xml.rels><?xml version="1.0" encoding="UTF-8" standalone="yes"?>
<Relationships xmlns="http://schemas.openxmlformats.org/package/2006/relationships"><Relationship Id="rId3" Type="http://schemas.openxmlformats.org/officeDocument/2006/relationships/oleObject" Target="file:///C:\Users\vaidu\Desktop\linai%20siustas.xls" TargetMode="External"/><Relationship Id="rId2" Type="http://schemas.microsoft.com/office/2011/relationships/chartColorStyle" Target="colors146.xml"/><Relationship Id="rId1" Type="http://schemas.microsoft.com/office/2011/relationships/chartStyle" Target="style146.xml"/></Relationships>
</file>

<file path=ppt/charts/_rels/chart235.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7.xml"/><Relationship Id="rId1" Type="http://schemas.microsoft.com/office/2011/relationships/chartStyle" Target="style147.xml"/></Relationships>
</file>

<file path=ppt/charts/_rels/chart236.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8.xml"/><Relationship Id="rId1" Type="http://schemas.microsoft.com/office/2011/relationships/chartStyle" Target="style148.xml"/></Relationships>
</file>

<file path=ppt/charts/_rels/chart237.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49.xml"/><Relationship Id="rId1" Type="http://schemas.microsoft.com/office/2011/relationships/chartStyle" Target="style149.xml"/></Relationships>
</file>

<file path=ppt/charts/_rels/chart238.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50.xml"/><Relationship Id="rId1" Type="http://schemas.microsoft.com/office/2011/relationships/chartStyle" Target="style150.xml"/></Relationships>
</file>

<file path=ppt/charts/_rels/chart239.xml.rels><?xml version="1.0" encoding="UTF-8" standalone="yes"?>
<Relationships xmlns="http://schemas.openxmlformats.org/package/2006/relationships"><Relationship Id="rId3" Type="http://schemas.openxmlformats.org/officeDocument/2006/relationships/oleObject" Target="file:///C:\Users\vaidu\Desktop\linai%20siustas.xls" TargetMode="External"/><Relationship Id="rId2" Type="http://schemas.microsoft.com/office/2011/relationships/chartColorStyle" Target="colors151.xml"/><Relationship Id="rId1" Type="http://schemas.microsoft.com/office/2011/relationships/chartStyle" Target="style151.xml"/></Relationships>
</file>

<file path=ppt/charts/_rels/chart24.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240.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2.xml"/><Relationship Id="rId1" Type="http://schemas.microsoft.com/office/2011/relationships/chartStyle" Target="style152.xml"/></Relationships>
</file>

<file path=ppt/charts/_rels/chart241.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3.xml"/><Relationship Id="rId1" Type="http://schemas.microsoft.com/office/2011/relationships/chartStyle" Target="style153.xml"/></Relationships>
</file>

<file path=ppt/charts/_rels/chart242.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4.xml"/><Relationship Id="rId1" Type="http://schemas.microsoft.com/office/2011/relationships/chartStyle" Target="style154.xml"/></Relationships>
</file>

<file path=ppt/charts/_rels/chart24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2).xlsx" TargetMode="External"/></Relationships>
</file>

<file path=ppt/charts/_rels/chart244.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5.xml"/><Relationship Id="rId1" Type="http://schemas.microsoft.com/office/2011/relationships/chartStyle" Target="style155.xml"/></Relationships>
</file>

<file path=ppt/charts/_rels/chart245.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6.xml"/><Relationship Id="rId1" Type="http://schemas.microsoft.com/office/2011/relationships/chartStyle" Target="style156.xml"/></Relationships>
</file>

<file path=ppt/charts/_rels/chart246.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7.xml"/><Relationship Id="rId1" Type="http://schemas.microsoft.com/office/2011/relationships/chartStyle" Target="style157.xml"/></Relationships>
</file>

<file path=ppt/charts/_rels/chart24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8.xml"/><Relationship Id="rId1" Type="http://schemas.microsoft.com/office/2011/relationships/chartStyle" Target="style158.xml"/></Relationships>
</file>

<file path=ppt/charts/_rels/chart248.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59.xml"/><Relationship Id="rId1" Type="http://schemas.microsoft.com/office/2011/relationships/chartStyle" Target="style159.xml"/></Relationships>
</file>

<file path=ppt/charts/_rels/chart249.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60.xml"/><Relationship Id="rId1" Type="http://schemas.microsoft.com/office/2011/relationships/chartStyle" Target="style160.xml"/></Relationships>
</file>

<file path=ppt/charts/_rels/chart2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250.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61.xml"/><Relationship Id="rId1" Type="http://schemas.microsoft.com/office/2011/relationships/chartStyle" Target="style161.xml"/></Relationships>
</file>

<file path=ppt/charts/_rels/chart251.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62.xml"/><Relationship Id="rId1" Type="http://schemas.microsoft.com/office/2011/relationships/chartStyle" Target="style162.xml"/></Relationships>
</file>

<file path=ppt/charts/_rels/chart252.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3.xml"/><Relationship Id="rId1" Type="http://schemas.microsoft.com/office/2011/relationships/chartStyle" Target="style163.xml"/></Relationships>
</file>

<file path=ppt/charts/_rels/chart253.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4.xml"/><Relationship Id="rId1" Type="http://schemas.microsoft.com/office/2011/relationships/chartStyle" Target="style164.xml"/></Relationships>
</file>

<file path=ppt/charts/_rels/chart254.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5.xml"/><Relationship Id="rId1" Type="http://schemas.microsoft.com/office/2011/relationships/chartStyle" Target="style165.xml"/></Relationships>
</file>

<file path=ppt/charts/_rels/chart255.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6.xml"/><Relationship Id="rId1" Type="http://schemas.microsoft.com/office/2011/relationships/chartStyle" Target="style166.xml"/></Relationships>
</file>

<file path=ppt/charts/_rels/chart256.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7.xml"/><Relationship Id="rId1" Type="http://schemas.microsoft.com/office/2011/relationships/chartStyle" Target="style167.xml"/></Relationships>
</file>

<file path=ppt/charts/_rels/chart25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8.xml"/><Relationship Id="rId1" Type="http://schemas.microsoft.com/office/2011/relationships/chartStyle" Target="style168.xml"/></Relationships>
</file>

<file path=ppt/charts/_rels/chart258.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69.xml"/><Relationship Id="rId1" Type="http://schemas.microsoft.com/office/2011/relationships/chartStyle" Target="style169.xml"/></Relationships>
</file>

<file path=ppt/charts/_rels/chart259.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70.xml"/><Relationship Id="rId1" Type="http://schemas.microsoft.com/office/2011/relationships/chartStyle" Target="style170.xml"/></Relationships>
</file>

<file path=ppt/charts/_rels/chart2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260.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71.xml"/><Relationship Id="rId1" Type="http://schemas.microsoft.com/office/2011/relationships/chartStyle" Target="style171.xml"/></Relationships>
</file>

<file path=ppt/charts/_rels/chart261.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72.xml"/><Relationship Id="rId1" Type="http://schemas.microsoft.com/office/2011/relationships/chartStyle" Target="style172.xml"/></Relationships>
</file>

<file path=ppt/charts/_rels/chart262.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73.xml"/><Relationship Id="rId1" Type="http://schemas.microsoft.com/office/2011/relationships/chartStyle" Target="style173.xml"/></Relationships>
</file>

<file path=ppt/charts/_rels/chart263.xml.rels><?xml version="1.0" encoding="UTF-8" standalone="yes"?>
<Relationships xmlns="http://schemas.openxmlformats.org/package/2006/relationships"><Relationship Id="rId3" Type="http://schemas.openxmlformats.org/officeDocument/2006/relationships/oleObject" Target="file:///C:\Users\vaidu\Downloads\Imoniu%20vadovai%2007%2001.xls%20(7).xlsx" TargetMode="External"/><Relationship Id="rId2" Type="http://schemas.microsoft.com/office/2011/relationships/chartColorStyle" Target="colors174.xml"/><Relationship Id="rId1" Type="http://schemas.microsoft.com/office/2011/relationships/chartStyle" Target="style174.xml"/></Relationships>
</file>

<file path=ppt/charts/_rels/chart264.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75.xml"/><Relationship Id="rId1" Type="http://schemas.microsoft.com/office/2011/relationships/chartStyle" Target="style175.xml"/></Relationships>
</file>

<file path=ppt/charts/_rels/chart265.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76.xml"/><Relationship Id="rId1" Type="http://schemas.microsoft.com/office/2011/relationships/chartStyle" Target="style176.xml"/></Relationships>
</file>

<file path=ppt/charts/_rels/chart266.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77.xml"/><Relationship Id="rId1" Type="http://schemas.microsoft.com/office/2011/relationships/chartStyle" Target="style177.xml"/></Relationships>
</file>

<file path=ppt/charts/_rels/chart26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78.xml"/><Relationship Id="rId1" Type="http://schemas.microsoft.com/office/2011/relationships/chartStyle" Target="style178.xml"/></Relationships>
</file>

<file path=ppt/charts/_rels/chart268.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79.xml"/><Relationship Id="rId1" Type="http://schemas.microsoft.com/office/2011/relationships/chartStyle" Target="style179.xml"/></Relationships>
</file>

<file path=ppt/charts/_rels/chart269.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2).xlsx" TargetMode="External"/><Relationship Id="rId2" Type="http://schemas.microsoft.com/office/2011/relationships/chartColorStyle" Target="colors180.xml"/><Relationship Id="rId1" Type="http://schemas.microsoft.com/office/2011/relationships/chartStyle" Target="style180.xml"/></Relationships>
</file>

<file path=ppt/charts/_rels/chart2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5.xml"/><Relationship Id="rId1" Type="http://schemas.microsoft.com/office/2011/relationships/chartStyle" Target="style15.xml"/></Relationships>
</file>

<file path=ppt/charts/_rels/chart2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16.xml"/><Relationship Id="rId1" Type="http://schemas.microsoft.com/office/2011/relationships/chartStyle" Target="style16.xml"/></Relationships>
</file>

<file path=ppt/charts/_rels/chart29.xml.rels><?xml version="1.0" encoding="UTF-8" standalone="yes"?>
<Relationships xmlns="http://schemas.openxmlformats.org/package/2006/relationships"><Relationship Id="rId3" Type="http://schemas.openxmlformats.org/officeDocument/2006/relationships/oleObject" Target="file:///C:\Users\vaidu\Downloads\Imoniu%20vadovu%20Juratei%20ir%20Ievai%20(1).xls" TargetMode="External"/><Relationship Id="rId2" Type="http://schemas.microsoft.com/office/2011/relationships/chartColorStyle" Target="colors17.xml"/><Relationship Id="rId1" Type="http://schemas.microsoft.com/office/2011/relationships/chartStyle" Target="style17.xml"/></Relationships>
</file>

<file path=ppt/charts/_rels/chart3.xml.rels><?xml version="1.0" encoding="UTF-8" standalone="yes"?>
<Relationships xmlns="http://schemas.openxmlformats.org/package/2006/relationships"><Relationship Id="rId3" Type="http://schemas.openxmlformats.org/officeDocument/2006/relationships/oleObject" Target="file:///C:\Users\vaidu\Desktop\Lietuvos%20korupcijos%20&#382;em&#279;lapis,%20valstyb&#279;s%20tarnautojai.xls"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34.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18.xml"/><Relationship Id="rId1" Type="http://schemas.microsoft.com/office/2011/relationships/chartStyle" Target="style18.xml"/></Relationships>
</file>

<file path=ppt/charts/_rels/chart35.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37.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19.xml"/><Relationship Id="rId1" Type="http://schemas.microsoft.com/office/2011/relationships/chartStyle" Target="style19.xml"/></Relationships>
</file>

<file path=ppt/charts/_rels/chart38.xml.rels><?xml version="1.0" encoding="UTF-8" standalone="yes"?>
<Relationships xmlns="http://schemas.openxmlformats.org/package/2006/relationships"><Relationship Id="rId3" Type="http://schemas.openxmlformats.org/officeDocument/2006/relationships/oleObject" Target="file:///C:\Users\vaidu\Downloads\&#302;moni&#371;%20vadovai%20Excel%20(200).xls" TargetMode="External"/><Relationship Id="rId2" Type="http://schemas.microsoft.com/office/2011/relationships/chartColorStyle" Target="colors20.xml"/><Relationship Id="rId1" Type="http://schemas.microsoft.com/office/2011/relationships/chartStyle" Target="style20.xml"/></Relationships>
</file>

<file path=ppt/charts/_rels/chart39.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21.xml"/><Relationship Id="rId1" Type="http://schemas.microsoft.com/office/2011/relationships/chartStyle" Target="style21.xml"/></Relationships>
</file>

<file path=ppt/charts/_rels/chart4.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22.xml"/><Relationship Id="rId1" Type="http://schemas.microsoft.com/office/2011/relationships/chartStyle" Target="style22.xml"/></Relationships>
</file>

<file path=ppt/charts/_rels/chart41.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43.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23.xml"/><Relationship Id="rId1" Type="http://schemas.microsoft.com/office/2011/relationships/chartStyle" Target="style23.xml"/></Relationships>
</file>

<file path=ppt/charts/_rels/chart44.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24.xml"/><Relationship Id="rId1" Type="http://schemas.microsoft.com/office/2011/relationships/chartStyle" Target="style24.xml"/></Relationships>
</file>

<file path=ppt/charts/_rels/chart45.xml.rels><?xml version="1.0" encoding="UTF-8" standalone="yes"?>
<Relationships xmlns="http://schemas.openxmlformats.org/package/2006/relationships"><Relationship Id="rId3" Type="http://schemas.openxmlformats.org/officeDocument/2006/relationships/oleObject" Target="file:///C:\Users\vaidu\Desktop\linai%20siustas.xls" TargetMode="External"/><Relationship Id="rId2" Type="http://schemas.microsoft.com/office/2011/relationships/chartColorStyle" Target="colors25.xml"/><Relationship Id="rId1" Type="http://schemas.microsoft.com/office/2011/relationships/chartStyle" Target="style25.xml"/></Relationships>
</file>

<file path=ppt/charts/_rels/chart46.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47.xml.rels><?xml version="1.0" encoding="UTF-8" standalone="yes"?>
<Relationships xmlns="http://schemas.openxmlformats.org/package/2006/relationships"><Relationship Id="rId3" Type="http://schemas.openxmlformats.org/officeDocument/2006/relationships/oleObject" Target="file:///C:\Users\vaidu\Downloads\Lietuvos%20korupcijos%20&#382;em&#279;lapis,%20valstyb&#279;s%20tarnautojai%20(1).xls" TargetMode="External"/><Relationship Id="rId2" Type="http://schemas.microsoft.com/office/2011/relationships/chartColorStyle" Target="colors26.xml"/><Relationship Id="rId1" Type="http://schemas.microsoft.com/office/2011/relationships/chartStyle" Target="style26.xml"/></Relationships>
</file>

<file path=ppt/charts/_rels/chart4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49.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27.xml"/><Relationship Id="rId1" Type="http://schemas.microsoft.com/office/2011/relationships/chartStyle" Target="style27.xml"/></Relationships>
</file>

<file path=ppt/charts/_rels/chart5.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28.xml"/><Relationship Id="rId1" Type="http://schemas.microsoft.com/office/2011/relationships/chartStyle" Target="style28.xml"/></Relationships>
</file>

<file path=ppt/charts/_rels/chart51.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29.xml"/><Relationship Id="rId1" Type="http://schemas.microsoft.com/office/2011/relationships/chartStyle" Target="style29.xml"/></Relationships>
</file>

<file path=ppt/charts/_rels/chart52.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0.xml"/><Relationship Id="rId1" Type="http://schemas.microsoft.com/office/2011/relationships/chartStyle" Target="style30.xml"/></Relationships>
</file>

<file path=ppt/charts/_rels/chart53.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1.xml"/><Relationship Id="rId1" Type="http://schemas.microsoft.com/office/2011/relationships/chartStyle" Target="style31.xml"/></Relationships>
</file>

<file path=ppt/charts/_rels/chart54.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2.xml"/><Relationship Id="rId1" Type="http://schemas.microsoft.com/office/2011/relationships/chartStyle" Target="style32.xml"/></Relationships>
</file>

<file path=ppt/charts/_rels/chart55.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3.xml"/><Relationship Id="rId1" Type="http://schemas.microsoft.com/office/2011/relationships/chartStyle" Target="style33.xml"/></Relationships>
</file>

<file path=ppt/charts/_rels/chart56.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4.xml"/><Relationship Id="rId1" Type="http://schemas.microsoft.com/office/2011/relationships/chartStyle" Target="style34.xml"/></Relationships>
</file>

<file path=ppt/charts/_rels/chart57.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5.xml"/><Relationship Id="rId1" Type="http://schemas.microsoft.com/office/2011/relationships/chartStyle" Target="style35.xml"/></Relationships>
</file>

<file path=ppt/charts/_rels/chart58.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6.xml"/><Relationship Id="rId1" Type="http://schemas.microsoft.com/office/2011/relationships/chartStyle" Target="style36.xml"/></Relationships>
</file>

<file path=ppt/charts/_rels/chart59.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7.xml"/><Relationship Id="rId1" Type="http://schemas.microsoft.com/office/2011/relationships/chartStyle" Target="style37.xml"/></Relationships>
</file>

<file path=ppt/charts/_rels/chart6.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8.xml"/><Relationship Id="rId1" Type="http://schemas.microsoft.com/office/2011/relationships/chartStyle" Target="style38.xml"/></Relationships>
</file>

<file path=ppt/charts/_rels/chart61.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39.xml"/><Relationship Id="rId1" Type="http://schemas.microsoft.com/office/2011/relationships/chartStyle" Target="style39.xml"/></Relationships>
</file>

<file path=ppt/charts/_rels/chart62.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3.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4.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5.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6.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7.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8.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69.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xml.rels><?xml version="1.0" encoding="UTF-8" standalone="yes"?>
<Relationships xmlns="http://schemas.openxmlformats.org/package/2006/relationships"><Relationship Id="rId3" Type="http://schemas.openxmlformats.org/officeDocument/2006/relationships/oleObject" Target="Knyga1" TargetMode="External"/><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1.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2.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3.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4.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5.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6.xml.rels><?xml version="1.0" encoding="UTF-8" standalone="yes"?>
<Relationships xmlns="http://schemas.openxmlformats.org/package/2006/relationships"><Relationship Id="rId1" Type="http://schemas.openxmlformats.org/officeDocument/2006/relationships/oleObject" Target="file:///C:\Users\vaidu\Downloads\Ievos%20atsiustas%200704.xls" TargetMode="External"/></Relationships>
</file>

<file path=ppt/charts/_rels/chart77.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7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7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8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1.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2.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3.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4.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5.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6.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7.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8.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89.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vaidu\Downloads\Imoniu%20vadovu%20Juratei%20ir%20Ievai%20(1).xls" TargetMode="External"/></Relationships>
</file>

<file path=ppt/charts/_rels/chart90.xml.rels><?xml version="1.0" encoding="UTF-8" standalone="yes"?>
<Relationships xmlns="http://schemas.openxmlformats.org/package/2006/relationships"><Relationship Id="rId1" Type="http://schemas.openxmlformats.org/officeDocument/2006/relationships/oleObject" Target="file:///C:\Users\vaidu\Downloads\Lietuvos%20korupcijos%20&#382;em&#279;lapis,%20valstyb&#279;s%20tarnautojai%20(1).xls" TargetMode="External"/></Relationships>
</file>

<file path=ppt/charts/_rels/chart91.xml.rels><?xml version="1.0" encoding="UTF-8" standalone="yes"?>
<Relationships xmlns="http://schemas.openxmlformats.org/package/2006/relationships"><Relationship Id="rId3" Type="http://schemas.openxmlformats.org/officeDocument/2006/relationships/oleObject" Target="file:///C:\Users\vaidu\Desktop\Rinkos%20tyrim&#371;%20ataskaita%20(1).xlsx" TargetMode="External"/><Relationship Id="rId2" Type="http://schemas.microsoft.com/office/2011/relationships/chartColorStyle" Target="colors40.xml"/><Relationship Id="rId1" Type="http://schemas.microsoft.com/office/2011/relationships/chartStyle" Target="style40.xml"/></Relationships>
</file>

<file path=ppt/charts/_rels/chart92.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41.xml"/><Relationship Id="rId1" Type="http://schemas.microsoft.com/office/2011/relationships/chartStyle" Target="style41.xml"/></Relationships>
</file>

<file path=ppt/charts/_rels/chart93.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42.xml"/><Relationship Id="rId1" Type="http://schemas.microsoft.com/office/2011/relationships/chartStyle" Target="style42.xml"/></Relationships>
</file>

<file path=ppt/charts/_rels/chart94.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43.xml"/><Relationship Id="rId1" Type="http://schemas.microsoft.com/office/2011/relationships/chartStyle" Target="style43.xml"/></Relationships>
</file>

<file path=ppt/charts/_rels/chart95.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44.xml"/><Relationship Id="rId1" Type="http://schemas.microsoft.com/office/2011/relationships/chartStyle" Target="style44.xml"/></Relationships>
</file>

<file path=ppt/charts/_rels/chart96.xml.rels><?xml version="1.0" encoding="UTF-8" standalone="yes"?>
<Relationships xmlns="http://schemas.openxmlformats.org/package/2006/relationships"><Relationship Id="rId3" Type="http://schemas.openxmlformats.org/officeDocument/2006/relationships/oleObject" Target="file:///C:\Users\vaidu\Desktop\stt%20skaidrems\Korupcija%20Gyventojai%202024%20(3).xlsx" TargetMode="External"/><Relationship Id="rId2" Type="http://schemas.microsoft.com/office/2011/relationships/chartColorStyle" Target="colors45.xml"/><Relationship Id="rId1" Type="http://schemas.microsoft.com/office/2011/relationships/chartStyle" Target="style45.xml"/></Relationships>
</file>

<file path=ppt/charts/_rels/chart97.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46.xml"/><Relationship Id="rId1" Type="http://schemas.microsoft.com/office/2011/relationships/chartStyle" Target="style46.xml"/></Relationships>
</file>

<file path=ppt/charts/_rels/chart98.xml.rels><?xml version="1.0" encoding="UTF-8" standalone="yes"?>
<Relationships xmlns="http://schemas.openxmlformats.org/package/2006/relationships"><Relationship Id="rId3" Type="http://schemas.openxmlformats.org/officeDocument/2006/relationships/oleObject" Target="file:///C:\Users\vaidu\Desktop\Korupcija%20Gyventojai%202024%20(3).xlsx" TargetMode="External"/><Relationship Id="rId2" Type="http://schemas.microsoft.com/office/2011/relationships/chartColorStyle" Target="colors47.xml"/><Relationship Id="rId1" Type="http://schemas.microsoft.com/office/2011/relationships/chartStyle" Target="style47.xml"/></Relationships>
</file>

<file path=ppt/charts/_rels/chart99.xml.rels><?xml version="1.0" encoding="UTF-8" standalone="yes"?>
<Relationships xmlns="http://schemas.openxmlformats.org/package/2006/relationships"><Relationship Id="rId1" Type="http://schemas.openxmlformats.org/officeDocument/2006/relationships/oleObject" Target="file:///C:\Users\vaidu\Desktop\stt%20skaidrems\Korupcija%20Gyventojai%202024%20(3).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cap="none" spc="20" baseline="0">
                <a:solidFill>
                  <a:schemeClr val="tx1"/>
                </a:solidFill>
                <a:latin typeface="+mn-lt"/>
                <a:ea typeface="+mn-ea"/>
                <a:cs typeface="+mn-cs"/>
              </a:defRPr>
            </a:pPr>
            <a:r>
              <a:rPr lang="lt-LT" sz="1800" b="1" dirty="0"/>
              <a:t>Gyventojų demografiniai duomenys</a:t>
            </a:r>
          </a:p>
        </c:rich>
      </c:tx>
      <c:overlay val="0"/>
      <c:spPr>
        <a:noFill/>
        <a:ln>
          <a:noFill/>
        </a:ln>
        <a:effectLst/>
      </c:spPr>
      <c:txPr>
        <a:bodyPr rot="0" spcFirstLastPara="1" vertOverflow="ellipsis" vert="horz" wrap="square" anchor="ctr" anchorCtr="1"/>
        <a:lstStyle/>
        <a:p>
          <a:pPr>
            <a:defRPr sz="1800" b="1" i="0" u="none" strike="noStrike" kern="1200" cap="none" spc="2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rotWithShape="1">
              <a:gsLst>
                <a:gs pos="0">
                  <a:schemeClr val="accent1">
                    <a:lumMod val="5000"/>
                    <a:lumOff val="95000"/>
                  </a:schemeClr>
                </a:gs>
                <a:gs pos="60000">
                  <a:srgbClr val="53B582"/>
                </a:gs>
              </a:gsLst>
              <a:lin ang="5400000" scaled="1"/>
            </a:gradFill>
            <a:ln w="9525" cap="flat" cmpd="sng" algn="ctr">
              <a:solidFill>
                <a:schemeClr val="accent1">
                  <a:shade val="95000"/>
                </a:schemeClr>
              </a:solidFill>
              <a:round/>
            </a:ln>
            <a:effectLst/>
            <a:sp3d contourW="9525">
              <a:contourClr>
                <a:schemeClr val="accent1">
                  <a:shade val="95000"/>
                </a:schemeClr>
              </a:contourClr>
            </a:sp3d>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multiLvlStrRef>
              <c:f>'Gyventojų korupcija 2024'!$F$3676:$G$3690</c:f>
              <c:multiLvlStrCache>
                <c:ptCount val="15"/>
                <c:lvl>
                  <c:pt idx="0">
                    <c:v>Nevyriausybinėje organizacijoje/ viešojoje įstaigoje</c:v>
                  </c:pt>
                  <c:pt idx="1">
                    <c:v>Valstybiniame sektoriuje</c:v>
                  </c:pt>
                  <c:pt idx="2">
                    <c:v>Privačiame sektoriuje</c:v>
                  </c:pt>
                  <c:pt idx="3">
                    <c:v>Nebaigtas vidurinis</c:v>
                  </c:pt>
                  <c:pt idx="4">
                    <c:v>Vidurinis, aukštesnysis ir spec. vidurinis</c:v>
                  </c:pt>
                  <c:pt idx="5">
                    <c:v>Aukštasis</c:v>
                  </c:pt>
                  <c:pt idx="6">
                    <c:v>Kaimas</c:v>
                  </c:pt>
                  <c:pt idx="7">
                    <c:v>Kiti miestai</c:v>
                  </c:pt>
                  <c:pt idx="8">
                    <c:v>Kaunas, Klaipėda, Šiauliai, Panevėžys</c:v>
                  </c:pt>
                  <c:pt idx="9">
                    <c:v>Vilnius</c:v>
                  </c:pt>
                  <c:pt idx="10">
                    <c:v>61 ir daugiau m.</c:v>
                  </c:pt>
                  <c:pt idx="11">
                    <c:v>36-60 m.</c:v>
                  </c:pt>
                  <c:pt idx="12">
                    <c:v>18-35 m.</c:v>
                  </c:pt>
                  <c:pt idx="13">
                    <c:v>Vyras</c:v>
                  </c:pt>
                  <c:pt idx="14">
                    <c:v>Moteris</c:v>
                  </c:pt>
                </c:lvl>
                <c:lvl>
                  <c:pt idx="0">
                    <c:v>Kuriame sektoriuje dirba</c:v>
                  </c:pt>
                  <c:pt idx="3">
                    <c:v>Išsimokslinimas</c:v>
                  </c:pt>
                  <c:pt idx="6">
                    <c:v>Gyvenamoji vieta</c:v>
                  </c:pt>
                  <c:pt idx="10">
                    <c:v>Amžius</c:v>
                  </c:pt>
                  <c:pt idx="13">
                    <c:v>Lytis</c:v>
                  </c:pt>
                </c:lvl>
              </c:multiLvlStrCache>
            </c:multiLvlStrRef>
          </c:cat>
          <c:val>
            <c:numRef>
              <c:f>'Gyventojų korupcija 2024'!$H$3676:$H$3690</c:f>
              <c:numCache>
                <c:formatCode>0%</c:formatCode>
                <c:ptCount val="15"/>
                <c:pt idx="0">
                  <c:v>1.9E-2</c:v>
                </c:pt>
                <c:pt idx="1">
                  <c:v>0.23100000000000001</c:v>
                </c:pt>
                <c:pt idx="2">
                  <c:v>0.75600000000000001</c:v>
                </c:pt>
                <c:pt idx="3">
                  <c:v>8.2000000000000003E-2</c:v>
                </c:pt>
                <c:pt idx="4">
                  <c:v>0.54800000000000004</c:v>
                </c:pt>
                <c:pt idx="5">
                  <c:v>0.37</c:v>
                </c:pt>
                <c:pt idx="6">
                  <c:v>0.32200000000000001</c:v>
                </c:pt>
                <c:pt idx="7">
                  <c:v>0.246</c:v>
                </c:pt>
                <c:pt idx="8">
                  <c:v>0.224</c:v>
                </c:pt>
                <c:pt idx="9">
                  <c:v>0.20699999999999999</c:v>
                </c:pt>
                <c:pt idx="10">
                  <c:v>0.32100000000000001</c:v>
                </c:pt>
                <c:pt idx="11">
                  <c:v>0.41399999999999998</c:v>
                </c:pt>
                <c:pt idx="12">
                  <c:v>0.26400000000000001</c:v>
                </c:pt>
                <c:pt idx="13">
                  <c:v>0.45800000000000002</c:v>
                </c:pt>
                <c:pt idx="14">
                  <c:v>0.54200000000000004</c:v>
                </c:pt>
              </c:numCache>
            </c:numRef>
          </c:val>
          <c:extLst>
            <c:ext xmlns:c16="http://schemas.microsoft.com/office/drawing/2014/chart" uri="{C3380CC4-5D6E-409C-BE32-E72D297353CC}">
              <c16:uniqueId val="{00000000-8815-4F6C-8B18-DDBDADB04CA2}"/>
            </c:ext>
          </c:extLst>
        </c:ser>
        <c:dLbls>
          <c:showLegendKey val="0"/>
          <c:showVal val="1"/>
          <c:showCatName val="0"/>
          <c:showSerName val="0"/>
          <c:showPercent val="0"/>
          <c:showBubbleSize val="0"/>
        </c:dLbls>
        <c:gapWidth val="100"/>
        <c:shape val="box"/>
        <c:axId val="1345334319"/>
        <c:axId val="1345350159"/>
        <c:axId val="0"/>
      </c:bar3DChart>
      <c:catAx>
        <c:axId val="13453343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1345350159"/>
        <c:crosses val="autoZero"/>
        <c:auto val="1"/>
        <c:lblAlgn val="ctr"/>
        <c:lblOffset val="100"/>
        <c:noMultiLvlLbl val="0"/>
      </c:catAx>
      <c:valAx>
        <c:axId val="1345350159"/>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13453343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lt-LT"/>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Aktualiausios verslo vystymosi problemos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1'!$H$39</c:f>
              <c:strCache>
                <c:ptCount val="1"/>
                <c:pt idx="0">
                  <c:v>Labai didelė problema mano verslui </c:v>
                </c:pt>
              </c:strCache>
            </c:strRef>
          </c:tx>
          <c:spPr>
            <a:gradFill>
              <a:gsLst>
                <a:gs pos="0">
                  <a:schemeClr val="bg1">
                    <a:lumMod val="100000"/>
                  </a:schemeClr>
                </a:gs>
                <a:gs pos="60000">
                  <a:srgbClr val="53B582"/>
                </a:gs>
              </a:gsLst>
              <a:lin ang="5400000" scaled="1"/>
            </a:gradFill>
            <a:ln>
              <a:noFill/>
            </a:ln>
            <a:effectLst/>
            <a:sp3d/>
          </c:spPr>
          <c:invertIfNegative val="0"/>
          <c:dLbls>
            <c:dLbl>
              <c:idx val="0"/>
              <c:numFmt formatCode="0%" sourceLinked="0"/>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extLst>
                <c:ext xmlns:c16="http://schemas.microsoft.com/office/drawing/2014/chart" uri="{C3380CC4-5D6E-409C-BE32-E72D297353CC}">
                  <c16:uniqueId val="{00000000-D3D8-4A24-AD47-1D0721E763CA}"/>
                </c:ext>
              </c:extLst>
            </c:dLbl>
            <c:dLbl>
              <c:idx val="9"/>
              <c:spPr>
                <a:noFill/>
                <a:ln w="25400">
                  <a:noFill/>
                </a:ln>
              </c:spPr>
              <c:txPr>
                <a:bodyPr/>
                <a:lstStyle/>
                <a:p>
                  <a:pPr>
                    <a:defRPr sz="1400" b="1" i="0" u="none" strike="noStrike" baseline="0">
                      <a:solidFill>
                        <a:srgbClr val="FF0000"/>
                      </a:solidFill>
                      <a:latin typeface="Calibri"/>
                      <a:ea typeface="Calibri"/>
                      <a:cs typeface="Calibri"/>
                    </a:defRPr>
                  </a:pPr>
                  <a:endParaRPr lang="lt-LT"/>
                </a:p>
              </c:txPr>
              <c:showLegendKey val="0"/>
              <c:showVal val="1"/>
              <c:showCatName val="0"/>
              <c:showSerName val="0"/>
              <c:showPercent val="0"/>
              <c:showBubbleSize val="0"/>
              <c:extLst>
                <c:ext xmlns:c16="http://schemas.microsoft.com/office/drawing/2014/chart" uri="{C3380CC4-5D6E-409C-BE32-E72D297353CC}">
                  <c16:uniqueId val="{00000000-4A70-493D-A763-15EF0256D54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'[1]Sheet 1'!$A$42:$A$59</c:f>
              <c:strCache>
                <c:ptCount val="18"/>
                <c:pt idx="0">
                  <c:v>Kita </c:v>
                </c:pt>
                <c:pt idx="1">
                  <c:v>Nepotizmas ir patronažas (giminių ir bičiulių protegavimas) </c:v>
                </c:pt>
                <c:pt idx="2">
                  <c:v>Organizuotas nusikalstamumas </c:v>
                </c:pt>
                <c:pt idx="3">
                  <c:v>Skaidrumo privataus sektoriaus pirkimuose stoka </c:v>
                </c:pt>
                <c:pt idx="4">
                  <c:v>Didelė imigracija </c:v>
                </c:pt>
                <c:pt idx="5">
                  <c:v>Neteisėtas prekių įvežimas </c:v>
                </c:pt>
                <c:pt idx="6">
                  <c:v>Skaidrumo viešuosiuose pirkimuose stoka </c:v>
                </c:pt>
                <c:pt idx="7">
                  <c:v>Teisinės sistemos funkcionavimo trūkumai </c:v>
                </c:pt>
                <c:pt idx="8">
                  <c:v>Didelė emigracija </c:v>
                </c:pt>
                <c:pt idx="9">
                  <c:v>Korupcija </c:v>
                </c:pt>
                <c:pt idx="10">
                  <c:v>Darbą reguliuojančių teisės aktų netobulumas </c:v>
                </c:pt>
                <c:pt idx="11">
                  <c:v>Nesąžininga konkurentų veikla </c:v>
                </c:pt>
                <c:pt idx="12">
                  <c:v>Šešėlinė ekonomika </c:v>
                </c:pt>
                <c:pt idx="13">
                  <c:v>Ekonominės politikos neaiškumas </c:v>
                </c:pt>
                <c:pt idx="14">
                  <c:v>Administracinė našta verslui </c:v>
                </c:pt>
                <c:pt idx="15">
                  <c:v>Kompetentingų darbuotojų stoka </c:v>
                </c:pt>
                <c:pt idx="16">
                  <c:v>Ekonominis nestabilumas </c:v>
                </c:pt>
                <c:pt idx="17">
                  <c:v>Mokesčių dydžiai ir jų administravimas </c:v>
                </c:pt>
              </c:strCache>
            </c:strRef>
          </c:cat>
          <c:val>
            <c:numRef>
              <c:f>'Sheet 1'!$I$41:$I$58</c:f>
              <c:numCache>
                <c:formatCode>0%</c:formatCode>
                <c:ptCount val="18"/>
                <c:pt idx="0" formatCode="0.00%">
                  <c:v>0</c:v>
                </c:pt>
                <c:pt idx="1">
                  <c:v>4.5999999999999999E-2</c:v>
                </c:pt>
                <c:pt idx="2">
                  <c:v>5.3999999999999999E-2</c:v>
                </c:pt>
                <c:pt idx="3">
                  <c:v>6.2E-2</c:v>
                </c:pt>
                <c:pt idx="4">
                  <c:v>6.4000000000000001E-2</c:v>
                </c:pt>
                <c:pt idx="5">
                  <c:v>7.1999999999999995E-2</c:v>
                </c:pt>
                <c:pt idx="6">
                  <c:v>8.8999999999999996E-2</c:v>
                </c:pt>
                <c:pt idx="7">
                  <c:v>9.5000000000000001E-2</c:v>
                </c:pt>
                <c:pt idx="8">
                  <c:v>9.9000000000000005E-2</c:v>
                </c:pt>
                <c:pt idx="9">
                  <c:v>0.10100000000000001</c:v>
                </c:pt>
                <c:pt idx="10">
                  <c:v>0.105</c:v>
                </c:pt>
                <c:pt idx="11">
                  <c:v>0.11899999999999999</c:v>
                </c:pt>
                <c:pt idx="12">
                  <c:v>0.11899999999999999</c:v>
                </c:pt>
                <c:pt idx="13">
                  <c:v>0.155</c:v>
                </c:pt>
                <c:pt idx="14">
                  <c:v>0.18099999999999999</c:v>
                </c:pt>
                <c:pt idx="15">
                  <c:v>0.245</c:v>
                </c:pt>
                <c:pt idx="16">
                  <c:v>0.26</c:v>
                </c:pt>
                <c:pt idx="17">
                  <c:v>0.27200000000000002</c:v>
                </c:pt>
              </c:numCache>
            </c:numRef>
          </c:val>
          <c:extLst>
            <c:ext xmlns:c16="http://schemas.microsoft.com/office/drawing/2014/chart" uri="{C3380CC4-5D6E-409C-BE32-E72D297353CC}">
              <c16:uniqueId val="{00000001-4A70-493D-A763-15EF0256D542}"/>
            </c:ext>
          </c:extLst>
        </c:ser>
        <c:dLbls>
          <c:showLegendKey val="0"/>
          <c:showVal val="0"/>
          <c:showCatName val="0"/>
          <c:showSerName val="0"/>
          <c:showPercent val="0"/>
          <c:showBubbleSize val="0"/>
        </c:dLbls>
        <c:gapWidth val="150"/>
        <c:shape val="box"/>
        <c:axId val="162678288"/>
        <c:axId val="1"/>
        <c:axId val="0"/>
      </c:bar3DChart>
      <c:catAx>
        <c:axId val="162678288"/>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62678288"/>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r>
              <a:rPr lang="en-US" sz="1800" b="1" dirty="0" err="1"/>
              <a:t>Ar</a:t>
            </a:r>
            <a:r>
              <a:rPr lang="en-US" sz="1800" b="1" dirty="0"/>
              <a:t> </a:t>
            </a:r>
            <a:r>
              <a:rPr lang="en-US" sz="1800" b="1" dirty="0" err="1"/>
              <a:t>jums</a:t>
            </a:r>
            <a:r>
              <a:rPr lang="en-US" sz="1800" b="1" dirty="0"/>
              <a:t> </a:t>
            </a:r>
            <a:r>
              <a:rPr lang="en-US" sz="1800" b="1" dirty="0" err="1"/>
              <a:t>si</a:t>
            </a:r>
            <a:r>
              <a:rPr lang="lt-LT" sz="1800" b="1" dirty="0" err="1"/>
              <a:t>ūlė</a:t>
            </a:r>
            <a:r>
              <a:rPr lang="lt-LT" sz="1800" b="1" dirty="0"/>
              <a:t> kyšį?</a:t>
            </a:r>
          </a:p>
        </c:rich>
      </c:tx>
      <c:overlay val="0"/>
      <c:spPr>
        <a:noFill/>
        <a:ln>
          <a:noFill/>
        </a:ln>
        <a:effectLst/>
      </c:spPr>
      <c:txPr>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2714-433E-B15F-CBDD7D80C632}"/>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2714-433E-B15F-CBDD7D80C632}"/>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2714-433E-B15F-CBDD7D80C632}"/>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2024'!$F$1353:$F$1355</c:f>
              <c:strCache>
                <c:ptCount val="3"/>
                <c:pt idx="0">
                  <c:v>Taip, siūlė</c:v>
                </c:pt>
                <c:pt idx="1">
                  <c:v>Ne, nė karto</c:v>
                </c:pt>
                <c:pt idx="2">
                  <c:v>Nežino, neatsakė</c:v>
                </c:pt>
              </c:strCache>
            </c:strRef>
          </c:cat>
          <c:val>
            <c:numRef>
              <c:f>'Gyventojų korupcija 2024'!$G$1353:$G$1355</c:f>
              <c:numCache>
                <c:formatCode>0%</c:formatCode>
                <c:ptCount val="3"/>
                <c:pt idx="0">
                  <c:v>0.02</c:v>
                </c:pt>
                <c:pt idx="1">
                  <c:v>0.97</c:v>
                </c:pt>
                <c:pt idx="2">
                  <c:v>0.01</c:v>
                </c:pt>
              </c:numCache>
            </c:numRef>
          </c:val>
          <c:extLst>
            <c:ext xmlns:c16="http://schemas.microsoft.com/office/drawing/2014/chart" uri="{C3380CC4-5D6E-409C-BE32-E72D297353CC}">
              <c16:uniqueId val="{00000006-2714-433E-B15F-CBDD7D80C632}"/>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en-US" sz="1800" dirty="0" err="1"/>
              <a:t>Ar</a:t>
            </a:r>
            <a:r>
              <a:rPr lang="en-US" sz="1800" dirty="0"/>
              <a:t> </a:t>
            </a:r>
            <a:r>
              <a:rPr lang="en-US" sz="1800" dirty="0" err="1"/>
              <a:t>jums</a:t>
            </a:r>
            <a:r>
              <a:rPr lang="en-US" sz="1800" dirty="0"/>
              <a:t> </a:t>
            </a:r>
            <a:r>
              <a:rPr lang="en-US" sz="1800" dirty="0" err="1"/>
              <a:t>teko</a:t>
            </a:r>
            <a:r>
              <a:rPr lang="en-US" sz="1800" dirty="0"/>
              <a:t> </a:t>
            </a:r>
            <a:r>
              <a:rPr lang="en-US" sz="1800" dirty="0" err="1"/>
              <a:t>paimti</a:t>
            </a:r>
            <a:r>
              <a:rPr lang="en-US" sz="1800" dirty="0"/>
              <a:t> </a:t>
            </a:r>
            <a:r>
              <a:rPr lang="en-US" sz="1800" dirty="0" err="1"/>
              <a:t>ky</a:t>
            </a:r>
            <a:r>
              <a:rPr lang="lt-LT" sz="1800" dirty="0"/>
              <a:t>šį?</a:t>
            </a:r>
          </a:p>
        </c:rich>
      </c:tx>
      <c:overlay val="0"/>
      <c:spPr>
        <a:noFill/>
        <a:ln>
          <a:noFill/>
        </a:ln>
        <a:effectLst/>
      </c:sp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1"/>
          <c:order val="0"/>
          <c:tx>
            <c:strRef>
              <c:f>'Gyventojų korupcija 2024'!$G$1361</c:f>
              <c:strCache>
                <c:ptCount val="1"/>
              </c:strCache>
            </c:strRef>
          </c:tx>
          <c:spPr>
            <a:ln>
              <a:solidFill>
                <a:schemeClr val="bg1"/>
              </a:solidFill>
            </a:ln>
          </c:spPr>
          <c:dPt>
            <c:idx val="0"/>
            <c:bubble3D val="0"/>
            <c:spPr>
              <a:gradFill>
                <a:gsLst>
                  <a:gs pos="0">
                    <a:schemeClr val="accent1">
                      <a:lumMod val="5000"/>
                      <a:lumOff val="95000"/>
                    </a:schemeClr>
                  </a:gs>
                  <a:gs pos="60000">
                    <a:srgbClr val="DF496D"/>
                  </a:gs>
                </a:gsLst>
                <a:lin ang="5400000" scaled="1"/>
              </a:gradFill>
              <a:ln>
                <a:solidFill>
                  <a:schemeClr val="bg1"/>
                </a:solidFill>
              </a:ln>
            </c:spPr>
            <c:extLst>
              <c:ext xmlns:c16="http://schemas.microsoft.com/office/drawing/2014/chart" uri="{C3380CC4-5D6E-409C-BE32-E72D297353CC}">
                <c16:uniqueId val="{00000002-3682-4B77-AE96-10E07C8A9AAD}"/>
              </c:ext>
            </c:extLst>
          </c:dPt>
          <c:dPt>
            <c:idx val="1"/>
            <c:bubble3D val="0"/>
            <c:spPr>
              <a:gradFill>
                <a:gsLst>
                  <a:gs pos="0">
                    <a:schemeClr val="accent1">
                      <a:lumMod val="5000"/>
                      <a:lumOff val="95000"/>
                    </a:schemeClr>
                  </a:gs>
                  <a:gs pos="60000">
                    <a:srgbClr val="53B582"/>
                  </a:gs>
                </a:gsLst>
                <a:lin ang="5400000" scaled="1"/>
              </a:gradFill>
              <a:ln>
                <a:solidFill>
                  <a:schemeClr val="bg1"/>
                </a:solidFill>
              </a:ln>
            </c:spPr>
            <c:extLst>
              <c:ext xmlns:c16="http://schemas.microsoft.com/office/drawing/2014/chart" uri="{C3380CC4-5D6E-409C-BE32-E72D297353CC}">
                <c16:uniqueId val="{00000003-3682-4B77-AE96-10E07C8A9AAD}"/>
              </c:ext>
            </c:extLst>
          </c:dPt>
          <c:dPt>
            <c:idx val="2"/>
            <c:bubble3D val="0"/>
            <c:spPr>
              <a:gradFill>
                <a:gsLst>
                  <a:gs pos="0">
                    <a:schemeClr val="accent1">
                      <a:lumMod val="5000"/>
                      <a:lumOff val="95000"/>
                    </a:schemeClr>
                  </a:gs>
                  <a:gs pos="60000">
                    <a:srgbClr val="A5A5A5"/>
                  </a:gs>
                </a:gsLst>
                <a:lin ang="5400000" scaled="1"/>
              </a:gradFill>
              <a:ln>
                <a:solidFill>
                  <a:schemeClr val="bg1"/>
                </a:solidFill>
              </a:ln>
            </c:spPr>
            <c:extLst>
              <c:ext xmlns:c16="http://schemas.microsoft.com/office/drawing/2014/chart" uri="{C3380CC4-5D6E-409C-BE32-E72D297353CC}">
                <c16:uniqueId val="{00000000-3682-4B77-AE96-10E07C8A9AAD}"/>
              </c:ext>
            </c:extLst>
          </c:dPt>
          <c:dLbls>
            <c:dLbl>
              <c:idx val="0"/>
              <c:layout>
                <c:manualLayout>
                  <c:x val="4.775308913426532E-2"/>
                  <c:y val="-4.9127161208265347E-3"/>
                </c:manualLayout>
              </c:layout>
              <c:tx>
                <c:rich>
                  <a:bodyPr/>
                  <a:lstStyle/>
                  <a:p>
                    <a:r>
                      <a:rPr lang="en-US" dirty="0"/>
                      <a:t>0,3%</a:t>
                    </a:r>
                  </a:p>
                </c:rich>
              </c:tx>
              <c:dLblPos val="bestFi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682-4B77-AE96-10E07C8A9AAD}"/>
                </c:ext>
              </c:extLst>
            </c:dLbl>
            <c:dLbl>
              <c:idx val="2"/>
              <c:layout>
                <c:manualLayout>
                  <c:x val="-5.9957432248178552E-2"/>
                  <c:y val="-7.3690741812397686E-3"/>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82-4B77-AE96-10E07C8A9AAD}"/>
                </c:ext>
              </c:extLst>
            </c:dLbl>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extLst>
          </c:dLbls>
          <c:cat>
            <c:strRef>
              <c:f>'Gyventojų korupcija 2024'!$F$1362:$F$1364</c:f>
              <c:strCache>
                <c:ptCount val="3"/>
                <c:pt idx="0">
                  <c:v>Taip, teko</c:v>
                </c:pt>
                <c:pt idx="1">
                  <c:v>Ne, neteko</c:v>
                </c:pt>
                <c:pt idx="2">
                  <c:v>Nežino, neatsakė</c:v>
                </c:pt>
              </c:strCache>
            </c:strRef>
          </c:cat>
          <c:val>
            <c:numRef>
              <c:f>'Gyventojų korupcija 2024'!$G$1362:$G$1364</c:f>
              <c:numCache>
                <c:formatCode>0%</c:formatCode>
                <c:ptCount val="3"/>
                <c:pt idx="0">
                  <c:v>0</c:v>
                </c:pt>
                <c:pt idx="1">
                  <c:v>0.98</c:v>
                </c:pt>
                <c:pt idx="2">
                  <c:v>0.01</c:v>
                </c:pt>
              </c:numCache>
            </c:numRef>
          </c:val>
          <c:extLst>
            <c:ext xmlns:c16="http://schemas.microsoft.com/office/drawing/2014/chart" uri="{C3380CC4-5D6E-409C-BE32-E72D297353CC}">
              <c16:uniqueId val="{00000001-3682-4B77-AE96-10E07C8A9AAD}"/>
            </c:ext>
          </c:extLst>
        </c:ser>
        <c:dLbls>
          <c:dLblPos val="outEnd"/>
          <c:showLegendKey val="0"/>
          <c:showVal val="1"/>
          <c:showCatName val="0"/>
          <c:showSerName val="0"/>
          <c:showPercent val="0"/>
          <c:showBubbleSize val="0"/>
          <c:showLeaderLines val="0"/>
        </c:dLbls>
      </c:pie3DChart>
    </c:plotArea>
    <c:legend>
      <c:legendPos val="b"/>
      <c:overlay val="0"/>
      <c:spPr>
        <a:noFill/>
        <a:ln>
          <a:noFill/>
        </a:ln>
        <a:effectLst/>
      </c:spPr>
      <c:txPr>
        <a:bodyPr rot="0" vert="horz"/>
        <a:lstStyle/>
        <a:p>
          <a:pPr rtl="0">
            <a:defRPr/>
          </a:pPr>
          <a:endParaRPr lang="lt-LT"/>
        </a:p>
      </c:txPr>
    </c:legend>
    <c:plotVisOnly val="1"/>
    <c:dispBlanksAs val="gap"/>
    <c:showDLblsOverMax val="0"/>
    <c:extLst/>
  </c:chart>
  <c:txPr>
    <a:bodyPr/>
    <a:lstStyle/>
    <a:p>
      <a:pPr>
        <a:defRPr sz="1400">
          <a:solidFill>
            <a:sysClr val="windowText" lastClr="000000"/>
          </a:solidFill>
        </a:defRPr>
      </a:pPr>
      <a:endParaRPr lang="lt-LT"/>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Ar kyšis padeda spręsti problemas?</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60000">
                  <a:srgbClr val="53B582"/>
                </a:gs>
                <a:gs pos="0">
                  <a:srgbClr val="FCFBFA"/>
                </a:gs>
              </a:gsLst>
              <a:lin ang="5400000" scaled="1"/>
            </a:gradFill>
          </c:spPr>
          <c:dPt>
            <c:idx val="0"/>
            <c:bubble3D val="0"/>
            <c:spPr>
              <a:gradFill>
                <a:gsLst>
                  <a:gs pos="55000">
                    <a:srgbClr val="DF496D"/>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C86E-4E2B-A467-B9D7EA3FFED8}"/>
              </c:ext>
            </c:extLst>
          </c:dPt>
          <c:dPt>
            <c:idx val="1"/>
            <c:bubble3D val="0"/>
            <c:spPr>
              <a:gradFill>
                <a:gsLst>
                  <a:gs pos="60000">
                    <a:srgbClr val="53B582"/>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C86E-4E2B-A467-B9D7EA3FFED8}"/>
              </c:ext>
            </c:extLst>
          </c:dPt>
          <c:dPt>
            <c:idx val="2"/>
            <c:bubble3D val="0"/>
            <c:spPr>
              <a:gradFill>
                <a:gsLst>
                  <a:gs pos="60000">
                    <a:srgbClr val="A5A5A5"/>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C86E-4E2B-A467-B9D7EA3FFED8}"/>
              </c:ext>
            </c:extLst>
          </c:dPt>
          <c:dLbls>
            <c:dLbl>
              <c:idx val="0"/>
              <c:tx>
                <c:rich>
                  <a:bodyPr/>
                  <a:lstStyle/>
                  <a:p>
                    <a:fld id="{DDE0004B-4AC8-4C21-A3BB-98FA96CC7B8E}" type="VALUE">
                      <a:rPr lang="en-US" smtClean="0"/>
                      <a:pPr/>
                      <a:t>[VALUE]</a:t>
                    </a:fld>
                    <a:r>
                      <a:rPr lang="en-US"/>
                      <a:t> (34 %)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86E-4E2B-A467-B9D7EA3FFED8}"/>
                </c:ext>
              </c:extLst>
            </c:dLbl>
            <c:dLbl>
              <c:idx val="1"/>
              <c:tx>
                <c:rich>
                  <a:bodyPr/>
                  <a:lstStyle/>
                  <a:p>
                    <a:fld id="{C96CE631-8B4B-46D7-99BD-0B81D8BDDDE4}" type="VALUE">
                      <a:rPr lang="en-US" smtClean="0"/>
                      <a:pPr/>
                      <a:t>[VALUE]</a:t>
                    </a:fld>
                    <a:r>
                      <a:rPr lang="en-US"/>
                      <a:t> (34</a:t>
                    </a:r>
                    <a:r>
                      <a:rPr lang="en-US" baseline="0"/>
                      <a:t>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86E-4E2B-A467-B9D7EA3FFED8}"/>
                </c:ext>
              </c:extLst>
            </c:dLbl>
            <c:dLbl>
              <c:idx val="2"/>
              <c:tx>
                <c:rich>
                  <a:bodyPr/>
                  <a:lstStyle/>
                  <a:p>
                    <a:fld id="{DE1DD8BC-178E-4D09-9730-27E1A404C8CA}" type="VALUE">
                      <a:rPr lang="en-US" smtClean="0"/>
                      <a:pPr/>
                      <a:t>[VALUE]</a:t>
                    </a:fld>
                    <a:r>
                      <a:rPr lang="en-US"/>
                      <a:t> (32 %)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86E-4E2B-A467-B9D7EA3FFED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1'!$A$921:$A$923</c:f>
              <c:strCache>
                <c:ptCount val="3"/>
                <c:pt idx="0">
                  <c:v>Taip </c:v>
                </c:pt>
                <c:pt idx="1">
                  <c:v>Ne </c:v>
                </c:pt>
                <c:pt idx="2">
                  <c:v>Nežino, neatsakė </c:v>
                </c:pt>
              </c:strCache>
            </c:strRef>
          </c:cat>
          <c:val>
            <c:numRef>
              <c:f>'Sheet 1'!$B$921:$B$923</c:f>
              <c:numCache>
                <c:formatCode>0%</c:formatCode>
                <c:ptCount val="3"/>
                <c:pt idx="0">
                  <c:v>0.33400000000000002</c:v>
                </c:pt>
                <c:pt idx="1">
                  <c:v>0.36</c:v>
                </c:pt>
                <c:pt idx="2">
                  <c:v>0.30599999999999999</c:v>
                </c:pt>
              </c:numCache>
            </c:numRef>
          </c:val>
          <c:extLst>
            <c:ext xmlns:c16="http://schemas.microsoft.com/office/drawing/2014/chart" uri="{C3380CC4-5D6E-409C-BE32-E72D297353CC}">
              <c16:uniqueId val="{00000006-C86E-4E2B-A467-B9D7EA3FFED8}"/>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Pasirengimas</a:t>
            </a:r>
            <a:r>
              <a:rPr lang="en-US" sz="1800" b="1" dirty="0"/>
              <a:t> </a:t>
            </a:r>
            <a:r>
              <a:rPr lang="en-US" sz="1800" b="1" dirty="0" err="1"/>
              <a:t>duoti</a:t>
            </a:r>
            <a:r>
              <a:rPr lang="en-US" sz="1800" b="1" dirty="0"/>
              <a:t> </a:t>
            </a:r>
            <a:r>
              <a:rPr lang="en-US" sz="1800" b="1" dirty="0" err="1"/>
              <a:t>ky</a:t>
            </a:r>
            <a:r>
              <a:rPr lang="lt-LT" sz="1800" b="1" dirty="0"/>
              <a:t>šį</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patirtis!$B$23</c:f>
              <c:strCache>
                <c:ptCount val="1"/>
                <c:pt idx="0">
                  <c:v>Duotų kyšį</c:v>
                </c:pt>
              </c:strCache>
            </c:strRef>
          </c:tx>
          <c:spPr>
            <a:gradFill>
              <a:gsLst>
                <a:gs pos="60000">
                  <a:srgbClr val="DF496D"/>
                </a:gs>
                <a:gs pos="0">
                  <a:srgbClr val="FCFBFA"/>
                </a:gs>
              </a:gsLst>
              <a:lin ang="5400000" scaled="1"/>
            </a:gradFill>
            <a:ln>
              <a:noFill/>
            </a:ln>
            <a:effectLst/>
            <a:sp3d/>
          </c:spPr>
          <c:invertIfNegative val="0"/>
          <c:dLbls>
            <c:dLbl>
              <c:idx val="0"/>
              <c:tx>
                <c:rich>
                  <a:bodyPr/>
                  <a:lstStyle/>
                  <a:p>
                    <a:r>
                      <a:rPr lang="en-US" dirty="0"/>
                      <a:t>7</a:t>
                    </a:r>
                    <a:r>
                      <a:rPr lang="en-US" baseline="0" dirty="0"/>
                      <a:t> %</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580-43AE-AC7F-E7C03A7564E5}"/>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patirtis!$C$22:$H$22</c:f>
              <c:strCache>
                <c:ptCount val="6"/>
                <c:pt idx="0">
                  <c:v>2023 m.</c:v>
                </c:pt>
                <c:pt idx="1">
                  <c:v>2022 m.</c:v>
                </c:pt>
                <c:pt idx="2">
                  <c:v>2021 m.</c:v>
                </c:pt>
                <c:pt idx="3">
                  <c:v>2020 m.</c:v>
                </c:pt>
                <c:pt idx="4">
                  <c:v>2019 m.</c:v>
                </c:pt>
                <c:pt idx="5">
                  <c:v>2018 m.</c:v>
                </c:pt>
              </c:strCache>
            </c:strRef>
          </c:cat>
          <c:val>
            <c:numRef>
              <c:f>patirtis!$C$23:$H$23</c:f>
              <c:numCache>
                <c:formatCode>0%</c:formatCode>
                <c:ptCount val="6"/>
                <c:pt idx="0">
                  <c:v>7.0000000000000007E-2</c:v>
                </c:pt>
                <c:pt idx="1">
                  <c:v>0.06</c:v>
                </c:pt>
                <c:pt idx="2">
                  <c:v>8.8999999999999996E-2</c:v>
                </c:pt>
                <c:pt idx="3">
                  <c:v>0.05</c:v>
                </c:pt>
                <c:pt idx="4">
                  <c:v>0.09</c:v>
                </c:pt>
                <c:pt idx="5">
                  <c:v>0.11</c:v>
                </c:pt>
              </c:numCache>
            </c:numRef>
          </c:val>
          <c:extLst>
            <c:ext xmlns:c16="http://schemas.microsoft.com/office/drawing/2014/chart" uri="{C3380CC4-5D6E-409C-BE32-E72D297353CC}">
              <c16:uniqueId val="{00000001-D580-43AE-AC7F-E7C03A7564E5}"/>
            </c:ext>
          </c:extLst>
        </c:ser>
        <c:ser>
          <c:idx val="1"/>
          <c:order val="1"/>
          <c:tx>
            <c:strRef>
              <c:f>patirtis!$B$24</c:f>
              <c:strCache>
                <c:ptCount val="1"/>
                <c:pt idx="0">
                  <c:v>Priklausytų nuo aplinkybių</c:v>
                </c:pt>
              </c:strCache>
            </c:strRef>
          </c:tx>
          <c:spPr>
            <a:gradFill>
              <a:gsLst>
                <a:gs pos="60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patirtis!$C$22:$H$22</c:f>
              <c:strCache>
                <c:ptCount val="6"/>
                <c:pt idx="0">
                  <c:v>2023 m.</c:v>
                </c:pt>
                <c:pt idx="1">
                  <c:v>2022 m.</c:v>
                </c:pt>
                <c:pt idx="2">
                  <c:v>2021 m.</c:v>
                </c:pt>
                <c:pt idx="3">
                  <c:v>2020 m.</c:v>
                </c:pt>
                <c:pt idx="4">
                  <c:v>2019 m.</c:v>
                </c:pt>
                <c:pt idx="5">
                  <c:v>2018 m.</c:v>
                </c:pt>
              </c:strCache>
            </c:strRef>
          </c:cat>
          <c:val>
            <c:numRef>
              <c:f>patirtis!$C$24:$H$24</c:f>
              <c:numCache>
                <c:formatCode>0%</c:formatCode>
                <c:ptCount val="6"/>
                <c:pt idx="0">
                  <c:v>0.21</c:v>
                </c:pt>
                <c:pt idx="1">
                  <c:v>0.22</c:v>
                </c:pt>
                <c:pt idx="2">
                  <c:v>0.31</c:v>
                </c:pt>
                <c:pt idx="3">
                  <c:v>0.2</c:v>
                </c:pt>
                <c:pt idx="4">
                  <c:v>0.24</c:v>
                </c:pt>
                <c:pt idx="5">
                  <c:v>0.25</c:v>
                </c:pt>
              </c:numCache>
            </c:numRef>
          </c:val>
          <c:extLst>
            <c:ext xmlns:c16="http://schemas.microsoft.com/office/drawing/2014/chart" uri="{C3380CC4-5D6E-409C-BE32-E72D297353CC}">
              <c16:uniqueId val="{00000002-D580-43AE-AC7F-E7C03A7564E5}"/>
            </c:ext>
          </c:extLst>
        </c:ser>
        <c:ser>
          <c:idx val="2"/>
          <c:order val="2"/>
          <c:tx>
            <c:strRef>
              <c:f>patirtis!$B$25</c:f>
              <c:strCache>
                <c:ptCount val="1"/>
                <c:pt idx="0">
                  <c:v>Neduotų kyšio</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patirtis!$C$22:$H$22</c:f>
              <c:strCache>
                <c:ptCount val="6"/>
                <c:pt idx="0">
                  <c:v>2023 m.</c:v>
                </c:pt>
                <c:pt idx="1">
                  <c:v>2022 m.</c:v>
                </c:pt>
                <c:pt idx="2">
                  <c:v>2021 m.</c:v>
                </c:pt>
                <c:pt idx="3">
                  <c:v>2020 m.</c:v>
                </c:pt>
                <c:pt idx="4">
                  <c:v>2019 m.</c:v>
                </c:pt>
                <c:pt idx="5">
                  <c:v>2018 m.</c:v>
                </c:pt>
              </c:strCache>
            </c:strRef>
          </c:cat>
          <c:val>
            <c:numRef>
              <c:f>patirtis!$C$25:$H$25</c:f>
              <c:numCache>
                <c:formatCode>0%</c:formatCode>
                <c:ptCount val="6"/>
                <c:pt idx="0">
                  <c:v>0.62</c:v>
                </c:pt>
                <c:pt idx="1">
                  <c:v>0.64800000000000002</c:v>
                </c:pt>
                <c:pt idx="2">
                  <c:v>0.52300000000000002</c:v>
                </c:pt>
                <c:pt idx="3">
                  <c:v>0.66</c:v>
                </c:pt>
                <c:pt idx="4">
                  <c:v>0.53</c:v>
                </c:pt>
                <c:pt idx="5">
                  <c:v>0.51</c:v>
                </c:pt>
              </c:numCache>
            </c:numRef>
          </c:val>
          <c:extLst>
            <c:ext xmlns:c16="http://schemas.microsoft.com/office/drawing/2014/chart" uri="{C3380CC4-5D6E-409C-BE32-E72D297353CC}">
              <c16:uniqueId val="{00000003-D580-43AE-AC7F-E7C03A7564E5}"/>
            </c:ext>
          </c:extLst>
        </c:ser>
        <c:ser>
          <c:idx val="3"/>
          <c:order val="3"/>
          <c:tx>
            <c:strRef>
              <c:f>patirtis!$B$26</c:f>
              <c:strCache>
                <c:ptCount val="1"/>
                <c:pt idx="0">
                  <c:v>Nežino/ neturi nuomonės</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patirtis!$C$22:$H$22</c:f>
              <c:strCache>
                <c:ptCount val="6"/>
                <c:pt idx="0">
                  <c:v>2023 m.</c:v>
                </c:pt>
                <c:pt idx="1">
                  <c:v>2022 m.</c:v>
                </c:pt>
                <c:pt idx="2">
                  <c:v>2021 m.</c:v>
                </c:pt>
                <c:pt idx="3">
                  <c:v>2020 m.</c:v>
                </c:pt>
                <c:pt idx="4">
                  <c:v>2019 m.</c:v>
                </c:pt>
                <c:pt idx="5">
                  <c:v>2018 m.</c:v>
                </c:pt>
              </c:strCache>
            </c:strRef>
          </c:cat>
          <c:val>
            <c:numRef>
              <c:f>patirtis!$C$26:$H$26</c:f>
              <c:numCache>
                <c:formatCode>0%</c:formatCode>
                <c:ptCount val="6"/>
                <c:pt idx="0">
                  <c:v>0.11</c:v>
                </c:pt>
                <c:pt idx="1">
                  <c:v>7.1999999999999995E-2</c:v>
                </c:pt>
                <c:pt idx="2">
                  <c:v>7.8E-2</c:v>
                </c:pt>
                <c:pt idx="3">
                  <c:v>0.09</c:v>
                </c:pt>
                <c:pt idx="4">
                  <c:v>0.14000000000000001</c:v>
                </c:pt>
                <c:pt idx="5">
                  <c:v>0.13</c:v>
                </c:pt>
              </c:numCache>
            </c:numRef>
          </c:val>
          <c:extLst>
            <c:ext xmlns:c16="http://schemas.microsoft.com/office/drawing/2014/chart" uri="{C3380CC4-5D6E-409C-BE32-E72D297353CC}">
              <c16:uniqueId val="{00000004-D580-43AE-AC7F-E7C03A7564E5}"/>
            </c:ext>
          </c:extLst>
        </c:ser>
        <c:dLbls>
          <c:showLegendKey val="0"/>
          <c:showVal val="1"/>
          <c:showCatName val="0"/>
          <c:showSerName val="0"/>
          <c:showPercent val="0"/>
          <c:showBubbleSize val="0"/>
        </c:dLbls>
        <c:gapWidth val="150"/>
        <c:shape val="box"/>
        <c:axId val="278849168"/>
        <c:axId val="278849728"/>
        <c:axId val="0"/>
      </c:bar3DChart>
      <c:catAx>
        <c:axId val="2788491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78849728"/>
        <c:crosses val="autoZero"/>
        <c:auto val="1"/>
        <c:lblAlgn val="ctr"/>
        <c:lblOffset val="100"/>
        <c:noMultiLvlLbl val="0"/>
      </c:catAx>
      <c:valAx>
        <c:axId val="2788497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788491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teko duoti kyšį sprendžiant įmonės problemas?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B4D2-4DDF-AC8B-34746F7E3B3E}"/>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B4D2-4DDF-AC8B-34746F7E3B3E}"/>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B4D2-4DDF-AC8B-34746F7E3B3E}"/>
              </c:ext>
            </c:extLst>
          </c:dPt>
          <c:dLbls>
            <c:dLbl>
              <c:idx val="0"/>
              <c:layout>
                <c:manualLayout>
                  <c:x val="-9.2135354881148646E-3"/>
                  <c:y val="-5.4357308091549008E-3"/>
                </c:manualLayout>
              </c:layout>
              <c:tx>
                <c:rich>
                  <a:bodyPr/>
                  <a:lstStyle/>
                  <a:p>
                    <a:fld id="{635B378B-7B19-4770-BB50-DC9E5738C9DC}" type="VALUE">
                      <a:rPr lang="en-US" smtClean="0"/>
                      <a:pPr/>
                      <a:t>[VALUE]</a:t>
                    </a:fld>
                    <a:r>
                      <a:rPr lang="en-US"/>
                      <a:t> (5 %)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4D2-4DDF-AC8B-34746F7E3B3E}"/>
                </c:ext>
              </c:extLst>
            </c:dLbl>
            <c:dLbl>
              <c:idx val="1"/>
              <c:layout>
                <c:manualLayout>
                  <c:x val="1.4487136819885249E-2"/>
                  <c:y val="9.8906266851568855E-17"/>
                </c:manualLayout>
              </c:layout>
              <c:tx>
                <c:rich>
                  <a:bodyPr/>
                  <a:lstStyle/>
                  <a:p>
                    <a:fld id="{479524A3-E1A2-4430-B09F-087809B6BF55}" type="VALUE">
                      <a:rPr lang="en-US" smtClean="0"/>
                      <a:pPr/>
                      <a:t>[VALUE]</a:t>
                    </a:fld>
                    <a:r>
                      <a:rPr lang="en-US" dirty="0"/>
                      <a:t> (92 %)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4D2-4DDF-AC8B-34746F7E3B3E}"/>
                </c:ext>
              </c:extLst>
            </c:dLbl>
            <c:dLbl>
              <c:idx val="2"/>
              <c:layout>
                <c:manualLayout>
                  <c:x val="-4.0804347976527863E-2"/>
                  <c:y val="-5.3949377246496084E-3"/>
                </c:manualLayout>
              </c:layout>
              <c:tx>
                <c:rich>
                  <a:bodyPr/>
                  <a:lstStyle/>
                  <a:p>
                    <a:fld id="{74D926A3-8F9E-47C8-85CE-9AD908D828AB}" type="VALUE">
                      <a:rPr lang="en-US" smtClean="0"/>
                      <a:pPr/>
                      <a:t>[VALUE]</a:t>
                    </a:fld>
                    <a:r>
                      <a:rPr lang="en-US"/>
                      <a:t> (3 %)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4D2-4DDF-AC8B-34746F7E3B3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0"/>
            <c:extLst>
              <c:ext xmlns:c15="http://schemas.microsoft.com/office/drawing/2012/chart" uri="{CE6537A1-D6FC-4f65-9D91-7224C49458BB}"/>
            </c:extLst>
          </c:dLbls>
          <c:cat>
            <c:strRef>
              <c:f>'Sheet 1'!$A$938:$A$940</c:f>
              <c:strCache>
                <c:ptCount val="3"/>
                <c:pt idx="0">
                  <c:v>Taip, teko</c:v>
                </c:pt>
                <c:pt idx="1">
                  <c:v>Ne, nė karto </c:v>
                </c:pt>
                <c:pt idx="2">
                  <c:v>Nežino, neatsakė </c:v>
                </c:pt>
              </c:strCache>
            </c:strRef>
          </c:cat>
          <c:val>
            <c:numRef>
              <c:f>'Sheet 1'!$B$938:$B$940</c:f>
              <c:numCache>
                <c:formatCode>0%</c:formatCode>
                <c:ptCount val="3"/>
                <c:pt idx="0">
                  <c:v>0.05</c:v>
                </c:pt>
                <c:pt idx="1">
                  <c:v>0.93200000000000005</c:v>
                </c:pt>
                <c:pt idx="2">
                  <c:v>1.7999999999999999E-2</c:v>
                </c:pt>
              </c:numCache>
            </c:numRef>
          </c:val>
          <c:extLst>
            <c:ext xmlns:c16="http://schemas.microsoft.com/office/drawing/2014/chart" uri="{C3380CC4-5D6E-409C-BE32-E72D297353CC}">
              <c16:uniqueId val="{00000006-B4D2-4DDF-AC8B-34746F7E3B3E}"/>
            </c:ext>
          </c:extLst>
        </c:ser>
        <c:dLbls>
          <c:dLblPos val="outEnd"/>
          <c:showLegendKey val="0"/>
          <c:showVal val="1"/>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Davusi</a:t>
            </a:r>
            <a:r>
              <a:rPr lang="lt-LT" sz="1800" b="1" dirty="0"/>
              <a:t>ų kyšį dalis</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plotArea>
      <c:layout/>
      <c:lineChart>
        <c:grouping val="stacked"/>
        <c:varyColors val="0"/>
        <c:ser>
          <c:idx val="0"/>
          <c:order val="0"/>
          <c:spPr>
            <a:ln w="63500" cap="rnd">
              <a:solidFill>
                <a:srgbClr val="53B582"/>
              </a:solidFill>
              <a:round/>
            </a:ln>
            <a:effectLst/>
          </c:spPr>
          <c:marker>
            <c:symbol val="circle"/>
            <c:size val="5"/>
            <c:spPr>
              <a:solidFill>
                <a:schemeClr val="accent1"/>
              </a:solidFill>
              <a:ln w="9525">
                <a:solidFill>
                  <a:schemeClr val="accent1"/>
                </a:solidFill>
              </a:ln>
              <a:effectLst/>
            </c:spPr>
          </c:marker>
          <c:dLbls>
            <c:dLbl>
              <c:idx val="8"/>
              <c:tx>
                <c:rich>
                  <a:bodyPr/>
                  <a:lstStyle/>
                  <a:p>
                    <a:r>
                      <a:rPr lang="en-US" baseline="0" dirty="0"/>
                      <a:t>5 %</a:t>
                    </a:r>
                    <a:endParaRPr lang="en-US" dirty="0"/>
                  </a:p>
                </c:rich>
              </c:tx>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FB8-4372-A245-E73EC760070E}"/>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patirtis!$A$43:$I$43</c:f>
              <c:numCache>
                <c:formatCode>General</c:formatCode>
                <c:ptCount val="9"/>
                <c:pt idx="0">
                  <c:v>2011</c:v>
                </c:pt>
                <c:pt idx="1">
                  <c:v>2014</c:v>
                </c:pt>
                <c:pt idx="2">
                  <c:v>2016</c:v>
                </c:pt>
                <c:pt idx="3">
                  <c:v>2018</c:v>
                </c:pt>
                <c:pt idx="4">
                  <c:v>2019</c:v>
                </c:pt>
                <c:pt idx="5">
                  <c:v>2020</c:v>
                </c:pt>
                <c:pt idx="6">
                  <c:v>2021</c:v>
                </c:pt>
                <c:pt idx="7">
                  <c:v>2022</c:v>
                </c:pt>
                <c:pt idx="8">
                  <c:v>2023</c:v>
                </c:pt>
              </c:numCache>
            </c:numRef>
          </c:cat>
          <c:val>
            <c:numRef>
              <c:f>patirtis!$A$44:$I$44</c:f>
              <c:numCache>
                <c:formatCode>0%</c:formatCode>
                <c:ptCount val="9"/>
                <c:pt idx="0">
                  <c:v>0.17</c:v>
                </c:pt>
                <c:pt idx="1">
                  <c:v>0.06</c:v>
                </c:pt>
                <c:pt idx="2">
                  <c:v>0.05</c:v>
                </c:pt>
                <c:pt idx="3">
                  <c:v>0.08</c:v>
                </c:pt>
                <c:pt idx="4">
                  <c:v>0.05</c:v>
                </c:pt>
                <c:pt idx="5">
                  <c:v>0.04</c:v>
                </c:pt>
                <c:pt idx="6">
                  <c:v>0.05</c:v>
                </c:pt>
                <c:pt idx="7">
                  <c:v>0.05</c:v>
                </c:pt>
                <c:pt idx="8">
                  <c:v>0.05</c:v>
                </c:pt>
              </c:numCache>
            </c:numRef>
          </c:val>
          <c:smooth val="0"/>
          <c:extLst>
            <c:ext xmlns:c16="http://schemas.microsoft.com/office/drawing/2014/chart" uri="{C3380CC4-5D6E-409C-BE32-E72D297353CC}">
              <c16:uniqueId val="{00000000-475D-4BB0-B57E-8F2BE56F50E0}"/>
            </c:ext>
          </c:extLst>
        </c:ser>
        <c:dLbls>
          <c:dLblPos val="t"/>
          <c:showLegendKey val="0"/>
          <c:showVal val="1"/>
          <c:showCatName val="0"/>
          <c:showSerName val="0"/>
          <c:showPercent val="0"/>
          <c:showBubbleSize val="0"/>
        </c:dLbls>
        <c:marker val="1"/>
        <c:smooth val="0"/>
        <c:axId val="280853392"/>
        <c:axId val="280853952"/>
      </c:lineChart>
      <c:catAx>
        <c:axId val="280853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80853952"/>
        <c:crosses val="autoZero"/>
        <c:auto val="1"/>
        <c:lblAlgn val="ctr"/>
        <c:lblOffset val="100"/>
        <c:noMultiLvlLbl val="0"/>
      </c:catAx>
      <c:valAx>
        <c:axId val="28085395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80853392"/>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Ky</a:t>
            </a:r>
            <a:r>
              <a:rPr lang="lt-LT" sz="1800" b="1"/>
              <a:t>šio nedavimo priežastis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rgbClr val="FCFBFA">
                    <a:lumMod val="99000"/>
                  </a:srgbClr>
                </a:gs>
                <a:gs pos="55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1'!$A$945:$A$951</c:f>
              <c:strCache>
                <c:ptCount val="7"/>
                <c:pt idx="0">
                  <c:v>Nes tam tiesiog neturėjome pakankamai pinigų </c:v>
                </c:pt>
                <c:pt idx="1">
                  <c:v>Nes nežinojome, kaip tai padaryti / neturime patirties, kaip elgtis tokiose situacijose </c:v>
                </c:pt>
                <c:pt idx="2">
                  <c:v>Kadangi netikėjome, kad tai padės išspręsti problemą </c:v>
                </c:pt>
                <c:pt idx="3">
                  <c:v>Nes taip pažeistume įstatymus </c:v>
                </c:pt>
                <c:pt idx="4">
                  <c:v>Nes tai prieštarauja mūsų įsitikinimams </c:v>
                </c:pt>
                <c:pt idx="5">
                  <c:v>Nes nebuvo tokios situacijos, kurioje iš mūsų būtų reikalaujama kyšio </c:v>
                </c:pt>
                <c:pt idx="6">
                  <c:v>Iki šiol pavykdavo išspręsti visus klausimus be kyšių </c:v>
                </c:pt>
              </c:strCache>
            </c:strRef>
          </c:cat>
          <c:val>
            <c:numRef>
              <c:f>'Sheet 1'!$B$945:$B$951</c:f>
              <c:numCache>
                <c:formatCode>0%</c:formatCode>
                <c:ptCount val="7"/>
                <c:pt idx="0">
                  <c:v>1.2E-2</c:v>
                </c:pt>
                <c:pt idx="1">
                  <c:v>1.6E-2</c:v>
                </c:pt>
                <c:pt idx="2">
                  <c:v>0.155</c:v>
                </c:pt>
                <c:pt idx="3">
                  <c:v>0.308</c:v>
                </c:pt>
                <c:pt idx="4">
                  <c:v>0.42399999999999999</c:v>
                </c:pt>
                <c:pt idx="5">
                  <c:v>0.433</c:v>
                </c:pt>
                <c:pt idx="6">
                  <c:v>0.433</c:v>
                </c:pt>
              </c:numCache>
            </c:numRef>
          </c:val>
          <c:extLst>
            <c:ext xmlns:c16="http://schemas.microsoft.com/office/drawing/2014/chart" uri="{C3380CC4-5D6E-409C-BE32-E72D297353CC}">
              <c16:uniqueId val="{00000000-33BA-4415-A155-45525247079D}"/>
            </c:ext>
          </c:extLst>
        </c:ser>
        <c:dLbls>
          <c:showLegendKey val="0"/>
          <c:showVal val="1"/>
          <c:showCatName val="0"/>
          <c:showSerName val="0"/>
          <c:showPercent val="0"/>
          <c:showBubbleSize val="0"/>
        </c:dLbls>
        <c:gapWidth val="150"/>
        <c:shape val="box"/>
        <c:axId val="1483468255"/>
        <c:axId val="1483474975"/>
        <c:axId val="0"/>
      </c:bar3DChart>
      <c:catAx>
        <c:axId val="148346825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74975"/>
        <c:crosses val="autoZero"/>
        <c:auto val="1"/>
        <c:lblAlgn val="ctr"/>
        <c:lblOffset val="100"/>
        <c:noMultiLvlLbl val="0"/>
      </c:catAx>
      <c:valAx>
        <c:axId val="148347497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682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Ky</a:t>
            </a:r>
            <a:r>
              <a:rPr lang="lt-LT" sz="1800" b="1"/>
              <a:t>šio davimo priežastys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rgbClr val="FCFBFA">
                    <a:lumMod val="99000"/>
                  </a:srgbClr>
                </a:gs>
                <a:gs pos="55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1'!$A$956:$A$962</c:f>
              <c:strCache>
                <c:ptCount val="7"/>
                <c:pt idx="0">
                  <c:v>Nežino, neatsakė </c:v>
                </c:pt>
                <c:pt idx="1">
                  <c:v>Nes taip yra įprasta, taip daro dauguma </c:v>
                </c:pt>
                <c:pt idx="2">
                  <c:v>Nes to reikalavo žmogus, nuo kurio priklausė teigiamas mūsų problemos sprendimas </c:v>
                </c:pt>
                <c:pt idx="3">
                  <c:v>Nes manėme, kad be kyšio tokia problema būtų neišspręsta </c:v>
                </c:pt>
                <c:pt idx="4">
                  <c:v>Nes norėjome atsilyginti mums padėjusiam valstybės tarnyboje dirbančiam asmeniui </c:v>
                </c:pt>
                <c:pt idx="5">
                  <c:v>Nes manėme, kad be kyšio tokią problemą būtų sunku išspręsti </c:v>
                </c:pt>
                <c:pt idx="6">
                  <c:v>Nes manėme, kad tai padės greičiau išspręsti mūsų problemą </c:v>
                </c:pt>
              </c:strCache>
            </c:strRef>
          </c:cat>
          <c:val>
            <c:numRef>
              <c:f>'Sheet 1'!$B$956:$B$962</c:f>
              <c:numCache>
                <c:formatCode>0%</c:formatCode>
                <c:ptCount val="7"/>
                <c:pt idx="0">
                  <c:v>0.04</c:v>
                </c:pt>
                <c:pt idx="1">
                  <c:v>0.12</c:v>
                </c:pt>
                <c:pt idx="2">
                  <c:v>0.16</c:v>
                </c:pt>
                <c:pt idx="3">
                  <c:v>0.16</c:v>
                </c:pt>
                <c:pt idx="4">
                  <c:v>0.16</c:v>
                </c:pt>
                <c:pt idx="5">
                  <c:v>0.24</c:v>
                </c:pt>
                <c:pt idx="6">
                  <c:v>0.4</c:v>
                </c:pt>
              </c:numCache>
            </c:numRef>
          </c:val>
          <c:extLst>
            <c:ext xmlns:c16="http://schemas.microsoft.com/office/drawing/2014/chart" uri="{C3380CC4-5D6E-409C-BE32-E72D297353CC}">
              <c16:uniqueId val="{00000000-A283-49FE-A39F-38794FE1DF25}"/>
            </c:ext>
          </c:extLst>
        </c:ser>
        <c:dLbls>
          <c:showLegendKey val="0"/>
          <c:showVal val="1"/>
          <c:showCatName val="0"/>
          <c:showSerName val="0"/>
          <c:showPercent val="0"/>
          <c:showBubbleSize val="0"/>
        </c:dLbls>
        <c:gapWidth val="150"/>
        <c:shape val="box"/>
        <c:axId val="1483472095"/>
        <c:axId val="1483467775"/>
        <c:axId val="0"/>
      </c:bar3DChart>
      <c:catAx>
        <c:axId val="148347209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67775"/>
        <c:crosses val="autoZero"/>
        <c:auto val="1"/>
        <c:lblAlgn val="ctr"/>
        <c:lblOffset val="100"/>
        <c:noMultiLvlLbl val="0"/>
      </c:catAx>
      <c:valAx>
        <c:axId val="148346777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720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Ar duodant kyšį jis buvo paimtas?</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5973976371406335E-2"/>
          <c:y val="0.26362712579672687"/>
          <c:w val="0.7280109520379594"/>
          <c:h val="0.65316592407725571"/>
        </c:manualLayout>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DC5F-4B42-B889-7B3410318189}"/>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DC5F-4B42-B889-7B3410318189}"/>
              </c:ext>
            </c:extLst>
          </c:dPt>
          <c:dPt>
            <c:idx val="2"/>
            <c:bubble3D val="0"/>
            <c:spPr>
              <a:gradFill>
                <a:gsLst>
                  <a:gs pos="0">
                    <a:schemeClr val="accent1">
                      <a:lumMod val="5000"/>
                      <a:lumOff val="95000"/>
                    </a:schemeClr>
                  </a:gs>
                  <a:gs pos="55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DC5F-4B42-B889-7B3410318189}"/>
              </c:ext>
            </c:extLst>
          </c:dPt>
          <c:dPt>
            <c:idx val="3"/>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DC5F-4B42-B889-7B3410318189}"/>
              </c:ext>
            </c:extLst>
          </c:dPt>
          <c:dLbls>
            <c:dLbl>
              <c:idx val="0"/>
              <c:layout>
                <c:manualLayout>
                  <c:x val="-8.398454396821621E-2"/>
                  <c:y val="-2.4577690148113455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C5F-4B42-B889-7B3410318189}"/>
                </c:ext>
              </c:extLst>
            </c:dLbl>
            <c:dLbl>
              <c:idx val="1"/>
              <c:layout>
                <c:manualLayout>
                  <c:x val="-4.2164017838207092E-2"/>
                  <c:y val="-8.6551433034825313E-3"/>
                </c:manualLayout>
              </c:layout>
              <c:tx>
                <c:rich>
                  <a:bodyPr/>
                  <a:lstStyle/>
                  <a:p>
                    <a:fld id="{DD0CB29D-86DE-49BE-9128-8DDC6E2303FA}" type="CATEGORYNAME">
                      <a:rPr lang="en-US" dirty="0"/>
                      <a:pPr/>
                      <a:t>[CATEGORY NAME]</a:t>
                    </a:fld>
                    <a:r>
                      <a:rPr lang="en-US" baseline="0" dirty="0"/>
                      <a:t>
</a:t>
                    </a:r>
                    <a:fld id="{67B73470-DFBE-405C-AE4A-255E576B60ED}" type="PERCENTAGE">
                      <a:rPr lang="en-US" baseline="0" smtClean="0"/>
                      <a:pPr/>
                      <a:t>[PERCENTAGE]</a:t>
                    </a:fld>
                    <a:r>
                      <a:rPr lang="en-US" baseline="0" dirty="0"/>
                      <a:t> (7 %)</a:t>
                    </a:r>
                  </a:p>
                </c:rich>
              </c:tx>
              <c:showLegendKey val="0"/>
              <c:showVal val="0"/>
              <c:showCatName val="1"/>
              <c:showSerName val="0"/>
              <c:showPercent val="1"/>
              <c:showBubbleSize val="0"/>
              <c:extLst>
                <c:ext xmlns:c15="http://schemas.microsoft.com/office/drawing/2012/chart" uri="{CE6537A1-D6FC-4f65-9D91-7224C49458BB}">
                  <c15:layout>
                    <c:manualLayout>
                      <c:w val="0.18031389155663796"/>
                      <c:h val="0.11818299953349357"/>
                    </c:manualLayout>
                  </c15:layout>
                  <c15:dlblFieldTable/>
                  <c15:showDataLabelsRange val="0"/>
                </c:ext>
                <c:ext xmlns:c16="http://schemas.microsoft.com/office/drawing/2014/chart" uri="{C3380CC4-5D6E-409C-BE32-E72D297353CC}">
                  <c16:uniqueId val="{00000003-DC5F-4B42-B889-7B3410318189}"/>
                </c:ext>
              </c:extLst>
            </c:dLbl>
            <c:dLbl>
              <c:idx val="2"/>
              <c:layout>
                <c:manualLayout>
                  <c:x val="-7.8154401895519435E-2"/>
                  <c:y val="-3.9090994930131545E-2"/>
                </c:manualLayout>
              </c:layout>
              <c:tx>
                <c:rich>
                  <a:bodyPr/>
                  <a:lstStyle/>
                  <a:p>
                    <a:fld id="{08A76D6E-7958-4B1C-8A75-307761A41300}" type="CATEGORYNAME">
                      <a:rPr lang="en-US"/>
                      <a:pPr/>
                      <a:t>[CATEGORY NAME]</a:t>
                    </a:fld>
                    <a:r>
                      <a:rPr lang="en-US" baseline="0" dirty="0"/>
                      <a:t>
</a:t>
                    </a:r>
                    <a:fld id="{953C6AE9-6950-4DF2-B01B-009B62E2BE78}" type="PERCENTAGE">
                      <a:rPr lang="en-US" baseline="0" smtClean="0"/>
                      <a:pPr/>
                      <a:t>[PERCENTAGE]</a:t>
                    </a:fld>
                    <a:r>
                      <a:rPr lang="en-US" baseline="0" dirty="0"/>
                      <a:t> (93 %)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C5F-4B42-B889-7B3410318189}"/>
                </c:ext>
              </c:extLst>
            </c:dLbl>
            <c:dLbl>
              <c:idx val="3"/>
              <c:layout>
                <c:manualLayout>
                  <c:x val="2.0458724927159833E-2"/>
                  <c:y val="-9.3252040608873571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DC5F-4B42-B889-7B3410318189}"/>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0"/>
            <c:showCatName val="1"/>
            <c:showSerName val="0"/>
            <c:showPercent val="1"/>
            <c:showBubbleSize val="0"/>
            <c:showLeaderLines val="0"/>
            <c:extLst>
              <c:ext xmlns:c15="http://schemas.microsoft.com/office/drawing/2012/chart" uri="{CE6537A1-D6FC-4f65-9D91-7224C49458BB}"/>
            </c:extLst>
          </c:dLbls>
          <c:cat>
            <c:strRef>
              <c:f>'Sheet 1'!$A$967:$A$969</c:f>
              <c:strCache>
                <c:ptCount val="3"/>
                <c:pt idx="0">
                  <c:v>Nežino, neatsakė </c:v>
                </c:pt>
                <c:pt idx="1">
                  <c:v>Ne </c:v>
                </c:pt>
                <c:pt idx="2">
                  <c:v>Taip </c:v>
                </c:pt>
              </c:strCache>
            </c:strRef>
          </c:cat>
          <c:val>
            <c:numRef>
              <c:f>'Sheet 1'!$B$967:$B$969</c:f>
              <c:numCache>
                <c:formatCode>0%</c:formatCode>
                <c:ptCount val="3"/>
                <c:pt idx="0">
                  <c:v>0.04</c:v>
                </c:pt>
                <c:pt idx="1">
                  <c:v>0.08</c:v>
                </c:pt>
                <c:pt idx="2">
                  <c:v>0.88</c:v>
                </c:pt>
              </c:numCache>
            </c:numRef>
          </c:val>
          <c:extLst>
            <c:ext xmlns:c16="http://schemas.microsoft.com/office/drawing/2014/chart" uri="{C3380CC4-5D6E-409C-BE32-E72D297353CC}">
              <c16:uniqueId val="{00000008-DC5F-4B42-B889-7B3410318189}"/>
            </c:ext>
          </c:extLst>
        </c:ser>
        <c:dLbls>
          <c:showLegendKey val="0"/>
          <c:showVal val="0"/>
          <c:showCatName val="1"/>
          <c:showSerName val="0"/>
          <c:showPercent val="1"/>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Ar</a:t>
            </a:r>
            <a:r>
              <a:rPr lang="en-US" sz="1800" b="1" dirty="0"/>
              <a:t> </a:t>
            </a:r>
            <a:r>
              <a:rPr lang="en-US" sz="1800" b="1" dirty="0" err="1"/>
              <a:t>imt</a:t>
            </a:r>
            <a:r>
              <a:rPr lang="lt-LT" sz="1800" b="1" dirty="0"/>
              <a:t>ų</a:t>
            </a:r>
            <a:r>
              <a:rPr lang="lt-LT" sz="1800" b="1" baseline="0" dirty="0"/>
              <a:t> kyšį?</a:t>
            </a:r>
            <a:endParaRPr lang="lt-LT" sz="1800" b="1" dirty="0"/>
          </a:p>
        </c:rich>
      </c:tx>
      <c:layout>
        <c:manualLayout>
          <c:xMode val="edge"/>
          <c:yMode val="edge"/>
          <c:x val="0.44061425958639144"/>
          <c:y val="1.5854448670910331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bg1"/>
                </a:gs>
                <a:gs pos="56000">
                  <a:srgbClr val="53B582"/>
                </a:gs>
              </a:gsLst>
              <a:lin ang="5400000" scaled="1"/>
            </a:gradFill>
          </c:spPr>
          <c:dPt>
            <c:idx val="0"/>
            <c:bubble3D val="0"/>
            <c:spPr>
              <a:gradFill>
                <a:gsLst>
                  <a:gs pos="0">
                    <a:schemeClr val="bg1"/>
                  </a:gs>
                  <a:gs pos="56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11C2-477B-B722-62F2B5680329}"/>
              </c:ext>
            </c:extLst>
          </c:dPt>
          <c:dPt>
            <c:idx val="1"/>
            <c:bubble3D val="0"/>
            <c:spPr>
              <a:gradFill>
                <a:gsLst>
                  <a:gs pos="0">
                    <a:schemeClr val="bg1"/>
                  </a:gs>
                  <a:gs pos="56000">
                    <a:srgbClr val="F4B1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11C2-477B-B722-62F2B5680329}"/>
              </c:ext>
            </c:extLst>
          </c:dPt>
          <c:dPt>
            <c:idx val="2"/>
            <c:bubble3D val="0"/>
            <c:spPr>
              <a:gradFill>
                <a:gsLst>
                  <a:gs pos="0">
                    <a:schemeClr val="bg1"/>
                  </a:gs>
                  <a:gs pos="56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11C2-477B-B722-62F2B5680329}"/>
              </c:ext>
            </c:extLst>
          </c:dPt>
          <c:dPt>
            <c:idx val="3"/>
            <c:bubble3D val="0"/>
            <c:spPr>
              <a:gradFill>
                <a:gsLst>
                  <a:gs pos="0">
                    <a:schemeClr val="bg1"/>
                  </a:gs>
                  <a:gs pos="56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11C2-477B-B722-62F2B5680329}"/>
              </c:ext>
            </c:extLst>
          </c:dPt>
          <c:dLbls>
            <c:dLbl>
              <c:idx val="0"/>
              <c:layout>
                <c:manualLayout>
                  <c:x val="-2.590650986888712E-2"/>
                  <c:y val="1.2018401735711232E-3"/>
                </c:manualLayout>
              </c:layout>
              <c:tx>
                <c:rich>
                  <a:bodyPr/>
                  <a:lstStyle/>
                  <a:p>
                    <a:fld id="{1285FE31-C78D-47F5-8855-BD4F6667DB4D}" type="PERCENTAGE">
                      <a:rPr lang="en-US" smtClean="0"/>
                      <a:pPr/>
                      <a:t>[PERCENTAGE]</a:t>
                    </a:fld>
                    <a:r>
                      <a:rPr lang="en-US" dirty="0"/>
                      <a:t> (3 %)</a:t>
                    </a:r>
                  </a:p>
                </c:rich>
              </c:tx>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1C2-477B-B722-62F2B5680329}"/>
                </c:ext>
              </c:extLst>
            </c:dLbl>
            <c:dLbl>
              <c:idx val="1"/>
              <c:layout>
                <c:manualLayout>
                  <c:x val="2.9903893385770073E-2"/>
                  <c:y val="-1.4545286755307434E-2"/>
                </c:manualLayout>
              </c:layout>
              <c:tx>
                <c:rich>
                  <a:bodyPr/>
                  <a:lstStyle/>
                  <a:p>
                    <a:fld id="{8440DA8C-F0E7-44E5-8BE5-A3C87C0231D6}" type="PERCENTAGE">
                      <a:rPr lang="en-US" smtClean="0"/>
                      <a:pPr/>
                      <a:t>[PERCENTAGE]</a:t>
                    </a:fld>
                    <a:r>
                      <a:rPr lang="en-US" dirty="0"/>
                      <a:t> (13</a:t>
                    </a:r>
                    <a:r>
                      <a:rPr lang="en-US" baseline="0" dirty="0"/>
                      <a:t> %)</a:t>
                    </a:r>
                  </a:p>
                </c:rich>
              </c:tx>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1C2-477B-B722-62F2B5680329}"/>
                </c:ext>
              </c:extLst>
            </c:dLbl>
            <c:dLbl>
              <c:idx val="2"/>
              <c:layout>
                <c:manualLayout>
                  <c:x val="-1.0935729239504765E-2"/>
                  <c:y val="-2.0062382473921281E-2"/>
                </c:manualLayout>
              </c:layout>
              <c:tx>
                <c:rich>
                  <a:bodyPr/>
                  <a:lstStyle/>
                  <a:p>
                    <a:fld id="{74AEA056-CCBB-45AC-A0D2-D9EF584BD576}" type="PERCENTAGE">
                      <a:rPr lang="en-US" smtClean="0"/>
                      <a:pPr/>
                      <a:t>[PERCENTAGE]</a:t>
                    </a:fld>
                    <a:r>
                      <a:rPr lang="en-US" dirty="0"/>
                      <a:t> (74 %)</a:t>
                    </a:r>
                  </a:p>
                </c:rich>
              </c:tx>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1C2-477B-B722-62F2B5680329}"/>
                </c:ext>
              </c:extLst>
            </c:dLbl>
            <c:dLbl>
              <c:idx val="3"/>
              <c:layout>
                <c:manualLayout>
                  <c:x val="1.9144637106518321E-2"/>
                  <c:y val="-1.9901286290978895E-3"/>
                </c:manualLayout>
              </c:layout>
              <c:tx>
                <c:rich>
                  <a:bodyPr/>
                  <a:lstStyle/>
                  <a:p>
                    <a:fld id="{D4103738-E75B-43C6-B085-8584909D02CC}" type="PERCENTAGE">
                      <a:rPr lang="en-US" smtClean="0"/>
                      <a:pPr/>
                      <a:t>[PERCENTAGE]</a:t>
                    </a:fld>
                    <a:r>
                      <a:rPr lang="en-US" dirty="0"/>
                      <a:t> (9 %)</a:t>
                    </a:r>
                  </a:p>
                </c:rich>
              </c:tx>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1C2-477B-B722-62F2B5680329}"/>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0"/>
            <c:showCatName val="0"/>
            <c:showSerName val="0"/>
            <c:showPercent val="1"/>
            <c:showBubbleSize val="0"/>
            <c:showLeaderLines val="0"/>
            <c:extLst>
              <c:ext xmlns:c15="http://schemas.microsoft.com/office/drawing/2012/chart" uri="{CE6537A1-D6FC-4f65-9D91-7224C49458BB}"/>
            </c:extLst>
          </c:dLbls>
          <c:cat>
            <c:strRef>
              <c:f>'Sheet 1'!$A$975:$A$978</c:f>
              <c:strCache>
                <c:ptCount val="4"/>
                <c:pt idx="0">
                  <c:v>Taip </c:v>
                </c:pt>
                <c:pt idx="1">
                  <c:v>Priklauso nuo aplinkybių </c:v>
                </c:pt>
                <c:pt idx="2">
                  <c:v>Ne </c:v>
                </c:pt>
                <c:pt idx="3">
                  <c:v>Nežino, neatsakė </c:v>
                </c:pt>
              </c:strCache>
            </c:strRef>
          </c:cat>
          <c:val>
            <c:numRef>
              <c:f>'Sheet 1'!$B$975:$B$978</c:f>
              <c:numCache>
                <c:formatCode>0%</c:formatCode>
                <c:ptCount val="4"/>
                <c:pt idx="0">
                  <c:v>0.04</c:v>
                </c:pt>
                <c:pt idx="1">
                  <c:v>0.14899999999999999</c:v>
                </c:pt>
                <c:pt idx="2">
                  <c:v>0.71399999999999997</c:v>
                </c:pt>
                <c:pt idx="3">
                  <c:v>9.7000000000000003E-2</c:v>
                </c:pt>
              </c:numCache>
            </c:numRef>
          </c:val>
          <c:extLst>
            <c:ext xmlns:c16="http://schemas.microsoft.com/office/drawing/2014/chart" uri="{C3380CC4-5D6E-409C-BE32-E72D297353CC}">
              <c16:uniqueId val="{00000008-11C2-477B-B722-62F2B5680329}"/>
            </c:ext>
          </c:extLst>
        </c:ser>
        <c:dLbls>
          <c:showLegendKey val="0"/>
          <c:showVal val="0"/>
          <c:showCatName val="0"/>
          <c:showSerName val="0"/>
          <c:showPercent val="1"/>
          <c:showBubbleSize val="0"/>
          <c:showLeaderLines val="0"/>
        </c:dLbls>
      </c:pie3DChart>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Aktualiausios problemos Lietuvoje</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1'!$B$14</c:f>
              <c:strCache>
                <c:ptCount val="1"/>
                <c:pt idx="0">
                  <c:v>Labai rimta problema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13"/>
              <c:spPr>
                <a:noFill/>
                <a:ln w="25400">
                  <a:noFill/>
                </a:ln>
              </c:spPr>
              <c:txPr>
                <a:bodyPr rot="0" spcFirstLastPara="1" vertOverflow="ellipsis" vert="horz" wrap="square" anchor="ctr" anchorCtr="1"/>
                <a:lstStyle/>
                <a:p>
                  <a:pPr>
                    <a:defRPr sz="1400" b="1"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0-3005-4B72-BA0A-168EF3DA38B3}"/>
                </c:ext>
              </c:extLst>
            </c:dLbl>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1'!$A$15:$A$34</c:f>
              <c:strCache>
                <c:ptCount val="20"/>
                <c:pt idx="0">
                  <c:v>Kita </c:v>
                </c:pt>
                <c:pt idx="1">
                  <c:v>Ekonominės laisvės stoka </c:v>
                </c:pt>
                <c:pt idx="2">
                  <c:v>Žemas demokratijos lygis </c:v>
                </c:pt>
                <c:pt idx="3">
                  <c:v>Valstybės tarnautojų ir politikų nekompetencija, profesionalumo stoka </c:v>
                </c:pt>
                <c:pt idx="4">
                  <c:v>Eismo saugumas keliuose  </c:v>
                </c:pt>
                <c:pt idx="5">
                  <c:v>Emigravimas iš Lietuvos </c:v>
                </c:pt>
                <c:pt idx="6">
                  <c:v>Netobuli įstatymai, teisinio reguliavimo spragos </c:v>
                </c:pt>
                <c:pt idx="7">
                  <c:v>Aplinkosaugos problemos  </c:v>
                </c:pt>
                <c:pt idx="8">
                  <c:v>Bedarbystė </c:v>
                </c:pt>
                <c:pt idx="9">
                  <c:v>Aukštas nusikaltimų lygis </c:v>
                </c:pt>
                <c:pt idx="10">
                  <c:v>Teisėsaugos darbo trūkumai </c:v>
                </c:pt>
                <c:pt idx="11">
                  <c:v>Teismų darbo trūkumai </c:v>
                </c:pt>
                <c:pt idx="12">
                  <c:v>Biurokratizmas   </c:v>
                </c:pt>
                <c:pt idx="13">
                  <c:v>Korupcija </c:v>
                </c:pt>
                <c:pt idx="14">
                  <c:v>Alkoholizmas  </c:v>
                </c:pt>
                <c:pt idx="15">
                  <c:v>Azartiniai lošimai ir lažybos </c:v>
                </c:pt>
                <c:pt idx="16">
                  <c:v>Didelės kainos / infliacija   </c:v>
                </c:pt>
                <c:pt idx="17">
                  <c:v>Maži atlyginimai </c:v>
                </c:pt>
                <c:pt idx="18">
                  <c:v>Sveikatos apsaugos problemos </c:v>
                </c:pt>
                <c:pt idx="19">
                  <c:v>Narkotikų vartojimas </c:v>
                </c:pt>
              </c:strCache>
            </c:strRef>
          </c:cat>
          <c:val>
            <c:numRef>
              <c:f>'Sheet 1'!$C$15:$C$34</c:f>
              <c:numCache>
                <c:formatCode>0%</c:formatCode>
                <c:ptCount val="20"/>
                <c:pt idx="0">
                  <c:v>0</c:v>
                </c:pt>
                <c:pt idx="1">
                  <c:v>9.5000000000000001E-2</c:v>
                </c:pt>
                <c:pt idx="2">
                  <c:v>9.6000000000000002E-2</c:v>
                </c:pt>
                <c:pt idx="3">
                  <c:v>0.16300000000000001</c:v>
                </c:pt>
                <c:pt idx="4">
                  <c:v>0.16700000000000001</c:v>
                </c:pt>
                <c:pt idx="5">
                  <c:v>0.16700000000000001</c:v>
                </c:pt>
                <c:pt idx="6">
                  <c:v>0.19800000000000001</c:v>
                </c:pt>
                <c:pt idx="7">
                  <c:v>0.19900000000000001</c:v>
                </c:pt>
                <c:pt idx="8">
                  <c:v>0.20399999999999999</c:v>
                </c:pt>
                <c:pt idx="9">
                  <c:v>0.20499999999999999</c:v>
                </c:pt>
                <c:pt idx="10">
                  <c:v>0.20499999999999999</c:v>
                </c:pt>
                <c:pt idx="11">
                  <c:v>0.20899999999999999</c:v>
                </c:pt>
                <c:pt idx="12">
                  <c:v>0.22800000000000001</c:v>
                </c:pt>
                <c:pt idx="13">
                  <c:v>0.28299999999999997</c:v>
                </c:pt>
                <c:pt idx="14">
                  <c:v>0.33</c:v>
                </c:pt>
                <c:pt idx="15">
                  <c:v>0.36499999999999999</c:v>
                </c:pt>
                <c:pt idx="16">
                  <c:v>0.438</c:v>
                </c:pt>
                <c:pt idx="17">
                  <c:v>0.438</c:v>
                </c:pt>
                <c:pt idx="18">
                  <c:v>0.44900000000000001</c:v>
                </c:pt>
                <c:pt idx="19">
                  <c:v>0.57099999999999995</c:v>
                </c:pt>
              </c:numCache>
            </c:numRef>
          </c:val>
          <c:extLst>
            <c:ext xmlns:c16="http://schemas.microsoft.com/office/drawing/2014/chart" uri="{C3380CC4-5D6E-409C-BE32-E72D297353CC}">
              <c16:uniqueId val="{00000001-3005-4B72-BA0A-168EF3DA38B3}"/>
            </c:ext>
          </c:extLst>
        </c:ser>
        <c:dLbls>
          <c:showLegendKey val="0"/>
          <c:showVal val="0"/>
          <c:showCatName val="0"/>
          <c:showSerName val="0"/>
          <c:showPercent val="0"/>
          <c:showBubbleSize val="0"/>
        </c:dLbls>
        <c:gapWidth val="150"/>
        <c:shape val="box"/>
        <c:axId val="349739696"/>
        <c:axId val="1"/>
        <c:axId val="0"/>
      </c:bar3DChart>
      <c:catAx>
        <c:axId val="349739696"/>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49739696"/>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dirty="0" err="1"/>
              <a:t>Ar</a:t>
            </a:r>
            <a:r>
              <a:rPr lang="en-US" sz="1800" b="1" dirty="0"/>
              <a:t> </a:t>
            </a:r>
            <a:r>
              <a:rPr lang="en-US" sz="1800" b="1" dirty="0" err="1"/>
              <a:t>tenka</a:t>
            </a:r>
            <a:r>
              <a:rPr lang="en-US" sz="1800" b="1" dirty="0"/>
              <a:t> tur</a:t>
            </a:r>
            <a:r>
              <a:rPr lang="lt-LT" sz="1800" b="1" dirty="0" err="1"/>
              <a:t>ėti</a:t>
            </a:r>
            <a:r>
              <a:rPr lang="lt-LT" sz="1800" b="1" dirty="0"/>
              <a:t> reikalų su užsienio valstybių tarnautojais?</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DE8-4E0F-9A77-FE69847D2089}"/>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DE8-4E0F-9A77-FE69847D2089}"/>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DE8-4E0F-9A77-FE69847D2089}"/>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1'!$A$1085:$A$1087</c:f>
              <c:strCache>
                <c:ptCount val="3"/>
                <c:pt idx="0">
                  <c:v>Taip, tenka </c:v>
                </c:pt>
                <c:pt idx="1">
                  <c:v>Ne, netenka </c:v>
                </c:pt>
                <c:pt idx="2">
                  <c:v>Nežino, neatsakė </c:v>
                </c:pt>
              </c:strCache>
            </c:strRef>
          </c:cat>
          <c:val>
            <c:numRef>
              <c:f>'Sheet 1'!$B$1085:$B$1087</c:f>
              <c:numCache>
                <c:formatCode>0%</c:formatCode>
                <c:ptCount val="3"/>
                <c:pt idx="0">
                  <c:v>0.155</c:v>
                </c:pt>
                <c:pt idx="1">
                  <c:v>0.78700000000000003</c:v>
                </c:pt>
                <c:pt idx="2">
                  <c:v>5.8000000000000003E-2</c:v>
                </c:pt>
              </c:numCache>
            </c:numRef>
          </c:val>
          <c:extLst>
            <c:ext xmlns:c16="http://schemas.microsoft.com/office/drawing/2014/chart" uri="{C3380CC4-5D6E-409C-BE32-E72D297353CC}">
              <c16:uniqueId val="{00000006-4DE8-4E0F-9A77-FE69847D2089}"/>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dirty="0" err="1"/>
              <a:t>Ar</a:t>
            </a:r>
            <a:r>
              <a:rPr lang="en-US" sz="1800" b="1" dirty="0"/>
              <a:t> </a:t>
            </a:r>
            <a:r>
              <a:rPr lang="en-US" sz="1800" b="1" dirty="0" err="1"/>
              <a:t>teko</a:t>
            </a:r>
            <a:r>
              <a:rPr lang="en-US" sz="1800" b="1" dirty="0"/>
              <a:t> </a:t>
            </a:r>
            <a:r>
              <a:rPr lang="en-US" sz="1800" b="1" dirty="0" err="1"/>
              <a:t>duoti</a:t>
            </a:r>
            <a:r>
              <a:rPr lang="en-US" sz="1800" b="1" dirty="0"/>
              <a:t> k</a:t>
            </a:r>
            <a:r>
              <a:rPr lang="lt-LT" sz="1800" b="1" dirty="0" err="1"/>
              <a:t>yšį</a:t>
            </a:r>
            <a:r>
              <a:rPr lang="lt-LT" sz="1800" b="1" dirty="0"/>
              <a:t>?</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4445577692050238"/>
          <c:y val="0.26031885340175176"/>
          <c:w val="0.72499999999999998"/>
          <c:h val="0.66302333528848956"/>
        </c:manualLayout>
      </c:layout>
      <c:pie3DChart>
        <c:varyColors val="1"/>
        <c:ser>
          <c:idx val="0"/>
          <c:order val="0"/>
          <c:dPt>
            <c:idx val="0"/>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9F6-4CDC-AC62-1EBA2850A7EC}"/>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9F6-4CDC-AC62-1EBA2850A7EC}"/>
              </c:ext>
            </c:extLst>
          </c:dPt>
          <c:dPt>
            <c:idx val="2"/>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9F6-4CDC-AC62-1EBA2850A7EC}"/>
              </c:ext>
            </c:extLst>
          </c:dPt>
          <c:dPt>
            <c:idx val="3"/>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F9F6-4CDC-AC62-1EBA2850A7EC}"/>
              </c:ext>
            </c:extLst>
          </c:dPt>
          <c:dPt>
            <c:idx val="4"/>
            <c:bubble3D val="0"/>
            <c:spPr>
              <a:gradFill>
                <a:gsLst>
                  <a:gs pos="0">
                    <a:schemeClr val="accent1">
                      <a:lumMod val="5000"/>
                      <a:lumOff val="95000"/>
                    </a:schemeClr>
                  </a:gs>
                  <a:gs pos="60000">
                    <a:srgbClr val="E8B0E9"/>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F9F6-4CDC-AC62-1EBA2850A7EC}"/>
              </c:ext>
            </c:extLst>
          </c:dPt>
          <c:dPt>
            <c:idx val="5"/>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B-F9F6-4CDC-AC62-1EBA2850A7EC}"/>
              </c:ext>
            </c:extLst>
          </c:dPt>
          <c:dLbls>
            <c:dLbl>
              <c:idx val="0"/>
              <c:layout>
                <c:manualLayout>
                  <c:x val="-0.29794763623428244"/>
                  <c:y val="-2.9001426002852007E-2"/>
                </c:manualLayout>
              </c:layout>
              <c:tx>
                <c:rich>
                  <a:bodyPr/>
                  <a:lstStyle/>
                  <a:p>
                    <a:fld id="{85FEAB2C-62C3-4E6B-AEE4-150E524A9570}" type="CATEGORYNAME">
                      <a:rPr lang="lt-LT"/>
                      <a:pPr/>
                      <a:t>[CATEGORY NAME]</a:t>
                    </a:fld>
                    <a:r>
                      <a:rPr lang="lt-LT" baseline="0" dirty="0"/>
                      <a:t>
</a:t>
                    </a:r>
                    <a:fld id="{F6C1DE93-64F8-4BF2-AF94-F056EEFDB958}" type="PERCENTAGE">
                      <a:rPr lang="lt-LT" baseline="0" smtClean="0"/>
                      <a:pPr/>
                      <a:t>[PERCENTAGE]</a:t>
                    </a:fld>
                    <a:r>
                      <a:rPr lang="lt-LT" baseline="0" dirty="0"/>
                      <a:t> (2 %)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9F6-4CDC-AC62-1EBA2850A7EC}"/>
                </c:ext>
              </c:extLst>
            </c:dLbl>
            <c:dLbl>
              <c:idx val="1"/>
              <c:layout>
                <c:manualLayout>
                  <c:x val="1.7453494094488188E-2"/>
                  <c:y val="6.7739886438756029E-4"/>
                </c:manualLayout>
              </c:layout>
              <c:tx>
                <c:rich>
                  <a:bodyPr/>
                  <a:lstStyle/>
                  <a:p>
                    <a:fld id="{623397BC-FC3C-4806-BBC3-33B449DD597C}" type="CATEGORYNAME">
                      <a:rPr lang="en-US"/>
                      <a:pPr/>
                      <a:t>[CATEGORY NAME]</a:t>
                    </a:fld>
                    <a:r>
                      <a:rPr lang="en-US" baseline="0" dirty="0"/>
                      <a:t>
3% (1 %)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9F6-4CDC-AC62-1EBA2850A7EC}"/>
                </c:ext>
              </c:extLst>
            </c:dLbl>
            <c:dLbl>
              <c:idx val="2"/>
              <c:layout>
                <c:manualLayout>
                  <c:x val="-0.10675354924292869"/>
                  <c:y val="-2.8346456692913385E-2"/>
                </c:manualLayout>
              </c:layout>
              <c:tx>
                <c:rich>
                  <a:bodyPr/>
                  <a:lstStyle/>
                  <a:p>
                    <a:fld id="{438461B4-8C71-4816-BA9E-C8F60186B474}" type="CATEGORYNAME">
                      <a:rPr lang="lt-LT"/>
                      <a:pPr/>
                      <a:t>[CATEGORY NAME]</a:t>
                    </a:fld>
                    <a:r>
                      <a:rPr lang="lt-LT" baseline="0" dirty="0"/>
                      <a:t>
91% (97 %)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9F6-4CDC-AC62-1EBA2850A7EC}"/>
                </c:ext>
              </c:extLst>
            </c:dLbl>
            <c:dLbl>
              <c:idx val="4"/>
              <c:layout>
                <c:manualLayout>
                  <c:x val="1.7083333333333334E-3"/>
                  <c:y val="5.1281792985842671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F9F6-4CDC-AC62-1EBA2850A7EC}"/>
                </c:ext>
              </c:extLst>
            </c:dLbl>
            <c:dLbl>
              <c:idx val="5"/>
              <c:layout>
                <c:manualLayout>
                  <c:x val="0.13051107283464566"/>
                  <c:y val="-0.116389251177750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B-F9F6-4CDC-AC62-1EBA2850A7EC}"/>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1'!$A$1093:$A$1095</c:f>
              <c:strCache>
                <c:ptCount val="3"/>
                <c:pt idx="0">
                  <c:v>Nežino, neatsakė </c:v>
                </c:pt>
                <c:pt idx="1">
                  <c:v>Taip</c:v>
                </c:pt>
                <c:pt idx="2">
                  <c:v>Ne, nė karto </c:v>
                </c:pt>
              </c:strCache>
            </c:strRef>
          </c:cat>
          <c:val>
            <c:numRef>
              <c:f>'Sheet 1'!$B$1093:$B$1095</c:f>
              <c:numCache>
                <c:formatCode>0%</c:formatCode>
                <c:ptCount val="3"/>
                <c:pt idx="0">
                  <c:v>6.4000000000000001E-2</c:v>
                </c:pt>
                <c:pt idx="1">
                  <c:v>0.02</c:v>
                </c:pt>
                <c:pt idx="2">
                  <c:v>0.91</c:v>
                </c:pt>
              </c:numCache>
            </c:numRef>
          </c:val>
          <c:extLst>
            <c:ext xmlns:c16="http://schemas.microsoft.com/office/drawing/2014/chart" uri="{C3380CC4-5D6E-409C-BE32-E72D297353CC}">
              <c16:uniqueId val="{0000000C-F9F6-4CDC-AC62-1EBA2850A7EC}"/>
            </c:ext>
          </c:extLst>
        </c:ser>
        <c:dLbls>
          <c:showLegendKey val="0"/>
          <c:showVal val="0"/>
          <c:showCatName val="1"/>
          <c:showSerName val="0"/>
          <c:showPercent val="1"/>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i="0" u="none" strike="noStrike" kern="1200" spc="0" baseline="0" dirty="0" err="1">
                <a:solidFill>
                  <a:sysClr val="windowText" lastClr="000000"/>
                </a:solidFill>
                <a:latin typeface="Calibri" panose="020F0502020204030204" pitchFamily="34" charset="0"/>
                <a:cs typeface="Calibri" panose="020F0502020204030204" pitchFamily="34" charset="0"/>
              </a:rPr>
              <a:t>Ar</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 </a:t>
            </a: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žino įmonių, kurioms teko duoti kyšį?</a:t>
            </a:r>
          </a:p>
        </c:rich>
      </c:tx>
      <c:overlay val="0"/>
      <c:spPr>
        <a:noFill/>
        <a:ln>
          <a:noFill/>
        </a:ln>
        <a:effectLst/>
      </c:spPr>
      <c:txPr>
        <a:bodyPr rot="0" spcFirstLastPara="1" vertOverflow="ellipsis" vert="horz" wrap="square" anchor="ctr" anchorCtr="1"/>
        <a:lstStyle/>
        <a:p>
          <a:pPr>
            <a:defRPr sz="1800" b="0"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60000">
                    <a:srgbClr val="A5A5A5"/>
                  </a:gs>
                  <a:gs pos="0">
                    <a:schemeClr val="accent1">
                      <a:lumMod val="5000"/>
                      <a:lumOff val="95000"/>
                    </a:schemeClr>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0055-4911-B2DC-B06F48914FB7}"/>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0055-4911-B2DC-B06F48914FB7}"/>
              </c:ext>
            </c:extLst>
          </c:dPt>
          <c:dPt>
            <c:idx val="2"/>
            <c:bubble3D val="0"/>
            <c:spPr>
              <a:gradFill>
                <a:gsLst>
                  <a:gs pos="60000">
                    <a:srgbClr val="53B582"/>
                  </a:gs>
                  <a:gs pos="0">
                    <a:schemeClr val="accent1">
                      <a:lumMod val="5000"/>
                      <a:lumOff val="95000"/>
                    </a:schemeClr>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0055-4911-B2DC-B06F48914FB7}"/>
              </c:ext>
            </c:extLst>
          </c:dPt>
          <c:dLbls>
            <c:dLbl>
              <c:idx val="0"/>
              <c:layout>
                <c:manualLayout>
                  <c:x val="-4.2777437523018921E-2"/>
                  <c:y val="-3.5654502692924486E-2"/>
                </c:manualLayout>
              </c:layout>
              <c:tx>
                <c:rich>
                  <a:bodyPr/>
                  <a:lstStyle/>
                  <a:p>
                    <a:fld id="{4B27AE9D-BD15-4F55-A3C4-6213F2CFC737}" type="CATEGORYNAME">
                      <a:rPr lang="lt-LT" smtClean="0"/>
                      <a:pPr/>
                      <a:t>[CATEGORY NAME]</a:t>
                    </a:fld>
                    <a:r>
                      <a:rPr lang="lt-LT" baseline="0" dirty="0"/>
                      <a:t> </a:t>
                    </a:r>
                    <a:fld id="{8B5C161F-72E2-4E91-A583-52B6B99BCA5D}" type="VALUE">
                      <a:rPr lang="lt-LT" baseline="0"/>
                      <a:pPr/>
                      <a:t>[VALUE]</a:t>
                    </a:fld>
                    <a:endParaRPr lang="lt-LT"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055-4911-B2DC-B06F48914FB7}"/>
                </c:ext>
              </c:extLst>
            </c:dLbl>
            <c:dLbl>
              <c:idx val="1"/>
              <c:layout>
                <c:manualLayout>
                  <c:x val="-9.3863758316125173E-3"/>
                  <c:y val="-6.0386521918648815E-2"/>
                </c:manualLayout>
              </c:layout>
              <c:tx>
                <c:rich>
                  <a:bodyPr/>
                  <a:lstStyle/>
                  <a:p>
                    <a:fld id="{0AD80368-F31C-4AA9-A83E-6E919AE11379}" type="CATEGORYNAME">
                      <a:rPr lang="en-US" smtClean="0"/>
                      <a:pPr/>
                      <a:t>[CATEGORY NAME]</a:t>
                    </a:fld>
                    <a:r>
                      <a:rPr lang="en-US" baseline="0" dirty="0"/>
                      <a:t> </a:t>
                    </a:r>
                    <a:fld id="{BAA0F861-82F7-44BD-B08A-99F4CEE8F663}"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055-4911-B2DC-B06F48914FB7}"/>
                </c:ext>
              </c:extLst>
            </c:dLbl>
            <c:dLbl>
              <c:idx val="2"/>
              <c:layout>
                <c:manualLayout>
                  <c:x val="8.0653999533759013E-2"/>
                  <c:y val="7.3778374938123184E-2"/>
                </c:manualLayout>
              </c:layout>
              <c:tx>
                <c:rich>
                  <a:bodyPr/>
                  <a:lstStyle/>
                  <a:p>
                    <a:fld id="{402EA15D-0B8D-47A4-BDE7-6C2A55F18946}" type="CATEGORYNAME">
                      <a:rPr lang="en-US" smtClean="0"/>
                      <a:pPr/>
                      <a:t>[CATEGORY NAME]</a:t>
                    </a:fld>
                    <a:r>
                      <a:rPr lang="en-US" baseline="0" dirty="0"/>
                      <a:t> </a:t>
                    </a:r>
                    <a:fld id="{917E7948-9E4B-4D73-BEDE-90EC4731882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055-4911-B2DC-B06F48914FB7}"/>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1'!$A$1102:$A$1104</c:f>
              <c:strCache>
                <c:ptCount val="3"/>
                <c:pt idx="0">
                  <c:v>Nežino, neatsakė </c:v>
                </c:pt>
                <c:pt idx="1">
                  <c:v>Taip, žinau </c:v>
                </c:pt>
                <c:pt idx="2">
                  <c:v>Ne, nežinau </c:v>
                </c:pt>
              </c:strCache>
            </c:strRef>
          </c:cat>
          <c:val>
            <c:numRef>
              <c:f>'Sheet 1'!$B$1102:$B$1104</c:f>
              <c:numCache>
                <c:formatCode>0%</c:formatCode>
                <c:ptCount val="3"/>
                <c:pt idx="0">
                  <c:v>8.8999999999999996E-2</c:v>
                </c:pt>
                <c:pt idx="1">
                  <c:v>0.155</c:v>
                </c:pt>
                <c:pt idx="2">
                  <c:v>0.755</c:v>
                </c:pt>
              </c:numCache>
            </c:numRef>
          </c:val>
          <c:extLst>
            <c:ext xmlns:c16="http://schemas.microsoft.com/office/drawing/2014/chart" uri="{C3380CC4-5D6E-409C-BE32-E72D297353CC}">
              <c16:uniqueId val="{00000006-0055-4911-B2DC-B06F48914FB7}"/>
            </c:ext>
          </c:extLst>
        </c:ser>
        <c:dLbls>
          <c:showLegendKey val="0"/>
          <c:showVal val="1"/>
          <c:showCatName val="1"/>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dirty="0"/>
              <a:t>Korupcijos</a:t>
            </a:r>
            <a:r>
              <a:rPr lang="lt-LT" sz="1800" b="1" baseline="0" dirty="0"/>
              <a:t> paplitimas </a:t>
            </a:r>
            <a:r>
              <a:rPr lang="lt-LT" sz="1800" b="1" baseline="0" dirty="0" err="1"/>
              <a:t>da</a:t>
            </a:r>
            <a:r>
              <a:rPr lang="en-GB" sz="1800" b="1" baseline="0" dirty="0"/>
              <a:t>r</a:t>
            </a:r>
            <a:r>
              <a:rPr lang="lt-LT" sz="1800" b="1" baseline="0" dirty="0" err="1"/>
              <a:t>bovietėse</a:t>
            </a:r>
            <a:endParaRPr lang="en-GB" sz="1800" b="1" dirty="0"/>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manualLayout>
          <c:layoutTarget val="inner"/>
          <c:xMode val="edge"/>
          <c:yMode val="edge"/>
          <c:x val="0.13830059501711661"/>
          <c:y val="0.24190757788405012"/>
          <c:w val="0.7612991298564038"/>
          <c:h val="0.66604305358719562"/>
        </c:manualLayout>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C2BF-4A06-8626-C924DBCF05E5}"/>
              </c:ext>
            </c:extLst>
          </c:dPt>
          <c:dPt>
            <c:idx val="1"/>
            <c:bubble3D val="0"/>
            <c:spPr>
              <a:gradFill>
                <a:gsLst>
                  <a:gs pos="0">
                    <a:schemeClr val="accent1">
                      <a:lumMod val="5000"/>
                      <a:lumOff val="95000"/>
                    </a:schemeClr>
                  </a:gs>
                  <a:gs pos="60000">
                    <a:srgbClr val="F1A9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C2BF-4A06-8626-C924DBCF05E5}"/>
              </c:ext>
            </c:extLst>
          </c:dPt>
          <c:dPt>
            <c:idx val="2"/>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C2BF-4A06-8626-C924DBCF05E5}"/>
              </c:ext>
            </c:extLst>
          </c:dPt>
          <c:dPt>
            <c:idx val="3"/>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C2BF-4A06-8626-C924DBCF05E5}"/>
              </c:ext>
            </c:extLst>
          </c:dPt>
          <c:dLbls>
            <c:dLbl>
              <c:idx val="0"/>
              <c:layout>
                <c:manualLayout>
                  <c:x val="1.4164573096765861E-3"/>
                  <c:y val="-1.6919571324428635E-2"/>
                </c:manualLayout>
              </c:layout>
              <c:tx>
                <c:rich>
                  <a:bodyPr/>
                  <a:lstStyle/>
                  <a:p>
                    <a:fld id="{CA4D6305-B631-4795-B5BB-92FC81595582}" type="CATEGORYNAME">
                      <a:rPr lang="en-US"/>
                      <a:pPr/>
                      <a:t>[CATEGORY NAME]</a:t>
                    </a:fld>
                    <a:r>
                      <a:rPr lang="en-US" baseline="0" dirty="0"/>
                      <a:t>
</a:t>
                    </a:r>
                    <a:fld id="{BEC5CD04-1C5C-42B9-81A9-78E6C5F14E26}" type="PERCENTAGE">
                      <a:rPr lang="en-US" baseline="0" smtClean="0"/>
                      <a:pPr/>
                      <a:t>[PERCENTAGE]</a:t>
                    </a:fld>
                    <a:r>
                      <a:rPr lang="en-US" baseline="0" dirty="0"/>
                      <a:t> (1 %)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2BF-4A06-8626-C924DBCF05E5}"/>
                </c:ext>
              </c:extLst>
            </c:dLbl>
            <c:dLbl>
              <c:idx val="1"/>
              <c:layout>
                <c:manualLayout>
                  <c:x val="9.767688347877905E-2"/>
                  <c:y val="0.10946746375506715"/>
                </c:manualLayout>
              </c:layout>
              <c:tx>
                <c:rich>
                  <a:bodyPr/>
                  <a:lstStyle/>
                  <a:p>
                    <a:fld id="{C8FFD3A7-EADD-4796-B3B9-C2776C1E64BE}" type="CATEGORYNAME">
                      <a:rPr lang="en-US"/>
                      <a:pPr/>
                      <a:t>[CATEGORY NAME]</a:t>
                    </a:fld>
                    <a:r>
                      <a:rPr lang="en-US" baseline="0" dirty="0"/>
                      <a:t>
</a:t>
                    </a:r>
                    <a:fld id="{46F8B95F-C441-41B8-9407-1666E7E03B2D}" type="PERCENTAGE">
                      <a:rPr lang="en-US" baseline="0" smtClean="0"/>
                      <a:pPr/>
                      <a:t>[PERCENTAGE]</a:t>
                    </a:fld>
                    <a:r>
                      <a:rPr lang="en-US" baseline="0" dirty="0"/>
                      <a:t> (18 %)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2BF-4A06-8626-C924DBCF05E5}"/>
                </c:ext>
              </c:extLst>
            </c:dLbl>
            <c:dLbl>
              <c:idx val="2"/>
              <c:layout>
                <c:manualLayout>
                  <c:x val="-0.36112869181942786"/>
                  <c:y val="-9.788113595635823E-3"/>
                </c:manualLayout>
              </c:layout>
              <c:tx>
                <c:rich>
                  <a:bodyPr/>
                  <a:lstStyle/>
                  <a:p>
                    <a:fld id="{40C87057-290C-4ACF-9DF8-549231CED52A}" type="CATEGORYNAME">
                      <a:rPr lang="en-US"/>
                      <a:pPr/>
                      <a:t>[CATEGORY NAME]</a:t>
                    </a:fld>
                    <a:r>
                      <a:rPr lang="en-US" baseline="0" dirty="0"/>
                      <a:t>
</a:t>
                    </a:r>
                    <a:fld id="{9C9E4DCB-E1E2-4C65-BF53-C183BFC1BFF3}" type="PERCENTAGE">
                      <a:rPr lang="en-US" baseline="0" smtClean="0"/>
                      <a:pPr/>
                      <a:t>[PERCENTAGE]</a:t>
                    </a:fld>
                    <a:r>
                      <a:rPr lang="en-US" baseline="0" dirty="0"/>
                      <a:t> (62 %)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2BF-4A06-8626-C924DBCF05E5}"/>
                </c:ext>
              </c:extLst>
            </c:dLbl>
            <c:dLbl>
              <c:idx val="3"/>
              <c:layout>
                <c:manualLayout>
                  <c:x val="-3.1939882811017187E-2"/>
                  <c:y val="-1.9350752494494076E-2"/>
                </c:manualLayout>
              </c:layout>
              <c:tx>
                <c:rich>
                  <a:bodyPr/>
                  <a:lstStyle/>
                  <a:p>
                    <a:fld id="{8B9D09EF-2689-4D74-B544-D334AF0D2A7F}" type="CATEGORYNAME">
                      <a:rPr lang="lt-LT"/>
                      <a:pPr/>
                      <a:t>[CATEGORY NAME]</a:t>
                    </a:fld>
                    <a:r>
                      <a:rPr lang="lt-LT" baseline="0" dirty="0"/>
                      <a:t>
</a:t>
                    </a:r>
                    <a:fld id="{B3908146-364D-4C72-B412-F167B624EB12}" type="PERCENTAGE">
                      <a:rPr lang="lt-LT" baseline="0" smtClean="0"/>
                      <a:pPr/>
                      <a:t>[PERCENTAGE]</a:t>
                    </a:fld>
                    <a:r>
                      <a:rPr lang="lt-LT" baseline="0" dirty="0"/>
                      <a:t> (19 %)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C2BF-4A06-8626-C924DBCF05E5}"/>
                </c:ext>
              </c:extLst>
            </c:dLbl>
            <c:spPr>
              <a:noFill/>
              <a:ln w="25400">
                <a:noFill/>
              </a:ln>
            </c:spPr>
            <c:showLegendKey val="0"/>
            <c:showVal val="0"/>
            <c:showCatName val="1"/>
            <c:showSerName val="0"/>
            <c:showPercent val="1"/>
            <c:showBubbleSize val="0"/>
            <c:showLeaderLines val="0"/>
            <c:extLst>
              <c:ext xmlns:c15="http://schemas.microsoft.com/office/drawing/2012/chart" uri="{CE6537A1-D6FC-4f65-9D91-7224C49458BB}"/>
            </c:extLst>
          </c:dLbls>
          <c:cat>
            <c:strRef>
              <c:f>'Sheet 1'!$A$1712:$A$1715</c:f>
              <c:strCache>
                <c:ptCount val="4"/>
                <c:pt idx="0">
                  <c:v>Labai paplitusi </c:v>
                </c:pt>
                <c:pt idx="1">
                  <c:v>Iš dalies paplitusi </c:v>
                </c:pt>
                <c:pt idx="2">
                  <c:v>Visiškai nepaplitusi </c:v>
                </c:pt>
                <c:pt idx="3">
                  <c:v>Nežino, neatsakė </c:v>
                </c:pt>
              </c:strCache>
            </c:strRef>
          </c:cat>
          <c:val>
            <c:numRef>
              <c:f>'Sheet 1'!$B$1712:$B$1715</c:f>
              <c:numCache>
                <c:formatCode>0%</c:formatCode>
                <c:ptCount val="4"/>
                <c:pt idx="0">
                  <c:v>1.0999999999999999E-2</c:v>
                </c:pt>
                <c:pt idx="1">
                  <c:v>0.158</c:v>
                </c:pt>
                <c:pt idx="2">
                  <c:v>0.60799999999999998</c:v>
                </c:pt>
                <c:pt idx="3">
                  <c:v>0.223</c:v>
                </c:pt>
              </c:numCache>
            </c:numRef>
          </c:val>
          <c:extLst>
            <c:ext xmlns:c16="http://schemas.microsoft.com/office/drawing/2014/chart" uri="{C3380CC4-5D6E-409C-BE32-E72D297353CC}">
              <c16:uniqueId val="{00000008-C2BF-4A06-8626-C924DBCF05E5}"/>
            </c:ext>
          </c:extLst>
        </c:ser>
        <c:dLbls>
          <c:showLegendKey val="0"/>
          <c:showVal val="0"/>
          <c:showCatName val="1"/>
          <c:showSerName val="0"/>
          <c:showPercent val="1"/>
          <c:showBubbleSize val="0"/>
          <c:showLeaderLines val="0"/>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Ar kyšis padeda spręsti problemas?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col"/>
        <c:grouping val="percentStacked"/>
        <c:varyColors val="0"/>
        <c:ser>
          <c:idx val="0"/>
          <c:order val="0"/>
          <c:tx>
            <c:strRef>
              <c:f>'Sheet 1'!$A$1721</c:f>
              <c:strCache>
                <c:ptCount val="1"/>
                <c:pt idx="0">
                  <c:v>Kyšis padeda spręsti problemas</c:v>
                </c:pt>
              </c:strCache>
            </c:strRef>
          </c:tx>
          <c:spPr>
            <a:gradFill>
              <a:gsLst>
                <a:gs pos="60000">
                  <a:srgbClr val="DF496D"/>
                </a:gs>
                <a:gs pos="0">
                  <a:schemeClr val="accent1">
                    <a:lumMod val="5000"/>
                    <a:lumOff val="95000"/>
                  </a:schemeClr>
                </a:gs>
              </a:gsLst>
              <a:lin ang="5400000" scaled="1"/>
            </a:gradFill>
            <a:ln>
              <a:noFill/>
            </a:ln>
            <a:effectLst/>
            <a:sp3d/>
          </c:spPr>
          <c:invertIfNegative val="0"/>
          <c:dPt>
            <c:idx val="0"/>
            <c:invertIfNegative val="0"/>
            <c:bubble3D val="0"/>
            <c:spPr>
              <a:gradFill>
                <a:gsLst>
                  <a:gs pos="60000">
                    <a:srgbClr val="DF496D"/>
                  </a:gs>
                  <a:gs pos="0">
                    <a:schemeClr val="accent1">
                      <a:lumMod val="5000"/>
                      <a:lumOff val="95000"/>
                    </a:schemeClr>
                  </a:gs>
                </a:gsLst>
                <a:lin ang="5400000" scaled="1"/>
              </a:gradFill>
              <a:ln>
                <a:noFill/>
              </a:ln>
              <a:effectLst/>
              <a:sp3d/>
            </c:spPr>
            <c:extLst>
              <c:ext xmlns:c16="http://schemas.microsoft.com/office/drawing/2014/chart" uri="{C3380CC4-5D6E-409C-BE32-E72D297353CC}">
                <c16:uniqueId val="{00000000-F35E-4B49-B889-EA8715D0C0FA}"/>
              </c:ext>
            </c:extLst>
          </c:dPt>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1'!$D$1720:$F$1720</c:f>
              <c:numCache>
                <c:formatCode>General</c:formatCode>
                <c:ptCount val="3"/>
                <c:pt idx="0">
                  <c:v>2021</c:v>
                </c:pt>
                <c:pt idx="1">
                  <c:v>2022</c:v>
                </c:pt>
                <c:pt idx="2">
                  <c:v>2023</c:v>
                </c:pt>
              </c:numCache>
            </c:numRef>
          </c:cat>
          <c:val>
            <c:numRef>
              <c:f>'Sheet 1'!$D$1721:$F$1721</c:f>
              <c:numCache>
                <c:formatCode>0%</c:formatCode>
                <c:ptCount val="3"/>
                <c:pt idx="0">
                  <c:v>0.21</c:v>
                </c:pt>
                <c:pt idx="1">
                  <c:v>0.15</c:v>
                </c:pt>
                <c:pt idx="2">
                  <c:v>0.13</c:v>
                </c:pt>
              </c:numCache>
            </c:numRef>
          </c:val>
          <c:extLst>
            <c:ext xmlns:c16="http://schemas.microsoft.com/office/drawing/2014/chart" uri="{C3380CC4-5D6E-409C-BE32-E72D297353CC}">
              <c16:uniqueId val="{00000000-0AF9-47C0-9AD1-AAFD12BC6CF2}"/>
            </c:ext>
          </c:extLst>
        </c:ser>
        <c:ser>
          <c:idx val="1"/>
          <c:order val="1"/>
          <c:tx>
            <c:strRef>
              <c:f>'Sheet 1'!$A$1722</c:f>
              <c:strCache>
                <c:ptCount val="1"/>
                <c:pt idx="0">
                  <c:v>Kyšis nepadeda spręsti problemų</c:v>
                </c:pt>
              </c:strCache>
            </c:strRef>
          </c:tx>
          <c:spPr>
            <a:gradFill>
              <a:gsLst>
                <a:gs pos="60000">
                  <a:srgbClr val="53B582"/>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1'!$D$1720:$F$1720</c:f>
              <c:numCache>
                <c:formatCode>General</c:formatCode>
                <c:ptCount val="3"/>
                <c:pt idx="0">
                  <c:v>2021</c:v>
                </c:pt>
                <c:pt idx="1">
                  <c:v>2022</c:v>
                </c:pt>
                <c:pt idx="2">
                  <c:v>2023</c:v>
                </c:pt>
              </c:numCache>
            </c:numRef>
          </c:cat>
          <c:val>
            <c:numRef>
              <c:f>'Sheet 1'!$D$1722:$F$1722</c:f>
              <c:numCache>
                <c:formatCode>0%</c:formatCode>
                <c:ptCount val="3"/>
                <c:pt idx="0">
                  <c:v>0.65</c:v>
                </c:pt>
                <c:pt idx="1">
                  <c:v>0.68</c:v>
                </c:pt>
                <c:pt idx="2">
                  <c:v>0.69</c:v>
                </c:pt>
              </c:numCache>
            </c:numRef>
          </c:val>
          <c:extLst>
            <c:ext xmlns:c16="http://schemas.microsoft.com/office/drawing/2014/chart" uri="{C3380CC4-5D6E-409C-BE32-E72D297353CC}">
              <c16:uniqueId val="{00000001-0AF9-47C0-9AD1-AAFD12BC6CF2}"/>
            </c:ext>
          </c:extLst>
        </c:ser>
        <c:ser>
          <c:idx val="2"/>
          <c:order val="2"/>
          <c:tx>
            <c:strRef>
              <c:f>'Sheet 1'!$A$1723</c:f>
              <c:strCache>
                <c:ptCount val="1"/>
                <c:pt idx="0">
                  <c:v>Nežino, neatsakė </c:v>
                </c:pt>
              </c:strCache>
            </c:strRef>
          </c:tx>
          <c:spPr>
            <a:gradFill>
              <a:gsLst>
                <a:gs pos="60000">
                  <a:srgbClr val="A5A5A5"/>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1'!$D$1720:$F$1720</c:f>
              <c:numCache>
                <c:formatCode>General</c:formatCode>
                <c:ptCount val="3"/>
                <c:pt idx="0">
                  <c:v>2021</c:v>
                </c:pt>
                <c:pt idx="1">
                  <c:v>2022</c:v>
                </c:pt>
                <c:pt idx="2">
                  <c:v>2023</c:v>
                </c:pt>
              </c:numCache>
            </c:numRef>
          </c:cat>
          <c:val>
            <c:numRef>
              <c:f>'Sheet 1'!$D$1723:$F$1723</c:f>
              <c:numCache>
                <c:formatCode>0%</c:formatCode>
                <c:ptCount val="3"/>
                <c:pt idx="0">
                  <c:v>0.14000000000000001</c:v>
                </c:pt>
                <c:pt idx="1">
                  <c:v>0.17</c:v>
                </c:pt>
                <c:pt idx="2">
                  <c:v>0.18</c:v>
                </c:pt>
              </c:numCache>
            </c:numRef>
          </c:val>
          <c:extLst>
            <c:ext xmlns:c16="http://schemas.microsoft.com/office/drawing/2014/chart" uri="{C3380CC4-5D6E-409C-BE32-E72D297353CC}">
              <c16:uniqueId val="{00000002-0AF9-47C0-9AD1-AAFD12BC6CF2}"/>
            </c:ext>
          </c:extLst>
        </c:ser>
        <c:dLbls>
          <c:showLegendKey val="0"/>
          <c:showVal val="0"/>
          <c:showCatName val="0"/>
          <c:showSerName val="0"/>
          <c:showPercent val="0"/>
          <c:showBubbleSize val="0"/>
        </c:dLbls>
        <c:gapWidth val="150"/>
        <c:shape val="box"/>
        <c:axId val="434125728"/>
        <c:axId val="1"/>
        <c:axId val="0"/>
      </c:bar3DChart>
      <c:catAx>
        <c:axId val="434125728"/>
        <c:scaling>
          <c:orientation val="minMax"/>
        </c:scaling>
        <c:delete val="0"/>
        <c:axPos val="b"/>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434125728"/>
        <c:crosses val="autoZero"/>
        <c:crossBetween val="between"/>
        <c:majorUnit val="0.2"/>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Ar</a:t>
            </a:r>
            <a:r>
              <a:rPr lang="en-US" sz="1800" b="1" dirty="0"/>
              <a:t> </a:t>
            </a:r>
            <a:r>
              <a:rPr lang="en-US" sz="1800" b="1" dirty="0" err="1"/>
              <a:t>duot</a:t>
            </a:r>
            <a:r>
              <a:rPr lang="lt-LT" sz="1800" b="1" dirty="0"/>
              <a:t>ų kyšį?</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col"/>
        <c:grouping val="stacked"/>
        <c:varyColors val="0"/>
        <c:ser>
          <c:idx val="0"/>
          <c:order val="0"/>
          <c:tx>
            <c:strRef>
              <c:f>'Sheet 1'!$G$1729</c:f>
              <c:strCache>
                <c:ptCount val="1"/>
                <c:pt idx="0">
                  <c:v>Duotų kyšį</c:v>
                </c:pt>
              </c:strCache>
            </c:strRef>
          </c:tx>
          <c:spPr>
            <a:gradFill>
              <a:gsLst>
                <a:gs pos="60000">
                  <a:srgbClr val="DF496D"/>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1'!$H$1728:$J$1728</c:f>
              <c:numCache>
                <c:formatCode>General</c:formatCode>
                <c:ptCount val="3"/>
                <c:pt idx="0">
                  <c:v>2021</c:v>
                </c:pt>
                <c:pt idx="1">
                  <c:v>2022</c:v>
                </c:pt>
                <c:pt idx="2">
                  <c:v>2023</c:v>
                </c:pt>
              </c:numCache>
            </c:numRef>
          </c:cat>
          <c:val>
            <c:numRef>
              <c:f>'Sheet 1'!$H$1729:$J$1729</c:f>
              <c:numCache>
                <c:formatCode>0%</c:formatCode>
                <c:ptCount val="3"/>
                <c:pt idx="0">
                  <c:v>0.02</c:v>
                </c:pt>
                <c:pt idx="1">
                  <c:v>0.01</c:v>
                </c:pt>
                <c:pt idx="2">
                  <c:v>0.01</c:v>
                </c:pt>
              </c:numCache>
            </c:numRef>
          </c:val>
          <c:extLst>
            <c:ext xmlns:c16="http://schemas.microsoft.com/office/drawing/2014/chart" uri="{C3380CC4-5D6E-409C-BE32-E72D297353CC}">
              <c16:uniqueId val="{00000000-618B-438B-B334-7E8E4CB06B03}"/>
            </c:ext>
          </c:extLst>
        </c:ser>
        <c:ser>
          <c:idx val="1"/>
          <c:order val="1"/>
          <c:tx>
            <c:strRef>
              <c:f>'Sheet 1'!$G$1730</c:f>
              <c:strCache>
                <c:ptCount val="1"/>
                <c:pt idx="0">
                  <c:v>Priklauso nuo aplinkybių </c:v>
                </c:pt>
              </c:strCache>
            </c:strRef>
          </c:tx>
          <c:spPr>
            <a:gradFill>
              <a:gsLst>
                <a:gs pos="60000">
                  <a:srgbClr val="F4B183"/>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1'!$H$1728:$J$1728</c:f>
              <c:numCache>
                <c:formatCode>General</c:formatCode>
                <c:ptCount val="3"/>
                <c:pt idx="0">
                  <c:v>2021</c:v>
                </c:pt>
                <c:pt idx="1">
                  <c:v>2022</c:v>
                </c:pt>
                <c:pt idx="2">
                  <c:v>2023</c:v>
                </c:pt>
              </c:numCache>
            </c:numRef>
          </c:cat>
          <c:val>
            <c:numRef>
              <c:f>'Sheet 1'!$H$1730:$J$1730</c:f>
              <c:numCache>
                <c:formatCode>0%</c:formatCode>
                <c:ptCount val="3"/>
                <c:pt idx="0">
                  <c:v>0.16</c:v>
                </c:pt>
                <c:pt idx="1">
                  <c:v>0.12</c:v>
                </c:pt>
                <c:pt idx="2">
                  <c:v>0.17</c:v>
                </c:pt>
              </c:numCache>
            </c:numRef>
          </c:val>
          <c:extLst>
            <c:ext xmlns:c16="http://schemas.microsoft.com/office/drawing/2014/chart" uri="{C3380CC4-5D6E-409C-BE32-E72D297353CC}">
              <c16:uniqueId val="{00000001-618B-438B-B334-7E8E4CB06B03}"/>
            </c:ext>
          </c:extLst>
        </c:ser>
        <c:ser>
          <c:idx val="2"/>
          <c:order val="2"/>
          <c:tx>
            <c:strRef>
              <c:f>'Sheet 1'!$G$1731</c:f>
              <c:strCache>
                <c:ptCount val="1"/>
                <c:pt idx="0">
                  <c:v>Neduotų kyšio</c:v>
                </c:pt>
              </c:strCache>
            </c:strRef>
          </c:tx>
          <c:spPr>
            <a:gradFill>
              <a:gsLst>
                <a:gs pos="60000">
                  <a:srgbClr val="53B582"/>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1'!$H$1728:$J$1728</c:f>
              <c:numCache>
                <c:formatCode>General</c:formatCode>
                <c:ptCount val="3"/>
                <c:pt idx="0">
                  <c:v>2021</c:v>
                </c:pt>
                <c:pt idx="1">
                  <c:v>2022</c:v>
                </c:pt>
                <c:pt idx="2">
                  <c:v>2023</c:v>
                </c:pt>
              </c:numCache>
            </c:numRef>
          </c:cat>
          <c:val>
            <c:numRef>
              <c:f>'Sheet 1'!$H$1731:$J$1731</c:f>
              <c:numCache>
                <c:formatCode>0%</c:formatCode>
                <c:ptCount val="3"/>
                <c:pt idx="0">
                  <c:v>0.75</c:v>
                </c:pt>
                <c:pt idx="1">
                  <c:v>0.79</c:v>
                </c:pt>
                <c:pt idx="2">
                  <c:v>0.75</c:v>
                </c:pt>
              </c:numCache>
            </c:numRef>
          </c:val>
          <c:extLst>
            <c:ext xmlns:c16="http://schemas.microsoft.com/office/drawing/2014/chart" uri="{C3380CC4-5D6E-409C-BE32-E72D297353CC}">
              <c16:uniqueId val="{00000002-618B-438B-B334-7E8E4CB06B03}"/>
            </c:ext>
          </c:extLst>
        </c:ser>
        <c:ser>
          <c:idx val="3"/>
          <c:order val="3"/>
          <c:tx>
            <c:strRef>
              <c:f>'Sheet 1'!$G$1732</c:f>
              <c:strCache>
                <c:ptCount val="1"/>
                <c:pt idx="0">
                  <c:v>Nežino, neatsakė </c:v>
                </c:pt>
              </c:strCache>
            </c:strRef>
          </c:tx>
          <c:spPr>
            <a:gradFill>
              <a:gsLst>
                <a:gs pos="60000">
                  <a:srgbClr val="A5A5A5"/>
                </a:gs>
                <a:gs pos="0">
                  <a:schemeClr val="accent1">
                    <a:lumMod val="5000"/>
                    <a:lumOff val="95000"/>
                  </a:schemeClr>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 1'!$H$1728:$J$1728</c:f>
              <c:numCache>
                <c:formatCode>General</c:formatCode>
                <c:ptCount val="3"/>
                <c:pt idx="0">
                  <c:v>2021</c:v>
                </c:pt>
                <c:pt idx="1">
                  <c:v>2022</c:v>
                </c:pt>
                <c:pt idx="2">
                  <c:v>2023</c:v>
                </c:pt>
              </c:numCache>
            </c:numRef>
          </c:cat>
          <c:val>
            <c:numRef>
              <c:f>'Sheet 1'!$H$1732:$J$1732</c:f>
              <c:numCache>
                <c:formatCode>0%</c:formatCode>
                <c:ptCount val="3"/>
                <c:pt idx="0">
                  <c:v>7.0000000000000007E-2</c:v>
                </c:pt>
                <c:pt idx="1">
                  <c:v>0.08</c:v>
                </c:pt>
                <c:pt idx="2">
                  <c:v>0.08</c:v>
                </c:pt>
              </c:numCache>
            </c:numRef>
          </c:val>
          <c:extLst>
            <c:ext xmlns:c16="http://schemas.microsoft.com/office/drawing/2014/chart" uri="{C3380CC4-5D6E-409C-BE32-E72D297353CC}">
              <c16:uniqueId val="{00000003-618B-438B-B334-7E8E4CB06B03}"/>
            </c:ext>
          </c:extLst>
        </c:ser>
        <c:dLbls>
          <c:showLegendKey val="0"/>
          <c:showVal val="0"/>
          <c:showCatName val="0"/>
          <c:showSerName val="0"/>
          <c:showPercent val="0"/>
          <c:showBubbleSize val="0"/>
        </c:dLbls>
        <c:gapWidth val="150"/>
        <c:shape val="box"/>
        <c:axId val="434131968"/>
        <c:axId val="1"/>
        <c:axId val="0"/>
      </c:bar3DChart>
      <c:catAx>
        <c:axId val="434131968"/>
        <c:scaling>
          <c:orientation val="minMax"/>
        </c:scaling>
        <c:delete val="0"/>
        <c:axPos val="b"/>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434131968"/>
        <c:crosses val="autoZero"/>
        <c:crossBetween val="between"/>
        <c:majorUnit val="0.2"/>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Ar teko duoti kyšį?</a:t>
            </a:r>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7CFD-4376-85D7-A4E023D24176}"/>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7CFD-4376-85D7-A4E023D24176}"/>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7CFD-4376-85D7-A4E023D24176}"/>
              </c:ext>
            </c:extLst>
          </c:dPt>
          <c:dLbls>
            <c:dLbl>
              <c:idx val="0"/>
              <c:layout>
                <c:manualLayout>
                  <c:x val="3.7557706612540175E-2"/>
                  <c:y val="-7.4908384686209794E-3"/>
                </c:manualLayout>
              </c:layout>
              <c:tx>
                <c:rich>
                  <a:bodyPr/>
                  <a:lstStyle/>
                  <a:p>
                    <a:pPr>
                      <a:defRPr sz="1400" b="0" i="0" u="none" strike="noStrike" baseline="0">
                        <a:solidFill>
                          <a:srgbClr val="000000"/>
                        </a:solidFill>
                        <a:latin typeface="Calibri"/>
                        <a:ea typeface="Calibri"/>
                        <a:cs typeface="Calibri"/>
                      </a:defRPr>
                    </a:pPr>
                    <a:fld id="{EA953F52-AC58-4DC5-8400-0ADFF0D44A04}" type="VALUE">
                      <a:rPr lang="en-US" smtClean="0"/>
                      <a:pPr>
                        <a:defRPr sz="1400" b="0" i="0" u="none" strike="noStrike" baseline="0">
                          <a:solidFill>
                            <a:srgbClr val="000000"/>
                          </a:solidFill>
                          <a:latin typeface="Calibri"/>
                          <a:ea typeface="Calibri"/>
                          <a:cs typeface="Calibri"/>
                        </a:defRPr>
                      </a:pPr>
                      <a:t>[VALUE]</a:t>
                    </a:fld>
                    <a:r>
                      <a:rPr lang="en-US" dirty="0"/>
                      <a:t> (1</a:t>
                    </a:r>
                    <a:r>
                      <a:rPr lang="en-US" baseline="0" dirty="0"/>
                      <a:t> %)</a:t>
                    </a:r>
                  </a:p>
                </c:rich>
              </c:tx>
              <c:spPr>
                <a:noFill/>
                <a:ln w="25400">
                  <a:noFill/>
                </a:ln>
              </c:spPr>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7CFD-4376-85D7-A4E023D24176}"/>
                </c:ext>
              </c:extLst>
            </c:dLbl>
            <c:dLbl>
              <c:idx val="1"/>
              <c:layout>
                <c:manualLayout>
                  <c:x val="-9.1645459121664372E-2"/>
                  <c:y val="-9.269988412514505E-3"/>
                </c:manualLayout>
              </c:layout>
              <c:tx>
                <c:rich>
                  <a:bodyPr/>
                  <a:lstStyle/>
                  <a:p>
                    <a:pPr>
                      <a:defRPr sz="1400" b="0" i="0" u="none" strike="noStrike" baseline="0">
                        <a:solidFill>
                          <a:srgbClr val="000000"/>
                        </a:solidFill>
                        <a:latin typeface="Calibri"/>
                        <a:ea typeface="Calibri"/>
                        <a:cs typeface="Calibri"/>
                      </a:defRPr>
                    </a:pPr>
                    <a:fld id="{0645FBDB-5AEA-4749-9142-2B3FDE038BD9}" type="VALUE">
                      <a:rPr lang="en-US" smtClean="0"/>
                      <a:pPr>
                        <a:defRPr sz="1400" b="0" i="0" u="none" strike="noStrike" baseline="0">
                          <a:solidFill>
                            <a:srgbClr val="000000"/>
                          </a:solidFill>
                          <a:latin typeface="Calibri"/>
                          <a:ea typeface="Calibri"/>
                          <a:cs typeface="Calibri"/>
                        </a:defRPr>
                      </a:pPr>
                      <a:t>[VALUE]</a:t>
                    </a:fld>
                    <a:r>
                      <a:rPr lang="en-US" dirty="0"/>
                      <a:t> (97 %)</a:t>
                    </a:r>
                  </a:p>
                </c:rich>
              </c:tx>
              <c:spPr>
                <a:noFill/>
                <a:ln w="25400">
                  <a:noFill/>
                </a:ln>
              </c:spPr>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7CFD-4376-85D7-A4E023D24176}"/>
                </c:ext>
              </c:extLst>
            </c:dLbl>
            <c:dLbl>
              <c:idx val="2"/>
              <c:layout>
                <c:manualLayout>
                  <c:x val="-1.9625789647146962E-2"/>
                  <c:y val="-7.4908384686209794E-3"/>
                </c:manualLayout>
              </c:layout>
              <c:tx>
                <c:rich>
                  <a:bodyPr/>
                  <a:lstStyle/>
                  <a:p>
                    <a:pPr>
                      <a:defRPr sz="1400" b="0" i="0" u="none" strike="noStrike" baseline="0">
                        <a:solidFill>
                          <a:srgbClr val="000000"/>
                        </a:solidFill>
                        <a:latin typeface="Calibri"/>
                        <a:ea typeface="Calibri"/>
                        <a:cs typeface="Calibri"/>
                      </a:defRPr>
                    </a:pPr>
                    <a:fld id="{372DD2B7-C40C-4B64-A765-BB0FB9307EAE}" type="VALUE">
                      <a:rPr lang="en-US" smtClean="0"/>
                      <a:pPr>
                        <a:defRPr sz="1400" b="0" i="0" u="none" strike="noStrike" baseline="0">
                          <a:solidFill>
                            <a:srgbClr val="000000"/>
                          </a:solidFill>
                          <a:latin typeface="Calibri"/>
                          <a:ea typeface="Calibri"/>
                          <a:cs typeface="Calibri"/>
                        </a:defRPr>
                      </a:pPr>
                      <a:t>[VALUE]</a:t>
                    </a:fld>
                    <a:r>
                      <a:rPr lang="en-US" dirty="0"/>
                      <a:t> (2 %)</a:t>
                    </a:r>
                  </a:p>
                </c:rich>
              </c:tx>
              <c:spPr>
                <a:noFill/>
                <a:ln w="25400">
                  <a:noFill/>
                </a:ln>
              </c:spPr>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7CFD-4376-85D7-A4E023D24176}"/>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1'!$A$1738:$A$1740</c:f>
              <c:strCache>
                <c:ptCount val="3"/>
                <c:pt idx="0">
                  <c:v>Taip, teko</c:v>
                </c:pt>
                <c:pt idx="1">
                  <c:v>Ne, nė karto </c:v>
                </c:pt>
                <c:pt idx="2">
                  <c:v>Nežino, neatsakė </c:v>
                </c:pt>
              </c:strCache>
            </c:strRef>
          </c:cat>
          <c:val>
            <c:numRef>
              <c:f>'Sheet 1'!$B$1738:$B$1740</c:f>
              <c:numCache>
                <c:formatCode>0%</c:formatCode>
                <c:ptCount val="3"/>
                <c:pt idx="0" formatCode="0.0%">
                  <c:v>1.4E-2</c:v>
                </c:pt>
                <c:pt idx="1">
                  <c:v>0.97199999999999998</c:v>
                </c:pt>
                <c:pt idx="2" formatCode="0.0%">
                  <c:v>1.4E-2</c:v>
                </c:pt>
              </c:numCache>
            </c:numRef>
          </c:val>
          <c:extLst>
            <c:ext xmlns:c16="http://schemas.microsoft.com/office/drawing/2014/chart" uri="{C3380CC4-5D6E-409C-BE32-E72D297353CC}">
              <c16:uniqueId val="{00000006-7CFD-4376-85D7-A4E023D24176}"/>
            </c:ext>
          </c:extLst>
        </c:ser>
        <c:dLbls>
          <c:showLegendKey val="0"/>
          <c:showVal val="0"/>
          <c:showCatName val="0"/>
          <c:showSerName val="0"/>
          <c:showPercent val="0"/>
          <c:showBubbleSize val="0"/>
          <c:showLeaderLines val="1"/>
        </c:dLbls>
      </c:pie3DChart>
      <c:spPr>
        <a:noFill/>
        <a:ln w="25400">
          <a:noFill/>
        </a:ln>
      </c:spPr>
    </c:plotArea>
    <c:legend>
      <c:legendPos val="b"/>
      <c:overlay val="0"/>
      <c:spPr>
        <a:noFill/>
        <a:ln w="25400">
          <a:noFill/>
        </a:ln>
      </c:spPr>
      <c:txPr>
        <a:bodyPr/>
        <a:lstStyle/>
        <a:p>
          <a:pPr>
            <a:defRPr sz="1400"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Kyšio nedavimo priežastys</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1'!$B$1745</c:f>
              <c:strCache>
                <c:ptCount val="1"/>
                <c:pt idx="0">
                  <c:v>Percent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1'!$A$1746:$A$1754</c:f>
              <c:strCache>
                <c:ptCount val="9"/>
                <c:pt idx="0">
                  <c:v>Nežino, neatsakė </c:v>
                </c:pt>
                <c:pt idx="1">
                  <c:v>Kita </c:v>
                </c:pt>
                <c:pt idx="2">
                  <c:v>Nes tam tiesiog neturėjau pakankamai pinigų </c:v>
                </c:pt>
                <c:pt idx="3">
                  <c:v>Nes nežinojau, kaip tai padaryti / neturiu patirties, kaip elgtis tokiose situacijose </c:v>
                </c:pt>
                <c:pt idx="4">
                  <c:v>Kadangi netikėjau, kad tai padės išspręsti problemą </c:v>
                </c:pt>
                <c:pt idx="5">
                  <c:v>Nes nebuvo tokios situacijos, kurioje iš manęs būtų reikalaujama kyšio </c:v>
                </c:pt>
                <c:pt idx="6">
                  <c:v>Iki šiol pavykdavo išspręsti visus klausimus be kyšių </c:v>
                </c:pt>
                <c:pt idx="7">
                  <c:v>Nes taip pažeisčiau įstatymus </c:v>
                </c:pt>
                <c:pt idx="8">
                  <c:v>Nes tai prieštarauja mano įsitikinimams </c:v>
                </c:pt>
              </c:strCache>
            </c:strRef>
          </c:cat>
          <c:val>
            <c:numRef>
              <c:f>'Sheet 1'!$B$1746:$B$1754</c:f>
              <c:numCache>
                <c:formatCode>0%</c:formatCode>
                <c:ptCount val="9"/>
                <c:pt idx="0">
                  <c:v>1.0999999999999999E-2</c:v>
                </c:pt>
                <c:pt idx="1">
                  <c:v>2.4E-2</c:v>
                </c:pt>
                <c:pt idx="2">
                  <c:v>1.2999999999999999E-2</c:v>
                </c:pt>
                <c:pt idx="3">
                  <c:v>4.8000000000000001E-2</c:v>
                </c:pt>
                <c:pt idx="4">
                  <c:v>0.11799999999999999</c:v>
                </c:pt>
                <c:pt idx="5">
                  <c:v>0.26800000000000002</c:v>
                </c:pt>
                <c:pt idx="6">
                  <c:v>0.28399999999999997</c:v>
                </c:pt>
                <c:pt idx="7">
                  <c:v>0.40300000000000002</c:v>
                </c:pt>
                <c:pt idx="8">
                  <c:v>0.64</c:v>
                </c:pt>
              </c:numCache>
            </c:numRef>
          </c:val>
          <c:extLst>
            <c:ext xmlns:c16="http://schemas.microsoft.com/office/drawing/2014/chart" uri="{C3380CC4-5D6E-409C-BE32-E72D297353CC}">
              <c16:uniqueId val="{00000000-93A6-4E50-A657-4631EDFA4AE8}"/>
            </c:ext>
          </c:extLst>
        </c:ser>
        <c:dLbls>
          <c:showLegendKey val="0"/>
          <c:showVal val="0"/>
          <c:showCatName val="0"/>
          <c:showSerName val="0"/>
          <c:showPercent val="0"/>
          <c:showBubbleSize val="0"/>
        </c:dLbls>
        <c:gapWidth val="150"/>
        <c:shape val="box"/>
        <c:axId val="434129568"/>
        <c:axId val="1"/>
        <c:axId val="0"/>
      </c:bar3DChart>
      <c:catAx>
        <c:axId val="43412956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4129568"/>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Ar duodant kyšį jis buvo paimtas?</a:t>
            </a:r>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AB69-4ED6-AE01-0947FC932B47}"/>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AB69-4ED6-AE01-0947FC932B47}"/>
              </c:ext>
            </c:extLst>
          </c:dPt>
          <c:dLbls>
            <c:dLbl>
              <c:idx val="0"/>
              <c:layout>
                <c:manualLayout>
                  <c:x val="0.1781631847549629"/>
                  <c:y val="-6.952554289454565E-3"/>
                </c:manualLayout>
              </c:layout>
              <c:tx>
                <c:rich>
                  <a:bodyPr/>
                  <a:lstStyle/>
                  <a:p>
                    <a:fld id="{4CC081D1-8EC4-44D6-9A13-02AF3EA3F8D5}" type="CATEGORYNAME">
                      <a:rPr lang="en-US"/>
                      <a:pPr/>
                      <a:t>[CATEGORY NAME]</a:t>
                    </a:fld>
                    <a:r>
                      <a:rPr lang="en-US" baseline="0" dirty="0"/>
                      <a:t>
</a:t>
                    </a:r>
                    <a:fld id="{575153D2-2C1A-470D-A601-952B59937B4E}" type="PERCENTAGE">
                      <a:rPr lang="en-US" baseline="0" smtClean="0"/>
                      <a:pPr/>
                      <a:t>[PERCENTAGE]</a:t>
                    </a:fld>
                    <a:r>
                      <a:rPr lang="en-US" baseline="0" dirty="0"/>
                      <a:t> (95 %)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B69-4ED6-AE01-0947FC932B47}"/>
                </c:ext>
              </c:extLst>
            </c:dLbl>
            <c:dLbl>
              <c:idx val="1"/>
              <c:layout>
                <c:manualLayout>
                  <c:x val="0.10466410787501637"/>
                  <c:y val="-1.175469562246345E-2"/>
                </c:manualLayout>
              </c:layout>
              <c:tx>
                <c:rich>
                  <a:bodyPr/>
                  <a:lstStyle/>
                  <a:p>
                    <a:fld id="{F4AA66D8-758E-4F15-BB30-B1772D30CD39}" type="CATEGORYNAME">
                      <a:rPr lang="en-US" smtClean="0"/>
                      <a:pPr/>
                      <a:t>[CATEGORY NAME]</a:t>
                    </a:fld>
                    <a:r>
                      <a:rPr lang="en-US" dirty="0"/>
                      <a:t> </a:t>
                    </a:r>
                    <a:r>
                      <a:rPr lang="en-US" baseline="0" dirty="0"/>
                      <a:t>
</a:t>
                    </a:r>
                    <a:fld id="{61D2957A-2EC3-4D60-935E-B74BBDCB8BB2}" type="PERCENTAGE">
                      <a:rPr lang="en-US" baseline="0" smtClean="0"/>
                      <a:pPr/>
                      <a:t>[PERCENTAGE]</a:t>
                    </a:fld>
                    <a:r>
                      <a:rPr lang="en-US" baseline="0" dirty="0"/>
                      <a:t> (5 %)</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B69-4ED6-AE01-0947FC932B47}"/>
                </c:ext>
              </c:extLst>
            </c:dLbl>
            <c:spPr>
              <a:noFill/>
              <a:ln w="25400">
                <a:noFill/>
              </a:ln>
            </c:spPr>
            <c:showLegendKey val="0"/>
            <c:showVal val="0"/>
            <c:showCatName val="1"/>
            <c:showSerName val="0"/>
            <c:showPercent val="1"/>
            <c:showBubbleSize val="0"/>
            <c:showLeaderLines val="1"/>
            <c:extLst>
              <c:ext xmlns:c15="http://schemas.microsoft.com/office/drawing/2012/chart" uri="{CE6537A1-D6FC-4f65-9D91-7224C49458BB}"/>
            </c:extLst>
          </c:dLbls>
          <c:cat>
            <c:strRef>
              <c:f>'Sheet 1'!$A$1759:$A$1760</c:f>
              <c:strCache>
                <c:ptCount val="2"/>
                <c:pt idx="0">
                  <c:v>Taip </c:v>
                </c:pt>
                <c:pt idx="1">
                  <c:v>Ne </c:v>
                </c:pt>
              </c:strCache>
            </c:strRef>
          </c:cat>
          <c:val>
            <c:numRef>
              <c:f>'Sheet 1'!$B$1759:$B$1760</c:f>
              <c:numCache>
                <c:formatCode>0%</c:formatCode>
                <c:ptCount val="2"/>
                <c:pt idx="0">
                  <c:v>0.94699999999999995</c:v>
                </c:pt>
                <c:pt idx="1">
                  <c:v>5.2999999999999999E-2</c:v>
                </c:pt>
              </c:numCache>
            </c:numRef>
          </c:val>
          <c:extLst>
            <c:ext xmlns:c16="http://schemas.microsoft.com/office/drawing/2014/chart" uri="{C3380CC4-5D6E-409C-BE32-E72D297353CC}">
              <c16:uniqueId val="{00000004-AB69-4ED6-AE01-0947FC932B47}"/>
            </c:ext>
          </c:extLst>
        </c:ser>
        <c:dLbls>
          <c:showLegendKey val="0"/>
          <c:showVal val="0"/>
          <c:showCatName val="1"/>
          <c:showSerName val="0"/>
          <c:showPercent val="1"/>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en-GB" sz="1800" b="1"/>
              <a:t>Ar imt</a:t>
            </a:r>
            <a:r>
              <a:rPr lang="lt-LT" sz="1800" b="1"/>
              <a:t>ų</a:t>
            </a:r>
            <a:r>
              <a:rPr lang="lt-LT" sz="1800" b="1" baseline="0"/>
              <a:t> kyšį?</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manualLayout>
          <c:layoutTarget val="inner"/>
          <c:xMode val="edge"/>
          <c:yMode val="edge"/>
          <c:x val="0.17025548024434645"/>
          <c:y val="0.24316119752764187"/>
          <c:w val="0.71336680909420302"/>
          <c:h val="0.63491489468043161"/>
        </c:manualLayout>
      </c:layout>
      <c:pie3DChart>
        <c:varyColors val="1"/>
        <c:ser>
          <c:idx val="0"/>
          <c:order val="0"/>
          <c:dPt>
            <c:idx val="0"/>
            <c:bubble3D val="0"/>
            <c:spPr>
              <a:gradFill>
                <a:gsLst>
                  <a:gs pos="0">
                    <a:schemeClr val="accent1">
                      <a:lumMod val="5000"/>
                      <a:lumOff val="95000"/>
                    </a:schemeClr>
                  </a:gs>
                  <a:gs pos="55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751-440A-9BBE-06A3C99EF8C5}"/>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751-440A-9BBE-06A3C99EF8C5}"/>
              </c:ext>
            </c:extLst>
          </c:dPt>
          <c:dPt>
            <c:idx val="2"/>
            <c:bubble3D val="0"/>
            <c:spPr>
              <a:gradFill>
                <a:gsLst>
                  <a:gs pos="0">
                    <a:schemeClr val="bg1"/>
                  </a:gs>
                  <a:gs pos="60000">
                    <a:srgbClr val="F1A9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751-440A-9BBE-06A3C99EF8C5}"/>
              </c:ext>
            </c:extLst>
          </c:dPt>
          <c:dPt>
            <c:idx val="3"/>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F751-440A-9BBE-06A3C99EF8C5}"/>
              </c:ext>
            </c:extLst>
          </c:dPt>
          <c:dLbls>
            <c:dLbl>
              <c:idx val="0"/>
              <c:layout>
                <c:manualLayout>
                  <c:x val="0.17422398790488167"/>
                  <c:y val="-1.9042544063052697E-2"/>
                </c:manualLayout>
              </c:layout>
              <c:tx>
                <c:rich>
                  <a:bodyPr/>
                  <a:lstStyle/>
                  <a:p>
                    <a:fld id="{F33C7055-CAC7-40A5-9D50-17D81733FA45}" type="CATEGORYNAME">
                      <a:rPr lang="en-US" smtClean="0"/>
                      <a:pPr/>
                      <a:t>[CATEGORY NAME]</a:t>
                    </a:fld>
                    <a:r>
                      <a:rPr lang="en-US" baseline="0" dirty="0"/>
                      <a:t> </a:t>
                    </a:r>
                    <a:fld id="{9EAF121A-EF68-4803-A7BB-3807A87F16AC}" type="VALUE">
                      <a:rPr lang="en-US" baseline="0" smtClean="0"/>
                      <a:pPr/>
                      <a:t>[VALUE]</a:t>
                    </a:fld>
                    <a:r>
                      <a:rPr lang="en-US" baseline="0" dirty="0"/>
                      <a:t> (1 %)</a:t>
                    </a:r>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751-440A-9BBE-06A3C99EF8C5}"/>
                </c:ext>
              </c:extLst>
            </c:dLbl>
            <c:dLbl>
              <c:idx val="1"/>
              <c:layout>
                <c:manualLayout>
                  <c:x val="4.6841220804344205E-2"/>
                  <c:y val="3.1737622327292357E-3"/>
                </c:manualLayout>
              </c:layout>
              <c:tx>
                <c:rich>
                  <a:bodyPr/>
                  <a:lstStyle/>
                  <a:p>
                    <a:fld id="{1917FC63-BFD0-47DC-9487-E0CB94D965C5}" type="CATEGORYNAME">
                      <a:rPr lang="en-US" smtClean="0"/>
                      <a:pPr/>
                      <a:t>[CATEGORY NAME]</a:t>
                    </a:fld>
                    <a:r>
                      <a:rPr lang="en-US" baseline="0" dirty="0"/>
                      <a:t> </a:t>
                    </a:r>
                    <a:fld id="{C7990EE8-A6D2-4CEC-B1FF-0E6B8A683A4D}" type="VALUE">
                      <a:rPr lang="en-US" baseline="0" smtClean="0"/>
                      <a:pPr/>
                      <a:t>[VALUE]</a:t>
                    </a:fld>
                    <a:r>
                      <a:rPr lang="en-US" baseline="0" dirty="0"/>
                      <a:t> (92 %)</a:t>
                    </a:r>
                  </a:p>
                </c:rich>
              </c:tx>
              <c:dLblPos val="bestFit"/>
              <c:showLegendKey val="0"/>
              <c:showVal val="1"/>
              <c:showCatName val="1"/>
              <c:showSerName val="0"/>
              <c:showPercent val="0"/>
              <c:showBubbleSize val="0"/>
              <c:extLst>
                <c:ext xmlns:c15="http://schemas.microsoft.com/office/drawing/2012/chart" uri="{CE6537A1-D6FC-4f65-9D91-7224C49458BB}">
                  <c15:layout>
                    <c:manualLayout>
                      <c:w val="0.22599721010884599"/>
                      <c:h val="0.10488884939829289"/>
                    </c:manualLayout>
                  </c15:layout>
                  <c15:dlblFieldTable/>
                  <c15:showDataLabelsRange val="0"/>
                </c:ext>
                <c:ext xmlns:c16="http://schemas.microsoft.com/office/drawing/2014/chart" uri="{C3380CC4-5D6E-409C-BE32-E72D297353CC}">
                  <c16:uniqueId val="{00000003-F751-440A-9BBE-06A3C99EF8C5}"/>
                </c:ext>
              </c:extLst>
            </c:dLbl>
            <c:dLbl>
              <c:idx val="2"/>
              <c:layout>
                <c:manualLayout>
                  <c:x val="-0.23159252586739718"/>
                  <c:y val="0.13992934419513584"/>
                </c:manualLayout>
              </c:layout>
              <c:tx>
                <c:rich>
                  <a:bodyPr/>
                  <a:lstStyle/>
                  <a:p>
                    <a:fld id="{B7A947F1-D7B1-43DE-A0FB-94BADD111618}" type="CATEGORYNAME">
                      <a:rPr lang="lt-LT" smtClean="0"/>
                      <a:pPr/>
                      <a:t>[CATEGORY NAME]</a:t>
                    </a:fld>
                    <a:r>
                      <a:rPr lang="lt-LT" baseline="0" dirty="0"/>
                      <a:t> </a:t>
                    </a:r>
                    <a:fld id="{07A69D3D-662B-4C22-8183-7A9084C2E69B}" type="VALUE">
                      <a:rPr lang="lt-LT" baseline="0" smtClean="0"/>
                      <a:pPr/>
                      <a:t>[VALUE]</a:t>
                    </a:fld>
                    <a:r>
                      <a:rPr lang="lt-LT" baseline="0" dirty="0"/>
                      <a:t> (3 %)</a:t>
                    </a:r>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751-440A-9BBE-06A3C99EF8C5}"/>
                </c:ext>
              </c:extLst>
            </c:dLbl>
            <c:dLbl>
              <c:idx val="3"/>
              <c:layout>
                <c:manualLayout>
                  <c:x val="-0.14616469327046977"/>
                  <c:y val="9.5349611346329834E-3"/>
                </c:manualLayout>
              </c:layout>
              <c:tx>
                <c:rich>
                  <a:bodyPr/>
                  <a:lstStyle/>
                  <a:p>
                    <a:fld id="{4F8FC31C-3A18-4281-A087-81BE5EC7983A}" type="CATEGORYNAME">
                      <a:rPr lang="lt-LT" smtClean="0"/>
                      <a:pPr/>
                      <a:t>[CATEGORY NAME]</a:t>
                    </a:fld>
                    <a:r>
                      <a:rPr lang="lt-LT" baseline="0" dirty="0"/>
                      <a:t> </a:t>
                    </a:r>
                    <a:fld id="{F51372E7-15E1-45AD-98D8-2116E9FF7127}" type="VALUE">
                      <a:rPr lang="lt-LT" baseline="0" smtClean="0"/>
                      <a:pPr/>
                      <a:t>[VALUE]</a:t>
                    </a:fld>
                    <a:r>
                      <a:rPr lang="lt-LT" baseline="0" dirty="0"/>
                      <a:t> (4 %)</a:t>
                    </a:r>
                  </a:p>
                </c:rich>
              </c:tx>
              <c:dLblPos val="bestFit"/>
              <c:showLegendKey val="0"/>
              <c:showVal val="1"/>
              <c:showCatName val="1"/>
              <c:showSerName val="0"/>
              <c:showPercent val="0"/>
              <c:showBubbleSize val="0"/>
              <c:extLst>
                <c:ext xmlns:c15="http://schemas.microsoft.com/office/drawing/2012/chart" uri="{CE6537A1-D6FC-4f65-9D91-7224C49458BB}">
                  <c15:layout>
                    <c:manualLayout>
                      <c:w val="0.22764355385247265"/>
                      <c:h val="0.15310160992053132"/>
                    </c:manualLayout>
                  </c15:layout>
                  <c15:dlblFieldTable/>
                  <c15:showDataLabelsRange val="0"/>
                </c:ext>
                <c:ext xmlns:c16="http://schemas.microsoft.com/office/drawing/2014/chart" uri="{C3380CC4-5D6E-409C-BE32-E72D297353CC}">
                  <c16:uniqueId val="{00000007-F751-440A-9BBE-06A3C99EF8C5}"/>
                </c:ext>
              </c:extLst>
            </c:dLbl>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1'!$A$1766:$A$1769</c:f>
              <c:strCache>
                <c:ptCount val="4"/>
                <c:pt idx="0">
                  <c:v>Taip </c:v>
                </c:pt>
                <c:pt idx="1">
                  <c:v>Ne </c:v>
                </c:pt>
                <c:pt idx="2">
                  <c:v>Priklauso nuo aplinkybių </c:v>
                </c:pt>
                <c:pt idx="3">
                  <c:v>Nežino, neatsakė </c:v>
                </c:pt>
              </c:strCache>
            </c:strRef>
          </c:cat>
          <c:val>
            <c:numRef>
              <c:f>'Sheet 1'!$B$1766:$B$1769</c:f>
              <c:numCache>
                <c:formatCode>0.0%</c:formatCode>
                <c:ptCount val="4"/>
                <c:pt idx="0">
                  <c:v>2E-3</c:v>
                </c:pt>
                <c:pt idx="1">
                  <c:v>0.94499999999999995</c:v>
                </c:pt>
                <c:pt idx="2">
                  <c:v>2.3E-2</c:v>
                </c:pt>
                <c:pt idx="3" formatCode="0%">
                  <c:v>0.03</c:v>
                </c:pt>
              </c:numCache>
            </c:numRef>
          </c:val>
          <c:extLst>
            <c:ext xmlns:c16="http://schemas.microsoft.com/office/drawing/2014/chart" uri="{C3380CC4-5D6E-409C-BE32-E72D297353CC}">
              <c16:uniqueId val="{00000008-F751-440A-9BBE-06A3C99EF8C5}"/>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400" b="1"/>
              <a:t>Gyventojai</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'Korupcija tarp kitu problemu'!$B$64</c:f>
              <c:strCache>
                <c:ptCount val="1"/>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spPr>
                <a:noFill/>
                <a:ln>
                  <a:noFill/>
                </a:ln>
                <a:effectLst/>
              </c:spPr>
              <c:txPr>
                <a:bodyPr rot="0" spcFirstLastPara="1" vertOverflow="ellipsis" vert="horz" wrap="square" anchor="ctr" anchorCtr="1"/>
                <a:lstStyle/>
                <a:p>
                  <a:pPr>
                    <a:defRPr sz="1400" b="1"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0-B2A9-4677-9AC5-20DC2E34EE2A}"/>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'Korupcija tarp kitu problemu'!$A$65:$A$69</c:f>
              <c:strCache>
                <c:ptCount val="5"/>
                <c:pt idx="0">
                  <c:v>Korupcija</c:v>
                </c:pt>
                <c:pt idx="1">
                  <c:v>Narkotikų vartojimas</c:v>
                </c:pt>
                <c:pt idx="2">
                  <c:v>Sveikatos apsaugos problemos</c:v>
                </c:pt>
                <c:pt idx="3">
                  <c:v>Maži atlyginimai</c:v>
                </c:pt>
                <c:pt idx="4">
                  <c:v>Didelės kainos / infliacija</c:v>
                </c:pt>
              </c:strCache>
            </c:strRef>
          </c:cat>
          <c:val>
            <c:numRef>
              <c:f>'Korupcija tarp kitu problemu'!$B$65:$B$69</c:f>
              <c:numCache>
                <c:formatCode>0%</c:formatCode>
                <c:ptCount val="5"/>
                <c:pt idx="0">
                  <c:v>0.37</c:v>
                </c:pt>
                <c:pt idx="1">
                  <c:v>0.4</c:v>
                </c:pt>
                <c:pt idx="2">
                  <c:v>0.45</c:v>
                </c:pt>
                <c:pt idx="3">
                  <c:v>0.48</c:v>
                </c:pt>
                <c:pt idx="4">
                  <c:v>0.55000000000000004</c:v>
                </c:pt>
              </c:numCache>
            </c:numRef>
          </c:val>
          <c:extLst>
            <c:ext xmlns:c16="http://schemas.microsoft.com/office/drawing/2014/chart" uri="{C3380CC4-5D6E-409C-BE32-E72D297353CC}">
              <c16:uniqueId val="{00000000-2716-4E7D-966F-0CFC9AFA44D1}"/>
            </c:ext>
          </c:extLst>
        </c:ser>
        <c:dLbls>
          <c:showLegendKey val="0"/>
          <c:showVal val="1"/>
          <c:showCatName val="0"/>
          <c:showSerName val="0"/>
          <c:showPercent val="0"/>
          <c:showBubbleSize val="0"/>
        </c:dLbls>
        <c:gapWidth val="150"/>
        <c:shape val="box"/>
        <c:axId val="238772160"/>
        <c:axId val="238772720"/>
        <c:axId val="0"/>
      </c:bar3DChart>
      <c:catAx>
        <c:axId val="2387721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38772720"/>
        <c:crosses val="autoZero"/>
        <c:auto val="1"/>
        <c:lblAlgn val="ctr"/>
        <c:lblOffset val="100"/>
        <c:noMultiLvlLbl val="0"/>
      </c:catAx>
      <c:valAx>
        <c:axId val="238772720"/>
        <c:scaling>
          <c:orientation val="minMax"/>
          <c:max val="1"/>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238772160"/>
        <c:crosses val="autoZero"/>
        <c:crossBetween val="between"/>
        <c:majorUnit val="0.1"/>
      </c:valAx>
      <c:spPr>
        <a:noFill/>
        <a:ln>
          <a:noFill/>
        </a:ln>
        <a:effectLst/>
      </c:spPr>
    </c:plotArea>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en-GB" sz="1800" b="1"/>
              <a:t>Ar </a:t>
            </a:r>
            <a:r>
              <a:rPr lang="lt-LT" sz="1800" b="1"/>
              <a:t>J</a:t>
            </a:r>
            <a:r>
              <a:rPr lang="en-GB" sz="1800" b="1"/>
              <a:t>ums si</a:t>
            </a:r>
            <a:r>
              <a:rPr lang="lt-LT" sz="1800" b="1"/>
              <a:t>ūlė</a:t>
            </a:r>
            <a:r>
              <a:rPr lang="lt-LT" sz="1800" b="1" baseline="0"/>
              <a:t> kyšį?</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1122-4593-9B1C-E9B04C14046C}"/>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1122-4593-9B1C-E9B04C14046C}"/>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1122-4593-9B1C-E9B04C14046C}"/>
              </c:ext>
            </c:extLst>
          </c:dPt>
          <c:dLbls>
            <c:dLbl>
              <c:idx val="0"/>
              <c:layout>
                <c:manualLayout>
                  <c:x val="0.15766525120154157"/>
                  <c:y val="-1.9042544063052676E-2"/>
                </c:manualLayout>
              </c:layout>
              <c:tx>
                <c:rich>
                  <a:bodyPr/>
                  <a:lstStyle/>
                  <a:p>
                    <a:fld id="{AF04C43D-DDA2-4FB9-808D-2B51EC352661}" type="CATEGORYNAME">
                      <a:rPr lang="lt-LT" smtClean="0"/>
                      <a:pPr/>
                      <a:t>[CATEGORY NAME]</a:t>
                    </a:fld>
                    <a:fld id="{FBEE6D2A-E702-48E0-9ED7-167E67B8F23E}" type="VALUE">
                      <a:rPr lang="lt-LT" baseline="0" smtClean="0"/>
                      <a:pPr/>
                      <a:t>[VALUE]</a:t>
                    </a:fld>
                    <a:r>
                      <a:rPr lang="lt-LT" baseline="0" dirty="0"/>
                      <a:t> (97 %)</a:t>
                    </a:r>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122-4593-9B1C-E9B04C14046C}"/>
                </c:ext>
              </c:extLst>
            </c:dLbl>
            <c:dLbl>
              <c:idx val="1"/>
              <c:layout>
                <c:manualLayout>
                  <c:x val="-0.16149186393780585"/>
                  <c:y val="5.0262992115777168E-3"/>
                </c:manualLayout>
              </c:layout>
              <c:tx>
                <c:rich>
                  <a:bodyPr/>
                  <a:lstStyle/>
                  <a:p>
                    <a:fld id="{82EA715B-AFAF-4846-A49C-A7B3B44409C6}" type="CATEGORYNAME">
                      <a:rPr lang="en-US" smtClean="0"/>
                      <a:pPr/>
                      <a:t>[CATEGORY NAME]</a:t>
                    </a:fld>
                    <a:r>
                      <a:rPr lang="en-US" baseline="0" dirty="0"/>
                      <a:t> </a:t>
                    </a:r>
                    <a:fld id="{E450CD24-2A61-4D4B-81E1-DD5F88E4F302}" type="VALUE">
                      <a:rPr lang="en-US" baseline="0" smtClean="0"/>
                      <a:pPr/>
                      <a:t>[VALUE]</a:t>
                    </a:fld>
                    <a:r>
                      <a:rPr lang="en-US" baseline="0" dirty="0"/>
                      <a:t> (2 %)</a:t>
                    </a:r>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122-4593-9B1C-E9B04C14046C}"/>
                </c:ext>
              </c:extLst>
            </c:dLbl>
            <c:dLbl>
              <c:idx val="2"/>
              <c:layout>
                <c:manualLayout>
                  <c:x val="0.17520454389905118"/>
                  <c:y val="-1.1275302158151567E-2"/>
                </c:manualLayout>
              </c:layout>
              <c:tx>
                <c:rich>
                  <a:bodyPr/>
                  <a:lstStyle/>
                  <a:p>
                    <a:fld id="{8FBBFFEE-2275-467A-A33D-CEABED82E4A6}" type="CATEGORYNAME">
                      <a:rPr lang="lt-LT" smtClean="0"/>
                      <a:pPr/>
                      <a:t>[CATEGORY NAME]</a:t>
                    </a:fld>
                    <a:r>
                      <a:rPr lang="lt-LT" baseline="0" dirty="0"/>
                      <a:t> </a:t>
                    </a:r>
                    <a:fld id="{3270ACA6-756D-45EA-8ACB-DB4F1A2652C2}" type="VALUE">
                      <a:rPr lang="lt-LT" baseline="0" smtClean="0"/>
                      <a:pPr/>
                      <a:t>[VALUE]</a:t>
                    </a:fld>
                    <a:r>
                      <a:rPr lang="lt-LT" baseline="0" dirty="0"/>
                      <a:t> (1 %)</a:t>
                    </a:r>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122-4593-9B1C-E9B04C14046C}"/>
                </c:ext>
              </c:extLst>
            </c:dLbl>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1'!$A$1775:$A$1777</c:f>
              <c:strCache>
                <c:ptCount val="3"/>
                <c:pt idx="0">
                  <c:v>Ne, nė karto </c:v>
                </c:pt>
                <c:pt idx="1">
                  <c:v>Taip</c:v>
                </c:pt>
                <c:pt idx="2">
                  <c:v>Nežino, neatsakė </c:v>
                </c:pt>
              </c:strCache>
            </c:strRef>
          </c:cat>
          <c:val>
            <c:numRef>
              <c:f>'Sheet 1'!$B$1775:$B$1777</c:f>
              <c:numCache>
                <c:formatCode>0%</c:formatCode>
                <c:ptCount val="3"/>
                <c:pt idx="0">
                  <c:v>0.95099999999999996</c:v>
                </c:pt>
                <c:pt idx="1">
                  <c:v>0.04</c:v>
                </c:pt>
                <c:pt idx="2">
                  <c:v>7.0000000000000001E-3</c:v>
                </c:pt>
              </c:numCache>
            </c:numRef>
          </c:val>
          <c:extLst>
            <c:ext xmlns:c16="http://schemas.microsoft.com/office/drawing/2014/chart" uri="{C3380CC4-5D6E-409C-BE32-E72D297353CC}">
              <c16:uniqueId val="{00000008-1122-4593-9B1C-E9B04C14046C}"/>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en-GB" sz="1800" b="1"/>
              <a:t>Ar si</a:t>
            </a:r>
            <a:r>
              <a:rPr lang="lt-LT" sz="1800" b="1"/>
              <a:t>ūlė</a:t>
            </a:r>
            <a:r>
              <a:rPr lang="lt-LT" sz="1800" b="1" baseline="0"/>
              <a:t> kyšį užsienio verslininkas?</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5F62-4E25-BF07-750767D9676D}"/>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5F62-4E25-BF07-750767D9676D}"/>
              </c:ext>
            </c:extLst>
          </c:dPt>
          <c:dLbls>
            <c:dLbl>
              <c:idx val="0"/>
              <c:layout>
                <c:manualLayout>
                  <c:x val="0.26081563415165093"/>
                  <c:y val="-2.9681982101998509E-2"/>
                </c:manualLayout>
              </c:layout>
              <c:tx>
                <c:rich>
                  <a:bodyPr wrap="square" lIns="38100" tIns="19050" rIns="38100" bIns="19050" anchor="ctr">
                    <a:spAutoFit/>
                  </a:bodyPr>
                  <a:lstStyle/>
                  <a:p>
                    <a:pPr>
                      <a:defRPr/>
                    </a:pPr>
                    <a:fld id="{1A040702-4ED6-465F-B0B7-003BEA8C7D8F}" type="CATEGORYNAME">
                      <a:rPr lang="lt-LT" smtClean="0"/>
                      <a:pPr>
                        <a:defRPr/>
                      </a:pPr>
                      <a:t>[CATEGORY NAME]</a:t>
                    </a:fld>
                    <a:r>
                      <a:rPr lang="lt-LT" baseline="0" dirty="0"/>
                      <a:t> </a:t>
                    </a:r>
                    <a:fld id="{D55CAE7F-CBCB-42E0-9F65-593E4AE7607F}" type="VALUE">
                      <a:rPr lang="lt-LT" baseline="0" smtClean="0"/>
                      <a:pPr>
                        <a:defRPr/>
                      </a:pPr>
                      <a:t>[VALUE]</a:t>
                    </a:fld>
                    <a:r>
                      <a:rPr lang="lt-LT" baseline="0" dirty="0"/>
                      <a:t> (99 %)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F62-4E25-BF07-750767D9676D}"/>
                </c:ext>
              </c:extLst>
            </c:dLbl>
            <c:dLbl>
              <c:idx val="1"/>
              <c:layout>
                <c:manualLayout>
                  <c:x val="-0.1178924531886073"/>
                  <c:y val="6.2917004052062834E-3"/>
                </c:manualLayout>
              </c:layout>
              <c:tx>
                <c:rich>
                  <a:bodyPr wrap="square" lIns="38100" tIns="19050" rIns="38100" bIns="19050" anchor="ctr">
                    <a:spAutoFit/>
                  </a:bodyPr>
                  <a:lstStyle/>
                  <a:p>
                    <a:pPr>
                      <a:defRPr/>
                    </a:pPr>
                    <a:fld id="{D435F7BF-51D9-4681-BDF7-4DE647D1A335}" type="CATEGORYNAME">
                      <a:rPr lang="fi-FI" smtClean="0"/>
                      <a:pPr>
                        <a:defRPr/>
                      </a:pPr>
                      <a:t>[CATEGORY NAME]</a:t>
                    </a:fld>
                    <a:fld id="{EAFF75B9-3491-4EF1-8D56-B5D812A6C71B}" type="VALUE">
                      <a:rPr lang="fi-FI" baseline="0" smtClean="0"/>
                      <a:pPr>
                        <a:defRPr/>
                      </a:pPr>
                      <a:t>[VALUE]</a:t>
                    </a:fld>
                    <a:r>
                      <a:rPr lang="fi-FI" baseline="0" dirty="0"/>
                      <a:t> (0,1 %)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F62-4E25-BF07-750767D9676D}"/>
                </c:ext>
              </c:extLst>
            </c:dLbl>
            <c:spPr>
              <a:noFill/>
              <a:ln w="25400">
                <a:noFill/>
              </a:ln>
            </c:sp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1'!$A$1784:$A$1785</c:f>
              <c:strCache>
                <c:ptCount val="2"/>
                <c:pt idx="0">
                  <c:v>Ne, nė karto </c:v>
                </c:pt>
                <c:pt idx="1">
                  <c:v>Taip, 1 kartą </c:v>
                </c:pt>
              </c:strCache>
            </c:strRef>
          </c:cat>
          <c:val>
            <c:numRef>
              <c:f>'Sheet 1'!$B$1784:$B$1785</c:f>
              <c:numCache>
                <c:formatCode>0%</c:formatCode>
                <c:ptCount val="2"/>
                <c:pt idx="0">
                  <c:v>0.98299999999999998</c:v>
                </c:pt>
                <c:pt idx="1">
                  <c:v>1.7000000000000001E-2</c:v>
                </c:pt>
              </c:numCache>
            </c:numRef>
          </c:val>
          <c:extLst>
            <c:ext xmlns:c16="http://schemas.microsoft.com/office/drawing/2014/chart" uri="{C3380CC4-5D6E-409C-BE32-E72D297353CC}">
              <c16:uniqueId val="{00000004-5F62-4E25-BF07-750767D9676D}"/>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en-GB" sz="1800" b="1" dirty="0" err="1"/>
              <a:t>Ar</a:t>
            </a:r>
            <a:r>
              <a:rPr lang="en-GB" sz="1800" b="1" dirty="0"/>
              <a:t> </a:t>
            </a:r>
            <a:r>
              <a:rPr lang="en-GB" sz="1800" b="1" dirty="0" err="1"/>
              <a:t>teko</a:t>
            </a:r>
            <a:r>
              <a:rPr lang="en-GB" sz="1800" b="1" dirty="0"/>
              <a:t> </a:t>
            </a:r>
            <a:r>
              <a:rPr lang="lt-LT" sz="1800" b="1" dirty="0"/>
              <a:t>paimti kyšį</a:t>
            </a:r>
            <a:r>
              <a:rPr lang="lt-LT" sz="1800" b="1" baseline="0" dirty="0"/>
              <a:t>?</a:t>
            </a:r>
            <a:endParaRPr lang="en-GB" sz="1800" b="1" dirty="0"/>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58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E7A-434F-8984-8A3FD7CFF1C6}"/>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E7A-434F-8984-8A3FD7CFF1C6}"/>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E7A-434F-8984-8A3FD7CFF1C6}"/>
              </c:ext>
            </c:extLst>
          </c:dPt>
          <c:dLbls>
            <c:dLbl>
              <c:idx val="0"/>
              <c:layout>
                <c:manualLayout>
                  <c:x val="0.32115528710549801"/>
                  <c:y val="-2.9681982101998509E-2"/>
                </c:manualLayout>
              </c:layout>
              <c:tx>
                <c:rich>
                  <a:bodyPr wrap="square" lIns="38100" tIns="19050" rIns="38100" bIns="19050" anchor="ctr">
                    <a:spAutoFit/>
                  </a:bodyPr>
                  <a:lstStyle/>
                  <a:p>
                    <a:pPr>
                      <a:defRPr/>
                    </a:pPr>
                    <a:fld id="{23AB4011-311D-4F41-B927-CD2D9F52A23E}" type="CATEGORYNAME">
                      <a:rPr lang="lt-LT" smtClean="0"/>
                      <a:pPr>
                        <a:defRPr/>
                      </a:pPr>
                      <a:t>[CATEGORY NAME]</a:t>
                    </a:fld>
                    <a:r>
                      <a:rPr lang="lt-LT" baseline="0" dirty="0"/>
                      <a:t> </a:t>
                    </a:r>
                    <a:fld id="{3B314D5E-D6A6-45A2-9757-8AD8D3E75EA3}" type="VALUE">
                      <a:rPr lang="lt-LT" baseline="0"/>
                      <a:pPr>
                        <a:defRPr/>
                      </a:pPr>
                      <a:t>[VALUE]</a:t>
                    </a:fld>
                    <a:endParaRPr lang="lt-LT"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E7A-434F-8984-8A3FD7CFF1C6}"/>
                </c:ext>
              </c:extLst>
            </c:dLbl>
            <c:dLbl>
              <c:idx val="1"/>
              <c:layout>
                <c:manualLayout>
                  <c:x val="-0.19554925167992165"/>
                  <c:y val="-1.6572051002155582E-2"/>
                </c:manualLayout>
              </c:layout>
              <c:tx>
                <c:rich>
                  <a:bodyPr wrap="square" lIns="38100" tIns="19050" rIns="38100" bIns="19050" anchor="ctr">
                    <a:noAutofit/>
                  </a:bodyPr>
                  <a:lstStyle/>
                  <a:p>
                    <a:pPr>
                      <a:defRPr/>
                    </a:pPr>
                    <a:fld id="{2387BEA9-FED7-4818-8872-051B61764731}" type="CATEGORYNAME">
                      <a:rPr lang="en-US" smtClean="0"/>
                      <a:pPr>
                        <a:defRPr/>
                      </a:pPr>
                      <a:t>[CATEGORY NAME]</a:t>
                    </a:fld>
                    <a:r>
                      <a:rPr lang="en-US" baseline="0" dirty="0"/>
                      <a:t> </a:t>
                    </a:r>
                    <a:fld id="{CCD38884-FB08-40D4-8F9C-F918E9C03CB6}" type="VALUE">
                      <a:rPr lang="en-US" baseline="0"/>
                      <a:pPr>
                        <a:defRPr/>
                      </a:pPr>
                      <a:t>[VALUE]</a:t>
                    </a:fld>
                    <a:endParaRPr lang="en-US"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3-FE7A-434F-8984-8A3FD7CFF1C6}"/>
                </c:ext>
              </c:extLst>
            </c:dLbl>
            <c:dLbl>
              <c:idx val="2"/>
              <c:layout>
                <c:manualLayout>
                  <c:x val="0.34017702995634297"/>
                  <c:y val="-4.2402831574283777E-3"/>
                </c:manualLayout>
              </c:layout>
              <c:tx>
                <c:rich>
                  <a:bodyPr wrap="square" lIns="38100" tIns="19050" rIns="38100" bIns="19050" anchor="ctr">
                    <a:noAutofit/>
                  </a:bodyPr>
                  <a:lstStyle/>
                  <a:p>
                    <a:pPr>
                      <a:defRPr/>
                    </a:pPr>
                    <a:fld id="{9CE62ED6-09AF-442B-BB26-4CCFB0AE2B99}" type="CATEGORYNAME">
                      <a:rPr lang="lt-LT" smtClean="0"/>
                      <a:pPr>
                        <a:defRPr/>
                      </a:pPr>
                      <a:t>[CATEGORY NAME]</a:t>
                    </a:fld>
                    <a:fld id="{9B503A8B-1240-4009-9B59-E45B622F47B3}" type="VALUE">
                      <a:rPr lang="lt-LT" baseline="0" smtClean="0"/>
                      <a:pPr>
                        <a:defRPr/>
                      </a:pPr>
                      <a:t>[VALUE]</a:t>
                    </a:fld>
                    <a:endParaRPr lang="lt-LT"/>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5-FE7A-434F-8984-8A3FD7CFF1C6}"/>
                </c:ext>
              </c:extLst>
            </c:dLbl>
            <c:spPr>
              <a:noFill/>
              <a:ln w="25400">
                <a:noFill/>
              </a:ln>
            </c:sp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1'!$A$1791:$A$1793</c:f>
              <c:strCache>
                <c:ptCount val="3"/>
                <c:pt idx="0">
                  <c:v>Ne, nė karto </c:v>
                </c:pt>
                <c:pt idx="1">
                  <c:v>Taip, 1 kartą </c:v>
                </c:pt>
                <c:pt idx="2">
                  <c:v>Nežino, neatsakė </c:v>
                </c:pt>
              </c:strCache>
            </c:strRef>
          </c:cat>
          <c:val>
            <c:numRef>
              <c:f>'Sheet 1'!$B$1791:$B$1793</c:f>
              <c:numCache>
                <c:formatCode>0.0%</c:formatCode>
                <c:ptCount val="3"/>
                <c:pt idx="0" formatCode="0%">
                  <c:v>0.99099999999999999</c:v>
                </c:pt>
                <c:pt idx="1">
                  <c:v>1E-3</c:v>
                </c:pt>
                <c:pt idx="2" formatCode="0%">
                  <c:v>8.0000000000000002E-3</c:v>
                </c:pt>
              </c:numCache>
            </c:numRef>
          </c:val>
          <c:extLst>
            <c:ext xmlns:c16="http://schemas.microsoft.com/office/drawing/2014/chart" uri="{C3380CC4-5D6E-409C-BE32-E72D297353CC}">
              <c16:uniqueId val="{00000006-FE7A-434F-8984-8A3FD7CFF1C6}"/>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Kodėl neėmė kyšio?</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1'!$A$1799:$A$1805</c:f>
              <c:strCache>
                <c:ptCount val="7"/>
                <c:pt idx="0">
                  <c:v>Nežino, neatsakė </c:v>
                </c:pt>
                <c:pt idx="1">
                  <c:v>Kita</c:v>
                </c:pt>
                <c:pt idx="2">
                  <c:v>Nes kyšio dydis neatitiko paslaugos dydžio – neapsimokėjo rizikuoti </c:v>
                </c:pt>
                <c:pt idx="3">
                  <c:v>Nes aš negalėjau suteikti prašomų paslaugų ar daryti įtakos priimamiems sprendimams </c:v>
                </c:pt>
                <c:pt idx="4">
                  <c:v>Nes niekas nesiūlė kyšio </c:v>
                </c:pt>
                <c:pt idx="5">
                  <c:v>Nes tai yra nusikaltimas, už kurį baudžiama </c:v>
                </c:pt>
                <c:pt idx="6">
                  <c:v>Nes tai prieštarauja mano įsitikinimams </c:v>
                </c:pt>
              </c:strCache>
            </c:strRef>
          </c:cat>
          <c:val>
            <c:numRef>
              <c:f>'Sheet 1'!$B$1799:$B$1805</c:f>
              <c:numCache>
                <c:formatCode>0%</c:formatCode>
                <c:ptCount val="7"/>
                <c:pt idx="0">
                  <c:v>1.4999999999999999E-2</c:v>
                </c:pt>
                <c:pt idx="1">
                  <c:v>0.02</c:v>
                </c:pt>
                <c:pt idx="2">
                  <c:v>5.0000000000000001E-3</c:v>
                </c:pt>
                <c:pt idx="3">
                  <c:v>2.1000000000000001E-2</c:v>
                </c:pt>
                <c:pt idx="4">
                  <c:v>0.215</c:v>
                </c:pt>
                <c:pt idx="5">
                  <c:v>0.46800000000000003</c:v>
                </c:pt>
                <c:pt idx="6">
                  <c:v>0.76400000000000001</c:v>
                </c:pt>
              </c:numCache>
            </c:numRef>
          </c:val>
          <c:extLst>
            <c:ext xmlns:c16="http://schemas.microsoft.com/office/drawing/2014/chart" uri="{C3380CC4-5D6E-409C-BE32-E72D297353CC}">
              <c16:uniqueId val="{00000000-9129-43B5-8575-9679475E1E07}"/>
            </c:ext>
          </c:extLst>
        </c:ser>
        <c:dLbls>
          <c:showLegendKey val="0"/>
          <c:showVal val="0"/>
          <c:showCatName val="0"/>
          <c:showSerName val="0"/>
          <c:showPercent val="0"/>
          <c:showBubbleSize val="0"/>
        </c:dLbls>
        <c:gapWidth val="150"/>
        <c:shape val="box"/>
        <c:axId val="434815872"/>
        <c:axId val="1"/>
        <c:axId val="0"/>
      </c:bar3DChart>
      <c:catAx>
        <c:axId val="43481587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4815872"/>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GB" sz="1800" b="1" dirty="0" err="1"/>
              <a:t>Prie</a:t>
            </a:r>
            <a:r>
              <a:rPr lang="lt-LT" sz="1800" b="1" dirty="0" err="1"/>
              <a:t>žastys</a:t>
            </a:r>
            <a:r>
              <a:rPr lang="lt-LT" sz="1800" b="1" dirty="0"/>
              <a:t>,</a:t>
            </a:r>
            <a:r>
              <a:rPr lang="lt-LT" sz="1800" b="1" baseline="0" dirty="0"/>
              <a:t> kodėl ima kyšius</a:t>
            </a:r>
            <a:endParaRPr lang="en-GB" sz="1800" b="1" dirty="0"/>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1'!$A$1820:$A$1826</c:f>
              <c:strCache>
                <c:ptCount val="7"/>
                <c:pt idx="0">
                  <c:v>Kita</c:v>
                </c:pt>
                <c:pt idx="1">
                  <c:v>Nemandagu, nepatogu atsisakyti </c:v>
                </c:pt>
                <c:pt idx="2">
                  <c:v>Visi ima kyšius / naudojasi paslaugomis </c:v>
                </c:pt>
                <c:pt idx="3">
                  <c:v>Labai primygtinai siūloma </c:v>
                </c:pt>
                <c:pt idx="4">
                  <c:v>Maža rizika būti pagautam </c:v>
                </c:pt>
                <c:pt idx="5">
                  <c:v>Bausmės už kyšininkavimą per švelnios </c:v>
                </c:pt>
                <c:pt idx="6">
                  <c:v>Per maži valstybės tarnyboje dirbančių asmenų atlyginimai </c:v>
                </c:pt>
              </c:strCache>
            </c:strRef>
          </c:cat>
          <c:val>
            <c:numRef>
              <c:f>'Sheet 1'!$B$1820:$B$1826</c:f>
              <c:numCache>
                <c:formatCode>0%</c:formatCode>
                <c:ptCount val="7"/>
                <c:pt idx="0">
                  <c:v>0.10299999999999999</c:v>
                </c:pt>
                <c:pt idx="1">
                  <c:v>7.0000000000000007E-2</c:v>
                </c:pt>
                <c:pt idx="2">
                  <c:v>8.5999999999999993E-2</c:v>
                </c:pt>
                <c:pt idx="3">
                  <c:v>0.104</c:v>
                </c:pt>
                <c:pt idx="4">
                  <c:v>0.23300000000000001</c:v>
                </c:pt>
                <c:pt idx="5">
                  <c:v>0.23400000000000001</c:v>
                </c:pt>
                <c:pt idx="6">
                  <c:v>0.69899999999999995</c:v>
                </c:pt>
              </c:numCache>
            </c:numRef>
          </c:val>
          <c:extLst>
            <c:ext xmlns:c16="http://schemas.microsoft.com/office/drawing/2014/chart" uri="{C3380CC4-5D6E-409C-BE32-E72D297353CC}">
              <c16:uniqueId val="{00000000-4C18-4A99-80CE-F6BC6476E8DE}"/>
            </c:ext>
          </c:extLst>
        </c:ser>
        <c:dLbls>
          <c:showLegendKey val="0"/>
          <c:showVal val="0"/>
          <c:showCatName val="0"/>
          <c:showSerName val="0"/>
          <c:showPercent val="0"/>
          <c:showBubbleSize val="0"/>
        </c:dLbls>
        <c:gapWidth val="150"/>
        <c:shape val="box"/>
        <c:axId val="434813952"/>
        <c:axId val="1"/>
        <c:axId val="0"/>
      </c:bar3DChart>
      <c:catAx>
        <c:axId val="43481395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4813952"/>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Ar naudotųsi ryšiais ar pinigais darbinantis į privatų sektorių?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2024'!$B$1381</c:f>
              <c:strCache>
                <c:ptCount val="1"/>
                <c:pt idx="0">
                  <c:v>Nežino, neturi nuomonės</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2024'!$D$1380</c:f>
              <c:strCache>
                <c:ptCount val="1"/>
                <c:pt idx="0">
                  <c:v>%</c:v>
                </c:pt>
              </c:strCache>
            </c:strRef>
          </c:cat>
          <c:val>
            <c:numRef>
              <c:f>'Gyventojų korupcija 2024'!$D$1381</c:f>
              <c:numCache>
                <c:formatCode>0%</c:formatCode>
                <c:ptCount val="1"/>
                <c:pt idx="0">
                  <c:v>0.13800000000000001</c:v>
                </c:pt>
              </c:numCache>
            </c:numRef>
          </c:val>
          <c:extLst>
            <c:ext xmlns:c16="http://schemas.microsoft.com/office/drawing/2014/chart" uri="{C3380CC4-5D6E-409C-BE32-E72D297353CC}">
              <c16:uniqueId val="{00000000-A16C-4B52-AE5D-2AA5F9CAAC83}"/>
            </c:ext>
          </c:extLst>
        </c:ser>
        <c:ser>
          <c:idx val="1"/>
          <c:order val="1"/>
          <c:tx>
            <c:strRef>
              <c:f>'Gyventojų korupcija 2024'!$B$1382</c:f>
              <c:strCache>
                <c:ptCount val="1"/>
                <c:pt idx="0">
                  <c:v>Taip, pinigais ar kita nauda</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2024'!$D$1380</c:f>
              <c:strCache>
                <c:ptCount val="1"/>
                <c:pt idx="0">
                  <c:v>%</c:v>
                </c:pt>
              </c:strCache>
            </c:strRef>
          </c:cat>
          <c:val>
            <c:numRef>
              <c:f>'Gyventojų korupcija 2024'!$D$1382</c:f>
              <c:numCache>
                <c:formatCode>0%</c:formatCode>
                <c:ptCount val="1"/>
                <c:pt idx="0">
                  <c:v>3.4000000000000002E-2</c:v>
                </c:pt>
              </c:numCache>
            </c:numRef>
          </c:val>
          <c:extLst>
            <c:ext xmlns:c16="http://schemas.microsoft.com/office/drawing/2014/chart" uri="{C3380CC4-5D6E-409C-BE32-E72D297353CC}">
              <c16:uniqueId val="{00000001-A16C-4B52-AE5D-2AA5F9CAAC83}"/>
            </c:ext>
          </c:extLst>
        </c:ser>
        <c:ser>
          <c:idx val="2"/>
          <c:order val="2"/>
          <c:tx>
            <c:strRef>
              <c:f>'Gyventojų korupcija 2024'!$B$1383</c:f>
              <c:strCache>
                <c:ptCount val="1"/>
                <c:pt idx="0">
                  <c:v>Taip, giminystės ryšiais</c:v>
                </c:pt>
              </c:strCache>
            </c:strRef>
          </c:tx>
          <c:spPr>
            <a:gradFill>
              <a:gsLst>
                <a:gs pos="60000">
                  <a:srgbClr val="FFE799"/>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2024'!$D$1380</c:f>
              <c:strCache>
                <c:ptCount val="1"/>
                <c:pt idx="0">
                  <c:v>%</c:v>
                </c:pt>
              </c:strCache>
            </c:strRef>
          </c:cat>
          <c:val>
            <c:numRef>
              <c:f>'Gyventojų korupcija 2024'!$D$1383</c:f>
              <c:numCache>
                <c:formatCode>0%</c:formatCode>
                <c:ptCount val="1"/>
                <c:pt idx="0">
                  <c:v>0.318</c:v>
                </c:pt>
              </c:numCache>
            </c:numRef>
          </c:val>
          <c:extLst>
            <c:ext xmlns:c16="http://schemas.microsoft.com/office/drawing/2014/chart" uri="{C3380CC4-5D6E-409C-BE32-E72D297353CC}">
              <c16:uniqueId val="{00000002-A16C-4B52-AE5D-2AA5F9CAAC83}"/>
            </c:ext>
          </c:extLst>
        </c:ser>
        <c:ser>
          <c:idx val="3"/>
          <c:order val="3"/>
          <c:tx>
            <c:strRef>
              <c:f>'Gyventojų korupcija 2024'!$B$1384</c:f>
              <c:strCache>
                <c:ptCount val="1"/>
                <c:pt idx="0">
                  <c:v>Taip, naudingomis pažintimis</c:v>
                </c:pt>
              </c:strCache>
            </c:strRef>
          </c:tx>
          <c:spPr>
            <a:gradFill>
              <a:gsLst>
                <a:gs pos="60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2024'!$D$1380</c:f>
              <c:strCache>
                <c:ptCount val="1"/>
                <c:pt idx="0">
                  <c:v>%</c:v>
                </c:pt>
              </c:strCache>
            </c:strRef>
          </c:cat>
          <c:val>
            <c:numRef>
              <c:f>'Gyventojų korupcija 2024'!$D$1384</c:f>
              <c:numCache>
                <c:formatCode>0%</c:formatCode>
                <c:ptCount val="1"/>
                <c:pt idx="0">
                  <c:v>0.34899999999999998</c:v>
                </c:pt>
              </c:numCache>
            </c:numRef>
          </c:val>
          <c:extLst>
            <c:ext xmlns:c16="http://schemas.microsoft.com/office/drawing/2014/chart" uri="{C3380CC4-5D6E-409C-BE32-E72D297353CC}">
              <c16:uniqueId val="{00000003-A16C-4B52-AE5D-2AA5F9CAAC83}"/>
            </c:ext>
          </c:extLst>
        </c:ser>
        <c:ser>
          <c:idx val="4"/>
          <c:order val="4"/>
          <c:tx>
            <c:strRef>
              <c:f>'Gyventojų korupcija 2024'!$B$1385</c:f>
              <c:strCache>
                <c:ptCount val="1"/>
                <c:pt idx="0">
                  <c:v>Ne</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2024'!$D$1380</c:f>
              <c:strCache>
                <c:ptCount val="1"/>
                <c:pt idx="0">
                  <c:v>%</c:v>
                </c:pt>
              </c:strCache>
            </c:strRef>
          </c:cat>
          <c:val>
            <c:numRef>
              <c:f>'Gyventojų korupcija 2024'!$D$1385</c:f>
              <c:numCache>
                <c:formatCode>0%</c:formatCode>
                <c:ptCount val="1"/>
                <c:pt idx="0">
                  <c:v>0.36599999999999999</c:v>
                </c:pt>
              </c:numCache>
            </c:numRef>
          </c:val>
          <c:extLst>
            <c:ext xmlns:c16="http://schemas.microsoft.com/office/drawing/2014/chart" uri="{C3380CC4-5D6E-409C-BE32-E72D297353CC}">
              <c16:uniqueId val="{00000004-A16C-4B52-AE5D-2AA5F9CAAC83}"/>
            </c:ext>
          </c:extLst>
        </c:ser>
        <c:dLbls>
          <c:showLegendKey val="0"/>
          <c:showVal val="1"/>
          <c:showCatName val="0"/>
          <c:showSerName val="0"/>
          <c:showPercent val="0"/>
          <c:showBubbleSize val="0"/>
        </c:dLbls>
        <c:gapWidth val="150"/>
        <c:shape val="box"/>
        <c:axId val="284973136"/>
        <c:axId val="284973696"/>
        <c:axId val="0"/>
      </c:bar3DChart>
      <c:catAx>
        <c:axId val="284973136"/>
        <c:scaling>
          <c:orientation val="minMax"/>
        </c:scaling>
        <c:delete val="1"/>
        <c:axPos val="l"/>
        <c:numFmt formatCode="General" sourceLinked="1"/>
        <c:majorTickMark val="none"/>
        <c:minorTickMark val="none"/>
        <c:tickLblPos val="nextTo"/>
        <c:crossAx val="284973696"/>
        <c:crosses val="autoZero"/>
        <c:auto val="1"/>
        <c:lblAlgn val="ctr"/>
        <c:lblOffset val="100"/>
        <c:noMultiLvlLbl val="0"/>
      </c:catAx>
      <c:valAx>
        <c:axId val="2849736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84973136"/>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naudotųsi ryšiais</a:t>
            </a:r>
            <a:r>
              <a:rPr lang="lt-LT" sz="1800" b="1" baseline="0" dirty="0"/>
              <a:t> ir pinigais </a:t>
            </a:r>
            <a:r>
              <a:rPr lang="lt-LT" sz="1800" b="1" dirty="0"/>
              <a:t>darbinantis į viešąjį sektorių?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2024'!$B$1371</c:f>
              <c:strCache>
                <c:ptCount val="1"/>
                <c:pt idx="0">
                  <c:v>Nežino, neturi nuomonės</c:v>
                </c:pt>
              </c:strCache>
            </c:strRef>
          </c:tx>
          <c:spPr>
            <a:gradFill>
              <a:gsLst>
                <a:gs pos="0">
                  <a:schemeClr val="bg1"/>
                </a:gs>
                <a:gs pos="55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2024'!$C$1371</c:f>
              <c:numCache>
                <c:formatCode>0%</c:formatCode>
                <c:ptCount val="1"/>
                <c:pt idx="0">
                  <c:v>0.151</c:v>
                </c:pt>
              </c:numCache>
            </c:numRef>
          </c:val>
          <c:extLst>
            <c:ext xmlns:c16="http://schemas.microsoft.com/office/drawing/2014/chart" uri="{C3380CC4-5D6E-409C-BE32-E72D297353CC}">
              <c16:uniqueId val="{00000000-EE77-4527-87B9-A143CCDC3BE6}"/>
            </c:ext>
          </c:extLst>
        </c:ser>
        <c:ser>
          <c:idx val="1"/>
          <c:order val="1"/>
          <c:tx>
            <c:strRef>
              <c:f>'Gyventojų korupcija 2024'!$B$1372</c:f>
              <c:strCache>
                <c:ptCount val="1"/>
                <c:pt idx="0">
                  <c:v>Taip, pinigais ar kita nauda</c:v>
                </c:pt>
              </c:strCache>
            </c:strRef>
          </c:tx>
          <c:spPr>
            <a:gradFill>
              <a:gsLst>
                <a:gs pos="0">
                  <a:schemeClr val="bg1">
                    <a:lumMod val="5000"/>
                    <a:lumOff val="95000"/>
                  </a:schemeClr>
                </a:gs>
                <a:gs pos="60000">
                  <a:srgbClr val="DF496D"/>
                </a:gs>
              </a:gsLst>
              <a:lin ang="5400000" scaled="1"/>
            </a:gradFill>
            <a:ln>
              <a:noFill/>
            </a:ln>
            <a:effectLst/>
            <a:sp3d/>
          </c:spPr>
          <c:invertIfNegative val="0"/>
          <c:dPt>
            <c:idx val="0"/>
            <c:invertIfNegative val="0"/>
            <c:bubble3D val="0"/>
            <c:spPr>
              <a:gradFill>
                <a:gsLst>
                  <a:gs pos="0">
                    <a:schemeClr val="bg1">
                      <a:lumMod val="5000"/>
                      <a:lumOff val="95000"/>
                    </a:schemeClr>
                  </a:gs>
                  <a:gs pos="60000">
                    <a:srgbClr val="DF496D"/>
                  </a:gs>
                </a:gsLst>
                <a:lin ang="5400000" scaled="1"/>
              </a:gradFill>
              <a:ln>
                <a:noFill/>
              </a:ln>
              <a:effectLst/>
              <a:sp3d/>
            </c:spPr>
            <c:extLst>
              <c:ext xmlns:c16="http://schemas.microsoft.com/office/drawing/2014/chart" uri="{C3380CC4-5D6E-409C-BE32-E72D297353CC}">
                <c16:uniqueId val="{00000005-EE77-4527-87B9-A143CCDC3BE6}"/>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2024'!$C$1372</c:f>
              <c:numCache>
                <c:formatCode>0%</c:formatCode>
                <c:ptCount val="1"/>
                <c:pt idx="0">
                  <c:v>3.2000000000000001E-2</c:v>
                </c:pt>
              </c:numCache>
            </c:numRef>
          </c:val>
          <c:extLst>
            <c:ext xmlns:c16="http://schemas.microsoft.com/office/drawing/2014/chart" uri="{C3380CC4-5D6E-409C-BE32-E72D297353CC}">
              <c16:uniqueId val="{00000001-EE77-4527-87B9-A143CCDC3BE6}"/>
            </c:ext>
          </c:extLst>
        </c:ser>
        <c:ser>
          <c:idx val="2"/>
          <c:order val="2"/>
          <c:tx>
            <c:strRef>
              <c:f>'Gyventojų korupcija 2024'!$B$1373</c:f>
              <c:strCache>
                <c:ptCount val="1"/>
                <c:pt idx="0">
                  <c:v>Taip, giminystės ryšiais</c:v>
                </c:pt>
              </c:strCache>
            </c:strRef>
          </c:tx>
          <c:spPr>
            <a:gradFill>
              <a:gsLst>
                <a:gs pos="0">
                  <a:schemeClr val="bg1"/>
                </a:gs>
                <a:gs pos="55000">
                  <a:srgbClr val="FFE799"/>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2024'!$C$1373</c:f>
              <c:numCache>
                <c:formatCode>0%</c:formatCode>
                <c:ptCount val="1"/>
                <c:pt idx="0">
                  <c:v>0.26300000000000001</c:v>
                </c:pt>
              </c:numCache>
            </c:numRef>
          </c:val>
          <c:extLst>
            <c:ext xmlns:c16="http://schemas.microsoft.com/office/drawing/2014/chart" uri="{C3380CC4-5D6E-409C-BE32-E72D297353CC}">
              <c16:uniqueId val="{00000002-EE77-4527-87B9-A143CCDC3BE6}"/>
            </c:ext>
          </c:extLst>
        </c:ser>
        <c:ser>
          <c:idx val="3"/>
          <c:order val="3"/>
          <c:tx>
            <c:strRef>
              <c:f>'Gyventojų korupcija 2024'!$B$1374</c:f>
              <c:strCache>
                <c:ptCount val="1"/>
                <c:pt idx="0">
                  <c:v>Taip, naudingomis pažintimis</c:v>
                </c:pt>
              </c:strCache>
            </c:strRef>
          </c:tx>
          <c:spPr>
            <a:gradFill>
              <a:gsLst>
                <a:gs pos="0">
                  <a:schemeClr val="bg1"/>
                </a:gs>
                <a:gs pos="55000">
                  <a:srgbClr val="F4B1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2024'!$C$1374</c:f>
              <c:numCache>
                <c:formatCode>0%</c:formatCode>
                <c:ptCount val="1"/>
                <c:pt idx="0">
                  <c:v>0.28499999999999998</c:v>
                </c:pt>
              </c:numCache>
            </c:numRef>
          </c:val>
          <c:extLst>
            <c:ext xmlns:c16="http://schemas.microsoft.com/office/drawing/2014/chart" uri="{C3380CC4-5D6E-409C-BE32-E72D297353CC}">
              <c16:uniqueId val="{00000003-EE77-4527-87B9-A143CCDC3BE6}"/>
            </c:ext>
          </c:extLst>
        </c:ser>
        <c:ser>
          <c:idx val="4"/>
          <c:order val="4"/>
          <c:tx>
            <c:strRef>
              <c:f>'Gyventojų korupcija 2024'!$B$1375</c:f>
              <c:strCache>
                <c:ptCount val="1"/>
                <c:pt idx="0">
                  <c:v>Ne</c:v>
                </c:pt>
              </c:strCache>
            </c:strRef>
          </c:tx>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2024'!$C$1375</c:f>
              <c:numCache>
                <c:formatCode>0%</c:formatCode>
                <c:ptCount val="1"/>
                <c:pt idx="0">
                  <c:v>0.443</c:v>
                </c:pt>
              </c:numCache>
            </c:numRef>
          </c:val>
          <c:extLst>
            <c:ext xmlns:c16="http://schemas.microsoft.com/office/drawing/2014/chart" uri="{C3380CC4-5D6E-409C-BE32-E72D297353CC}">
              <c16:uniqueId val="{00000004-EE77-4527-87B9-A143CCDC3BE6}"/>
            </c:ext>
          </c:extLst>
        </c:ser>
        <c:dLbls>
          <c:showLegendKey val="0"/>
          <c:showVal val="1"/>
          <c:showCatName val="0"/>
          <c:showSerName val="0"/>
          <c:showPercent val="0"/>
          <c:showBubbleSize val="0"/>
        </c:dLbls>
        <c:gapWidth val="150"/>
        <c:shape val="box"/>
        <c:axId val="811872288"/>
        <c:axId val="811881408"/>
        <c:axId val="0"/>
      </c:bar3DChart>
      <c:catAx>
        <c:axId val="811872288"/>
        <c:scaling>
          <c:orientation val="minMax"/>
        </c:scaling>
        <c:delete val="1"/>
        <c:axPos val="l"/>
        <c:numFmt formatCode="General" sourceLinked="1"/>
        <c:majorTickMark val="none"/>
        <c:minorTickMark val="none"/>
        <c:tickLblPos val="nextTo"/>
        <c:crossAx val="811881408"/>
        <c:crosses val="autoZero"/>
        <c:auto val="1"/>
        <c:lblAlgn val="ctr"/>
        <c:lblOffset val="100"/>
        <c:noMultiLvlLbl val="0"/>
      </c:catAx>
      <c:valAx>
        <c:axId val="81188140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811872288"/>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teko pasinaudoti ryšiais ar pinigais darbinantis į privatų sektorių?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2024'!$B$1401</c:f>
              <c:strCache>
                <c:ptCount val="1"/>
                <c:pt idx="0">
                  <c:v>Nežino, neturi nuomonės</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2024'!$D$1400</c:f>
              <c:strCache>
                <c:ptCount val="1"/>
                <c:pt idx="0">
                  <c:v>%</c:v>
                </c:pt>
              </c:strCache>
            </c:strRef>
          </c:cat>
          <c:val>
            <c:numRef>
              <c:f>'Gyventojų korupcija 2024'!$D$1401</c:f>
              <c:numCache>
                <c:formatCode>0%</c:formatCode>
                <c:ptCount val="1"/>
                <c:pt idx="0">
                  <c:v>3.5999999999999997E-2</c:v>
                </c:pt>
              </c:numCache>
            </c:numRef>
          </c:val>
          <c:extLst>
            <c:ext xmlns:c16="http://schemas.microsoft.com/office/drawing/2014/chart" uri="{C3380CC4-5D6E-409C-BE32-E72D297353CC}">
              <c16:uniqueId val="{00000000-AC93-40D9-A79A-2C5C0051C1B5}"/>
            </c:ext>
          </c:extLst>
        </c:ser>
        <c:ser>
          <c:idx val="1"/>
          <c:order val="1"/>
          <c:tx>
            <c:strRef>
              <c:f>'Gyventojų korupcija 2024'!$B$1402</c:f>
              <c:strCache>
                <c:ptCount val="1"/>
                <c:pt idx="0">
                  <c:v>Taip, pinigais ar kita nauda</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2024'!$D$1400</c:f>
              <c:strCache>
                <c:ptCount val="1"/>
                <c:pt idx="0">
                  <c:v>%</c:v>
                </c:pt>
              </c:strCache>
            </c:strRef>
          </c:cat>
          <c:val>
            <c:numRef>
              <c:f>'Gyventojų korupcija 2024'!$D$1402</c:f>
              <c:numCache>
                <c:formatCode>0%</c:formatCode>
                <c:ptCount val="1"/>
                <c:pt idx="0">
                  <c:v>3.0000000000000001E-3</c:v>
                </c:pt>
              </c:numCache>
            </c:numRef>
          </c:val>
          <c:extLst>
            <c:ext xmlns:c16="http://schemas.microsoft.com/office/drawing/2014/chart" uri="{C3380CC4-5D6E-409C-BE32-E72D297353CC}">
              <c16:uniqueId val="{00000001-AC93-40D9-A79A-2C5C0051C1B5}"/>
            </c:ext>
          </c:extLst>
        </c:ser>
        <c:ser>
          <c:idx val="2"/>
          <c:order val="2"/>
          <c:tx>
            <c:strRef>
              <c:f>'Gyventojų korupcija 2024'!$B$1403</c:f>
              <c:strCache>
                <c:ptCount val="1"/>
                <c:pt idx="0">
                  <c:v>Taip, giminystės ryšiais</c:v>
                </c:pt>
              </c:strCache>
            </c:strRef>
          </c:tx>
          <c:spPr>
            <a:gradFill>
              <a:gsLst>
                <a:gs pos="60000">
                  <a:srgbClr val="FFE799"/>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2024'!$D$1400</c:f>
              <c:strCache>
                <c:ptCount val="1"/>
                <c:pt idx="0">
                  <c:v>%</c:v>
                </c:pt>
              </c:strCache>
            </c:strRef>
          </c:cat>
          <c:val>
            <c:numRef>
              <c:f>'Gyventojų korupcija 2024'!$D$1403</c:f>
              <c:numCache>
                <c:formatCode>0%</c:formatCode>
                <c:ptCount val="1"/>
                <c:pt idx="0">
                  <c:v>0.08</c:v>
                </c:pt>
              </c:numCache>
            </c:numRef>
          </c:val>
          <c:extLst>
            <c:ext xmlns:c16="http://schemas.microsoft.com/office/drawing/2014/chart" uri="{C3380CC4-5D6E-409C-BE32-E72D297353CC}">
              <c16:uniqueId val="{00000002-AC93-40D9-A79A-2C5C0051C1B5}"/>
            </c:ext>
          </c:extLst>
        </c:ser>
        <c:ser>
          <c:idx val="3"/>
          <c:order val="3"/>
          <c:tx>
            <c:strRef>
              <c:f>'Gyventojų korupcija 2024'!$B$1404</c:f>
              <c:strCache>
                <c:ptCount val="1"/>
                <c:pt idx="0">
                  <c:v>Taip, naudingomis pažintimis</c:v>
                </c:pt>
              </c:strCache>
            </c:strRef>
          </c:tx>
          <c:spPr>
            <a:gradFill>
              <a:gsLst>
                <a:gs pos="60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2024'!$D$1400</c:f>
              <c:strCache>
                <c:ptCount val="1"/>
                <c:pt idx="0">
                  <c:v>%</c:v>
                </c:pt>
              </c:strCache>
            </c:strRef>
          </c:cat>
          <c:val>
            <c:numRef>
              <c:f>'Gyventojų korupcija 2024'!$D$1404</c:f>
              <c:numCache>
                <c:formatCode>0%</c:formatCode>
                <c:ptCount val="1"/>
                <c:pt idx="0">
                  <c:v>0.15</c:v>
                </c:pt>
              </c:numCache>
            </c:numRef>
          </c:val>
          <c:extLst>
            <c:ext xmlns:c16="http://schemas.microsoft.com/office/drawing/2014/chart" uri="{C3380CC4-5D6E-409C-BE32-E72D297353CC}">
              <c16:uniqueId val="{00000003-AC93-40D9-A79A-2C5C0051C1B5}"/>
            </c:ext>
          </c:extLst>
        </c:ser>
        <c:ser>
          <c:idx val="4"/>
          <c:order val="4"/>
          <c:tx>
            <c:strRef>
              <c:f>'Gyventojų korupcija 2024'!$B$1405</c:f>
              <c:strCache>
                <c:ptCount val="1"/>
                <c:pt idx="0">
                  <c:v>Ne</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2024'!$D$1400</c:f>
              <c:strCache>
                <c:ptCount val="1"/>
                <c:pt idx="0">
                  <c:v>%</c:v>
                </c:pt>
              </c:strCache>
            </c:strRef>
          </c:cat>
          <c:val>
            <c:numRef>
              <c:f>'Gyventojų korupcija 2024'!$D$1405</c:f>
              <c:numCache>
                <c:formatCode>0%</c:formatCode>
                <c:ptCount val="1"/>
                <c:pt idx="0">
                  <c:v>0.747</c:v>
                </c:pt>
              </c:numCache>
            </c:numRef>
          </c:val>
          <c:extLst>
            <c:ext xmlns:c16="http://schemas.microsoft.com/office/drawing/2014/chart" uri="{C3380CC4-5D6E-409C-BE32-E72D297353CC}">
              <c16:uniqueId val="{00000004-AC93-40D9-A79A-2C5C0051C1B5}"/>
            </c:ext>
          </c:extLst>
        </c:ser>
        <c:dLbls>
          <c:showLegendKey val="0"/>
          <c:showVal val="1"/>
          <c:showCatName val="0"/>
          <c:showSerName val="0"/>
          <c:showPercent val="0"/>
          <c:showBubbleSize val="0"/>
        </c:dLbls>
        <c:gapWidth val="150"/>
        <c:shape val="box"/>
        <c:axId val="286671104"/>
        <c:axId val="286671664"/>
        <c:axId val="0"/>
      </c:bar3DChart>
      <c:catAx>
        <c:axId val="286671104"/>
        <c:scaling>
          <c:orientation val="minMax"/>
        </c:scaling>
        <c:delete val="1"/>
        <c:axPos val="l"/>
        <c:numFmt formatCode="General" sourceLinked="1"/>
        <c:majorTickMark val="none"/>
        <c:minorTickMark val="none"/>
        <c:tickLblPos val="nextTo"/>
        <c:crossAx val="286671664"/>
        <c:crosses val="autoZero"/>
        <c:auto val="1"/>
        <c:lblAlgn val="ctr"/>
        <c:lblOffset val="100"/>
        <c:noMultiLvlLbl val="0"/>
      </c:catAx>
      <c:valAx>
        <c:axId val="28667166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86671104"/>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dirty="0"/>
              <a:t> Ar teko pasinaudoti ryšiais</a:t>
            </a:r>
            <a:r>
              <a:rPr lang="lt-LT" sz="1800" b="1" baseline="0" dirty="0"/>
              <a:t> ar</a:t>
            </a:r>
            <a:r>
              <a:rPr lang="lt-LT" sz="1800" b="1" dirty="0"/>
              <a:t> pinigais darbinantis į viešąjį sektorių?</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2024'!$B$1391</c:f>
              <c:strCache>
                <c:ptCount val="1"/>
                <c:pt idx="0">
                  <c:v>Nežino, neturi nuomonės</c:v>
                </c:pt>
              </c:strCache>
            </c:strRef>
          </c:tx>
          <c:spPr>
            <a:gradFill>
              <a:gsLst>
                <a:gs pos="0">
                  <a:schemeClr val="bg1"/>
                </a:gs>
                <a:gs pos="62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2024'!$D$1391</c:f>
              <c:numCache>
                <c:formatCode>0%</c:formatCode>
                <c:ptCount val="1"/>
                <c:pt idx="0">
                  <c:v>2.5999999999999999E-2</c:v>
                </c:pt>
              </c:numCache>
            </c:numRef>
          </c:val>
          <c:extLst>
            <c:ext xmlns:c16="http://schemas.microsoft.com/office/drawing/2014/chart" uri="{C3380CC4-5D6E-409C-BE32-E72D297353CC}">
              <c16:uniqueId val="{00000000-36CD-4DD7-BC6A-0EB248AE6416}"/>
            </c:ext>
          </c:extLst>
        </c:ser>
        <c:ser>
          <c:idx val="1"/>
          <c:order val="1"/>
          <c:tx>
            <c:strRef>
              <c:f>'Gyventojų korupcija 2024'!$B$1392</c:f>
              <c:strCache>
                <c:ptCount val="1"/>
                <c:pt idx="0">
                  <c:v>Taip, pinigais ar kita nauda</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2024'!$D$1392</c:f>
              <c:numCache>
                <c:formatCode>0%</c:formatCode>
                <c:ptCount val="1"/>
                <c:pt idx="0">
                  <c:v>3.0000000000000001E-3</c:v>
                </c:pt>
              </c:numCache>
            </c:numRef>
          </c:val>
          <c:extLst>
            <c:ext xmlns:c16="http://schemas.microsoft.com/office/drawing/2014/chart" uri="{C3380CC4-5D6E-409C-BE32-E72D297353CC}">
              <c16:uniqueId val="{00000001-36CD-4DD7-BC6A-0EB248AE6416}"/>
            </c:ext>
          </c:extLst>
        </c:ser>
        <c:ser>
          <c:idx val="2"/>
          <c:order val="2"/>
          <c:tx>
            <c:strRef>
              <c:f>'Gyventojų korupcija 2024'!$B$1393</c:f>
              <c:strCache>
                <c:ptCount val="1"/>
                <c:pt idx="0">
                  <c:v>Taip, giminystės ryšiais</c:v>
                </c:pt>
              </c:strCache>
            </c:strRef>
          </c:tx>
          <c:spPr>
            <a:gradFill>
              <a:gsLst>
                <a:gs pos="0">
                  <a:schemeClr val="bg1"/>
                </a:gs>
                <a:gs pos="62000">
                  <a:srgbClr val="FFE799"/>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2024'!$D$1393</c:f>
              <c:numCache>
                <c:formatCode>0%</c:formatCode>
                <c:ptCount val="1"/>
                <c:pt idx="0">
                  <c:v>4.2000000000000003E-2</c:v>
                </c:pt>
              </c:numCache>
            </c:numRef>
          </c:val>
          <c:extLst>
            <c:ext xmlns:c16="http://schemas.microsoft.com/office/drawing/2014/chart" uri="{C3380CC4-5D6E-409C-BE32-E72D297353CC}">
              <c16:uniqueId val="{00000002-36CD-4DD7-BC6A-0EB248AE6416}"/>
            </c:ext>
          </c:extLst>
        </c:ser>
        <c:ser>
          <c:idx val="3"/>
          <c:order val="3"/>
          <c:tx>
            <c:strRef>
              <c:f>'Gyventojų korupcija 2024'!$B$1394</c:f>
              <c:strCache>
                <c:ptCount val="1"/>
                <c:pt idx="0">
                  <c:v>Taip, naudingomis pažintimis</c:v>
                </c:pt>
              </c:strCache>
            </c:strRef>
          </c:tx>
          <c:spPr>
            <a:gradFill>
              <a:gsLst>
                <a:gs pos="0">
                  <a:schemeClr val="bg1"/>
                </a:gs>
                <a:gs pos="55000">
                  <a:srgbClr val="F4B1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2024'!$D$1394</c:f>
              <c:numCache>
                <c:formatCode>0%</c:formatCode>
                <c:ptCount val="1"/>
                <c:pt idx="0">
                  <c:v>6.6000000000000003E-2</c:v>
                </c:pt>
              </c:numCache>
            </c:numRef>
          </c:val>
          <c:extLst>
            <c:ext xmlns:c16="http://schemas.microsoft.com/office/drawing/2014/chart" uri="{C3380CC4-5D6E-409C-BE32-E72D297353CC}">
              <c16:uniqueId val="{00000003-36CD-4DD7-BC6A-0EB248AE6416}"/>
            </c:ext>
          </c:extLst>
        </c:ser>
        <c:ser>
          <c:idx val="4"/>
          <c:order val="4"/>
          <c:tx>
            <c:strRef>
              <c:f>'Gyventojų korupcija 2024'!$B$1395</c:f>
              <c:strCache>
                <c:ptCount val="1"/>
                <c:pt idx="0">
                  <c:v>Ne</c:v>
                </c:pt>
              </c:strCache>
            </c:strRef>
          </c:tx>
          <c:spPr>
            <a:gradFill>
              <a:gsLst>
                <a:gs pos="0">
                  <a:schemeClr val="bg1"/>
                </a:gs>
                <a:gs pos="55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2024'!$D$1395</c:f>
              <c:numCache>
                <c:formatCode>0%</c:formatCode>
                <c:ptCount val="1"/>
                <c:pt idx="0">
                  <c:v>0.875</c:v>
                </c:pt>
              </c:numCache>
            </c:numRef>
          </c:val>
          <c:extLst>
            <c:ext xmlns:c16="http://schemas.microsoft.com/office/drawing/2014/chart" uri="{C3380CC4-5D6E-409C-BE32-E72D297353CC}">
              <c16:uniqueId val="{00000004-36CD-4DD7-BC6A-0EB248AE6416}"/>
            </c:ext>
          </c:extLst>
        </c:ser>
        <c:dLbls>
          <c:showLegendKey val="0"/>
          <c:showVal val="1"/>
          <c:showCatName val="0"/>
          <c:showSerName val="0"/>
          <c:showPercent val="0"/>
          <c:showBubbleSize val="0"/>
        </c:dLbls>
        <c:gapWidth val="150"/>
        <c:shape val="box"/>
        <c:axId val="810398736"/>
        <c:axId val="810399696"/>
        <c:axId val="0"/>
      </c:bar3DChart>
      <c:catAx>
        <c:axId val="810398736"/>
        <c:scaling>
          <c:orientation val="minMax"/>
        </c:scaling>
        <c:delete val="1"/>
        <c:axPos val="l"/>
        <c:numFmt formatCode="General" sourceLinked="1"/>
        <c:majorTickMark val="none"/>
        <c:minorTickMark val="none"/>
        <c:tickLblPos val="nextTo"/>
        <c:crossAx val="810399696"/>
        <c:crosses val="autoZero"/>
        <c:auto val="1"/>
        <c:lblAlgn val="ctr"/>
        <c:lblOffset val="100"/>
        <c:noMultiLvlLbl val="0"/>
      </c:catAx>
      <c:valAx>
        <c:axId val="810399696"/>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810398736"/>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Ar pasinaudotų ryšiais ar pinigais norėdami, kad kokybiškiau/greičiau gautų paslaugą?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2024'!$B$1411</c:f>
              <c:strCache>
                <c:ptCount val="1"/>
                <c:pt idx="0">
                  <c:v>Nežino, neturi nuomonės</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2024'!$D$1410</c:f>
              <c:strCache>
                <c:ptCount val="1"/>
                <c:pt idx="0">
                  <c:v>%</c:v>
                </c:pt>
              </c:strCache>
            </c:strRef>
          </c:cat>
          <c:val>
            <c:numRef>
              <c:f>'Gyventojų korupcija 2024'!$D$1411</c:f>
              <c:numCache>
                <c:formatCode>0%</c:formatCode>
                <c:ptCount val="1"/>
                <c:pt idx="0">
                  <c:v>0.13900000000000001</c:v>
                </c:pt>
              </c:numCache>
            </c:numRef>
          </c:val>
          <c:extLst>
            <c:ext xmlns:c16="http://schemas.microsoft.com/office/drawing/2014/chart" uri="{C3380CC4-5D6E-409C-BE32-E72D297353CC}">
              <c16:uniqueId val="{00000000-FEB6-4D53-8AE7-66EABC410944}"/>
            </c:ext>
          </c:extLst>
        </c:ser>
        <c:ser>
          <c:idx val="1"/>
          <c:order val="1"/>
          <c:tx>
            <c:strRef>
              <c:f>'Gyventojų korupcija 2024'!$B$1412</c:f>
              <c:strCache>
                <c:ptCount val="1"/>
                <c:pt idx="0">
                  <c:v>Taip, pinigais ar kita nauda</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2024'!$D$1410</c:f>
              <c:strCache>
                <c:ptCount val="1"/>
                <c:pt idx="0">
                  <c:v>%</c:v>
                </c:pt>
              </c:strCache>
            </c:strRef>
          </c:cat>
          <c:val>
            <c:numRef>
              <c:f>'Gyventojų korupcija 2024'!$D$1412</c:f>
              <c:numCache>
                <c:formatCode>0%</c:formatCode>
                <c:ptCount val="1"/>
                <c:pt idx="0">
                  <c:v>7.3999999999999996E-2</c:v>
                </c:pt>
              </c:numCache>
            </c:numRef>
          </c:val>
          <c:extLst>
            <c:ext xmlns:c16="http://schemas.microsoft.com/office/drawing/2014/chart" uri="{C3380CC4-5D6E-409C-BE32-E72D297353CC}">
              <c16:uniqueId val="{00000001-FEB6-4D53-8AE7-66EABC410944}"/>
            </c:ext>
          </c:extLst>
        </c:ser>
        <c:ser>
          <c:idx val="2"/>
          <c:order val="2"/>
          <c:tx>
            <c:strRef>
              <c:f>'Gyventojų korupcija 2024'!$B$1413</c:f>
              <c:strCache>
                <c:ptCount val="1"/>
                <c:pt idx="0">
                  <c:v>Taip, giminystės ryšiais</c:v>
                </c:pt>
              </c:strCache>
            </c:strRef>
          </c:tx>
          <c:spPr>
            <a:gradFill>
              <a:gsLst>
                <a:gs pos="60000">
                  <a:srgbClr val="FFE799"/>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2024'!$D$1410</c:f>
              <c:strCache>
                <c:ptCount val="1"/>
                <c:pt idx="0">
                  <c:v>%</c:v>
                </c:pt>
              </c:strCache>
            </c:strRef>
          </c:cat>
          <c:val>
            <c:numRef>
              <c:f>'Gyventojų korupcija 2024'!$D$1413</c:f>
              <c:numCache>
                <c:formatCode>0%</c:formatCode>
                <c:ptCount val="1"/>
                <c:pt idx="0">
                  <c:v>0.314</c:v>
                </c:pt>
              </c:numCache>
            </c:numRef>
          </c:val>
          <c:extLst>
            <c:ext xmlns:c16="http://schemas.microsoft.com/office/drawing/2014/chart" uri="{C3380CC4-5D6E-409C-BE32-E72D297353CC}">
              <c16:uniqueId val="{00000002-FEB6-4D53-8AE7-66EABC410944}"/>
            </c:ext>
          </c:extLst>
        </c:ser>
        <c:ser>
          <c:idx val="3"/>
          <c:order val="3"/>
          <c:tx>
            <c:strRef>
              <c:f>'Gyventojų korupcija 2024'!$B$1414</c:f>
              <c:strCache>
                <c:ptCount val="1"/>
                <c:pt idx="0">
                  <c:v>Ne</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2024'!$D$1410</c:f>
              <c:strCache>
                <c:ptCount val="1"/>
                <c:pt idx="0">
                  <c:v>%</c:v>
                </c:pt>
              </c:strCache>
            </c:strRef>
          </c:cat>
          <c:val>
            <c:numRef>
              <c:f>'Gyventojų korupcija 2024'!$D$1414</c:f>
              <c:numCache>
                <c:formatCode>0%</c:formatCode>
                <c:ptCount val="1"/>
                <c:pt idx="0">
                  <c:v>0.35299999999999998</c:v>
                </c:pt>
              </c:numCache>
            </c:numRef>
          </c:val>
          <c:extLst>
            <c:ext xmlns:c16="http://schemas.microsoft.com/office/drawing/2014/chart" uri="{C3380CC4-5D6E-409C-BE32-E72D297353CC}">
              <c16:uniqueId val="{00000003-FEB6-4D53-8AE7-66EABC410944}"/>
            </c:ext>
          </c:extLst>
        </c:ser>
        <c:ser>
          <c:idx val="4"/>
          <c:order val="4"/>
          <c:tx>
            <c:strRef>
              <c:f>'Gyventojų korupcija 2024'!$B$1415</c:f>
              <c:strCache>
                <c:ptCount val="1"/>
                <c:pt idx="0">
                  <c:v>Taip, naudingomis pažintimis</c:v>
                </c:pt>
              </c:strCache>
            </c:strRef>
          </c:tx>
          <c:spPr>
            <a:gradFill>
              <a:gsLst>
                <a:gs pos="60000">
                  <a:srgbClr val="F4B183"/>
                </a:gs>
                <a:gs pos="0">
                  <a:srgbClr val="FCFBFA"/>
                </a:gs>
              </a:gsLst>
              <a:lin ang="5400000" scaled="1"/>
            </a:gradFill>
            <a:ln>
              <a:noFill/>
            </a:ln>
            <a:effectLst/>
            <a:sp3d/>
          </c:spPr>
          <c:invertIfNegative val="0"/>
          <c:dPt>
            <c:idx val="0"/>
            <c:invertIfNegative val="0"/>
            <c:bubble3D val="0"/>
            <c:spPr>
              <a:gradFill>
                <a:gsLst>
                  <a:gs pos="60000">
                    <a:srgbClr val="F4B183"/>
                  </a:gs>
                  <a:gs pos="0">
                    <a:srgbClr val="FCFBFA"/>
                  </a:gs>
                </a:gsLst>
                <a:lin ang="5400000" scaled="1"/>
              </a:gradFill>
              <a:ln>
                <a:noFill/>
              </a:ln>
              <a:effectLst/>
              <a:sp3d/>
            </c:spPr>
            <c:extLst>
              <c:ext xmlns:c16="http://schemas.microsoft.com/office/drawing/2014/chart" uri="{C3380CC4-5D6E-409C-BE32-E72D297353CC}">
                <c16:uniqueId val="{00000006-FEB6-4D53-8AE7-66EABC410944}"/>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2024'!$D$1410</c:f>
              <c:strCache>
                <c:ptCount val="1"/>
                <c:pt idx="0">
                  <c:v>%</c:v>
                </c:pt>
              </c:strCache>
            </c:strRef>
          </c:cat>
          <c:val>
            <c:numRef>
              <c:f>'Gyventojų korupcija 2024'!$D$1415</c:f>
              <c:numCache>
                <c:formatCode>0%</c:formatCode>
                <c:ptCount val="1"/>
                <c:pt idx="0">
                  <c:v>0.38500000000000001</c:v>
                </c:pt>
              </c:numCache>
            </c:numRef>
          </c:val>
          <c:extLst>
            <c:ext xmlns:c16="http://schemas.microsoft.com/office/drawing/2014/chart" uri="{C3380CC4-5D6E-409C-BE32-E72D297353CC}">
              <c16:uniqueId val="{00000004-FEB6-4D53-8AE7-66EABC410944}"/>
            </c:ext>
          </c:extLst>
        </c:ser>
        <c:dLbls>
          <c:showLegendKey val="0"/>
          <c:showVal val="1"/>
          <c:showCatName val="0"/>
          <c:showSerName val="0"/>
          <c:showPercent val="0"/>
          <c:showBubbleSize val="0"/>
        </c:dLbls>
        <c:gapWidth val="150"/>
        <c:shape val="box"/>
        <c:axId val="286676704"/>
        <c:axId val="286677264"/>
        <c:axId val="0"/>
      </c:bar3DChart>
      <c:catAx>
        <c:axId val="286676704"/>
        <c:scaling>
          <c:orientation val="minMax"/>
        </c:scaling>
        <c:delete val="1"/>
        <c:axPos val="l"/>
        <c:numFmt formatCode="General" sourceLinked="1"/>
        <c:majorTickMark val="none"/>
        <c:minorTickMark val="none"/>
        <c:tickLblPos val="nextTo"/>
        <c:crossAx val="286677264"/>
        <c:crosses val="autoZero"/>
        <c:auto val="1"/>
        <c:lblAlgn val="ctr"/>
        <c:lblOffset val="100"/>
        <c:noMultiLvlLbl val="0"/>
      </c:catAx>
      <c:valAx>
        <c:axId val="28667726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86676704"/>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400" b="1"/>
              <a:t>Valstybės tarnautojai</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spPr>
                <a:noFill/>
                <a:ln>
                  <a:noFill/>
                </a:ln>
                <a:effectLst/>
              </c:spPr>
              <c:txPr>
                <a:bodyPr rot="0" spcFirstLastPara="1" vertOverflow="ellipsis" vert="horz" wrap="square" anchor="ctr" anchorCtr="1"/>
                <a:lstStyle/>
                <a:p>
                  <a:pPr>
                    <a:defRPr sz="1400" b="1"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2-F978-40DA-A6AC-940782E8A477}"/>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'Korupcija tarp kitu problemu'!$G$65:$G$71</c:f>
              <c:strCache>
                <c:ptCount val="7"/>
                <c:pt idx="0">
                  <c:v>Korupcija</c:v>
                </c:pt>
                <c:pt idx="1">
                  <c:v>Alkoholizmas</c:v>
                </c:pt>
                <c:pt idx="2">
                  <c:v>Azartiniai lošimai ir lažybos</c:v>
                </c:pt>
                <c:pt idx="3">
                  <c:v>Maži atlyginimai</c:v>
                </c:pt>
                <c:pt idx="4">
                  <c:v>Didelės kainos / infliacija</c:v>
                </c:pt>
                <c:pt idx="5">
                  <c:v>Sveikatos apsaugos problemos</c:v>
                </c:pt>
                <c:pt idx="6">
                  <c:v>Narkotikų vartojimas</c:v>
                </c:pt>
              </c:strCache>
            </c:strRef>
          </c:cat>
          <c:val>
            <c:numRef>
              <c:f>'Korupcija tarp kitu problemu'!$H$65:$H$71</c:f>
              <c:numCache>
                <c:formatCode>0%</c:formatCode>
                <c:ptCount val="7"/>
                <c:pt idx="0">
                  <c:v>0.28299999999999997</c:v>
                </c:pt>
                <c:pt idx="1">
                  <c:v>0.33</c:v>
                </c:pt>
                <c:pt idx="2">
                  <c:v>0.36499999999999999</c:v>
                </c:pt>
                <c:pt idx="3">
                  <c:v>0.438</c:v>
                </c:pt>
                <c:pt idx="4">
                  <c:v>0.438</c:v>
                </c:pt>
                <c:pt idx="5">
                  <c:v>0.44900000000000001</c:v>
                </c:pt>
                <c:pt idx="6">
                  <c:v>0.57099999999999995</c:v>
                </c:pt>
              </c:numCache>
            </c:numRef>
          </c:val>
          <c:extLst>
            <c:ext xmlns:c16="http://schemas.microsoft.com/office/drawing/2014/chart" uri="{C3380CC4-5D6E-409C-BE32-E72D297353CC}">
              <c16:uniqueId val="{00000000-F978-40DA-A6AC-940782E8A477}"/>
            </c:ext>
          </c:extLst>
        </c:ser>
        <c:dLbls>
          <c:showLegendKey val="0"/>
          <c:showVal val="1"/>
          <c:showCatName val="0"/>
          <c:showSerName val="0"/>
          <c:showPercent val="0"/>
          <c:showBubbleSize val="0"/>
        </c:dLbls>
        <c:gapWidth val="150"/>
        <c:shape val="box"/>
        <c:axId val="238777760"/>
        <c:axId val="239271024"/>
        <c:axId val="0"/>
      </c:bar3DChart>
      <c:catAx>
        <c:axId val="2387777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239271024"/>
        <c:crosses val="autoZero"/>
        <c:auto val="1"/>
        <c:lblAlgn val="ctr"/>
        <c:lblOffset val="100"/>
        <c:noMultiLvlLbl val="0"/>
      </c:catAx>
      <c:valAx>
        <c:axId val="239271024"/>
        <c:scaling>
          <c:orientation val="minMax"/>
          <c:max val="1"/>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238777760"/>
        <c:crosses val="autoZero"/>
        <c:crossBetween val="between"/>
        <c:maj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Ar teko pasinaudoti ryšiais ar pinigais norėdami, kad kokybiškiau/greičiau gautų paslaugą?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2024'!$B$1421</c:f>
              <c:strCache>
                <c:ptCount val="1"/>
                <c:pt idx="0">
                  <c:v>Nežino, neturi nuomonės</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2024'!$D$1420</c:f>
              <c:strCache>
                <c:ptCount val="1"/>
                <c:pt idx="0">
                  <c:v>%</c:v>
                </c:pt>
              </c:strCache>
            </c:strRef>
          </c:cat>
          <c:val>
            <c:numRef>
              <c:f>'Gyventojų korupcija 2024'!$D$1421</c:f>
              <c:numCache>
                <c:formatCode>0%</c:formatCode>
                <c:ptCount val="1"/>
                <c:pt idx="0">
                  <c:v>5.5E-2</c:v>
                </c:pt>
              </c:numCache>
            </c:numRef>
          </c:val>
          <c:extLst>
            <c:ext xmlns:c16="http://schemas.microsoft.com/office/drawing/2014/chart" uri="{C3380CC4-5D6E-409C-BE32-E72D297353CC}">
              <c16:uniqueId val="{00000000-EA5B-426A-9915-3ED96BC66C12}"/>
            </c:ext>
          </c:extLst>
        </c:ser>
        <c:ser>
          <c:idx val="1"/>
          <c:order val="1"/>
          <c:tx>
            <c:strRef>
              <c:f>'Gyventojų korupcija 2024'!$B$1422</c:f>
              <c:strCache>
                <c:ptCount val="1"/>
                <c:pt idx="0">
                  <c:v>Taip, pinigais ar kita nauda</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2024'!$D$1420</c:f>
              <c:strCache>
                <c:ptCount val="1"/>
                <c:pt idx="0">
                  <c:v>%</c:v>
                </c:pt>
              </c:strCache>
            </c:strRef>
          </c:cat>
          <c:val>
            <c:numRef>
              <c:f>'Gyventojų korupcija 2024'!$D$1422</c:f>
              <c:numCache>
                <c:formatCode>0%</c:formatCode>
                <c:ptCount val="1"/>
                <c:pt idx="0">
                  <c:v>3.6999999999999998E-2</c:v>
                </c:pt>
              </c:numCache>
            </c:numRef>
          </c:val>
          <c:extLst>
            <c:ext xmlns:c16="http://schemas.microsoft.com/office/drawing/2014/chart" uri="{C3380CC4-5D6E-409C-BE32-E72D297353CC}">
              <c16:uniqueId val="{00000001-EA5B-426A-9915-3ED96BC66C12}"/>
            </c:ext>
          </c:extLst>
        </c:ser>
        <c:ser>
          <c:idx val="2"/>
          <c:order val="2"/>
          <c:tx>
            <c:strRef>
              <c:f>'Gyventojų korupcija 2024'!$B$1423</c:f>
              <c:strCache>
                <c:ptCount val="1"/>
                <c:pt idx="0">
                  <c:v>Taip, giminystės ryšiais</c:v>
                </c:pt>
              </c:strCache>
            </c:strRef>
          </c:tx>
          <c:spPr>
            <a:gradFill>
              <a:gsLst>
                <a:gs pos="60000">
                  <a:srgbClr val="FFE799"/>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2024'!$D$1420</c:f>
              <c:strCache>
                <c:ptCount val="1"/>
                <c:pt idx="0">
                  <c:v>%</c:v>
                </c:pt>
              </c:strCache>
            </c:strRef>
          </c:cat>
          <c:val>
            <c:numRef>
              <c:f>'Gyventojų korupcija 2024'!$D$1423</c:f>
              <c:numCache>
                <c:formatCode>0%</c:formatCode>
                <c:ptCount val="1"/>
                <c:pt idx="0">
                  <c:v>0.18099999999999999</c:v>
                </c:pt>
              </c:numCache>
            </c:numRef>
          </c:val>
          <c:extLst>
            <c:ext xmlns:c16="http://schemas.microsoft.com/office/drawing/2014/chart" uri="{C3380CC4-5D6E-409C-BE32-E72D297353CC}">
              <c16:uniqueId val="{00000002-EA5B-426A-9915-3ED96BC66C12}"/>
            </c:ext>
          </c:extLst>
        </c:ser>
        <c:ser>
          <c:idx val="3"/>
          <c:order val="3"/>
          <c:tx>
            <c:strRef>
              <c:f>'Gyventojų korupcija 2024'!$B$1424</c:f>
              <c:strCache>
                <c:ptCount val="1"/>
                <c:pt idx="0">
                  <c:v>Taip, naudingomis pažintimis</c:v>
                </c:pt>
              </c:strCache>
            </c:strRef>
          </c:tx>
          <c:spPr>
            <a:gradFill>
              <a:gsLst>
                <a:gs pos="60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2024'!$D$1420</c:f>
              <c:strCache>
                <c:ptCount val="1"/>
                <c:pt idx="0">
                  <c:v>%</c:v>
                </c:pt>
              </c:strCache>
            </c:strRef>
          </c:cat>
          <c:val>
            <c:numRef>
              <c:f>'Gyventojų korupcija 2024'!$D$1424</c:f>
              <c:numCache>
                <c:formatCode>0%</c:formatCode>
                <c:ptCount val="1"/>
                <c:pt idx="0">
                  <c:v>0.27200000000000002</c:v>
                </c:pt>
              </c:numCache>
            </c:numRef>
          </c:val>
          <c:extLst>
            <c:ext xmlns:c16="http://schemas.microsoft.com/office/drawing/2014/chart" uri="{C3380CC4-5D6E-409C-BE32-E72D297353CC}">
              <c16:uniqueId val="{00000003-EA5B-426A-9915-3ED96BC66C12}"/>
            </c:ext>
          </c:extLst>
        </c:ser>
        <c:ser>
          <c:idx val="4"/>
          <c:order val="4"/>
          <c:tx>
            <c:strRef>
              <c:f>'Gyventojų korupcija 2024'!$B$1425</c:f>
              <c:strCache>
                <c:ptCount val="1"/>
                <c:pt idx="0">
                  <c:v>Ne</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2024'!$D$1420</c:f>
              <c:strCache>
                <c:ptCount val="1"/>
                <c:pt idx="0">
                  <c:v>%</c:v>
                </c:pt>
              </c:strCache>
            </c:strRef>
          </c:cat>
          <c:val>
            <c:numRef>
              <c:f>'Gyventojų korupcija 2024'!$D$1425</c:f>
              <c:numCache>
                <c:formatCode>0%</c:formatCode>
                <c:ptCount val="1"/>
                <c:pt idx="0">
                  <c:v>0.56999999999999995</c:v>
                </c:pt>
              </c:numCache>
            </c:numRef>
          </c:val>
          <c:extLst>
            <c:ext xmlns:c16="http://schemas.microsoft.com/office/drawing/2014/chart" uri="{C3380CC4-5D6E-409C-BE32-E72D297353CC}">
              <c16:uniqueId val="{00000004-EA5B-426A-9915-3ED96BC66C12}"/>
            </c:ext>
          </c:extLst>
        </c:ser>
        <c:dLbls>
          <c:showLegendKey val="0"/>
          <c:showVal val="1"/>
          <c:showCatName val="0"/>
          <c:showSerName val="0"/>
          <c:showPercent val="0"/>
          <c:showBubbleSize val="0"/>
        </c:dLbls>
        <c:gapWidth val="150"/>
        <c:shape val="box"/>
        <c:axId val="286681744"/>
        <c:axId val="286682304"/>
        <c:axId val="0"/>
      </c:bar3DChart>
      <c:catAx>
        <c:axId val="286681744"/>
        <c:scaling>
          <c:orientation val="minMax"/>
        </c:scaling>
        <c:delete val="1"/>
        <c:axPos val="l"/>
        <c:numFmt formatCode="General" sourceLinked="1"/>
        <c:majorTickMark val="none"/>
        <c:minorTickMark val="none"/>
        <c:tickLblPos val="nextTo"/>
        <c:crossAx val="286682304"/>
        <c:crosses val="autoZero"/>
        <c:auto val="1"/>
        <c:lblAlgn val="ctr"/>
        <c:lblOffset val="100"/>
        <c:noMultiLvlLbl val="0"/>
      </c:catAx>
      <c:valAx>
        <c:axId val="28668230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86681744"/>
        <c:crosses val="autoZero"/>
        <c:crossBetween val="between"/>
        <c:majorUnit val="0.2"/>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400" b="0" i="0" u="none" strike="noStrike" baseline="0">
                <a:solidFill>
                  <a:srgbClr val="000000"/>
                </a:solidFill>
                <a:latin typeface="Calibri"/>
                <a:ea typeface="Calibri"/>
                <a:cs typeface="Calibri"/>
              </a:defRPr>
            </a:pPr>
            <a:r>
              <a:rPr lang="lt-LT" sz="1800" b="1" i="0" u="none" strike="noStrike" baseline="0">
                <a:solidFill>
                  <a:srgbClr val="000000"/>
                </a:solidFill>
                <a:latin typeface="Calibri"/>
                <a:cs typeface="Calibri"/>
              </a:rPr>
              <a:t>Ar naudotųsi ryšiais ar pinigais darbinantis į viešajį sektorių?</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4"/>
          <c:order val="0"/>
          <c:tx>
            <c:strRef>
              <c:f>'Sheet 1'!$A$1831</c:f>
              <c:strCache>
                <c:ptCount val="1"/>
                <c:pt idx="0">
                  <c:v>Nežino, neturi nuomonės </c:v>
                </c:pt>
              </c:strCache>
            </c:strRef>
          </c:tx>
          <c:spPr>
            <a:gradFill>
              <a:gsLst>
                <a:gs pos="60000">
                  <a:srgbClr val="A5A5A5"/>
                </a:gs>
                <a:gs pos="0">
                  <a:srgbClr val="FCFBFA"/>
                </a:gs>
              </a:gsLst>
              <a:lin ang="5400000" scaled="1"/>
            </a:gradFill>
            <a:ln w="25400">
              <a:noFill/>
            </a:ln>
          </c:spPr>
          <c:invertIfNegative val="0"/>
          <c:dLbls>
            <c:dLbl>
              <c:idx val="0"/>
              <c:tx>
                <c:rich>
                  <a:bodyPr/>
                  <a:lstStyle/>
                  <a:p>
                    <a:fld id="{1CDC8EE2-EBB7-46C3-BDF8-B756BE2DD9AD}" type="VALUE">
                      <a:rPr lang="en-US" smtClean="0"/>
                      <a:pPr/>
                      <a:t>[VALUE]</a:t>
                    </a:fld>
                    <a:r>
                      <a:rPr lang="en-US"/>
                      <a:t> (16 %)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FD2-4B3A-BFB9-A676AEFC3FC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1'!$B$1831</c:f>
              <c:numCache>
                <c:formatCode>0%</c:formatCode>
                <c:ptCount val="1"/>
                <c:pt idx="0">
                  <c:v>0.2</c:v>
                </c:pt>
              </c:numCache>
            </c:numRef>
          </c:val>
          <c:extLst>
            <c:ext xmlns:c16="http://schemas.microsoft.com/office/drawing/2014/chart" uri="{C3380CC4-5D6E-409C-BE32-E72D297353CC}">
              <c16:uniqueId val="{00000000-DFD2-4B3A-BFB9-A676AEFC3FC2}"/>
            </c:ext>
          </c:extLst>
        </c:ser>
        <c:ser>
          <c:idx val="2"/>
          <c:order val="1"/>
          <c:tx>
            <c:strRef>
              <c:f>'Sheet 1'!$A$1832</c:f>
              <c:strCache>
                <c:ptCount val="1"/>
                <c:pt idx="0">
                  <c:v>Taip, pinigais ar kita nauda </c:v>
                </c:pt>
              </c:strCache>
            </c:strRef>
          </c:tx>
          <c:spPr>
            <a:gradFill>
              <a:gsLst>
                <a:gs pos="60000">
                  <a:srgbClr val="DF496D"/>
                </a:gs>
                <a:gs pos="0">
                  <a:srgbClr val="FCFBFA"/>
                </a:gs>
              </a:gsLst>
              <a:lin ang="5400000" scaled="1"/>
            </a:gradFill>
            <a:ln w="25400">
              <a:noFill/>
            </a:ln>
          </c:spPr>
          <c:invertIfNegative val="0"/>
          <c:dLbls>
            <c:dLbl>
              <c:idx val="0"/>
              <c:tx>
                <c:rich>
                  <a:bodyPr/>
                  <a:lstStyle/>
                  <a:p>
                    <a:fld id="{C1BE2957-3F1E-4B70-B63E-03BDDE6527CF}" type="VALUE">
                      <a:rPr lang="en-US" smtClean="0"/>
                      <a:pPr/>
                      <a:t>[VALUE]</a:t>
                    </a:fld>
                    <a:r>
                      <a:rPr lang="en-US"/>
                      <a:t> (0,4 %)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DFD2-4B3A-BFB9-A676AEFC3FC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1'!$B$1832</c:f>
              <c:numCache>
                <c:formatCode>0.0%</c:formatCode>
                <c:ptCount val="1"/>
                <c:pt idx="0">
                  <c:v>2E-3</c:v>
                </c:pt>
              </c:numCache>
            </c:numRef>
          </c:val>
          <c:extLst>
            <c:ext xmlns:c16="http://schemas.microsoft.com/office/drawing/2014/chart" uri="{C3380CC4-5D6E-409C-BE32-E72D297353CC}">
              <c16:uniqueId val="{00000001-DFD2-4B3A-BFB9-A676AEFC3FC2}"/>
            </c:ext>
          </c:extLst>
        </c:ser>
        <c:ser>
          <c:idx val="3"/>
          <c:order val="2"/>
          <c:tx>
            <c:strRef>
              <c:f>'Sheet 1'!$A$1833</c:f>
              <c:strCache>
                <c:ptCount val="1"/>
                <c:pt idx="0">
                  <c:v>Taip, giminystės ryšiais </c:v>
                </c:pt>
              </c:strCache>
            </c:strRef>
          </c:tx>
          <c:spPr>
            <a:gradFill>
              <a:gsLst>
                <a:gs pos="60000">
                  <a:srgbClr val="FFE799"/>
                </a:gs>
                <a:gs pos="0">
                  <a:srgbClr val="FCFBFA"/>
                </a:gs>
              </a:gsLst>
              <a:lin ang="5400000" scaled="1"/>
            </a:gradFill>
            <a:ln w="25400">
              <a:noFill/>
            </a:ln>
          </c:spPr>
          <c:invertIfNegative val="0"/>
          <c:dLbls>
            <c:dLbl>
              <c:idx val="0"/>
              <c:tx>
                <c:rich>
                  <a:bodyPr/>
                  <a:lstStyle/>
                  <a:p>
                    <a:fld id="{0512170F-1F64-438B-A35B-F863CC447DAD}" type="VALUE">
                      <a:rPr lang="en-US" smtClean="0"/>
                      <a:pPr/>
                      <a:t>[VALUE]</a:t>
                    </a:fld>
                    <a:r>
                      <a:rPr lang="en-US"/>
                      <a:t> (4 %)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FD2-4B3A-BFB9-A676AEFC3FC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1'!$B$1833</c:f>
              <c:numCache>
                <c:formatCode>0%</c:formatCode>
                <c:ptCount val="1"/>
                <c:pt idx="0">
                  <c:v>1.9E-2</c:v>
                </c:pt>
              </c:numCache>
            </c:numRef>
          </c:val>
          <c:extLst>
            <c:ext xmlns:c16="http://schemas.microsoft.com/office/drawing/2014/chart" uri="{C3380CC4-5D6E-409C-BE32-E72D297353CC}">
              <c16:uniqueId val="{00000002-DFD2-4B3A-BFB9-A676AEFC3FC2}"/>
            </c:ext>
          </c:extLst>
        </c:ser>
        <c:ser>
          <c:idx val="1"/>
          <c:order val="3"/>
          <c:tx>
            <c:strRef>
              <c:f>'Sheet 1'!$A$1834</c:f>
              <c:strCache>
                <c:ptCount val="1"/>
                <c:pt idx="0">
                  <c:v>Taip, naudingomis pažintimis </c:v>
                </c:pt>
              </c:strCache>
            </c:strRef>
          </c:tx>
          <c:spPr>
            <a:gradFill>
              <a:gsLst>
                <a:gs pos="60000">
                  <a:srgbClr val="F4B183"/>
                </a:gs>
                <a:gs pos="0">
                  <a:srgbClr val="FCFBFA"/>
                </a:gs>
              </a:gsLst>
              <a:lin ang="5400000" scaled="1"/>
            </a:gradFill>
            <a:ln w="25400">
              <a:noFill/>
            </a:ln>
          </c:spPr>
          <c:invertIfNegative val="0"/>
          <c:dLbls>
            <c:dLbl>
              <c:idx val="0"/>
              <c:tx>
                <c:rich>
                  <a:bodyPr/>
                  <a:lstStyle/>
                  <a:p>
                    <a:fld id="{F4F36182-F9CE-48D6-96B9-F00640CB0BFD}" type="VALUE">
                      <a:rPr lang="en-US" smtClean="0"/>
                      <a:pPr/>
                      <a:t>[VALUE]</a:t>
                    </a:fld>
                    <a:r>
                      <a:rPr lang="en-US"/>
                      <a:t> (10</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DFD2-4B3A-BFB9-A676AEFC3FC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1'!$B$1834</c:f>
              <c:numCache>
                <c:formatCode>0%</c:formatCode>
                <c:ptCount val="1"/>
                <c:pt idx="0">
                  <c:v>0.10100000000000001</c:v>
                </c:pt>
              </c:numCache>
            </c:numRef>
          </c:val>
          <c:extLst>
            <c:ext xmlns:c16="http://schemas.microsoft.com/office/drawing/2014/chart" uri="{C3380CC4-5D6E-409C-BE32-E72D297353CC}">
              <c16:uniqueId val="{00000003-DFD2-4B3A-BFB9-A676AEFC3FC2}"/>
            </c:ext>
          </c:extLst>
        </c:ser>
        <c:ser>
          <c:idx val="0"/>
          <c:order val="4"/>
          <c:tx>
            <c:strRef>
              <c:f>'Sheet 1'!$A$1835</c:f>
              <c:strCache>
                <c:ptCount val="1"/>
                <c:pt idx="0">
                  <c:v>Ne </c:v>
                </c:pt>
              </c:strCache>
            </c:strRef>
          </c:tx>
          <c:spPr>
            <a:gradFill>
              <a:gsLst>
                <a:gs pos="60000">
                  <a:srgbClr val="53B582"/>
                </a:gs>
                <a:gs pos="0">
                  <a:srgbClr val="FCFBFA"/>
                </a:gs>
              </a:gsLst>
              <a:lin ang="5400000" scaled="1"/>
            </a:gradFill>
            <a:ln w="25400">
              <a:noFill/>
            </a:ln>
          </c:spPr>
          <c:invertIfNegative val="0"/>
          <c:dLbls>
            <c:dLbl>
              <c:idx val="0"/>
              <c:tx>
                <c:rich>
                  <a:bodyPr/>
                  <a:lstStyle/>
                  <a:p>
                    <a:fld id="{783DC73A-51B1-4F77-8507-01152C11D9DE}" type="VALUE">
                      <a:rPr lang="en-US" smtClean="0"/>
                      <a:pPr/>
                      <a:t>[VALUE]</a:t>
                    </a:fld>
                    <a:r>
                      <a:rPr lang="en-US"/>
                      <a:t> (73</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FD2-4B3A-BFB9-A676AEFC3FC2}"/>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1'!$B$1835</c:f>
              <c:numCache>
                <c:formatCode>0%</c:formatCode>
                <c:ptCount val="1"/>
                <c:pt idx="0">
                  <c:v>0.67800000000000005</c:v>
                </c:pt>
              </c:numCache>
            </c:numRef>
          </c:val>
          <c:extLst>
            <c:ext xmlns:c16="http://schemas.microsoft.com/office/drawing/2014/chart" uri="{C3380CC4-5D6E-409C-BE32-E72D297353CC}">
              <c16:uniqueId val="{00000004-DFD2-4B3A-BFB9-A676AEFC3FC2}"/>
            </c:ext>
          </c:extLst>
        </c:ser>
        <c:dLbls>
          <c:showLegendKey val="0"/>
          <c:showVal val="0"/>
          <c:showCatName val="0"/>
          <c:showSerName val="0"/>
          <c:showPercent val="0"/>
          <c:showBubbleSize val="0"/>
        </c:dLbls>
        <c:gapWidth val="150"/>
        <c:shape val="box"/>
        <c:axId val="1926683104"/>
        <c:axId val="1"/>
        <c:axId val="0"/>
      </c:bar3DChart>
      <c:catAx>
        <c:axId val="1926683104"/>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926683104"/>
        <c:crosses val="autoZero"/>
        <c:crossBetween val="between"/>
        <c:majorUnit val="0.2"/>
      </c:valAx>
      <c:spPr>
        <a:noFill/>
        <a:ln w="25400">
          <a:noFill/>
        </a:ln>
      </c:spPr>
    </c:plotArea>
    <c:legend>
      <c:legendPos val="r"/>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Ar teko naudotis ryšiais ar pinigais darbinantis į viešajį sektorių?</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4"/>
          <c:order val="0"/>
          <c:tx>
            <c:strRef>
              <c:f>'Sheet 1'!$A$1841</c:f>
              <c:strCache>
                <c:ptCount val="1"/>
                <c:pt idx="0">
                  <c:v>Nežino, neatsakė </c:v>
                </c:pt>
              </c:strCache>
            </c:strRef>
          </c:tx>
          <c:spPr>
            <a:gradFill>
              <a:gsLst>
                <a:gs pos="60000">
                  <a:srgbClr val="A5A5A5"/>
                </a:gs>
                <a:gs pos="0">
                  <a:srgbClr val="FCFBFA"/>
                </a:gs>
              </a:gsLst>
              <a:lin ang="5400000" scaled="1"/>
            </a:gradFill>
            <a:ln w="25400">
              <a:noFill/>
            </a:ln>
          </c:spPr>
          <c:invertIfNegative val="0"/>
          <c:dLbls>
            <c:dLbl>
              <c:idx val="0"/>
              <c:tx>
                <c:rich>
                  <a:bodyPr/>
                  <a:lstStyle/>
                  <a:p>
                    <a:fld id="{42611DA9-7DF7-4127-BA39-D00CD266A424}" type="VALUE">
                      <a:rPr lang="en-US" smtClean="0"/>
                      <a:pPr/>
                      <a:t>[VALUE]</a:t>
                    </a:fld>
                    <a:r>
                      <a:rPr lang="en-US"/>
                      <a:t> (2 %)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314F-4654-AEB4-F677015800B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1'!$B$1841</c:f>
              <c:numCache>
                <c:formatCode>0%</c:formatCode>
                <c:ptCount val="1"/>
                <c:pt idx="0">
                  <c:v>2.7E-2</c:v>
                </c:pt>
              </c:numCache>
            </c:numRef>
          </c:val>
          <c:extLst>
            <c:ext xmlns:c16="http://schemas.microsoft.com/office/drawing/2014/chart" uri="{C3380CC4-5D6E-409C-BE32-E72D297353CC}">
              <c16:uniqueId val="{00000000-314F-4654-AEB4-F677015800B4}"/>
            </c:ext>
          </c:extLst>
        </c:ser>
        <c:ser>
          <c:idx val="2"/>
          <c:order val="1"/>
          <c:tx>
            <c:strRef>
              <c:f>'Sheet 1'!$A$1842</c:f>
              <c:strCache>
                <c:ptCount val="1"/>
                <c:pt idx="0">
                  <c:v>Taip, pinigais ar kita nauda </c:v>
                </c:pt>
              </c:strCache>
            </c:strRef>
          </c:tx>
          <c:spPr>
            <a:gradFill>
              <a:gsLst>
                <a:gs pos="60000">
                  <a:srgbClr val="DF496D"/>
                </a:gs>
                <a:gs pos="0">
                  <a:srgbClr val="FCFBFA"/>
                </a:gs>
              </a:gsLst>
              <a:lin ang="5400000" scaled="1"/>
            </a:gradFill>
            <a:ln w="25400">
              <a:noFill/>
            </a:ln>
          </c:spPr>
          <c:invertIfNegative val="0"/>
          <c:dLbls>
            <c:dLbl>
              <c:idx val="0"/>
              <c:tx>
                <c:rich>
                  <a:bodyPr/>
                  <a:lstStyle/>
                  <a:p>
                    <a:fld id="{F16F056D-18C7-4F68-9100-2C93CF2015CC}" type="VALUE">
                      <a:rPr lang="en-US" smtClean="0"/>
                      <a:pPr/>
                      <a:t>[VALUE]</a:t>
                    </a:fld>
                    <a:r>
                      <a:rPr lang="en-US"/>
                      <a:t> (0,1</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314F-4654-AEB4-F677015800B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1'!$B$1842</c:f>
              <c:numCache>
                <c:formatCode>0.0%</c:formatCode>
                <c:ptCount val="1"/>
                <c:pt idx="0">
                  <c:v>1E-3</c:v>
                </c:pt>
              </c:numCache>
            </c:numRef>
          </c:val>
          <c:extLst>
            <c:ext xmlns:c16="http://schemas.microsoft.com/office/drawing/2014/chart" uri="{C3380CC4-5D6E-409C-BE32-E72D297353CC}">
              <c16:uniqueId val="{00000001-314F-4654-AEB4-F677015800B4}"/>
            </c:ext>
          </c:extLst>
        </c:ser>
        <c:ser>
          <c:idx val="3"/>
          <c:order val="2"/>
          <c:tx>
            <c:strRef>
              <c:f>'Sheet 1'!$A$1843</c:f>
              <c:strCache>
                <c:ptCount val="1"/>
                <c:pt idx="0">
                  <c:v>Taip, giminystės ryšiais </c:v>
                </c:pt>
              </c:strCache>
            </c:strRef>
          </c:tx>
          <c:spPr>
            <a:gradFill>
              <a:gsLst>
                <a:gs pos="60000">
                  <a:srgbClr val="FFE799"/>
                </a:gs>
                <a:gs pos="0">
                  <a:srgbClr val="FCFBFA"/>
                </a:gs>
              </a:gsLst>
              <a:lin ang="5400000" scaled="1"/>
            </a:gradFill>
            <a:ln w="25400">
              <a:noFill/>
            </a:ln>
          </c:spPr>
          <c:invertIfNegative val="0"/>
          <c:dLbls>
            <c:dLbl>
              <c:idx val="0"/>
              <c:tx>
                <c:rich>
                  <a:bodyPr/>
                  <a:lstStyle/>
                  <a:p>
                    <a:fld id="{5B26F723-58D4-4769-AAB0-ADA27199E326}" type="VALUE">
                      <a:rPr lang="en-US" smtClean="0"/>
                      <a:pPr/>
                      <a:t>[VALUE]</a:t>
                    </a:fld>
                    <a:r>
                      <a:rPr lang="en-US"/>
                      <a:t> (0,4 %)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14F-4654-AEB4-F677015800B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1'!$B$1843</c:f>
              <c:numCache>
                <c:formatCode>0%</c:formatCode>
                <c:ptCount val="1"/>
                <c:pt idx="0">
                  <c:v>8.0000000000000002E-3</c:v>
                </c:pt>
              </c:numCache>
            </c:numRef>
          </c:val>
          <c:extLst>
            <c:ext xmlns:c16="http://schemas.microsoft.com/office/drawing/2014/chart" uri="{C3380CC4-5D6E-409C-BE32-E72D297353CC}">
              <c16:uniqueId val="{00000002-314F-4654-AEB4-F677015800B4}"/>
            </c:ext>
          </c:extLst>
        </c:ser>
        <c:ser>
          <c:idx val="1"/>
          <c:order val="3"/>
          <c:tx>
            <c:strRef>
              <c:f>'Sheet 1'!$A$1844</c:f>
              <c:strCache>
                <c:ptCount val="1"/>
                <c:pt idx="0">
                  <c:v>Taip, naudingomis pažintimis </c:v>
                </c:pt>
              </c:strCache>
            </c:strRef>
          </c:tx>
          <c:spPr>
            <a:gradFill>
              <a:gsLst>
                <a:gs pos="60000">
                  <a:srgbClr val="F4B183"/>
                </a:gs>
                <a:gs pos="0">
                  <a:srgbClr val="FCFBFA"/>
                </a:gs>
              </a:gsLst>
              <a:lin ang="5400000" scaled="1"/>
            </a:gradFill>
            <a:ln w="25400">
              <a:noFill/>
            </a:ln>
          </c:spPr>
          <c:invertIfNegative val="0"/>
          <c:dLbls>
            <c:dLbl>
              <c:idx val="0"/>
              <c:tx>
                <c:rich>
                  <a:bodyPr/>
                  <a:lstStyle/>
                  <a:p>
                    <a:fld id="{883EB584-1D7E-46FA-83B8-B74BF4BB7C17}" type="VALUE">
                      <a:rPr lang="en-US" smtClean="0"/>
                      <a:pPr/>
                      <a:t>[VALUE]</a:t>
                    </a:fld>
                    <a:r>
                      <a:rPr lang="en-US"/>
                      <a:t> (5 %)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314F-4654-AEB4-F677015800B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1'!$B$1844</c:f>
              <c:numCache>
                <c:formatCode>0%</c:formatCode>
                <c:ptCount val="1"/>
                <c:pt idx="0">
                  <c:v>7.0999999999999994E-2</c:v>
                </c:pt>
              </c:numCache>
            </c:numRef>
          </c:val>
          <c:extLst>
            <c:ext xmlns:c16="http://schemas.microsoft.com/office/drawing/2014/chart" uri="{C3380CC4-5D6E-409C-BE32-E72D297353CC}">
              <c16:uniqueId val="{00000003-314F-4654-AEB4-F677015800B4}"/>
            </c:ext>
          </c:extLst>
        </c:ser>
        <c:ser>
          <c:idx val="0"/>
          <c:order val="4"/>
          <c:tx>
            <c:strRef>
              <c:f>'Sheet 1'!$A$1845</c:f>
              <c:strCache>
                <c:ptCount val="1"/>
                <c:pt idx="0">
                  <c:v>Ne </c:v>
                </c:pt>
              </c:strCache>
            </c:strRef>
          </c:tx>
          <c:spPr>
            <a:gradFill>
              <a:gsLst>
                <a:gs pos="60000">
                  <a:srgbClr val="53B582"/>
                </a:gs>
                <a:gs pos="0">
                  <a:srgbClr val="FCFBFA"/>
                </a:gs>
              </a:gsLst>
              <a:lin ang="5400000" scaled="1"/>
            </a:gradFill>
            <a:ln w="25400">
              <a:noFill/>
            </a:ln>
          </c:spPr>
          <c:invertIfNegative val="0"/>
          <c:dLbls>
            <c:dLbl>
              <c:idx val="0"/>
              <c:tx>
                <c:rich>
                  <a:bodyPr/>
                  <a:lstStyle/>
                  <a:p>
                    <a:fld id="{5182BA90-1920-4132-A6DA-AC07B6944ACE}" type="VALUE">
                      <a:rPr lang="en-US" smtClean="0"/>
                      <a:pPr/>
                      <a:t>[VALUE]</a:t>
                    </a:fld>
                    <a:r>
                      <a:rPr lang="en-US"/>
                      <a:t> (93</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14F-4654-AEB4-F677015800B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1'!$B$1845</c:f>
              <c:numCache>
                <c:formatCode>0%</c:formatCode>
                <c:ptCount val="1"/>
                <c:pt idx="0">
                  <c:v>0.89400000000000002</c:v>
                </c:pt>
              </c:numCache>
            </c:numRef>
          </c:val>
          <c:extLst>
            <c:ext xmlns:c16="http://schemas.microsoft.com/office/drawing/2014/chart" uri="{C3380CC4-5D6E-409C-BE32-E72D297353CC}">
              <c16:uniqueId val="{00000004-314F-4654-AEB4-F677015800B4}"/>
            </c:ext>
          </c:extLst>
        </c:ser>
        <c:dLbls>
          <c:showLegendKey val="0"/>
          <c:showVal val="0"/>
          <c:showCatName val="0"/>
          <c:showSerName val="0"/>
          <c:showPercent val="0"/>
          <c:showBubbleSize val="0"/>
        </c:dLbls>
        <c:gapWidth val="150"/>
        <c:shape val="box"/>
        <c:axId val="1032273200"/>
        <c:axId val="1"/>
        <c:axId val="0"/>
      </c:bar3DChart>
      <c:catAx>
        <c:axId val="1032273200"/>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032273200"/>
        <c:crosses val="autoZero"/>
        <c:crossBetween val="between"/>
        <c:majorUnit val="0.2"/>
      </c:valAx>
      <c:spPr>
        <a:noFill/>
        <a:ln w="25400">
          <a:noFill/>
        </a:ln>
      </c:spPr>
    </c:plotArea>
    <c:legend>
      <c:legendPos val="r"/>
      <c:layout>
        <c:manualLayout>
          <c:xMode val="edge"/>
          <c:yMode val="edge"/>
          <c:x val="0.65761244963935495"/>
          <c:y val="0.43036760828250464"/>
          <c:w val="0.33015848357004013"/>
          <c:h val="0.31631490518218014"/>
        </c:manualLayout>
      </c:layout>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Ar naudotųsi ryšiais ar pinigais, kad gautų paslaugą?</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4"/>
          <c:order val="0"/>
          <c:tx>
            <c:strRef>
              <c:f>'Sheet 1'!$A$1851</c:f>
              <c:strCache>
                <c:ptCount val="1"/>
                <c:pt idx="0">
                  <c:v>Nežino, neatsakė </c:v>
                </c:pt>
              </c:strCache>
            </c:strRef>
          </c:tx>
          <c:spPr>
            <a:gradFill>
              <a:gsLst>
                <a:gs pos="60000">
                  <a:srgbClr val="A5A5A5"/>
                </a:gs>
                <a:gs pos="0">
                  <a:srgbClr val="FCFBFA"/>
                </a:gs>
              </a:gsLst>
              <a:lin ang="5400000" scaled="1"/>
            </a:gradFill>
            <a:ln w="25400">
              <a:noFill/>
            </a:ln>
          </c:spPr>
          <c:invertIfNegative val="0"/>
          <c:dLbls>
            <c:dLbl>
              <c:idx val="0"/>
              <c:tx>
                <c:rich>
                  <a:bodyPr/>
                  <a:lstStyle/>
                  <a:p>
                    <a:fld id="{DB589B83-0C4C-4FD3-B422-A928950720C8}" type="VALUE">
                      <a:rPr lang="en-US" smtClean="0"/>
                      <a:pPr/>
                      <a:t>[VALUE]</a:t>
                    </a:fld>
                    <a:r>
                      <a:rPr lang="en-US"/>
                      <a:t> (15 %)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8C2D-496F-BE1A-08252A354F5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1'!$B$1851</c:f>
              <c:numCache>
                <c:formatCode>0%</c:formatCode>
                <c:ptCount val="1"/>
                <c:pt idx="0">
                  <c:v>0.14699999999999999</c:v>
                </c:pt>
              </c:numCache>
            </c:numRef>
          </c:val>
          <c:extLst>
            <c:ext xmlns:c16="http://schemas.microsoft.com/office/drawing/2014/chart" uri="{C3380CC4-5D6E-409C-BE32-E72D297353CC}">
              <c16:uniqueId val="{00000000-8C2D-496F-BE1A-08252A354F54}"/>
            </c:ext>
          </c:extLst>
        </c:ser>
        <c:ser>
          <c:idx val="2"/>
          <c:order val="1"/>
          <c:tx>
            <c:strRef>
              <c:f>'Sheet 1'!$A$1852</c:f>
              <c:strCache>
                <c:ptCount val="1"/>
                <c:pt idx="0">
                  <c:v>Taip, pinigais ar kita nauda </c:v>
                </c:pt>
              </c:strCache>
            </c:strRef>
          </c:tx>
          <c:spPr>
            <a:gradFill>
              <a:gsLst>
                <a:gs pos="60000">
                  <a:srgbClr val="DF496D"/>
                </a:gs>
                <a:gs pos="0">
                  <a:srgbClr val="FCFBFA"/>
                </a:gs>
              </a:gsLst>
              <a:lin ang="5400000" scaled="1"/>
            </a:gradFill>
            <a:ln w="25400">
              <a:noFill/>
            </a:ln>
          </c:spPr>
          <c:invertIfNegative val="0"/>
          <c:dLbls>
            <c:dLbl>
              <c:idx val="0"/>
              <c:tx>
                <c:rich>
                  <a:bodyPr/>
                  <a:lstStyle/>
                  <a:p>
                    <a:fld id="{16E91C02-3CC4-4EE2-8D0E-ECE3D79711EA}" type="VALUE">
                      <a:rPr lang="en-US" smtClean="0"/>
                      <a:pPr/>
                      <a:t>[VALUE]</a:t>
                    </a:fld>
                    <a:r>
                      <a:rPr lang="en-US"/>
                      <a:t> (1</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8C2D-496F-BE1A-08252A354F5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1'!$B$1852</c:f>
              <c:numCache>
                <c:formatCode>0.0%</c:formatCode>
                <c:ptCount val="1"/>
                <c:pt idx="0">
                  <c:v>2E-3</c:v>
                </c:pt>
              </c:numCache>
            </c:numRef>
          </c:val>
          <c:extLst>
            <c:ext xmlns:c16="http://schemas.microsoft.com/office/drawing/2014/chart" uri="{C3380CC4-5D6E-409C-BE32-E72D297353CC}">
              <c16:uniqueId val="{00000001-8C2D-496F-BE1A-08252A354F54}"/>
            </c:ext>
          </c:extLst>
        </c:ser>
        <c:ser>
          <c:idx val="3"/>
          <c:order val="2"/>
          <c:tx>
            <c:strRef>
              <c:f>'Sheet 1'!$A$1853</c:f>
              <c:strCache>
                <c:ptCount val="1"/>
                <c:pt idx="0">
                  <c:v>Taip, giminystės ryšiais </c:v>
                </c:pt>
              </c:strCache>
            </c:strRef>
          </c:tx>
          <c:spPr>
            <a:gradFill>
              <a:gsLst>
                <a:gs pos="60000">
                  <a:srgbClr val="FFE799"/>
                </a:gs>
                <a:gs pos="0">
                  <a:srgbClr val="FCFBFA"/>
                </a:gs>
              </a:gsLst>
              <a:lin ang="5400000" scaled="1"/>
            </a:gradFill>
            <a:ln w="25400">
              <a:noFill/>
            </a:ln>
          </c:spPr>
          <c:invertIfNegative val="0"/>
          <c:dLbls>
            <c:dLbl>
              <c:idx val="0"/>
              <c:tx>
                <c:rich>
                  <a:bodyPr/>
                  <a:lstStyle/>
                  <a:p>
                    <a:fld id="{036C16B5-56E7-43D9-8038-2F3ACC295CCA}" type="VALUE">
                      <a:rPr lang="en-US" smtClean="0"/>
                      <a:pPr/>
                      <a:t>[VALUE]</a:t>
                    </a:fld>
                    <a:r>
                      <a:rPr lang="en-US"/>
                      <a:t> (5 %)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8C2D-496F-BE1A-08252A354F5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1'!$B$1853</c:f>
              <c:numCache>
                <c:formatCode>0%</c:formatCode>
                <c:ptCount val="1"/>
                <c:pt idx="0">
                  <c:v>3.3000000000000002E-2</c:v>
                </c:pt>
              </c:numCache>
            </c:numRef>
          </c:val>
          <c:extLst>
            <c:ext xmlns:c16="http://schemas.microsoft.com/office/drawing/2014/chart" uri="{C3380CC4-5D6E-409C-BE32-E72D297353CC}">
              <c16:uniqueId val="{00000002-8C2D-496F-BE1A-08252A354F54}"/>
            </c:ext>
          </c:extLst>
        </c:ser>
        <c:ser>
          <c:idx val="1"/>
          <c:order val="3"/>
          <c:tx>
            <c:strRef>
              <c:f>'Sheet 1'!$A$1854</c:f>
              <c:strCache>
                <c:ptCount val="1"/>
                <c:pt idx="0">
                  <c:v>Taip, naudingomis pažintimis </c:v>
                </c:pt>
              </c:strCache>
            </c:strRef>
          </c:tx>
          <c:spPr>
            <a:gradFill>
              <a:gsLst>
                <a:gs pos="64000">
                  <a:srgbClr val="F4B183"/>
                </a:gs>
                <a:gs pos="0">
                  <a:srgbClr val="FCFBFA"/>
                </a:gs>
              </a:gsLst>
              <a:lin ang="5400000" scaled="1"/>
            </a:gradFill>
            <a:ln w="25400">
              <a:noFill/>
            </a:ln>
          </c:spPr>
          <c:invertIfNegative val="0"/>
          <c:dLbls>
            <c:dLbl>
              <c:idx val="0"/>
              <c:tx>
                <c:rich>
                  <a:bodyPr/>
                  <a:lstStyle/>
                  <a:p>
                    <a:fld id="{15AB5250-0128-42A8-A4AD-0BDC11FFC9A8}" type="VALUE">
                      <a:rPr lang="en-US" smtClean="0"/>
                      <a:pPr/>
                      <a:t>[VALUE]</a:t>
                    </a:fld>
                    <a:r>
                      <a:rPr lang="en-US"/>
                      <a:t> (10 %)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8C2D-496F-BE1A-08252A354F5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1'!$B$1854</c:f>
              <c:numCache>
                <c:formatCode>0%</c:formatCode>
                <c:ptCount val="1"/>
                <c:pt idx="0">
                  <c:v>0.14599999999999999</c:v>
                </c:pt>
              </c:numCache>
            </c:numRef>
          </c:val>
          <c:extLst>
            <c:ext xmlns:c16="http://schemas.microsoft.com/office/drawing/2014/chart" uri="{C3380CC4-5D6E-409C-BE32-E72D297353CC}">
              <c16:uniqueId val="{00000003-8C2D-496F-BE1A-08252A354F54}"/>
            </c:ext>
          </c:extLst>
        </c:ser>
        <c:ser>
          <c:idx val="0"/>
          <c:order val="4"/>
          <c:tx>
            <c:strRef>
              <c:f>'Sheet 1'!$A$1855</c:f>
              <c:strCache>
                <c:ptCount val="1"/>
                <c:pt idx="0">
                  <c:v>Ne </c:v>
                </c:pt>
              </c:strCache>
            </c:strRef>
          </c:tx>
          <c:spPr>
            <a:gradFill>
              <a:gsLst>
                <a:gs pos="60000">
                  <a:srgbClr val="53B582"/>
                </a:gs>
                <a:gs pos="0">
                  <a:srgbClr val="FCFBFA"/>
                </a:gs>
              </a:gsLst>
              <a:lin ang="5400000" scaled="1"/>
            </a:gradFill>
            <a:ln w="25400">
              <a:noFill/>
            </a:ln>
          </c:spPr>
          <c:invertIfNegative val="0"/>
          <c:dLbls>
            <c:dLbl>
              <c:idx val="0"/>
              <c:tx>
                <c:rich>
                  <a:bodyPr/>
                  <a:lstStyle/>
                  <a:p>
                    <a:fld id="{E59A11E8-583D-426C-BAB9-327C90FFB229}" type="VALUE">
                      <a:rPr lang="en-US" smtClean="0"/>
                      <a:pPr/>
                      <a:t>[VALUE]</a:t>
                    </a:fld>
                    <a:r>
                      <a:rPr lang="en-US"/>
                      <a:t> (73 %)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8C2D-496F-BE1A-08252A354F5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1'!$B$1855</c:f>
              <c:numCache>
                <c:formatCode>0%</c:formatCode>
                <c:ptCount val="1"/>
                <c:pt idx="0">
                  <c:v>0.67200000000000004</c:v>
                </c:pt>
              </c:numCache>
            </c:numRef>
          </c:val>
          <c:extLst>
            <c:ext xmlns:c16="http://schemas.microsoft.com/office/drawing/2014/chart" uri="{C3380CC4-5D6E-409C-BE32-E72D297353CC}">
              <c16:uniqueId val="{00000004-8C2D-496F-BE1A-08252A354F54}"/>
            </c:ext>
          </c:extLst>
        </c:ser>
        <c:dLbls>
          <c:showLegendKey val="0"/>
          <c:showVal val="0"/>
          <c:showCatName val="0"/>
          <c:showSerName val="0"/>
          <c:showPercent val="0"/>
          <c:showBubbleSize val="0"/>
        </c:dLbls>
        <c:gapWidth val="150"/>
        <c:shape val="box"/>
        <c:axId val="1926710944"/>
        <c:axId val="1"/>
        <c:axId val="0"/>
      </c:bar3DChart>
      <c:catAx>
        <c:axId val="1926710944"/>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926710944"/>
        <c:crosses val="autoZero"/>
        <c:crossBetween val="between"/>
        <c:majorUnit val="0.2"/>
      </c:valAx>
      <c:spPr>
        <a:noFill/>
        <a:ln w="25400">
          <a:noFill/>
        </a:ln>
      </c:spPr>
    </c:plotArea>
    <c:legend>
      <c:legendPos val="r"/>
      <c:layout>
        <c:manualLayout>
          <c:xMode val="edge"/>
          <c:yMode val="edge"/>
          <c:x val="0.64875174310520289"/>
          <c:y val="0.40792056211319394"/>
          <c:w val="0.31342775241346699"/>
          <c:h val="0.33543097482168222"/>
        </c:manualLayout>
      </c:layout>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Ar teko naudotis ryšiais ar pinigais, kad gautų paslaugą?</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4"/>
          <c:order val="0"/>
          <c:tx>
            <c:strRef>
              <c:f>'Sheet 1'!$A$1862</c:f>
              <c:strCache>
                <c:ptCount val="1"/>
                <c:pt idx="0">
                  <c:v>Nežino, neatsakė </c:v>
                </c:pt>
              </c:strCache>
            </c:strRef>
          </c:tx>
          <c:spPr>
            <a:gradFill>
              <a:gsLst>
                <a:gs pos="60000">
                  <a:srgbClr val="A5A5A5"/>
                </a:gs>
                <a:gs pos="0">
                  <a:srgbClr val="FCFBFA"/>
                </a:gs>
              </a:gsLst>
              <a:lin ang="5400000" scaled="1"/>
            </a:gradFill>
            <a:ln w="25400">
              <a:noFill/>
            </a:ln>
          </c:spPr>
          <c:invertIfNegative val="0"/>
          <c:dLbls>
            <c:dLbl>
              <c:idx val="0"/>
              <c:tx>
                <c:rich>
                  <a:bodyPr/>
                  <a:lstStyle/>
                  <a:p>
                    <a:fld id="{A7C26264-9E6D-41A4-AB23-B596923E0AB2}" type="VALUE">
                      <a:rPr lang="en-US" smtClean="0"/>
                      <a:pPr/>
                      <a:t>[VALUE]</a:t>
                    </a:fld>
                    <a:r>
                      <a:rPr lang="en-US"/>
                      <a:t> (5 %)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B3F6-4A98-A045-91E553C771DB}"/>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1'!$B$1862</c:f>
              <c:numCache>
                <c:formatCode>0%</c:formatCode>
                <c:ptCount val="1"/>
                <c:pt idx="0">
                  <c:v>4.2999999999999997E-2</c:v>
                </c:pt>
              </c:numCache>
            </c:numRef>
          </c:val>
          <c:extLst>
            <c:ext xmlns:c16="http://schemas.microsoft.com/office/drawing/2014/chart" uri="{C3380CC4-5D6E-409C-BE32-E72D297353CC}">
              <c16:uniqueId val="{00000000-B3F6-4A98-A045-91E553C771DB}"/>
            </c:ext>
          </c:extLst>
        </c:ser>
        <c:ser>
          <c:idx val="2"/>
          <c:order val="1"/>
          <c:tx>
            <c:strRef>
              <c:f>'Sheet 1'!$A$1863</c:f>
              <c:strCache>
                <c:ptCount val="1"/>
                <c:pt idx="0">
                  <c:v>Taip, pinigais ar kita nauda </c:v>
                </c:pt>
              </c:strCache>
            </c:strRef>
          </c:tx>
          <c:spPr>
            <a:gradFill>
              <a:gsLst>
                <a:gs pos="60000">
                  <a:srgbClr val="DF496D"/>
                </a:gs>
                <a:gs pos="0">
                  <a:srgbClr val="FCFBFA"/>
                </a:gs>
              </a:gsLst>
              <a:lin ang="5400000" scaled="1"/>
            </a:gradFill>
            <a:ln w="25400">
              <a:noFill/>
            </a:ln>
          </c:spPr>
          <c:invertIfNegative val="0"/>
          <c:dLbls>
            <c:dLbl>
              <c:idx val="0"/>
              <c:tx>
                <c:rich>
                  <a:bodyPr/>
                  <a:lstStyle/>
                  <a:p>
                    <a:fld id="{A0247553-E015-4229-AB60-1EBC96698603}" type="VALUE">
                      <a:rPr lang="en-US" smtClean="0"/>
                      <a:pPr/>
                      <a:t>[VALUE]</a:t>
                    </a:fld>
                    <a:r>
                      <a:rPr lang="en-US"/>
                      <a:t>(1</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B3F6-4A98-A045-91E553C771DB}"/>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1'!$B$1863</c:f>
              <c:numCache>
                <c:formatCode>0%</c:formatCode>
                <c:ptCount val="1"/>
                <c:pt idx="0">
                  <c:v>8.9999999999999993E-3</c:v>
                </c:pt>
              </c:numCache>
            </c:numRef>
          </c:val>
          <c:extLst>
            <c:ext xmlns:c16="http://schemas.microsoft.com/office/drawing/2014/chart" uri="{C3380CC4-5D6E-409C-BE32-E72D297353CC}">
              <c16:uniqueId val="{00000001-B3F6-4A98-A045-91E553C771DB}"/>
            </c:ext>
          </c:extLst>
        </c:ser>
        <c:ser>
          <c:idx val="3"/>
          <c:order val="2"/>
          <c:tx>
            <c:strRef>
              <c:f>'Sheet 1'!$A$1864</c:f>
              <c:strCache>
                <c:ptCount val="1"/>
                <c:pt idx="0">
                  <c:v>Taip, giminystės ryšiais </c:v>
                </c:pt>
              </c:strCache>
            </c:strRef>
          </c:tx>
          <c:spPr>
            <a:gradFill>
              <a:gsLst>
                <a:gs pos="60000">
                  <a:srgbClr val="FFE799"/>
                </a:gs>
                <a:gs pos="0">
                  <a:srgbClr val="FCFBFA"/>
                </a:gs>
              </a:gsLst>
              <a:lin ang="5400000" scaled="1"/>
            </a:gradFill>
            <a:ln w="25400">
              <a:noFill/>
            </a:ln>
          </c:spPr>
          <c:invertIfNegative val="0"/>
          <c:dLbls>
            <c:dLbl>
              <c:idx val="0"/>
              <c:tx>
                <c:rich>
                  <a:bodyPr/>
                  <a:lstStyle/>
                  <a:p>
                    <a:fld id="{9A55CEC8-2FB7-4C66-8D2D-9A5F21A2B576}" type="VALUE">
                      <a:rPr lang="en-US" smtClean="0"/>
                      <a:pPr/>
                      <a:t>[VALUE]</a:t>
                    </a:fld>
                    <a:r>
                      <a:rPr lang="en-US"/>
                      <a:t> (2 %)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B3F6-4A98-A045-91E553C771DB}"/>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1'!$B$1864</c:f>
              <c:numCache>
                <c:formatCode>0%</c:formatCode>
                <c:ptCount val="1"/>
                <c:pt idx="0">
                  <c:v>2.7E-2</c:v>
                </c:pt>
              </c:numCache>
            </c:numRef>
          </c:val>
          <c:extLst>
            <c:ext xmlns:c16="http://schemas.microsoft.com/office/drawing/2014/chart" uri="{C3380CC4-5D6E-409C-BE32-E72D297353CC}">
              <c16:uniqueId val="{00000002-B3F6-4A98-A045-91E553C771DB}"/>
            </c:ext>
          </c:extLst>
        </c:ser>
        <c:ser>
          <c:idx val="1"/>
          <c:order val="3"/>
          <c:tx>
            <c:strRef>
              <c:f>'Sheet 1'!$A$1865</c:f>
              <c:strCache>
                <c:ptCount val="1"/>
                <c:pt idx="0">
                  <c:v>Taip, naudingomis pažintimis </c:v>
                </c:pt>
              </c:strCache>
            </c:strRef>
          </c:tx>
          <c:spPr>
            <a:gradFill>
              <a:gsLst>
                <a:gs pos="60000">
                  <a:srgbClr val="F4B183"/>
                </a:gs>
                <a:gs pos="0">
                  <a:srgbClr val="FCFBFA"/>
                </a:gs>
              </a:gsLst>
              <a:lin ang="5400000" scaled="1"/>
            </a:gradFill>
            <a:ln w="25400">
              <a:noFill/>
            </a:ln>
          </c:spPr>
          <c:invertIfNegative val="0"/>
          <c:dLbls>
            <c:dLbl>
              <c:idx val="0"/>
              <c:tx>
                <c:rich>
                  <a:bodyPr/>
                  <a:lstStyle/>
                  <a:p>
                    <a:fld id="{9E29599D-13D9-494E-BC28-37F853C0BB25}" type="VALUE">
                      <a:rPr lang="en-US" smtClean="0"/>
                      <a:pPr/>
                      <a:t>[VALUE]</a:t>
                    </a:fld>
                    <a:r>
                      <a:rPr lang="en-US"/>
                      <a:t> (10 %)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B3F6-4A98-A045-91E553C771DB}"/>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1'!$B$1865</c:f>
              <c:numCache>
                <c:formatCode>0%</c:formatCode>
                <c:ptCount val="1"/>
                <c:pt idx="0">
                  <c:v>0.11600000000000001</c:v>
                </c:pt>
              </c:numCache>
            </c:numRef>
          </c:val>
          <c:extLst>
            <c:ext xmlns:c16="http://schemas.microsoft.com/office/drawing/2014/chart" uri="{C3380CC4-5D6E-409C-BE32-E72D297353CC}">
              <c16:uniqueId val="{00000003-B3F6-4A98-A045-91E553C771DB}"/>
            </c:ext>
          </c:extLst>
        </c:ser>
        <c:ser>
          <c:idx val="0"/>
          <c:order val="4"/>
          <c:tx>
            <c:strRef>
              <c:f>'Sheet 1'!$A$1866</c:f>
              <c:strCache>
                <c:ptCount val="1"/>
                <c:pt idx="0">
                  <c:v>Ne </c:v>
                </c:pt>
              </c:strCache>
            </c:strRef>
          </c:tx>
          <c:spPr>
            <a:gradFill>
              <a:gsLst>
                <a:gs pos="60000">
                  <a:srgbClr val="53B582"/>
                </a:gs>
                <a:gs pos="0">
                  <a:srgbClr val="FCFBFA"/>
                </a:gs>
              </a:gsLst>
              <a:lin ang="5400000" scaled="1"/>
            </a:gradFill>
            <a:ln w="25400">
              <a:noFill/>
            </a:ln>
          </c:spPr>
          <c:invertIfNegative val="0"/>
          <c:dLbls>
            <c:dLbl>
              <c:idx val="0"/>
              <c:tx>
                <c:rich>
                  <a:bodyPr/>
                  <a:lstStyle/>
                  <a:p>
                    <a:fld id="{F4AE556D-C1EF-4BE9-A7FD-7539A4228E06}" type="VALUE">
                      <a:rPr lang="en-US" smtClean="0"/>
                      <a:pPr/>
                      <a:t>[VALUE]</a:t>
                    </a:fld>
                    <a:r>
                      <a:rPr lang="en-US"/>
                      <a:t> (85 %)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3F6-4A98-A045-91E553C771DB}"/>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1'!$B$1866</c:f>
              <c:numCache>
                <c:formatCode>0%</c:formatCode>
                <c:ptCount val="1"/>
                <c:pt idx="0">
                  <c:v>0.80500000000000005</c:v>
                </c:pt>
              </c:numCache>
            </c:numRef>
          </c:val>
          <c:extLst>
            <c:ext xmlns:c16="http://schemas.microsoft.com/office/drawing/2014/chart" uri="{C3380CC4-5D6E-409C-BE32-E72D297353CC}">
              <c16:uniqueId val="{00000004-B3F6-4A98-A045-91E553C771DB}"/>
            </c:ext>
          </c:extLst>
        </c:ser>
        <c:dLbls>
          <c:showLegendKey val="0"/>
          <c:showVal val="0"/>
          <c:showCatName val="0"/>
          <c:showSerName val="0"/>
          <c:showPercent val="0"/>
          <c:showBubbleSize val="0"/>
        </c:dLbls>
        <c:gapWidth val="150"/>
        <c:shape val="box"/>
        <c:axId val="1032252560"/>
        <c:axId val="1"/>
        <c:axId val="0"/>
      </c:bar3DChart>
      <c:catAx>
        <c:axId val="1032252560"/>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032252560"/>
        <c:crosses val="autoZero"/>
        <c:crossBetween val="between"/>
        <c:majorUnit val="0.2"/>
      </c:valAx>
      <c:spPr>
        <a:noFill/>
        <a:ln w="25400">
          <a:noFill/>
        </a:ln>
      </c:spPr>
    </c:plotArea>
    <c:legend>
      <c:legendPos val="r"/>
      <c:layout>
        <c:manualLayout>
          <c:xMode val="edge"/>
          <c:yMode val="edge"/>
          <c:x val="0.65994484358268701"/>
          <c:y val="0.41419913266885205"/>
          <c:w val="0.32790939581376116"/>
          <c:h val="0.37643009450424508"/>
        </c:manualLayout>
      </c:layout>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i="0" u="none" strike="noStrike" kern="1200" baseline="0" dirty="0">
                <a:solidFill>
                  <a:prstClr val="black"/>
                </a:solidFill>
                <a:latin typeface="Calibri" panose="020F0502020204030204" pitchFamily="34" charset="0"/>
                <a:cs typeface="Calibri" panose="020F0502020204030204" pitchFamily="34" charset="0"/>
              </a:rPr>
              <a:t>Politikų spaudimas valstybinėms institucijoms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1'!$A$2359</c:f>
              <c:strCache>
                <c:ptCount val="1"/>
                <c:pt idx="0">
                  <c:v>Taip, ir tai būna dažnai </c:v>
                </c:pt>
              </c:strCache>
            </c:strRef>
          </c:tx>
          <c:spPr>
            <a:gradFill>
              <a:gsLst>
                <a:gs pos="0">
                  <a:schemeClr val="accent1">
                    <a:lumMod val="5000"/>
                    <a:lumOff val="95000"/>
                  </a:schemeClr>
                </a:gs>
                <a:gs pos="61000">
                  <a:srgbClr val="DF496D"/>
                </a:gs>
              </a:gsLst>
              <a:lin ang="5400000" scaled="1"/>
            </a:gradFill>
            <a:ln>
              <a:noFill/>
            </a:ln>
            <a:effectLst/>
            <a:sp3d/>
          </c:spPr>
          <c:invertIfNegative val="0"/>
          <c:dLbls>
            <c:dLbl>
              <c:idx val="0"/>
              <c:layout>
                <c:manualLayout>
                  <c:x val="6.446278711564224E-8"/>
                  <c:y val="3.9774789601212364E-3"/>
                </c:manualLayout>
              </c:layout>
              <c:tx>
                <c:rich>
                  <a:bodyPr/>
                  <a:lstStyle/>
                  <a:p>
                    <a:r>
                      <a:rPr lang="en-US" baseline="0"/>
                      <a:t>3%</a:t>
                    </a:r>
                  </a:p>
                </c:rich>
              </c:tx>
              <c:showLegendKey val="0"/>
              <c:showVal val="1"/>
              <c:showCatName val="0"/>
              <c:showSerName val="0"/>
              <c:showPercent val="0"/>
              <c:showBubbleSize val="0"/>
              <c:extLst>
                <c:ext xmlns:c15="http://schemas.microsoft.com/office/drawing/2012/chart" uri="{CE6537A1-D6FC-4f65-9D91-7224C49458BB}">
                  <c15:layout>
                    <c:manualLayout>
                      <c:w val="0.17556306537887667"/>
                      <c:h val="0.20821249742364911"/>
                    </c:manualLayout>
                  </c15:layout>
                  <c15:showDataLabelsRange val="0"/>
                </c:ext>
                <c:ext xmlns:c16="http://schemas.microsoft.com/office/drawing/2014/chart" uri="{C3380CC4-5D6E-409C-BE32-E72D297353CC}">
                  <c16:uniqueId val="{00000000-1D74-4091-817F-D427ABA23452}"/>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1'!$B$2359</c:f>
              <c:numCache>
                <c:formatCode>0%</c:formatCode>
                <c:ptCount val="1"/>
                <c:pt idx="0">
                  <c:v>2.5999999999999999E-2</c:v>
                </c:pt>
              </c:numCache>
            </c:numRef>
          </c:val>
          <c:extLst>
            <c:ext xmlns:c16="http://schemas.microsoft.com/office/drawing/2014/chart" uri="{C3380CC4-5D6E-409C-BE32-E72D297353CC}">
              <c16:uniqueId val="{00000001-1D74-4091-817F-D427ABA23452}"/>
            </c:ext>
          </c:extLst>
        </c:ser>
        <c:ser>
          <c:idx val="1"/>
          <c:order val="1"/>
          <c:tx>
            <c:strRef>
              <c:f>'Sheet 1'!$A$2360</c:f>
              <c:strCache>
                <c:ptCount val="1"/>
                <c:pt idx="0">
                  <c:v>Tokių atvejų pasitaikė, bet retai </c:v>
                </c:pt>
              </c:strCache>
            </c:strRef>
          </c:tx>
          <c:spPr>
            <a:gradFill>
              <a:gsLst>
                <a:gs pos="0">
                  <a:schemeClr val="accent1">
                    <a:lumMod val="5000"/>
                    <a:lumOff val="95000"/>
                  </a:schemeClr>
                </a:gs>
                <a:gs pos="60000">
                  <a:srgbClr val="F4B183"/>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4B183"/>
                  </a:gs>
                </a:gsLst>
                <a:lin ang="5400000" scaled="1"/>
              </a:gradFill>
              <a:ln>
                <a:noFill/>
              </a:ln>
              <a:effectLst/>
              <a:sp3d/>
            </c:spPr>
            <c:extLst>
              <c:ext xmlns:c16="http://schemas.microsoft.com/office/drawing/2014/chart" uri="{C3380CC4-5D6E-409C-BE32-E72D297353CC}">
                <c16:uniqueId val="{00000003-1D74-4091-817F-D427ABA23452}"/>
              </c:ext>
            </c:extLst>
          </c:dPt>
          <c:dLbls>
            <c:dLbl>
              <c:idx val="0"/>
              <c:tx>
                <c:rich>
                  <a:bodyPr/>
                  <a:lstStyle/>
                  <a:p>
                    <a:r>
                      <a:rPr lang="en-US"/>
                      <a:t>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D74-4091-817F-D427ABA23452}"/>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1'!$B$2360</c:f>
              <c:numCache>
                <c:formatCode>0%</c:formatCode>
                <c:ptCount val="1"/>
                <c:pt idx="0">
                  <c:v>6.6000000000000003E-2</c:v>
                </c:pt>
              </c:numCache>
            </c:numRef>
          </c:val>
          <c:extLst>
            <c:ext xmlns:c16="http://schemas.microsoft.com/office/drawing/2014/chart" uri="{C3380CC4-5D6E-409C-BE32-E72D297353CC}">
              <c16:uniqueId val="{00000004-1D74-4091-817F-D427ABA23452}"/>
            </c:ext>
          </c:extLst>
        </c:ser>
        <c:ser>
          <c:idx val="2"/>
          <c:order val="2"/>
          <c:tx>
            <c:strRef>
              <c:f>'Sheet 1'!$A$2361</c:f>
              <c:strCache>
                <c:ptCount val="1"/>
                <c:pt idx="0">
                  <c:v>Neteko susidurti su tokia praktika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6-1D74-4091-817F-D427ABA23452}"/>
              </c:ext>
            </c:extLst>
          </c:dPt>
          <c:dLbls>
            <c:dLbl>
              <c:idx val="0"/>
              <c:tx>
                <c:rich>
                  <a:bodyPr/>
                  <a:lstStyle/>
                  <a:p>
                    <a:r>
                      <a:rPr lang="en-US"/>
                      <a:t>51%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D74-4091-817F-D427ABA23452}"/>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1'!$B$2361</c:f>
              <c:numCache>
                <c:formatCode>0%</c:formatCode>
                <c:ptCount val="1"/>
                <c:pt idx="0">
                  <c:v>0.50600000000000001</c:v>
                </c:pt>
              </c:numCache>
            </c:numRef>
          </c:val>
          <c:extLst>
            <c:ext xmlns:c16="http://schemas.microsoft.com/office/drawing/2014/chart" uri="{C3380CC4-5D6E-409C-BE32-E72D297353CC}">
              <c16:uniqueId val="{00000007-1D74-4091-817F-D427ABA23452}"/>
            </c:ext>
          </c:extLst>
        </c:ser>
        <c:ser>
          <c:idx val="3"/>
          <c:order val="3"/>
          <c:tx>
            <c:strRef>
              <c:f>'Sheet 1'!$A$2362</c:f>
              <c:strCache>
                <c:ptCount val="1"/>
                <c:pt idx="0">
                  <c:v>Nežino, neatsakė </c:v>
                </c:pt>
              </c:strCache>
            </c:strRef>
          </c:tx>
          <c:spPr>
            <a:gradFill>
              <a:gsLst>
                <a:gs pos="0">
                  <a:schemeClr val="accent1">
                    <a:lumMod val="5000"/>
                    <a:lumOff val="95000"/>
                  </a:schemeClr>
                </a:gs>
                <a:gs pos="61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1'!$B$2362</c:f>
              <c:numCache>
                <c:formatCode>0%</c:formatCode>
                <c:ptCount val="1"/>
                <c:pt idx="0">
                  <c:v>0.40100000000000002</c:v>
                </c:pt>
              </c:numCache>
            </c:numRef>
          </c:val>
          <c:extLst>
            <c:ext xmlns:c16="http://schemas.microsoft.com/office/drawing/2014/chart" uri="{C3380CC4-5D6E-409C-BE32-E72D297353CC}">
              <c16:uniqueId val="{00000008-1D74-4091-817F-D427ABA23452}"/>
            </c:ext>
          </c:extLst>
        </c:ser>
        <c:ser>
          <c:idx val="4"/>
          <c:order val="4"/>
          <c:tx>
            <c:strRef>
              <c:f>'Sheet 1'!$A$2363</c:f>
              <c:strCache>
                <c:ptCount val="1"/>
              </c:strCache>
            </c:strRef>
          </c:tx>
          <c:spPr>
            <a:solidFill>
              <a:schemeClr val="accent5">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1'!$B$2363</c:f>
              <c:numCache>
                <c:formatCode>0%</c:formatCode>
                <c:ptCount val="1"/>
              </c:numCache>
            </c:numRef>
          </c:val>
          <c:extLst>
            <c:ext xmlns:c16="http://schemas.microsoft.com/office/drawing/2014/chart" uri="{C3380CC4-5D6E-409C-BE32-E72D297353CC}">
              <c16:uniqueId val="{00000009-1D74-4091-817F-D427ABA23452}"/>
            </c:ext>
          </c:extLst>
        </c:ser>
        <c:dLbls>
          <c:showLegendKey val="0"/>
          <c:showVal val="1"/>
          <c:showCatName val="0"/>
          <c:showSerName val="0"/>
          <c:showPercent val="0"/>
          <c:showBubbleSize val="0"/>
        </c:dLbls>
        <c:gapWidth val="150"/>
        <c:shape val="box"/>
        <c:axId val="324649168"/>
        <c:axId val="324649728"/>
        <c:axId val="0"/>
      </c:bar3DChart>
      <c:catAx>
        <c:axId val="324649168"/>
        <c:scaling>
          <c:orientation val="minMax"/>
        </c:scaling>
        <c:delete val="1"/>
        <c:axPos val="l"/>
        <c:numFmt formatCode="General" sourceLinked="1"/>
        <c:majorTickMark val="none"/>
        <c:minorTickMark val="none"/>
        <c:tickLblPos val="nextTo"/>
        <c:crossAx val="324649728"/>
        <c:crosses val="autoZero"/>
        <c:auto val="1"/>
        <c:lblAlgn val="ctr"/>
        <c:lblOffset val="100"/>
        <c:noMultiLvlLbl val="0"/>
      </c:catAx>
      <c:valAx>
        <c:axId val="3246497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49168"/>
        <c:crosses val="autoZero"/>
        <c:crossBetween val="between"/>
      </c:valAx>
      <c:spPr>
        <a:noFill/>
        <a:ln>
          <a:noFill/>
        </a:ln>
        <a:effectLst/>
      </c:spPr>
    </c:plotArea>
    <c:legend>
      <c:legendPos val="b"/>
      <c:legendEntry>
        <c:idx val="4"/>
        <c:delete val="1"/>
      </c:legendEntry>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i="0" u="none" strike="noStrike" kern="1200" baseline="0" dirty="0">
                <a:solidFill>
                  <a:prstClr val="black"/>
                </a:solidFill>
              </a:rPr>
              <a:t>Politikų spaudimas dėl partijos interesų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1'!$A$2374</c:f>
              <c:strCache>
                <c:ptCount val="1"/>
                <c:pt idx="0">
                  <c:v>Taip, ir tai būna dažnai </c:v>
                </c:pt>
              </c:strCache>
            </c:strRef>
          </c:tx>
          <c:spPr>
            <a:gradFill>
              <a:gsLst>
                <a:gs pos="0">
                  <a:schemeClr val="accent1">
                    <a:lumMod val="5000"/>
                    <a:lumOff val="95000"/>
                  </a:schemeClr>
                </a:gs>
                <a:gs pos="61000">
                  <a:srgbClr val="DF496D"/>
                </a:gs>
              </a:gsLst>
              <a:lin ang="5400000" scaled="1"/>
            </a:gradFill>
            <a:ln>
              <a:noFill/>
            </a:ln>
            <a:effectLst/>
            <a:sp3d/>
          </c:spPr>
          <c:invertIfNegative val="0"/>
          <c:dLbls>
            <c:dLbl>
              <c:idx val="0"/>
              <c:layout>
                <c:manualLayout>
                  <c:x val="1.4802922399933633E-3"/>
                  <c:y val="3.7367281496068203E-3"/>
                </c:manualLayout>
              </c:layout>
              <c:tx>
                <c:rich>
                  <a:bodyPr/>
                  <a:lstStyle/>
                  <a:p>
                    <a:r>
                      <a:rPr lang="en-US" baseline="0" dirty="0"/>
                      <a:t>2%</a:t>
                    </a:r>
                  </a:p>
                </c:rich>
              </c:tx>
              <c:showLegendKey val="0"/>
              <c:showVal val="1"/>
              <c:showCatName val="0"/>
              <c:showSerName val="0"/>
              <c:showPercent val="0"/>
              <c:showBubbleSize val="0"/>
              <c:extLst>
                <c:ext xmlns:c15="http://schemas.microsoft.com/office/drawing/2012/chart" uri="{CE6537A1-D6FC-4f65-9D91-7224C49458BB}">
                  <c15:layout>
                    <c:manualLayout>
                      <c:w val="0.17556306537887667"/>
                      <c:h val="0.20821249742364911"/>
                    </c:manualLayout>
                  </c15:layout>
                  <c15:showDataLabelsRange val="0"/>
                </c:ext>
                <c:ext xmlns:c16="http://schemas.microsoft.com/office/drawing/2014/chart" uri="{C3380CC4-5D6E-409C-BE32-E72D297353CC}">
                  <c16:uniqueId val="{00000000-A6DF-48C6-9EEA-A7590C5D202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1'!$B$2374</c:f>
              <c:numCache>
                <c:formatCode>0%</c:formatCode>
                <c:ptCount val="1"/>
                <c:pt idx="0">
                  <c:v>2.4E-2</c:v>
                </c:pt>
              </c:numCache>
            </c:numRef>
          </c:val>
          <c:extLst>
            <c:ext xmlns:c16="http://schemas.microsoft.com/office/drawing/2014/chart" uri="{C3380CC4-5D6E-409C-BE32-E72D297353CC}">
              <c16:uniqueId val="{00000001-A6DF-48C6-9EEA-A7590C5D202D}"/>
            </c:ext>
          </c:extLst>
        </c:ser>
        <c:ser>
          <c:idx val="1"/>
          <c:order val="1"/>
          <c:tx>
            <c:strRef>
              <c:f>'Sheet 1'!$A$2375</c:f>
              <c:strCache>
                <c:ptCount val="1"/>
                <c:pt idx="0">
                  <c:v>Tokių atvejų pasitaikė, bet retai </c:v>
                </c:pt>
              </c:strCache>
            </c:strRef>
          </c:tx>
          <c:spPr>
            <a:gradFill>
              <a:gsLst>
                <a:gs pos="0">
                  <a:schemeClr val="accent1">
                    <a:lumMod val="5000"/>
                    <a:lumOff val="95000"/>
                  </a:schemeClr>
                </a:gs>
                <a:gs pos="60000">
                  <a:srgbClr val="F4B183"/>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4B183"/>
                  </a:gs>
                </a:gsLst>
                <a:lin ang="5400000" scaled="1"/>
              </a:gradFill>
              <a:ln>
                <a:noFill/>
              </a:ln>
              <a:effectLst/>
              <a:sp3d/>
            </c:spPr>
            <c:extLst>
              <c:ext xmlns:c16="http://schemas.microsoft.com/office/drawing/2014/chart" uri="{C3380CC4-5D6E-409C-BE32-E72D297353CC}">
                <c16:uniqueId val="{00000003-A6DF-48C6-9EEA-A7590C5D202D}"/>
              </c:ext>
            </c:extLst>
          </c:dPt>
          <c:dLbls>
            <c:dLbl>
              <c:idx val="0"/>
              <c:tx>
                <c:rich>
                  <a:bodyPr/>
                  <a:lstStyle/>
                  <a:p>
                    <a:r>
                      <a:rPr lang="en-US"/>
                      <a:t>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A6DF-48C6-9EEA-A7590C5D202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1'!$B$2375</c:f>
              <c:numCache>
                <c:formatCode>0%</c:formatCode>
                <c:ptCount val="1"/>
                <c:pt idx="0">
                  <c:v>5.7000000000000002E-2</c:v>
                </c:pt>
              </c:numCache>
            </c:numRef>
          </c:val>
          <c:extLst>
            <c:ext xmlns:c16="http://schemas.microsoft.com/office/drawing/2014/chart" uri="{C3380CC4-5D6E-409C-BE32-E72D297353CC}">
              <c16:uniqueId val="{00000004-A6DF-48C6-9EEA-A7590C5D202D}"/>
            </c:ext>
          </c:extLst>
        </c:ser>
        <c:ser>
          <c:idx val="2"/>
          <c:order val="2"/>
          <c:tx>
            <c:strRef>
              <c:f>'Sheet 1'!$A$2376</c:f>
              <c:strCache>
                <c:ptCount val="1"/>
                <c:pt idx="0">
                  <c:v>Neteko susidurti su tokia praktika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6-A6DF-48C6-9EEA-A7590C5D202D}"/>
              </c:ext>
            </c:extLst>
          </c:dPt>
          <c:dLbls>
            <c:dLbl>
              <c:idx val="0"/>
              <c:tx>
                <c:rich>
                  <a:bodyPr/>
                  <a:lstStyle/>
                  <a:p>
                    <a:r>
                      <a:rPr lang="en-US"/>
                      <a:t>51%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6DF-48C6-9EEA-A7590C5D202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1'!$B$2376</c:f>
              <c:numCache>
                <c:formatCode>0%</c:formatCode>
                <c:ptCount val="1"/>
                <c:pt idx="0">
                  <c:v>0.50800000000000001</c:v>
                </c:pt>
              </c:numCache>
            </c:numRef>
          </c:val>
          <c:extLst>
            <c:ext xmlns:c16="http://schemas.microsoft.com/office/drawing/2014/chart" uri="{C3380CC4-5D6E-409C-BE32-E72D297353CC}">
              <c16:uniqueId val="{00000007-A6DF-48C6-9EEA-A7590C5D202D}"/>
            </c:ext>
          </c:extLst>
        </c:ser>
        <c:ser>
          <c:idx val="3"/>
          <c:order val="3"/>
          <c:tx>
            <c:strRef>
              <c:f>'Sheet 1'!$A$2377</c:f>
              <c:strCache>
                <c:ptCount val="1"/>
                <c:pt idx="0">
                  <c:v>Nežino, neatsakė </c:v>
                </c:pt>
              </c:strCache>
            </c:strRef>
          </c:tx>
          <c:spPr>
            <a:gradFill>
              <a:gsLst>
                <a:gs pos="0">
                  <a:schemeClr val="accent1">
                    <a:lumMod val="5000"/>
                    <a:lumOff val="95000"/>
                  </a:schemeClr>
                </a:gs>
                <a:gs pos="61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1'!$B$2377</c:f>
              <c:numCache>
                <c:formatCode>0%</c:formatCode>
                <c:ptCount val="1"/>
                <c:pt idx="0">
                  <c:v>0.40899999999999997</c:v>
                </c:pt>
              </c:numCache>
            </c:numRef>
          </c:val>
          <c:extLst>
            <c:ext xmlns:c16="http://schemas.microsoft.com/office/drawing/2014/chart" uri="{C3380CC4-5D6E-409C-BE32-E72D297353CC}">
              <c16:uniqueId val="{00000008-A6DF-48C6-9EEA-A7590C5D202D}"/>
            </c:ext>
          </c:extLst>
        </c:ser>
        <c:dLbls>
          <c:showLegendKey val="0"/>
          <c:showVal val="1"/>
          <c:showCatName val="0"/>
          <c:showSerName val="0"/>
          <c:showPercent val="0"/>
          <c:showBubbleSize val="0"/>
        </c:dLbls>
        <c:gapWidth val="150"/>
        <c:shape val="box"/>
        <c:axId val="324649168"/>
        <c:axId val="324649728"/>
        <c:axId val="0"/>
      </c:bar3DChart>
      <c:catAx>
        <c:axId val="324649168"/>
        <c:scaling>
          <c:orientation val="minMax"/>
        </c:scaling>
        <c:delete val="1"/>
        <c:axPos val="l"/>
        <c:numFmt formatCode="General" sourceLinked="1"/>
        <c:majorTickMark val="none"/>
        <c:minorTickMark val="none"/>
        <c:tickLblPos val="nextTo"/>
        <c:crossAx val="324649728"/>
        <c:crosses val="autoZero"/>
        <c:auto val="1"/>
        <c:lblAlgn val="ctr"/>
        <c:lblOffset val="100"/>
        <c:noMultiLvlLbl val="0"/>
      </c:catAx>
      <c:valAx>
        <c:axId val="3246497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491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Partijos</a:t>
            </a:r>
            <a:r>
              <a:rPr lang="en-US" sz="1800" b="1" dirty="0"/>
              <a:t> </a:t>
            </a:r>
            <a:r>
              <a:rPr lang="en-US" sz="1800" b="1" dirty="0" err="1"/>
              <a:t>nari</a:t>
            </a:r>
            <a:r>
              <a:rPr lang="lt-LT" sz="1800" b="1" dirty="0"/>
              <a:t>ų protegavimas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3564955165663202E-2"/>
          <c:y val="0.24407443843252991"/>
          <c:w val="0.76201514537628134"/>
          <c:h val="0.66646265195699528"/>
        </c:manualLayout>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B8C-45F3-8985-4F786FE513E8}"/>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B8C-45F3-8985-4F786FE513E8}"/>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B8C-45F3-8985-4F786FE513E8}"/>
              </c:ext>
            </c:extLst>
          </c:dPt>
          <c:dLbls>
            <c:dLbl>
              <c:idx val="0"/>
              <c:layout>
                <c:manualLayout>
                  <c:x val="-1.0414916885389326E-2"/>
                  <c:y val="-1.8411708953047536E-2"/>
                </c:manualLayout>
              </c:layout>
              <c:tx>
                <c:rich>
                  <a:bodyPr/>
                  <a:lstStyle/>
                  <a:p>
                    <a:fld id="{2E6FE4A7-9AC6-4045-8C0E-BF7B574BCE50}" type="CATEGORYNAME">
                      <a:rPr lang="en-US" smtClean="0"/>
                      <a:pPr/>
                      <a:t>[CATEGORY NAME]</a:t>
                    </a:fld>
                    <a:r>
                      <a:rPr lang="en-US" baseline="0" dirty="0"/>
                      <a:t> </a:t>
                    </a:r>
                    <a:fld id="{700A5E9A-CE3A-49BB-892F-74F5CF541A19}"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B8C-45F3-8985-4F786FE513E8}"/>
                </c:ext>
              </c:extLst>
            </c:dLbl>
            <c:dLbl>
              <c:idx val="1"/>
              <c:layout>
                <c:manualLayout>
                  <c:x val="3.8537469541217256E-2"/>
                  <c:y val="1.3059882115094283E-2"/>
                </c:manualLayout>
              </c:layout>
              <c:tx>
                <c:rich>
                  <a:bodyPr/>
                  <a:lstStyle/>
                  <a:p>
                    <a:fld id="{4BC78193-FF97-4CBC-88FE-D169215D5252}" type="CATEGORYNAME">
                      <a:rPr lang="en-US" smtClean="0"/>
                      <a:pPr/>
                      <a:t>[CATEGORY NAME]</a:t>
                    </a:fld>
                    <a:r>
                      <a:rPr lang="en-US" baseline="0" dirty="0"/>
                      <a:t> </a:t>
                    </a:r>
                    <a:fld id="{EAD42D01-633C-407B-A874-F288B7FA3B98}"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B8C-45F3-8985-4F786FE513E8}"/>
                </c:ext>
              </c:extLst>
            </c:dLbl>
            <c:dLbl>
              <c:idx val="2"/>
              <c:layout>
                <c:manualLayout>
                  <c:x val="7.5245625546806652E-2"/>
                  <c:y val="-0.1484168124817731"/>
                </c:manualLayout>
              </c:layout>
              <c:tx>
                <c:rich>
                  <a:bodyPr/>
                  <a:lstStyle/>
                  <a:p>
                    <a:fld id="{8BACD0CC-7AB8-4B7E-91D6-D4AFA8AF5F4A}" type="CATEGORYNAME">
                      <a:rPr lang="lt-LT" smtClean="0"/>
                      <a:pPr/>
                      <a:t>[CATEGORY NAME]</a:t>
                    </a:fld>
                    <a:r>
                      <a:rPr lang="lt-LT" baseline="0" dirty="0"/>
                      <a:t> </a:t>
                    </a:r>
                    <a:fld id="{78F67AD6-AE44-4637-855A-330ACE3793A7}" type="VALUE">
                      <a:rPr lang="lt-LT" baseline="0"/>
                      <a:pPr/>
                      <a:t>[VALUE]</a:t>
                    </a:fld>
                    <a:endParaRPr lang="lt-LT"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B8C-45F3-8985-4F786FE513E8}"/>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1'!$A$2390:$A$2392</c:f>
              <c:strCache>
                <c:ptCount val="3"/>
                <c:pt idx="0">
                  <c:v>Taip </c:v>
                </c:pt>
                <c:pt idx="1">
                  <c:v>Ne </c:v>
                </c:pt>
                <c:pt idx="2">
                  <c:v>Nežino, neturi nuomonės </c:v>
                </c:pt>
              </c:strCache>
            </c:strRef>
          </c:cat>
          <c:val>
            <c:numRef>
              <c:f>'Sheet 1'!$B$2390:$B$2392</c:f>
              <c:numCache>
                <c:formatCode>0%</c:formatCode>
                <c:ptCount val="3"/>
                <c:pt idx="0">
                  <c:v>0.156</c:v>
                </c:pt>
                <c:pt idx="1">
                  <c:v>0.42399999999999999</c:v>
                </c:pt>
                <c:pt idx="2">
                  <c:v>0.42099999999999999</c:v>
                </c:pt>
              </c:numCache>
            </c:numRef>
          </c:val>
          <c:extLst>
            <c:ext xmlns:c16="http://schemas.microsoft.com/office/drawing/2014/chart" uri="{C3380CC4-5D6E-409C-BE32-E72D297353CC}">
              <c16:uniqueId val="{00000006-4B8C-45F3-8985-4F786FE513E8}"/>
            </c:ext>
          </c:extLst>
        </c:ser>
        <c:dLbls>
          <c:showLegendKey val="0"/>
          <c:showVal val="1"/>
          <c:showCatName val="1"/>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yra girdėję apie kriptovaliutas?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888963843372389E-2"/>
          <c:y val="0.1781795886122591"/>
          <c:w val="0.8981510091730136"/>
          <c:h val="0.67949442468517351"/>
        </c:manualLayout>
      </c:layout>
      <c:pie3DChart>
        <c:varyColors val="1"/>
        <c:ser>
          <c:idx val="0"/>
          <c:order val="0"/>
          <c:tx>
            <c:strRef>
              <c:f>'Gyventojų korupcija 2024'!$D$1430</c:f>
              <c:strCache>
                <c:ptCount val="1"/>
                <c:pt idx="0">
                  <c:v>%</c:v>
                </c:pt>
              </c:strCache>
            </c:strRef>
          </c:tx>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D4AB-4B81-8F70-8A7BEBFE33BB}"/>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D4AB-4B81-8F70-8A7BEBFE33BB}"/>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D4AB-4B81-8F70-8A7BEBFE33BB}"/>
              </c:ext>
            </c:extLst>
          </c:dPt>
          <c:dLbls>
            <c:dLbl>
              <c:idx val="0"/>
              <c:layout>
                <c:manualLayout>
                  <c:x val="-3.1507945639605711E-2"/>
                  <c:y val="-0.45155429672895114"/>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4AB-4B81-8F70-8A7BEBFE33BB}"/>
                </c:ext>
              </c:extLst>
            </c:dLbl>
            <c:dLbl>
              <c:idx val="1"/>
              <c:layout>
                <c:manualLayout>
                  <c:x val="1.2749599204504983E-2"/>
                  <c:y val="-4.7469400625292008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4AB-4B81-8F70-8A7BEBFE33BB}"/>
                </c:ext>
              </c:extLst>
            </c:dLbl>
            <c:dLbl>
              <c:idx val="2"/>
              <c:layout>
                <c:manualLayout>
                  <c:x val="5.9067817988764204E-2"/>
                  <c:y val="-1.2115828834475879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4AB-4B81-8F70-8A7BEBFE33BB}"/>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ctr"/>
            <c:showLegendKey val="0"/>
            <c:showVal val="1"/>
            <c:showCatName val="0"/>
            <c:showSerName val="0"/>
            <c:showPercent val="0"/>
            <c:showBubbleSize val="0"/>
            <c:showLeaderLines val="0"/>
            <c:extLst>
              <c:ext xmlns:c15="http://schemas.microsoft.com/office/drawing/2012/chart" uri="{CE6537A1-D6FC-4f65-9D91-7224C49458BB}"/>
            </c:extLst>
          </c:dLbls>
          <c:cat>
            <c:strRef>
              <c:f>'Gyventojų korupcija 2024'!$B$1431:$B$1433</c:f>
              <c:strCache>
                <c:ptCount val="3"/>
                <c:pt idx="0">
                  <c:v>Taip</c:v>
                </c:pt>
                <c:pt idx="1">
                  <c:v>Ne</c:v>
                </c:pt>
                <c:pt idx="2">
                  <c:v>Nežino, neatsakė</c:v>
                </c:pt>
              </c:strCache>
            </c:strRef>
          </c:cat>
          <c:val>
            <c:numRef>
              <c:f>'Gyventojų korupcija 2024'!$D$1431:$D$1433</c:f>
              <c:numCache>
                <c:formatCode>0%</c:formatCode>
                <c:ptCount val="3"/>
                <c:pt idx="0">
                  <c:v>0.71599999999999997</c:v>
                </c:pt>
                <c:pt idx="1">
                  <c:v>0.22</c:v>
                </c:pt>
                <c:pt idx="2">
                  <c:v>6.4000000000000001E-2</c:v>
                </c:pt>
              </c:numCache>
            </c:numRef>
          </c:val>
          <c:extLst>
            <c:ext xmlns:c16="http://schemas.microsoft.com/office/drawing/2014/chart" uri="{C3380CC4-5D6E-409C-BE32-E72D297353CC}">
              <c16:uniqueId val="{00000006-D4AB-4B81-8F70-8A7BEBFE33BB}"/>
            </c:ext>
          </c:extLst>
        </c:ser>
        <c:dLbls>
          <c:dLblPos val="ctr"/>
          <c:showLegendKey val="0"/>
          <c:showVal val="1"/>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turi / anksčiau turėjo kriptovaliutų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2024'!$B$1440:$B$1443</c:f>
              <c:strCache>
                <c:ptCount val="4"/>
                <c:pt idx="0">
                  <c:v>Nežino, neatsakė</c:v>
                </c:pt>
                <c:pt idx="1">
                  <c:v>Taip, šiuo metu turiu kriptovaliutų</c:v>
                </c:pt>
                <c:pt idx="2">
                  <c:v>Taip, kriptovaliutų turėjau anksčiau</c:v>
                </c:pt>
                <c:pt idx="3">
                  <c:v>Ne, kriptovaliutų niekada neturėjau</c:v>
                </c:pt>
              </c:strCache>
            </c:strRef>
          </c:cat>
          <c:val>
            <c:numRef>
              <c:f>'Gyventojų korupcija 2024'!$D$1440:$D$1443</c:f>
              <c:numCache>
                <c:formatCode>0%</c:formatCode>
                <c:ptCount val="4"/>
                <c:pt idx="0">
                  <c:v>8.0000000000000002E-3</c:v>
                </c:pt>
                <c:pt idx="1">
                  <c:v>0.02</c:v>
                </c:pt>
                <c:pt idx="2">
                  <c:v>0.04</c:v>
                </c:pt>
                <c:pt idx="3">
                  <c:v>0.93200000000000005</c:v>
                </c:pt>
              </c:numCache>
            </c:numRef>
          </c:val>
          <c:extLst>
            <c:ext xmlns:c16="http://schemas.microsoft.com/office/drawing/2014/chart" uri="{C3380CC4-5D6E-409C-BE32-E72D297353CC}">
              <c16:uniqueId val="{00000000-1553-46ED-979D-5DF1FFC1B31E}"/>
            </c:ext>
          </c:extLst>
        </c:ser>
        <c:dLbls>
          <c:showLegendKey val="0"/>
          <c:showVal val="1"/>
          <c:showCatName val="0"/>
          <c:showSerName val="0"/>
          <c:showPercent val="0"/>
          <c:showBubbleSize val="0"/>
        </c:dLbls>
        <c:gapWidth val="150"/>
        <c:shape val="box"/>
        <c:axId val="1591213248"/>
        <c:axId val="1591208448"/>
        <c:axId val="0"/>
      </c:bar3DChart>
      <c:catAx>
        <c:axId val="15912132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91208448"/>
        <c:crosses val="autoZero"/>
        <c:auto val="1"/>
        <c:lblAlgn val="ctr"/>
        <c:lblOffset val="100"/>
        <c:noMultiLvlLbl val="0"/>
      </c:catAx>
      <c:valAx>
        <c:axId val="15912084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912132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lt-LT" sz="1400" b="1"/>
              <a:t>Įmonių vadovai</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r>
                      <a:rPr lang="en-US" dirty="0"/>
                      <a:t>24 %</a:t>
                    </a:r>
                  </a:p>
                </c:rich>
              </c:tx>
              <c:spPr>
                <a:noFill/>
                <a:ln>
                  <a:noFill/>
                </a:ln>
                <a:effectLst/>
              </c:spPr>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lt-LT"/>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B5C-494E-A708-B14C8BB1CF2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'Korupcija tarp kitu problemu'!$O$68:$O$76</c:f>
              <c:strCache>
                <c:ptCount val="9"/>
                <c:pt idx="0">
                  <c:v>Korupcija</c:v>
                </c:pt>
                <c:pt idx="1">
                  <c:v>Teismų darbo trūkumai</c:v>
                </c:pt>
                <c:pt idx="2">
                  <c:v>Biurokratizmas</c:v>
                </c:pt>
                <c:pt idx="3">
                  <c:v>Alkoholizmas</c:v>
                </c:pt>
                <c:pt idx="4">
                  <c:v>Narkotikų vartojimas</c:v>
                </c:pt>
                <c:pt idx="5">
                  <c:v>Maži atlyginimai</c:v>
                </c:pt>
                <c:pt idx="6">
                  <c:v>Valstybės tarnautojų ir politikų nekompetencija, profesionalumo stoka</c:v>
                </c:pt>
                <c:pt idx="7">
                  <c:v>Sveikatos apsaugos problemos</c:v>
                </c:pt>
                <c:pt idx="8">
                  <c:v>Didelės kainos / infliacija</c:v>
                </c:pt>
              </c:strCache>
            </c:strRef>
          </c:cat>
          <c:val>
            <c:numRef>
              <c:f>'Korupcija tarp kitu problemu'!$P$68:$P$76</c:f>
              <c:numCache>
                <c:formatCode>0%</c:formatCode>
                <c:ptCount val="9"/>
                <c:pt idx="0">
                  <c:v>0.24</c:v>
                </c:pt>
                <c:pt idx="1">
                  <c:v>0.25</c:v>
                </c:pt>
                <c:pt idx="2">
                  <c:v>0.3</c:v>
                </c:pt>
                <c:pt idx="3">
                  <c:v>0.31</c:v>
                </c:pt>
                <c:pt idx="4">
                  <c:v>0.31</c:v>
                </c:pt>
                <c:pt idx="5">
                  <c:v>0.31</c:v>
                </c:pt>
                <c:pt idx="6">
                  <c:v>0.37</c:v>
                </c:pt>
                <c:pt idx="7">
                  <c:v>0.41</c:v>
                </c:pt>
                <c:pt idx="8">
                  <c:v>0.47</c:v>
                </c:pt>
              </c:numCache>
            </c:numRef>
          </c:val>
          <c:extLst>
            <c:ext xmlns:c16="http://schemas.microsoft.com/office/drawing/2014/chart" uri="{C3380CC4-5D6E-409C-BE32-E72D297353CC}">
              <c16:uniqueId val="{00000001-9B5C-494E-A708-B14C8BB1CF2D}"/>
            </c:ext>
          </c:extLst>
        </c:ser>
        <c:dLbls>
          <c:showLegendKey val="0"/>
          <c:showVal val="1"/>
          <c:showCatName val="0"/>
          <c:showSerName val="0"/>
          <c:showPercent val="0"/>
          <c:showBubbleSize val="0"/>
        </c:dLbls>
        <c:gapWidth val="150"/>
        <c:shape val="box"/>
        <c:axId val="254887152"/>
        <c:axId val="254899152"/>
        <c:axId val="0"/>
      </c:bar3DChart>
      <c:catAx>
        <c:axId val="25488715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254899152"/>
        <c:crosses val="autoZero"/>
        <c:auto val="1"/>
        <c:lblAlgn val="ctr"/>
        <c:lblOffset val="100"/>
        <c:noMultiLvlLbl val="0"/>
      </c:catAx>
      <c:valAx>
        <c:axId val="25489915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48871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Jūsų manymu, kokiais tikslais žmonės naudoja kriptovaliutas Lietuvoje?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60000">
                  <a:srgbClr val="53B582"/>
                </a:gs>
                <a:gs pos="0">
                  <a:srgbClr val="FCFBFA"/>
                </a:gs>
              </a:gsLst>
              <a:lin ang="5400000" scaled="1"/>
            </a:gradFill>
            <a:ln>
              <a:noFill/>
            </a:ln>
            <a:effectLst/>
            <a:sp3d/>
          </c:spPr>
          <c:invertIfNegative val="0"/>
          <c:dLbls>
            <c:dLbl>
              <c:idx val="1"/>
              <c:layout>
                <c:manualLayout>
                  <c:x val="2.040195055498919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63E-4E8E-B601-30043E0AEBC1}"/>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2024'!$B$1450:$B$1458</c:f>
              <c:strCache>
                <c:ptCount val="9"/>
                <c:pt idx="0">
                  <c:v>Nežino, neatsakė</c:v>
                </c:pt>
                <c:pt idx="1">
                  <c:v>Kita</c:v>
                </c:pt>
                <c:pt idx="2">
                  <c:v>Paramai nevyriausybinėms ar kitoms organizacijoms pervesti</c:v>
                </c:pt>
                <c:pt idx="3">
                  <c:v>Neoficialiam mokėjimui valstybės tarnautojui už suteiktas paslaugas</c:v>
                </c:pt>
                <c:pt idx="4">
                  <c:v>Valstybinių institucijų reguliavimui ir kontrolei išvengti</c:v>
                </c:pt>
                <c:pt idx="5">
                  <c:v>Neleistinų medžiagų įsigijimui</c:v>
                </c:pt>
                <c:pt idx="6">
                  <c:v>Kaip alternatyvą bankiniams pavedimams</c:v>
                </c:pt>
                <c:pt idx="7">
                  <c:v>Kaip alternatyvą atsiskaitymui grynaisiais pinigais</c:v>
                </c:pt>
                <c:pt idx="8">
                  <c:v>Investicijai</c:v>
                </c:pt>
              </c:strCache>
            </c:strRef>
          </c:cat>
          <c:val>
            <c:numRef>
              <c:f>'Gyventojų korupcija 2024'!$D$1450:$D$1458</c:f>
              <c:numCache>
                <c:formatCode>0%</c:formatCode>
                <c:ptCount val="9"/>
                <c:pt idx="0">
                  <c:v>0.32800000000000001</c:v>
                </c:pt>
                <c:pt idx="1">
                  <c:v>1E-3</c:v>
                </c:pt>
                <c:pt idx="2">
                  <c:v>5.5E-2</c:v>
                </c:pt>
                <c:pt idx="3">
                  <c:v>0.14199999999999999</c:v>
                </c:pt>
                <c:pt idx="4">
                  <c:v>0.19600000000000001</c:v>
                </c:pt>
                <c:pt idx="5">
                  <c:v>0.217</c:v>
                </c:pt>
                <c:pt idx="6">
                  <c:v>0.26500000000000001</c:v>
                </c:pt>
                <c:pt idx="7">
                  <c:v>0.27600000000000002</c:v>
                </c:pt>
                <c:pt idx="8">
                  <c:v>0.47599999999999998</c:v>
                </c:pt>
              </c:numCache>
            </c:numRef>
          </c:val>
          <c:extLst>
            <c:ext xmlns:c16="http://schemas.microsoft.com/office/drawing/2014/chart" uri="{C3380CC4-5D6E-409C-BE32-E72D297353CC}">
              <c16:uniqueId val="{00000000-1D31-459D-97DC-EA2CDC8C4E68}"/>
            </c:ext>
          </c:extLst>
        </c:ser>
        <c:dLbls>
          <c:showLegendKey val="0"/>
          <c:showVal val="1"/>
          <c:showCatName val="0"/>
          <c:showSerName val="0"/>
          <c:showPercent val="0"/>
          <c:showBubbleSize val="0"/>
        </c:dLbls>
        <c:gapWidth val="150"/>
        <c:shape val="box"/>
        <c:axId val="1085207600"/>
        <c:axId val="1085210000"/>
        <c:axId val="0"/>
      </c:bar3DChart>
      <c:catAx>
        <c:axId val="10852076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085210000"/>
        <c:crosses val="autoZero"/>
        <c:auto val="1"/>
        <c:lblAlgn val="ctr"/>
        <c:lblOffset val="100"/>
        <c:noMultiLvlLbl val="0"/>
      </c:catAx>
      <c:valAx>
        <c:axId val="108521000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085207600"/>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Ar</a:t>
            </a:r>
            <a:r>
              <a:rPr lang="en-US" sz="1800" b="1" dirty="0"/>
              <a:t> </a:t>
            </a:r>
            <a:r>
              <a:rPr lang="en-US" sz="1800" b="1" dirty="0" err="1"/>
              <a:t>turi</a:t>
            </a:r>
            <a:r>
              <a:rPr lang="en-US" sz="1800" b="1" dirty="0"/>
              <a:t> </a:t>
            </a:r>
            <a:r>
              <a:rPr lang="lt-LT" sz="1800" b="1" dirty="0"/>
              <a:t>/ anksčiau</a:t>
            </a:r>
            <a:r>
              <a:rPr lang="lt-LT" sz="1800" b="1" baseline="0" dirty="0"/>
              <a:t> turėjo </a:t>
            </a:r>
            <a:r>
              <a:rPr lang="en-US" sz="1800" b="1" dirty="0" err="1"/>
              <a:t>kriptovaliu</a:t>
            </a:r>
            <a:r>
              <a:rPr lang="lt-LT" sz="1800" b="1" dirty="0"/>
              <a:t>tų?</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1'!$A$992:$A$995</c:f>
              <c:strCache>
                <c:ptCount val="4"/>
                <c:pt idx="0">
                  <c:v>Nežino, neatsakė </c:v>
                </c:pt>
                <c:pt idx="1">
                  <c:v>Taip, kriptovaliutų turėjau anksčiau </c:v>
                </c:pt>
                <c:pt idx="2">
                  <c:v>Taip, šiuo metu turiu kriptovaliutų </c:v>
                </c:pt>
                <c:pt idx="3">
                  <c:v>Ne, kriptovaliutų niekada neturėjau </c:v>
                </c:pt>
              </c:strCache>
            </c:strRef>
          </c:cat>
          <c:val>
            <c:numRef>
              <c:f>'Sheet 1'!$B$992:$B$995</c:f>
              <c:numCache>
                <c:formatCode>0%</c:formatCode>
                <c:ptCount val="4"/>
                <c:pt idx="0">
                  <c:v>0.02</c:v>
                </c:pt>
                <c:pt idx="1">
                  <c:v>0.111</c:v>
                </c:pt>
                <c:pt idx="2">
                  <c:v>0.126</c:v>
                </c:pt>
                <c:pt idx="3">
                  <c:v>0.74299999999999999</c:v>
                </c:pt>
              </c:numCache>
            </c:numRef>
          </c:val>
          <c:extLst>
            <c:ext xmlns:c16="http://schemas.microsoft.com/office/drawing/2014/chart" uri="{C3380CC4-5D6E-409C-BE32-E72D297353CC}">
              <c16:uniqueId val="{00000000-6FF7-4C41-8983-CA0898534F1D}"/>
            </c:ext>
          </c:extLst>
        </c:ser>
        <c:dLbls>
          <c:showLegendKey val="0"/>
          <c:showVal val="1"/>
          <c:showCatName val="0"/>
          <c:showSerName val="0"/>
          <c:showPercent val="0"/>
          <c:showBubbleSize val="0"/>
        </c:dLbls>
        <c:gapWidth val="150"/>
        <c:shape val="box"/>
        <c:axId val="1540416687"/>
        <c:axId val="1540410927"/>
        <c:axId val="0"/>
      </c:bar3DChart>
      <c:catAx>
        <c:axId val="1540416687"/>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40410927"/>
        <c:crosses val="autoZero"/>
        <c:auto val="1"/>
        <c:lblAlgn val="ctr"/>
        <c:lblOffset val="100"/>
        <c:noMultiLvlLbl val="0"/>
      </c:catAx>
      <c:valAx>
        <c:axId val="1540410927"/>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4041668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i="0" u="none" strike="noStrike" kern="1200" spc="0" baseline="0" dirty="0">
                <a:solidFill>
                  <a:prstClr val="black"/>
                </a:solidFill>
              </a:rPr>
              <a:t>Ar yra girdėję apie kriptovaliutas?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800065981893281"/>
          <c:y val="5.7097704889583059E-2"/>
          <c:w val="0.65193237577557872"/>
          <c:h val="0.86094082172762376"/>
        </c:manualLayout>
      </c:layout>
      <c:pie3DChart>
        <c:varyColors val="1"/>
        <c:ser>
          <c:idx val="0"/>
          <c:order val="0"/>
          <c:spPr>
            <a:gradFill>
              <a:gsLst>
                <a:gs pos="0">
                  <a:schemeClr val="bg1"/>
                </a:gs>
                <a:gs pos="56000">
                  <a:srgbClr val="53B582"/>
                </a:gs>
              </a:gsLst>
              <a:lin ang="5400000" scaled="1"/>
            </a:gradFill>
          </c:spPr>
          <c:dPt>
            <c:idx val="0"/>
            <c:bubble3D val="0"/>
            <c:spPr>
              <a:gradFill>
                <a:gsLst>
                  <a:gs pos="0">
                    <a:schemeClr val="bg1"/>
                  </a:gs>
                  <a:gs pos="56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7BCF-4B33-8EFA-417D368B3FD0}"/>
              </c:ext>
            </c:extLst>
          </c:dPt>
          <c:dPt>
            <c:idx val="1"/>
            <c:bubble3D val="0"/>
            <c:spPr>
              <a:gradFill>
                <a:gsLst>
                  <a:gs pos="0">
                    <a:schemeClr val="bg1"/>
                  </a:gs>
                  <a:gs pos="56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7BCF-4B33-8EFA-417D368B3FD0}"/>
              </c:ext>
            </c:extLst>
          </c:dPt>
          <c:dPt>
            <c:idx val="2"/>
            <c:bubble3D val="0"/>
            <c:spPr>
              <a:gradFill>
                <a:gsLst>
                  <a:gs pos="0">
                    <a:schemeClr val="bg1"/>
                  </a:gs>
                  <a:gs pos="56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7BCF-4B33-8EFA-417D368B3FD0}"/>
              </c:ext>
            </c:extLst>
          </c:dPt>
          <c:dLbls>
            <c:dLbl>
              <c:idx val="0"/>
              <c:layout>
                <c:manualLayout>
                  <c:x val="-2.590650986888712E-2"/>
                  <c:y val="1.2018401735711232E-3"/>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BCF-4B33-8EFA-417D368B3FD0}"/>
                </c:ext>
              </c:extLst>
            </c:dLbl>
            <c:dLbl>
              <c:idx val="1"/>
              <c:layout>
                <c:manualLayout>
                  <c:x val="-1.0935729239504765E-2"/>
                  <c:y val="-2.0062382473921281E-2"/>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BCF-4B33-8EFA-417D368B3FD0}"/>
                </c:ext>
              </c:extLst>
            </c:dLbl>
            <c:dLbl>
              <c:idx val="2"/>
              <c:layout>
                <c:manualLayout>
                  <c:x val="2.9903893385770073E-2"/>
                  <c:y val="-1.4545286755307434E-2"/>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7BCF-4B33-8EFA-417D368B3FD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0"/>
            <c:showCatName val="0"/>
            <c:showSerName val="0"/>
            <c:showPercent val="1"/>
            <c:showBubbleSize val="0"/>
            <c:showLeaderLines val="0"/>
            <c:extLst>
              <c:ext xmlns:c15="http://schemas.microsoft.com/office/drawing/2012/chart" uri="{CE6537A1-D6FC-4f65-9D91-7224C49458BB}"/>
            </c:extLst>
          </c:dLbls>
          <c:cat>
            <c:strRef>
              <c:f>'[Jurates atsiustas 0705.xlsx]Sheet 1'!$A$984:$A$986</c:f>
              <c:strCache>
                <c:ptCount val="3"/>
                <c:pt idx="0">
                  <c:v>Taip </c:v>
                </c:pt>
                <c:pt idx="1">
                  <c:v>Ne </c:v>
                </c:pt>
                <c:pt idx="2">
                  <c:v>Nežino, neatsakė </c:v>
                </c:pt>
              </c:strCache>
            </c:strRef>
          </c:cat>
          <c:val>
            <c:numRef>
              <c:f>'[Jurates atsiustas 0705.xlsx]Sheet 1'!$B$984:$B$986</c:f>
              <c:numCache>
                <c:formatCode>0%</c:formatCode>
                <c:ptCount val="3"/>
                <c:pt idx="0">
                  <c:v>0.89900000000000002</c:v>
                </c:pt>
                <c:pt idx="1">
                  <c:v>7.0000000000000007E-2</c:v>
                </c:pt>
                <c:pt idx="2">
                  <c:v>3.2000000000000001E-2</c:v>
                </c:pt>
              </c:numCache>
            </c:numRef>
          </c:val>
          <c:extLst>
            <c:ext xmlns:c16="http://schemas.microsoft.com/office/drawing/2014/chart" uri="{C3380CC4-5D6E-409C-BE32-E72D297353CC}">
              <c16:uniqueId val="{00000006-7BCF-4B33-8EFA-417D368B3FD0}"/>
            </c:ext>
          </c:extLst>
        </c:ser>
        <c:dLbls>
          <c:showLegendKey val="0"/>
          <c:showVal val="0"/>
          <c:showCatName val="0"/>
          <c:showSerName val="0"/>
          <c:showPercent val="1"/>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Kript</a:t>
            </a:r>
            <a:r>
              <a:rPr lang="lt-LT" sz="1800" b="1" dirty="0"/>
              <a:t>o</a:t>
            </a:r>
            <a:r>
              <a:rPr lang="en-US" sz="1800" b="1" dirty="0" err="1"/>
              <a:t>valiut</a:t>
            </a:r>
            <a:r>
              <a:rPr lang="lt-LT" sz="1800" b="1" dirty="0"/>
              <a:t>ų</a:t>
            </a:r>
            <a:r>
              <a:rPr lang="lt-LT" sz="1800" b="1" baseline="0" dirty="0"/>
              <a:t> naudojimo tikslas</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rgbClr val="FCFBFA">
                    <a:lumMod val="99000"/>
                  </a:srgbClr>
                </a:gs>
                <a:gs pos="55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1'!$A$1002:$A$1010</c:f>
              <c:strCache>
                <c:ptCount val="9"/>
                <c:pt idx="0">
                  <c:v>Nežino, neatsakė </c:v>
                </c:pt>
                <c:pt idx="1">
                  <c:v>Kita </c:v>
                </c:pt>
                <c:pt idx="2">
                  <c:v>Paramai nevyriausybinėms ar kitoms organizacijoms pervesti </c:v>
                </c:pt>
                <c:pt idx="3">
                  <c:v>Neoficialiam mokėjimui valstybės tarnautojui už suteiktas paslaugas </c:v>
                </c:pt>
                <c:pt idx="4">
                  <c:v>Neleistinų medžiagų įsigijimui </c:v>
                </c:pt>
                <c:pt idx="5">
                  <c:v>Valstybinių institucijų reguliavimui ir kontrolei išvengti </c:v>
                </c:pt>
                <c:pt idx="6">
                  <c:v>Kaip alternatyvą bankiniams pavedimams </c:v>
                </c:pt>
                <c:pt idx="7">
                  <c:v>Kaip alternatyvą atsiskaitymui grynaisiais pinigais </c:v>
                </c:pt>
                <c:pt idx="8">
                  <c:v>Investicijai </c:v>
                </c:pt>
              </c:strCache>
            </c:strRef>
          </c:cat>
          <c:val>
            <c:numRef>
              <c:f>'Sheet 1'!$B$1002:$B$1010</c:f>
              <c:numCache>
                <c:formatCode>0%</c:formatCode>
                <c:ptCount val="9"/>
                <c:pt idx="0">
                  <c:v>7.5999999999999998E-2</c:v>
                </c:pt>
                <c:pt idx="1">
                  <c:v>0.04</c:v>
                </c:pt>
                <c:pt idx="2">
                  <c:v>9.0999999999999998E-2</c:v>
                </c:pt>
                <c:pt idx="3">
                  <c:v>0.13300000000000001</c:v>
                </c:pt>
                <c:pt idx="4">
                  <c:v>0.185</c:v>
                </c:pt>
                <c:pt idx="5">
                  <c:v>0.23100000000000001</c:v>
                </c:pt>
                <c:pt idx="6">
                  <c:v>0.31</c:v>
                </c:pt>
                <c:pt idx="7">
                  <c:v>0.34</c:v>
                </c:pt>
                <c:pt idx="8">
                  <c:v>0.55000000000000004</c:v>
                </c:pt>
              </c:numCache>
            </c:numRef>
          </c:val>
          <c:extLst>
            <c:ext xmlns:c16="http://schemas.microsoft.com/office/drawing/2014/chart" uri="{C3380CC4-5D6E-409C-BE32-E72D297353CC}">
              <c16:uniqueId val="{00000000-5D62-4C57-B623-D5D8634662C5}"/>
            </c:ext>
          </c:extLst>
        </c:ser>
        <c:dLbls>
          <c:showLegendKey val="0"/>
          <c:showVal val="1"/>
          <c:showCatName val="0"/>
          <c:showSerName val="0"/>
          <c:showPercent val="0"/>
          <c:showBubbleSize val="0"/>
        </c:dLbls>
        <c:gapWidth val="150"/>
        <c:shape val="box"/>
        <c:axId val="1483472095"/>
        <c:axId val="1483467775"/>
        <c:axId val="0"/>
      </c:bar3DChart>
      <c:catAx>
        <c:axId val="148347209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67775"/>
        <c:crosses val="autoZero"/>
        <c:auto val="1"/>
        <c:lblAlgn val="ctr"/>
        <c:lblOffset val="100"/>
        <c:noMultiLvlLbl val="0"/>
      </c:catAx>
      <c:valAx>
        <c:axId val="148346777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834720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i="0" u="none" strike="noStrike" kern="1200" spc="0" baseline="0" dirty="0">
                <a:solidFill>
                  <a:prstClr val="black"/>
                </a:solidFill>
              </a:rPr>
              <a:t>Ar yra girdėję apie kriptovaliutas?</a:t>
            </a:r>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811E-4BB0-AA01-7C6215E383EC}"/>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811E-4BB0-AA01-7C6215E383EC}"/>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811E-4BB0-AA01-7C6215E383EC}"/>
              </c:ext>
            </c:extLst>
          </c:dPt>
          <c:dLbls>
            <c:dLbl>
              <c:idx val="0"/>
              <c:layout>
                <c:manualLayout>
                  <c:x val="0.21097577021852681"/>
                  <c:y val="-5.7152869023553571E-2"/>
                </c:manualLayout>
              </c:layout>
              <c:spPr>
                <a:noFill/>
                <a:ln w="25400">
                  <a:noFill/>
                </a:ln>
              </c:spPr>
              <c:txPr>
                <a:bodyPr wrap="square" lIns="38100" tIns="19050" rIns="38100" bIns="19050" anchor="ctr">
                  <a:spAutoFit/>
                </a:bodyPr>
                <a:lstStyle/>
                <a:p>
                  <a:pPr>
                    <a:defRPr/>
                  </a:pPr>
                  <a:endParaRPr lang="lt-LT"/>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11E-4BB0-AA01-7C6215E383EC}"/>
                </c:ext>
              </c:extLst>
            </c:dLbl>
            <c:dLbl>
              <c:idx val="1"/>
              <c:layout>
                <c:manualLayout>
                  <c:x val="-2.9327907120376005E-2"/>
                  <c:y val="6.8720436669069268E-3"/>
                </c:manualLayout>
              </c:layout>
              <c:spPr>
                <a:noFill/>
                <a:ln w="25400">
                  <a:noFill/>
                </a:ln>
              </c:spPr>
              <c:txPr>
                <a:bodyPr wrap="square" lIns="38100" tIns="19050" rIns="38100" bIns="19050" anchor="ctr">
                  <a:noAutofit/>
                </a:bodyPr>
                <a:lstStyle/>
                <a:p>
                  <a:pPr>
                    <a:defRPr/>
                  </a:pPr>
                  <a:endParaRPr lang="lt-LT"/>
                </a:p>
              </c:txPr>
              <c:dLblPos val="bestFit"/>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11E-4BB0-AA01-7C6215E383EC}"/>
                </c:ext>
              </c:extLst>
            </c:dLbl>
            <c:dLbl>
              <c:idx val="2"/>
              <c:layout>
                <c:manualLayout>
                  <c:x val="9.1969310857596825E-2"/>
                  <c:y val="4.7649221742797176E-2"/>
                </c:manualLayout>
              </c:layout>
              <c:spPr>
                <a:noFill/>
                <a:ln w="25400">
                  <a:noFill/>
                </a:ln>
              </c:spPr>
              <c:txPr>
                <a:bodyPr wrap="square" lIns="38100" tIns="19050" rIns="38100" bIns="19050" anchor="ctr">
                  <a:noAutofit/>
                </a:bodyPr>
                <a:lstStyle/>
                <a:p>
                  <a:pPr>
                    <a:defRPr/>
                  </a:pPr>
                  <a:endParaRPr lang="lt-LT"/>
                </a:p>
              </c:txPr>
              <c:dLblPos val="bestFit"/>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33073080570462932"/>
                      <c:h val="0.16564934720031452"/>
                    </c:manualLayout>
                  </c15:layout>
                </c:ext>
                <c:ext xmlns:c16="http://schemas.microsoft.com/office/drawing/2014/chart" uri="{C3380CC4-5D6E-409C-BE32-E72D297353CC}">
                  <c16:uniqueId val="{00000005-811E-4BB0-AA01-7C6215E383EC}"/>
                </c:ext>
              </c:extLst>
            </c:dLbl>
            <c:spPr>
              <a:noFill/>
              <a:ln w="25400">
                <a:noFill/>
              </a:ln>
            </c:spPr>
            <c:dLblPos val="outEnd"/>
            <c:showLegendKey val="0"/>
            <c:showVal val="1"/>
            <c:showCatName val="1"/>
            <c:showSerName val="0"/>
            <c:showPercent val="0"/>
            <c:showBubbleSize val="0"/>
            <c:showLeaderLines val="0"/>
            <c:extLst>
              <c:ext xmlns:c15="http://schemas.microsoft.com/office/drawing/2012/chart" uri="{CE6537A1-D6FC-4f65-9D91-7224C49458BB}"/>
            </c:extLst>
          </c:dLbls>
          <c:cat>
            <c:strRef>
              <c:f>'Sheet 1'!$A$1871:$A$1873</c:f>
              <c:strCache>
                <c:ptCount val="3"/>
                <c:pt idx="0">
                  <c:v>Taip </c:v>
                </c:pt>
                <c:pt idx="1">
                  <c:v>Ne </c:v>
                </c:pt>
                <c:pt idx="2">
                  <c:v>Nežino, neatsakė </c:v>
                </c:pt>
              </c:strCache>
            </c:strRef>
          </c:cat>
          <c:val>
            <c:numRef>
              <c:f>'Sheet 1'!$B$1871:$B$1873</c:f>
              <c:numCache>
                <c:formatCode>0%</c:formatCode>
                <c:ptCount val="3"/>
                <c:pt idx="0">
                  <c:v>0.93400000000000005</c:v>
                </c:pt>
                <c:pt idx="1">
                  <c:v>0.04</c:v>
                </c:pt>
                <c:pt idx="2">
                  <c:v>2.5999999999999999E-2</c:v>
                </c:pt>
              </c:numCache>
            </c:numRef>
          </c:val>
          <c:extLst>
            <c:ext xmlns:c16="http://schemas.microsoft.com/office/drawing/2014/chart" uri="{C3380CC4-5D6E-409C-BE32-E72D297353CC}">
              <c16:uniqueId val="{00000006-811E-4BB0-AA01-7C6215E383EC}"/>
            </c:ext>
          </c:extLst>
        </c:ser>
        <c:dLbls>
          <c:showLegendKey val="0"/>
          <c:showVal val="0"/>
          <c:showCatName val="0"/>
          <c:showSerName val="0"/>
          <c:showPercent val="0"/>
          <c:showBubbleSize val="0"/>
          <c:showLeaderLines val="0"/>
        </c:dLbls>
      </c:pie3DChart>
      <c:spPr>
        <a:noFill/>
        <a:ln w="25400">
          <a:noFill/>
        </a:ln>
      </c:spPr>
    </c:plotArea>
    <c:legend>
      <c:legendPos val="b"/>
      <c:overlay val="0"/>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Ar turi / anksčiau turėjo kriptovaliutų?</a:t>
            </a:r>
            <a:endParaRPr lang="en-GB" sz="1800" b="1" dirty="0"/>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1'!$A$1879:$A$1882</c:f>
              <c:strCache>
                <c:ptCount val="4"/>
                <c:pt idx="0">
                  <c:v>Nežino, neatsakė </c:v>
                </c:pt>
                <c:pt idx="1">
                  <c:v>Taip, kriptovaliutų turėjau anksčiau </c:v>
                </c:pt>
                <c:pt idx="2">
                  <c:v>Taip, šiuo metu turiu kriptovaliutų </c:v>
                </c:pt>
                <c:pt idx="3">
                  <c:v>Ne, kriptovaliutų niekada neturėjau </c:v>
                </c:pt>
              </c:strCache>
            </c:strRef>
          </c:cat>
          <c:val>
            <c:numRef>
              <c:f>'Sheet 1'!$B$1879:$B$1882</c:f>
              <c:numCache>
                <c:formatCode>0%</c:formatCode>
                <c:ptCount val="4"/>
                <c:pt idx="0">
                  <c:v>1.0999999999999999E-2</c:v>
                </c:pt>
                <c:pt idx="1">
                  <c:v>1.6E-2</c:v>
                </c:pt>
                <c:pt idx="2">
                  <c:v>3.5000000000000003E-2</c:v>
                </c:pt>
                <c:pt idx="3">
                  <c:v>0.93799999999999994</c:v>
                </c:pt>
              </c:numCache>
            </c:numRef>
          </c:val>
          <c:extLst>
            <c:ext xmlns:c16="http://schemas.microsoft.com/office/drawing/2014/chart" uri="{C3380CC4-5D6E-409C-BE32-E72D297353CC}">
              <c16:uniqueId val="{00000000-D41C-49FE-8875-937341970C67}"/>
            </c:ext>
          </c:extLst>
        </c:ser>
        <c:dLbls>
          <c:showLegendKey val="0"/>
          <c:showVal val="0"/>
          <c:showCatName val="0"/>
          <c:showSerName val="0"/>
          <c:showPercent val="0"/>
          <c:showBubbleSize val="0"/>
        </c:dLbls>
        <c:gapWidth val="150"/>
        <c:shape val="box"/>
        <c:axId val="434818752"/>
        <c:axId val="1"/>
        <c:axId val="0"/>
      </c:bar3DChart>
      <c:catAx>
        <c:axId val="43481875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4818752"/>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Kriptovaliutų</a:t>
            </a:r>
            <a:r>
              <a:rPr lang="lt-LT" sz="1800" b="1" baseline="0" dirty="0"/>
              <a:t> naudojimo tikslas</a:t>
            </a:r>
            <a:endParaRPr lang="en-GB" sz="1800" b="1" dirty="0"/>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1'!$A$1888:$A$1896</c:f>
              <c:strCache>
                <c:ptCount val="9"/>
                <c:pt idx="0">
                  <c:v>Nežino, neatsakė </c:v>
                </c:pt>
                <c:pt idx="1">
                  <c:v>Kita</c:v>
                </c:pt>
                <c:pt idx="2">
                  <c:v>Paramai nevyriausybinėms ar kitoms organizacijoms pervesti </c:v>
                </c:pt>
                <c:pt idx="3">
                  <c:v>Neoficialiam mokėjimui valstybės tarnautojui už suteiktas paslaugas </c:v>
                </c:pt>
                <c:pt idx="4">
                  <c:v>Valstybinių institucijų reguliavimui ir kontrolei išvengti </c:v>
                </c:pt>
                <c:pt idx="5">
                  <c:v>Neleistinų medžiagų įsigijimui </c:v>
                </c:pt>
                <c:pt idx="6">
                  <c:v>Kaip alternatyvą bankiniams pavedimams </c:v>
                </c:pt>
                <c:pt idx="7">
                  <c:v>Kaip alternatyvą atsiskaitymui grynaisiais pinigais </c:v>
                </c:pt>
                <c:pt idx="8">
                  <c:v>Investicijai </c:v>
                </c:pt>
              </c:strCache>
            </c:strRef>
          </c:cat>
          <c:val>
            <c:numRef>
              <c:f>'Sheet 1'!$B$1888:$B$1896</c:f>
              <c:numCache>
                <c:formatCode>0%</c:formatCode>
                <c:ptCount val="9"/>
                <c:pt idx="0">
                  <c:v>0.30499999999999999</c:v>
                </c:pt>
                <c:pt idx="1">
                  <c:v>0.02</c:v>
                </c:pt>
                <c:pt idx="2">
                  <c:v>2.1000000000000001E-2</c:v>
                </c:pt>
                <c:pt idx="3">
                  <c:v>5.1999999999999998E-2</c:v>
                </c:pt>
                <c:pt idx="4">
                  <c:v>0.16200000000000001</c:v>
                </c:pt>
                <c:pt idx="5">
                  <c:v>0.16800000000000001</c:v>
                </c:pt>
                <c:pt idx="6">
                  <c:v>0.17199999999999999</c:v>
                </c:pt>
                <c:pt idx="7">
                  <c:v>0.24</c:v>
                </c:pt>
                <c:pt idx="8">
                  <c:v>0.53300000000000003</c:v>
                </c:pt>
              </c:numCache>
            </c:numRef>
          </c:val>
          <c:extLst>
            <c:ext xmlns:c16="http://schemas.microsoft.com/office/drawing/2014/chart" uri="{C3380CC4-5D6E-409C-BE32-E72D297353CC}">
              <c16:uniqueId val="{00000000-784D-43FF-B22A-6850DAD9EFDD}"/>
            </c:ext>
          </c:extLst>
        </c:ser>
        <c:dLbls>
          <c:showLegendKey val="0"/>
          <c:showVal val="0"/>
          <c:showCatName val="0"/>
          <c:showSerName val="0"/>
          <c:showPercent val="0"/>
          <c:showBubbleSize val="0"/>
        </c:dLbls>
        <c:gapWidth val="150"/>
        <c:shape val="box"/>
        <c:axId val="434824992"/>
        <c:axId val="1"/>
        <c:axId val="0"/>
      </c:bar3DChart>
      <c:catAx>
        <c:axId val="43482499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4824992"/>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Korupcija sporte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2024'!$F$1469</c:f>
              <c:strCache>
                <c:ptCount val="1"/>
                <c:pt idx="0">
                  <c:v>Korupcija sporte visiškai nepaplitusi</c:v>
                </c:pt>
              </c:strCache>
            </c:strRef>
          </c:tx>
          <c:spPr>
            <a:gradFill>
              <a:gsLst>
                <a:gs pos="0">
                  <a:schemeClr val="accent1">
                    <a:lumMod val="5000"/>
                    <a:lumOff val="95000"/>
                  </a:schemeClr>
                </a:gs>
                <a:gs pos="55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55000">
                    <a:srgbClr val="53B582"/>
                  </a:gs>
                </a:gsLst>
                <a:lin ang="5400000" scaled="1"/>
              </a:gradFill>
              <a:ln>
                <a:noFill/>
              </a:ln>
              <a:effectLst/>
              <a:sp3d/>
            </c:spPr>
            <c:extLst>
              <c:ext xmlns:c16="http://schemas.microsoft.com/office/drawing/2014/chart" uri="{C3380CC4-5D6E-409C-BE32-E72D297353CC}">
                <c16:uniqueId val="{00000006-25A6-4C43-BE49-E67AFEA9183E}"/>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2024'!$H$1469</c:f>
              <c:numCache>
                <c:formatCode>0%</c:formatCode>
                <c:ptCount val="1"/>
                <c:pt idx="0">
                  <c:v>3.5999999999999997E-2</c:v>
                </c:pt>
              </c:numCache>
            </c:numRef>
          </c:val>
          <c:extLst>
            <c:ext xmlns:c16="http://schemas.microsoft.com/office/drawing/2014/chart" uri="{C3380CC4-5D6E-409C-BE32-E72D297353CC}">
              <c16:uniqueId val="{00000000-25A6-4C43-BE49-E67AFEA9183E}"/>
            </c:ext>
          </c:extLst>
        </c:ser>
        <c:ser>
          <c:idx val="1"/>
          <c:order val="1"/>
          <c:tx>
            <c:strRef>
              <c:f>'Gyventojų korupcija 2024'!$F$1470</c:f>
              <c:strCache>
                <c:ptCount val="1"/>
                <c:pt idx="0">
                  <c:v>Korupcija sporte nepaplitusi</c:v>
                </c:pt>
              </c:strCache>
            </c:strRef>
          </c:tx>
          <c:spPr>
            <a:gradFill>
              <a:gsLst>
                <a:gs pos="0">
                  <a:schemeClr val="accent1">
                    <a:lumMod val="5000"/>
                    <a:lumOff val="95000"/>
                  </a:schemeClr>
                </a:gs>
                <a:gs pos="55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2024'!$H$1470</c:f>
              <c:numCache>
                <c:formatCode>0%</c:formatCode>
                <c:ptCount val="1"/>
                <c:pt idx="0">
                  <c:v>0.14599999999999999</c:v>
                </c:pt>
              </c:numCache>
            </c:numRef>
          </c:val>
          <c:extLst>
            <c:ext xmlns:c16="http://schemas.microsoft.com/office/drawing/2014/chart" uri="{C3380CC4-5D6E-409C-BE32-E72D297353CC}">
              <c16:uniqueId val="{00000001-25A6-4C43-BE49-E67AFEA9183E}"/>
            </c:ext>
          </c:extLst>
        </c:ser>
        <c:ser>
          <c:idx val="2"/>
          <c:order val="2"/>
          <c:tx>
            <c:strRef>
              <c:f>'Gyventojų korupcija 2024'!$F$1471</c:f>
              <c:strCache>
                <c:ptCount val="1"/>
                <c:pt idx="0">
                  <c:v>Korupcija sporte nei paplitusi, nei nepaplitusi</c:v>
                </c:pt>
              </c:strCache>
            </c:strRef>
          </c:tx>
          <c:spPr>
            <a:gradFill>
              <a:gsLst>
                <a:gs pos="0">
                  <a:schemeClr val="accent1">
                    <a:lumMod val="5000"/>
                    <a:lumOff val="95000"/>
                  </a:schemeClr>
                </a:gs>
                <a:gs pos="55000">
                  <a:srgbClr val="FFE799"/>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2024'!$H$1471</c:f>
              <c:numCache>
                <c:formatCode>0%</c:formatCode>
                <c:ptCount val="1"/>
                <c:pt idx="0">
                  <c:v>0.32700000000000001</c:v>
                </c:pt>
              </c:numCache>
            </c:numRef>
          </c:val>
          <c:extLst>
            <c:ext xmlns:c16="http://schemas.microsoft.com/office/drawing/2014/chart" uri="{C3380CC4-5D6E-409C-BE32-E72D297353CC}">
              <c16:uniqueId val="{00000002-25A6-4C43-BE49-E67AFEA9183E}"/>
            </c:ext>
          </c:extLst>
        </c:ser>
        <c:ser>
          <c:idx val="3"/>
          <c:order val="3"/>
          <c:tx>
            <c:strRef>
              <c:f>'Gyventojų korupcija 2024'!$F$1472</c:f>
              <c:strCache>
                <c:ptCount val="1"/>
                <c:pt idx="0">
                  <c:v>Korupcija sporte šiek tiek paplitusi</c:v>
                </c:pt>
              </c:strCache>
            </c:strRef>
          </c:tx>
          <c:spPr>
            <a:gradFill>
              <a:gsLst>
                <a:gs pos="0">
                  <a:schemeClr val="accent1">
                    <a:lumMod val="5000"/>
                    <a:lumOff val="95000"/>
                  </a:schemeClr>
                </a:gs>
                <a:gs pos="55000">
                  <a:srgbClr val="F4B1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2024'!$H$1472</c:f>
              <c:numCache>
                <c:formatCode>0%</c:formatCode>
                <c:ptCount val="1"/>
                <c:pt idx="0">
                  <c:v>0.19700000000000001</c:v>
                </c:pt>
              </c:numCache>
            </c:numRef>
          </c:val>
          <c:extLst>
            <c:ext xmlns:c16="http://schemas.microsoft.com/office/drawing/2014/chart" uri="{C3380CC4-5D6E-409C-BE32-E72D297353CC}">
              <c16:uniqueId val="{00000003-25A6-4C43-BE49-E67AFEA9183E}"/>
            </c:ext>
          </c:extLst>
        </c:ser>
        <c:ser>
          <c:idx val="4"/>
          <c:order val="4"/>
          <c:tx>
            <c:strRef>
              <c:f>'Gyventojų korupcija 2024'!$F$1473</c:f>
              <c:strCache>
                <c:ptCount val="1"/>
                <c:pt idx="0">
                  <c:v>Korupcija sporte labai paplitusi</c:v>
                </c:pt>
              </c:strCache>
            </c:strRef>
          </c:tx>
          <c:spPr>
            <a:gradFill>
              <a:gsLst>
                <a:gs pos="0">
                  <a:schemeClr val="accent1">
                    <a:lumMod val="5000"/>
                    <a:lumOff val="95000"/>
                  </a:schemeClr>
                </a:gs>
                <a:gs pos="55000">
                  <a:srgbClr val="DF496D"/>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2024'!$H$1473</c:f>
              <c:numCache>
                <c:formatCode>0%</c:formatCode>
                <c:ptCount val="1"/>
                <c:pt idx="0">
                  <c:v>0.1</c:v>
                </c:pt>
              </c:numCache>
            </c:numRef>
          </c:val>
          <c:extLst>
            <c:ext xmlns:c16="http://schemas.microsoft.com/office/drawing/2014/chart" uri="{C3380CC4-5D6E-409C-BE32-E72D297353CC}">
              <c16:uniqueId val="{00000004-25A6-4C43-BE49-E67AFEA9183E}"/>
            </c:ext>
          </c:extLst>
        </c:ser>
        <c:ser>
          <c:idx val="5"/>
          <c:order val="5"/>
          <c:tx>
            <c:strRef>
              <c:f>'Gyventojų korupcija 2024'!$F$1474</c:f>
              <c:strCache>
                <c:ptCount val="1"/>
                <c:pt idx="0">
                  <c:v>Nežino, neatsakė</c:v>
                </c:pt>
              </c:strCache>
            </c:strRef>
          </c:tx>
          <c:spPr>
            <a:gradFill>
              <a:gsLst>
                <a:gs pos="0">
                  <a:schemeClr val="accent1">
                    <a:lumMod val="5000"/>
                    <a:lumOff val="95000"/>
                  </a:schemeClr>
                </a:gs>
                <a:gs pos="55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2024'!$H$1474</c:f>
              <c:numCache>
                <c:formatCode>0%</c:formatCode>
                <c:ptCount val="1"/>
                <c:pt idx="0">
                  <c:v>0.193</c:v>
                </c:pt>
              </c:numCache>
            </c:numRef>
          </c:val>
          <c:extLst>
            <c:ext xmlns:c16="http://schemas.microsoft.com/office/drawing/2014/chart" uri="{C3380CC4-5D6E-409C-BE32-E72D297353CC}">
              <c16:uniqueId val="{00000005-25A6-4C43-BE49-E67AFEA9183E}"/>
            </c:ext>
          </c:extLst>
        </c:ser>
        <c:dLbls>
          <c:showLegendKey val="0"/>
          <c:showVal val="1"/>
          <c:showCatName val="0"/>
          <c:showSerName val="0"/>
          <c:showPercent val="0"/>
          <c:showBubbleSize val="0"/>
        </c:dLbls>
        <c:gapWidth val="150"/>
        <c:shape val="box"/>
        <c:axId val="1961309104"/>
        <c:axId val="1961290384"/>
        <c:axId val="0"/>
      </c:bar3DChart>
      <c:catAx>
        <c:axId val="1961309104"/>
        <c:scaling>
          <c:orientation val="minMax"/>
        </c:scaling>
        <c:delete val="1"/>
        <c:axPos val="l"/>
        <c:numFmt formatCode="General" sourceLinked="1"/>
        <c:majorTickMark val="none"/>
        <c:minorTickMark val="none"/>
        <c:tickLblPos val="nextTo"/>
        <c:crossAx val="1961290384"/>
        <c:crosses val="autoZero"/>
        <c:auto val="1"/>
        <c:lblAlgn val="ctr"/>
        <c:lblOffset val="100"/>
        <c:noMultiLvlLbl val="0"/>
      </c:catAx>
      <c:valAx>
        <c:axId val="19612903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613091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Dėmesys korupcijai sporte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2024'!$F$1485</c:f>
              <c:strCache>
                <c:ptCount val="1"/>
                <c:pt idx="0">
                  <c:v>Dėmesio skiriama visiškai pakankamai</c:v>
                </c:pt>
              </c:strCache>
            </c:strRef>
          </c:tx>
          <c:spPr>
            <a:gradFill>
              <a:gsLst>
                <a:gs pos="60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2024'!$H$1485</c:f>
              <c:numCache>
                <c:formatCode>0%</c:formatCode>
                <c:ptCount val="1"/>
                <c:pt idx="0">
                  <c:v>2.8000000000000001E-2</c:v>
                </c:pt>
              </c:numCache>
            </c:numRef>
          </c:val>
          <c:extLst>
            <c:ext xmlns:c16="http://schemas.microsoft.com/office/drawing/2014/chart" uri="{C3380CC4-5D6E-409C-BE32-E72D297353CC}">
              <c16:uniqueId val="{00000000-F471-4CEC-A033-E9CBCF5C5A84}"/>
            </c:ext>
          </c:extLst>
        </c:ser>
        <c:ser>
          <c:idx val="1"/>
          <c:order val="1"/>
          <c:tx>
            <c:strRef>
              <c:f>'Gyventojų korupcija 2024'!$F$1486</c:f>
              <c:strCache>
                <c:ptCount val="1"/>
                <c:pt idx="0">
                  <c:v>Dėmesio skiriama pakankamai</c:v>
                </c:pt>
              </c:strCache>
            </c:strRef>
          </c:tx>
          <c:spPr>
            <a:gradFill>
              <a:gsLst>
                <a:gs pos="60000">
                  <a:srgbClr val="5B9BD5"/>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2024'!$H$1486</c:f>
              <c:numCache>
                <c:formatCode>0%</c:formatCode>
                <c:ptCount val="1"/>
                <c:pt idx="0">
                  <c:v>7.1999999999999995E-2</c:v>
                </c:pt>
              </c:numCache>
            </c:numRef>
          </c:val>
          <c:extLst>
            <c:ext xmlns:c16="http://schemas.microsoft.com/office/drawing/2014/chart" uri="{C3380CC4-5D6E-409C-BE32-E72D297353CC}">
              <c16:uniqueId val="{00000001-F471-4CEC-A033-E9CBCF5C5A84}"/>
            </c:ext>
          </c:extLst>
        </c:ser>
        <c:ser>
          <c:idx val="2"/>
          <c:order val="2"/>
          <c:tx>
            <c:strRef>
              <c:f>'Gyventojų korupcija 2024'!$F$1487</c:f>
              <c:strCache>
                <c:ptCount val="1"/>
                <c:pt idx="0">
                  <c:v>Dėmesio skiriama nei pakankamai, nei nepakankamai</c:v>
                </c:pt>
              </c:strCache>
            </c:strRef>
          </c:tx>
          <c:spPr>
            <a:gradFill>
              <a:gsLst>
                <a:gs pos="60000">
                  <a:srgbClr val="FFE799"/>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2024'!$H$1487</c:f>
              <c:numCache>
                <c:formatCode>0%</c:formatCode>
                <c:ptCount val="1"/>
                <c:pt idx="0">
                  <c:v>0.27100000000000002</c:v>
                </c:pt>
              </c:numCache>
            </c:numRef>
          </c:val>
          <c:extLst>
            <c:ext xmlns:c16="http://schemas.microsoft.com/office/drawing/2014/chart" uri="{C3380CC4-5D6E-409C-BE32-E72D297353CC}">
              <c16:uniqueId val="{00000002-F471-4CEC-A033-E9CBCF5C5A84}"/>
            </c:ext>
          </c:extLst>
        </c:ser>
        <c:ser>
          <c:idx val="3"/>
          <c:order val="3"/>
          <c:tx>
            <c:strRef>
              <c:f>'Gyventojų korupcija 2024'!$F$1488</c:f>
              <c:strCache>
                <c:ptCount val="1"/>
                <c:pt idx="0">
                  <c:v>Dėmesio skiriama nepakankamai</c:v>
                </c:pt>
              </c:strCache>
            </c:strRef>
          </c:tx>
          <c:spPr>
            <a:gradFill>
              <a:gsLst>
                <a:gs pos="60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2024'!$H$1488</c:f>
              <c:numCache>
                <c:formatCode>0%</c:formatCode>
                <c:ptCount val="1"/>
                <c:pt idx="0">
                  <c:v>0.27800000000000002</c:v>
                </c:pt>
              </c:numCache>
            </c:numRef>
          </c:val>
          <c:extLst>
            <c:ext xmlns:c16="http://schemas.microsoft.com/office/drawing/2014/chart" uri="{C3380CC4-5D6E-409C-BE32-E72D297353CC}">
              <c16:uniqueId val="{00000003-F471-4CEC-A033-E9CBCF5C5A84}"/>
            </c:ext>
          </c:extLst>
        </c:ser>
        <c:ser>
          <c:idx val="4"/>
          <c:order val="4"/>
          <c:tx>
            <c:strRef>
              <c:f>'Gyventojų korupcija 2024'!$F$1489</c:f>
              <c:strCache>
                <c:ptCount val="1"/>
                <c:pt idx="0">
                  <c:v>Dėmesio skiriama visiškai nepakankamai</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2024'!$H$1489</c:f>
              <c:numCache>
                <c:formatCode>0%</c:formatCode>
                <c:ptCount val="1"/>
                <c:pt idx="0">
                  <c:v>0.107</c:v>
                </c:pt>
              </c:numCache>
            </c:numRef>
          </c:val>
          <c:extLst>
            <c:ext xmlns:c16="http://schemas.microsoft.com/office/drawing/2014/chart" uri="{C3380CC4-5D6E-409C-BE32-E72D297353CC}">
              <c16:uniqueId val="{00000004-F471-4CEC-A033-E9CBCF5C5A84}"/>
            </c:ext>
          </c:extLst>
        </c:ser>
        <c:ser>
          <c:idx val="5"/>
          <c:order val="5"/>
          <c:tx>
            <c:strRef>
              <c:f>'Gyventojų korupcija 2024'!$F$1490</c:f>
              <c:strCache>
                <c:ptCount val="1"/>
                <c:pt idx="0">
                  <c:v>Nežino, neatsakė</c:v>
                </c:pt>
              </c:strCache>
            </c:strRef>
          </c:tx>
          <c:spPr>
            <a:gradFill>
              <a:gsLst>
                <a:gs pos="60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2024'!$H$1490</c:f>
              <c:numCache>
                <c:formatCode>0%</c:formatCode>
                <c:ptCount val="1"/>
                <c:pt idx="0">
                  <c:v>0.24299999999999999</c:v>
                </c:pt>
              </c:numCache>
            </c:numRef>
          </c:val>
          <c:extLst>
            <c:ext xmlns:c16="http://schemas.microsoft.com/office/drawing/2014/chart" uri="{C3380CC4-5D6E-409C-BE32-E72D297353CC}">
              <c16:uniqueId val="{00000005-F471-4CEC-A033-E9CBCF5C5A84}"/>
            </c:ext>
          </c:extLst>
        </c:ser>
        <c:dLbls>
          <c:showLegendKey val="0"/>
          <c:showVal val="1"/>
          <c:showCatName val="0"/>
          <c:showSerName val="0"/>
          <c:showPercent val="0"/>
          <c:showBubbleSize val="0"/>
        </c:dLbls>
        <c:gapWidth val="150"/>
        <c:shape val="box"/>
        <c:axId val="1794280192"/>
        <c:axId val="1794275872"/>
        <c:axId val="0"/>
      </c:bar3DChart>
      <c:catAx>
        <c:axId val="1794280192"/>
        <c:scaling>
          <c:orientation val="minMax"/>
        </c:scaling>
        <c:delete val="1"/>
        <c:axPos val="l"/>
        <c:numFmt formatCode="General" sourceLinked="1"/>
        <c:majorTickMark val="none"/>
        <c:minorTickMark val="none"/>
        <c:tickLblPos val="nextTo"/>
        <c:crossAx val="1794275872"/>
        <c:crosses val="autoZero"/>
        <c:auto val="1"/>
        <c:lblAlgn val="ctr"/>
        <c:lblOffset val="100"/>
        <c:noMultiLvlLbl val="0"/>
      </c:catAx>
      <c:valAx>
        <c:axId val="17942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942801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dirty="0" err="1"/>
              <a:t>Korupcijos</a:t>
            </a:r>
            <a:r>
              <a:rPr lang="en-US" sz="1800" b="1" dirty="0"/>
              <a:t> </a:t>
            </a:r>
            <a:r>
              <a:rPr lang="en-US" sz="1800" b="1" dirty="0" err="1"/>
              <a:t>paplitimas</a:t>
            </a:r>
            <a:r>
              <a:rPr lang="en-US" sz="1800" b="1" dirty="0"/>
              <a:t> </a:t>
            </a:r>
            <a:r>
              <a:rPr lang="en-US" sz="1800" b="1" dirty="0" err="1"/>
              <a:t>sporte</a:t>
            </a:r>
            <a:endParaRPr lang="en-US"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1'!$A$1015</c:f>
              <c:strCache>
                <c:ptCount val="1"/>
                <c:pt idx="0">
                  <c:v>Visiškai nepaplitusi</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1'!$B$1015</c:f>
              <c:numCache>
                <c:formatCode>0%</c:formatCode>
                <c:ptCount val="1"/>
                <c:pt idx="0">
                  <c:v>0.06</c:v>
                </c:pt>
              </c:numCache>
            </c:numRef>
          </c:val>
          <c:extLst>
            <c:ext xmlns:c16="http://schemas.microsoft.com/office/drawing/2014/chart" uri="{C3380CC4-5D6E-409C-BE32-E72D297353CC}">
              <c16:uniqueId val="{00000000-67F5-48A0-A21C-B821A13CD969}"/>
            </c:ext>
          </c:extLst>
        </c:ser>
        <c:ser>
          <c:idx val="1"/>
          <c:order val="1"/>
          <c:tx>
            <c:strRef>
              <c:f>'Sheet 1'!$A$1016</c:f>
              <c:strCache>
                <c:ptCount val="1"/>
                <c:pt idx="0">
                  <c:v>Nepaplitusi</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1'!$B$1016</c:f>
              <c:numCache>
                <c:formatCode>0%</c:formatCode>
                <c:ptCount val="1"/>
                <c:pt idx="0">
                  <c:v>0.14899999999999999</c:v>
                </c:pt>
              </c:numCache>
            </c:numRef>
          </c:val>
          <c:extLst>
            <c:ext xmlns:c16="http://schemas.microsoft.com/office/drawing/2014/chart" uri="{C3380CC4-5D6E-409C-BE32-E72D297353CC}">
              <c16:uniqueId val="{00000001-67F5-48A0-A21C-B821A13CD969}"/>
            </c:ext>
          </c:extLst>
        </c:ser>
        <c:ser>
          <c:idx val="2"/>
          <c:order val="2"/>
          <c:tx>
            <c:strRef>
              <c:f>'Sheet 1'!$A$1017</c:f>
              <c:strCache>
                <c:ptCount val="1"/>
                <c:pt idx="0">
                  <c:v>Nei paplitusi, nei nepaplitusi</c:v>
                </c:pt>
              </c:strCache>
            </c:strRef>
          </c:tx>
          <c:spPr>
            <a:gradFill>
              <a:gsLst>
                <a:gs pos="0">
                  <a:schemeClr val="accent1">
                    <a:lumMod val="5000"/>
                    <a:lumOff val="95000"/>
                  </a:schemeClr>
                </a:gs>
                <a:gs pos="60000">
                  <a:srgbClr val="FFE799"/>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1'!$B$1017</c:f>
              <c:numCache>
                <c:formatCode>0%</c:formatCode>
                <c:ptCount val="1"/>
                <c:pt idx="0">
                  <c:v>0.30399999999999999</c:v>
                </c:pt>
              </c:numCache>
            </c:numRef>
          </c:val>
          <c:extLst>
            <c:ext xmlns:c16="http://schemas.microsoft.com/office/drawing/2014/chart" uri="{C3380CC4-5D6E-409C-BE32-E72D297353CC}">
              <c16:uniqueId val="{00000002-67F5-48A0-A21C-B821A13CD969}"/>
            </c:ext>
          </c:extLst>
        </c:ser>
        <c:ser>
          <c:idx val="3"/>
          <c:order val="3"/>
          <c:tx>
            <c:strRef>
              <c:f>'Sheet 1'!$A$1018</c:f>
              <c:strCache>
                <c:ptCount val="1"/>
                <c:pt idx="0">
                  <c:v>Paplitusi</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1'!$B$1018</c:f>
              <c:numCache>
                <c:formatCode>0%</c:formatCode>
                <c:ptCount val="1"/>
                <c:pt idx="0">
                  <c:v>0.27600000000000002</c:v>
                </c:pt>
              </c:numCache>
            </c:numRef>
          </c:val>
          <c:extLst>
            <c:ext xmlns:c16="http://schemas.microsoft.com/office/drawing/2014/chart" uri="{C3380CC4-5D6E-409C-BE32-E72D297353CC}">
              <c16:uniqueId val="{00000003-67F5-48A0-A21C-B821A13CD969}"/>
            </c:ext>
          </c:extLst>
        </c:ser>
        <c:ser>
          <c:idx val="4"/>
          <c:order val="4"/>
          <c:tx>
            <c:strRef>
              <c:f>'Sheet 1'!$A$1019</c:f>
              <c:strCache>
                <c:ptCount val="1"/>
                <c:pt idx="0">
                  <c:v>Labai paplitusi</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1'!$B$1019</c:f>
              <c:numCache>
                <c:formatCode>0%</c:formatCode>
                <c:ptCount val="1"/>
                <c:pt idx="0">
                  <c:v>0.13100000000000001</c:v>
                </c:pt>
              </c:numCache>
            </c:numRef>
          </c:val>
          <c:extLst>
            <c:ext xmlns:c16="http://schemas.microsoft.com/office/drawing/2014/chart" uri="{C3380CC4-5D6E-409C-BE32-E72D297353CC}">
              <c16:uniqueId val="{00000004-67F5-48A0-A21C-B821A13CD969}"/>
            </c:ext>
          </c:extLst>
        </c:ser>
        <c:ser>
          <c:idx val="5"/>
          <c:order val="5"/>
          <c:tx>
            <c:strRef>
              <c:f>'Sheet 1'!$A$1020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1'!$B$1020</c:f>
              <c:numCache>
                <c:formatCode>0%</c:formatCode>
                <c:ptCount val="1"/>
                <c:pt idx="0">
                  <c:v>0.08</c:v>
                </c:pt>
              </c:numCache>
            </c:numRef>
          </c:val>
          <c:extLst>
            <c:ext xmlns:c16="http://schemas.microsoft.com/office/drawing/2014/chart" uri="{C3380CC4-5D6E-409C-BE32-E72D297353CC}">
              <c16:uniqueId val="{00000005-67F5-48A0-A21C-B821A13CD969}"/>
            </c:ext>
          </c:extLst>
        </c:ser>
        <c:dLbls>
          <c:showLegendKey val="0"/>
          <c:showVal val="1"/>
          <c:showCatName val="0"/>
          <c:showSerName val="0"/>
          <c:showPercent val="0"/>
          <c:showBubbleSize val="0"/>
        </c:dLbls>
        <c:gapWidth val="150"/>
        <c:shape val="box"/>
        <c:axId val="277668496"/>
        <c:axId val="277669056"/>
        <c:axId val="0"/>
      </c:bar3DChart>
      <c:catAx>
        <c:axId val="277668496"/>
        <c:scaling>
          <c:orientation val="minMax"/>
        </c:scaling>
        <c:delete val="1"/>
        <c:axPos val="l"/>
        <c:numFmt formatCode="General" sourceLinked="1"/>
        <c:majorTickMark val="none"/>
        <c:minorTickMark val="none"/>
        <c:tickLblPos val="nextTo"/>
        <c:crossAx val="277669056"/>
        <c:crosses val="autoZero"/>
        <c:auto val="1"/>
        <c:lblAlgn val="ctr"/>
        <c:lblOffset val="100"/>
        <c:noMultiLvlLbl val="0"/>
      </c:catAx>
      <c:valAx>
        <c:axId val="277669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2776684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Korupcinogeninės situacijos</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'korupcinogeninės situacijos'!$Q$13</c:f>
              <c:strCache>
                <c:ptCount val="1"/>
                <c:pt idx="0">
                  <c:v>Korupcija</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situacijos'!$P$14:$P$20</c:f>
              <c:strCache>
                <c:ptCount val="7"/>
                <c:pt idx="0">
                  <c:v>Užsienio verslininkas paperka Lietuvos valstybės tarnautoją ar pareigūną, siekdamas naudos savo verslui</c:v>
                </c:pt>
                <c:pt idx="1">
                  <c:v>Lietuvos verslininkas paperka užsienio valstybės tarnautoją ar pareigūną, siekdamas naudos savo verslui</c:v>
                </c:pt>
                <c:pt idx="2">
                  <c:v>Politinė partija žada priimti verslininkui naudingą sprendimą, jei jis suteiks finansinę paramą partijai</c:v>
                </c:pt>
                <c:pt idx="3">
                  <c:v>Valstybės tarnautojas naudoja įstaigos lėšas asmeninėms reikmėms</c:v>
                </c:pt>
                <c:pt idx="4">
                  <c:v>Verslai laimi viešuosius pirkimus padedant asmeniniams ryšiams (politiniams, giminystės, bičiulystės)</c:v>
                </c:pt>
                <c:pt idx="5">
                  <c:v>Asmuo duoda piniginį atlygį valstybės tarnyboje dirbančiam asmeniui ar pareigūnui norėdamas, kad jam reikalinga paslauga būtų suteikta geriau ar greičiau</c:v>
                </c:pt>
                <c:pt idx="6">
                  <c:v>Valstybės tarnyboje dirbantis asmuo paima piniginį atlygį už paslaugos atlikimą ar atlikimo pagreitinimą</c:v>
                </c:pt>
              </c:strCache>
            </c:strRef>
          </c:cat>
          <c:val>
            <c:numRef>
              <c:f>'korupcinogeninės situacijos'!$Q$14:$Q$20</c:f>
              <c:numCache>
                <c:formatCode>0%</c:formatCode>
                <c:ptCount val="7"/>
                <c:pt idx="0">
                  <c:v>0.82599999999999996</c:v>
                </c:pt>
                <c:pt idx="1">
                  <c:v>0.83299999999999996</c:v>
                </c:pt>
                <c:pt idx="2">
                  <c:v>0.86599999999999999</c:v>
                </c:pt>
                <c:pt idx="3">
                  <c:v>0.86799999999999999</c:v>
                </c:pt>
                <c:pt idx="4">
                  <c:v>0.877</c:v>
                </c:pt>
                <c:pt idx="5">
                  <c:v>0.88</c:v>
                </c:pt>
                <c:pt idx="6">
                  <c:v>0.89500000000000002</c:v>
                </c:pt>
              </c:numCache>
            </c:numRef>
          </c:val>
          <c:extLst>
            <c:ext xmlns:c16="http://schemas.microsoft.com/office/drawing/2014/chart" uri="{C3380CC4-5D6E-409C-BE32-E72D297353CC}">
              <c16:uniqueId val="{00000000-1C07-44A8-AB5A-0EE6FF2036D7}"/>
            </c:ext>
          </c:extLst>
        </c:ser>
        <c:ser>
          <c:idx val="1"/>
          <c:order val="1"/>
          <c:tx>
            <c:strRef>
              <c:f>'korupcinogeninės situacijos'!$R$13</c:f>
              <c:strCache>
                <c:ptCount val="1"/>
                <c:pt idx="0">
                  <c:v>Ne korupcija</c:v>
                </c:pt>
              </c:strCache>
            </c:strRef>
          </c:tx>
          <c:spPr>
            <a:gradFill>
              <a:gsLst>
                <a:gs pos="0">
                  <a:schemeClr val="accent1">
                    <a:lumMod val="5000"/>
                    <a:lumOff val="95000"/>
                  </a:schemeClr>
                </a:gs>
                <a:gs pos="62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situacijos'!$P$14:$P$20</c:f>
              <c:strCache>
                <c:ptCount val="7"/>
                <c:pt idx="0">
                  <c:v>Užsienio verslininkas paperka Lietuvos valstybės tarnautoją ar pareigūną, siekdamas naudos savo verslui</c:v>
                </c:pt>
                <c:pt idx="1">
                  <c:v>Lietuvos verslininkas paperka užsienio valstybės tarnautoją ar pareigūną, siekdamas naudos savo verslui</c:v>
                </c:pt>
                <c:pt idx="2">
                  <c:v>Politinė partija žada priimti verslininkui naudingą sprendimą, jei jis suteiks finansinę paramą partijai</c:v>
                </c:pt>
                <c:pt idx="3">
                  <c:v>Valstybės tarnautojas naudoja įstaigos lėšas asmeninėms reikmėms</c:v>
                </c:pt>
                <c:pt idx="4">
                  <c:v>Verslai laimi viešuosius pirkimus padedant asmeniniams ryšiams (politiniams, giminystės, bičiulystės)</c:v>
                </c:pt>
                <c:pt idx="5">
                  <c:v>Asmuo duoda piniginį atlygį valstybės tarnyboje dirbančiam asmeniui ar pareigūnui norėdamas, kad jam reikalinga paslauga būtų suteikta geriau ar greičiau</c:v>
                </c:pt>
                <c:pt idx="6">
                  <c:v>Valstybės tarnyboje dirbantis asmuo paima piniginį atlygį už paslaugos atlikimą ar atlikimo pagreitinimą</c:v>
                </c:pt>
              </c:strCache>
            </c:strRef>
          </c:cat>
          <c:val>
            <c:numRef>
              <c:f>'korupcinogeninės situacijos'!$R$14:$R$20</c:f>
              <c:numCache>
                <c:formatCode>0%</c:formatCode>
                <c:ptCount val="7"/>
                <c:pt idx="0">
                  <c:v>0.05</c:v>
                </c:pt>
                <c:pt idx="1">
                  <c:v>0.04</c:v>
                </c:pt>
                <c:pt idx="2">
                  <c:v>6.6000000000000003E-2</c:v>
                </c:pt>
                <c:pt idx="3">
                  <c:v>5.8999999999999997E-2</c:v>
                </c:pt>
                <c:pt idx="4">
                  <c:v>4.2000000000000003E-2</c:v>
                </c:pt>
                <c:pt idx="5">
                  <c:v>6.9000000000000006E-2</c:v>
                </c:pt>
                <c:pt idx="6">
                  <c:v>0.06</c:v>
                </c:pt>
              </c:numCache>
            </c:numRef>
          </c:val>
          <c:extLst>
            <c:ext xmlns:c16="http://schemas.microsoft.com/office/drawing/2014/chart" uri="{C3380CC4-5D6E-409C-BE32-E72D297353CC}">
              <c16:uniqueId val="{00000001-1C07-44A8-AB5A-0EE6FF2036D7}"/>
            </c:ext>
          </c:extLst>
        </c:ser>
        <c:ser>
          <c:idx val="2"/>
          <c:order val="2"/>
          <c:tx>
            <c:strRef>
              <c:f>'korupcinogeninės situacijos'!$S$13</c:f>
              <c:strCache>
                <c:ptCount val="1"/>
                <c:pt idx="0">
                  <c:v>Sunku pasakyti</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situacijos'!$P$14:$P$20</c:f>
              <c:strCache>
                <c:ptCount val="7"/>
                <c:pt idx="0">
                  <c:v>Užsienio verslininkas paperka Lietuvos valstybės tarnautoją ar pareigūną, siekdamas naudos savo verslui</c:v>
                </c:pt>
                <c:pt idx="1">
                  <c:v>Lietuvos verslininkas paperka užsienio valstybės tarnautoją ar pareigūną, siekdamas naudos savo verslui</c:v>
                </c:pt>
                <c:pt idx="2">
                  <c:v>Politinė partija žada priimti verslininkui naudingą sprendimą, jei jis suteiks finansinę paramą partijai</c:v>
                </c:pt>
                <c:pt idx="3">
                  <c:v>Valstybės tarnautojas naudoja įstaigos lėšas asmeninėms reikmėms</c:v>
                </c:pt>
                <c:pt idx="4">
                  <c:v>Verslai laimi viešuosius pirkimus padedant asmeniniams ryšiams (politiniams, giminystės, bičiulystės)</c:v>
                </c:pt>
                <c:pt idx="5">
                  <c:v>Asmuo duoda piniginį atlygį valstybės tarnyboje dirbančiam asmeniui ar pareigūnui norėdamas, kad jam reikalinga paslauga būtų suteikta geriau ar greičiau</c:v>
                </c:pt>
                <c:pt idx="6">
                  <c:v>Valstybės tarnyboje dirbantis asmuo paima piniginį atlygį už paslaugos atlikimą ar atlikimo pagreitinimą</c:v>
                </c:pt>
              </c:strCache>
            </c:strRef>
          </c:cat>
          <c:val>
            <c:numRef>
              <c:f>'korupcinogeninės situacijos'!$S$14:$S$20</c:f>
              <c:numCache>
                <c:formatCode>0%</c:formatCode>
                <c:ptCount val="7"/>
                <c:pt idx="0">
                  <c:v>0.124</c:v>
                </c:pt>
                <c:pt idx="1">
                  <c:v>0.127</c:v>
                </c:pt>
                <c:pt idx="2">
                  <c:v>6.8000000000000005E-2</c:v>
                </c:pt>
                <c:pt idx="3">
                  <c:v>7.2999999999999995E-2</c:v>
                </c:pt>
                <c:pt idx="4">
                  <c:v>0.08</c:v>
                </c:pt>
                <c:pt idx="5">
                  <c:v>5.0999999999999997E-2</c:v>
                </c:pt>
                <c:pt idx="6">
                  <c:v>4.4999999999999998E-2</c:v>
                </c:pt>
              </c:numCache>
            </c:numRef>
          </c:val>
          <c:extLst>
            <c:ext xmlns:c16="http://schemas.microsoft.com/office/drawing/2014/chart" uri="{C3380CC4-5D6E-409C-BE32-E72D297353CC}">
              <c16:uniqueId val="{00000002-1C07-44A8-AB5A-0EE6FF2036D7}"/>
            </c:ext>
          </c:extLst>
        </c:ser>
        <c:dLbls>
          <c:showLegendKey val="0"/>
          <c:showVal val="1"/>
          <c:showCatName val="0"/>
          <c:showSerName val="0"/>
          <c:showPercent val="0"/>
          <c:showBubbleSize val="0"/>
        </c:dLbls>
        <c:gapWidth val="150"/>
        <c:shape val="box"/>
        <c:axId val="417700288"/>
        <c:axId val="417707008"/>
        <c:axId val="0"/>
      </c:bar3DChart>
      <c:catAx>
        <c:axId val="4177002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417707008"/>
        <c:crosses val="autoZero"/>
        <c:auto val="1"/>
        <c:lblAlgn val="ctr"/>
        <c:lblOffset val="100"/>
        <c:noMultiLvlLbl val="0"/>
      </c:catAx>
      <c:valAx>
        <c:axId val="4177070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4177002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Dėmesys korupcijai sporte</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1'!$A$1026</c:f>
              <c:strCache>
                <c:ptCount val="1"/>
                <c:pt idx="0">
                  <c:v>Visiškai pakankamai</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1'!$B$1026</c:f>
              <c:numCache>
                <c:formatCode>0%</c:formatCode>
                <c:ptCount val="1"/>
                <c:pt idx="0">
                  <c:v>6.6000000000000003E-2</c:v>
                </c:pt>
              </c:numCache>
            </c:numRef>
          </c:val>
          <c:extLst>
            <c:ext xmlns:c16="http://schemas.microsoft.com/office/drawing/2014/chart" uri="{C3380CC4-5D6E-409C-BE32-E72D297353CC}">
              <c16:uniqueId val="{00000000-9971-4B66-8A6B-7BF483D8A786}"/>
            </c:ext>
          </c:extLst>
        </c:ser>
        <c:ser>
          <c:idx val="1"/>
          <c:order val="1"/>
          <c:tx>
            <c:strRef>
              <c:f>'Sheet 1'!$A$1027</c:f>
              <c:strCache>
                <c:ptCount val="1"/>
                <c:pt idx="0">
                  <c:v>Pakankamai</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1'!$B$1027</c:f>
              <c:numCache>
                <c:formatCode>0%</c:formatCode>
                <c:ptCount val="1"/>
                <c:pt idx="0">
                  <c:v>0.16500000000000001</c:v>
                </c:pt>
              </c:numCache>
            </c:numRef>
          </c:val>
          <c:extLst>
            <c:ext xmlns:c16="http://schemas.microsoft.com/office/drawing/2014/chart" uri="{C3380CC4-5D6E-409C-BE32-E72D297353CC}">
              <c16:uniqueId val="{00000001-9971-4B66-8A6B-7BF483D8A786}"/>
            </c:ext>
          </c:extLst>
        </c:ser>
        <c:ser>
          <c:idx val="2"/>
          <c:order val="2"/>
          <c:tx>
            <c:strRef>
              <c:f>'Sheet 1'!$A$1028</c:f>
              <c:strCache>
                <c:ptCount val="1"/>
                <c:pt idx="0">
                  <c:v>Nei pakankamai, nei nepakankamai</c:v>
                </c:pt>
              </c:strCache>
            </c:strRef>
          </c:tx>
          <c:spPr>
            <a:gradFill>
              <a:gsLst>
                <a:gs pos="0">
                  <a:schemeClr val="accent1">
                    <a:lumMod val="5000"/>
                    <a:lumOff val="95000"/>
                  </a:schemeClr>
                </a:gs>
                <a:gs pos="60000">
                  <a:srgbClr val="FFE799"/>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FE799"/>
                  </a:gs>
                </a:gsLst>
                <a:lin ang="5400000" scaled="1"/>
              </a:gradFill>
              <a:ln>
                <a:noFill/>
              </a:ln>
              <a:effectLst/>
              <a:sp3d/>
            </c:spPr>
            <c:extLst>
              <c:ext xmlns:c16="http://schemas.microsoft.com/office/drawing/2014/chart" uri="{C3380CC4-5D6E-409C-BE32-E72D297353CC}">
                <c16:uniqueId val="{00000003-9971-4B66-8A6B-7BF483D8A786}"/>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1'!$B$1028</c:f>
              <c:numCache>
                <c:formatCode>0%</c:formatCode>
                <c:ptCount val="1"/>
                <c:pt idx="0">
                  <c:v>0.37</c:v>
                </c:pt>
              </c:numCache>
            </c:numRef>
          </c:val>
          <c:extLst>
            <c:ext xmlns:c16="http://schemas.microsoft.com/office/drawing/2014/chart" uri="{C3380CC4-5D6E-409C-BE32-E72D297353CC}">
              <c16:uniqueId val="{00000004-9971-4B66-8A6B-7BF483D8A786}"/>
            </c:ext>
          </c:extLst>
        </c:ser>
        <c:ser>
          <c:idx val="3"/>
          <c:order val="3"/>
          <c:tx>
            <c:strRef>
              <c:f>'Sheet 1'!$A$1029</c:f>
              <c:strCache>
                <c:ptCount val="1"/>
                <c:pt idx="0">
                  <c:v>Nepakankamai</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1'!$B$1029</c:f>
              <c:numCache>
                <c:formatCode>0%</c:formatCode>
                <c:ptCount val="1"/>
                <c:pt idx="0">
                  <c:v>0.17499999999999999</c:v>
                </c:pt>
              </c:numCache>
            </c:numRef>
          </c:val>
          <c:extLst>
            <c:ext xmlns:c16="http://schemas.microsoft.com/office/drawing/2014/chart" uri="{C3380CC4-5D6E-409C-BE32-E72D297353CC}">
              <c16:uniqueId val="{00000005-9971-4B66-8A6B-7BF483D8A786}"/>
            </c:ext>
          </c:extLst>
        </c:ser>
        <c:ser>
          <c:idx val="4"/>
          <c:order val="4"/>
          <c:tx>
            <c:strRef>
              <c:f>'Sheet 1'!$A$1030</c:f>
              <c:strCache>
                <c:ptCount val="1"/>
                <c:pt idx="0">
                  <c:v>Visiškai nepakankamai</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1'!$B$1030</c:f>
              <c:numCache>
                <c:formatCode>0%</c:formatCode>
                <c:ptCount val="1"/>
                <c:pt idx="0">
                  <c:v>0.129</c:v>
                </c:pt>
              </c:numCache>
            </c:numRef>
          </c:val>
          <c:extLst>
            <c:ext xmlns:c16="http://schemas.microsoft.com/office/drawing/2014/chart" uri="{C3380CC4-5D6E-409C-BE32-E72D297353CC}">
              <c16:uniqueId val="{00000006-9971-4B66-8A6B-7BF483D8A786}"/>
            </c:ext>
          </c:extLst>
        </c:ser>
        <c:ser>
          <c:idx val="5"/>
          <c:order val="5"/>
          <c:tx>
            <c:strRef>
              <c:f>'Sheet 1'!$A$1031</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1'!$B$1031</c:f>
              <c:numCache>
                <c:formatCode>0%</c:formatCode>
                <c:ptCount val="1"/>
                <c:pt idx="0">
                  <c:v>9.5000000000000001E-2</c:v>
                </c:pt>
              </c:numCache>
            </c:numRef>
          </c:val>
          <c:extLst>
            <c:ext xmlns:c16="http://schemas.microsoft.com/office/drawing/2014/chart" uri="{C3380CC4-5D6E-409C-BE32-E72D297353CC}">
              <c16:uniqueId val="{00000007-9971-4B66-8A6B-7BF483D8A786}"/>
            </c:ext>
          </c:extLst>
        </c:ser>
        <c:dLbls>
          <c:showLegendKey val="0"/>
          <c:showVal val="1"/>
          <c:showCatName val="0"/>
          <c:showSerName val="0"/>
          <c:showPercent val="0"/>
          <c:showBubbleSize val="0"/>
        </c:dLbls>
        <c:gapWidth val="150"/>
        <c:shape val="box"/>
        <c:axId val="277674096"/>
        <c:axId val="277674656"/>
        <c:axId val="0"/>
      </c:bar3DChart>
      <c:catAx>
        <c:axId val="277674096"/>
        <c:scaling>
          <c:orientation val="minMax"/>
        </c:scaling>
        <c:delete val="1"/>
        <c:axPos val="l"/>
        <c:numFmt formatCode="General" sourceLinked="1"/>
        <c:majorTickMark val="none"/>
        <c:minorTickMark val="none"/>
        <c:tickLblPos val="nextTo"/>
        <c:crossAx val="277674656"/>
        <c:crosses val="autoZero"/>
        <c:auto val="1"/>
        <c:lblAlgn val="ctr"/>
        <c:lblOffset val="100"/>
        <c:noMultiLvlLbl val="0"/>
      </c:catAx>
      <c:valAx>
        <c:axId val="2776746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2776740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Korupcijos paplitimas sporte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1'!$A$1910</c:f>
              <c:strCache>
                <c:ptCount val="1"/>
                <c:pt idx="0">
                  <c:v>Visiškai nepaplitusi</c:v>
                </c:pt>
              </c:strCache>
            </c:strRef>
          </c:tx>
          <c:spPr>
            <a:gradFill>
              <a:gsLst>
                <a:gs pos="0">
                  <a:schemeClr val="bg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1'!$B$1910</c:f>
              <c:numCache>
                <c:formatCode>0%</c:formatCode>
                <c:ptCount val="1"/>
                <c:pt idx="0">
                  <c:v>4.9000000000000002E-2</c:v>
                </c:pt>
              </c:numCache>
            </c:numRef>
          </c:val>
          <c:extLst>
            <c:ext xmlns:c16="http://schemas.microsoft.com/office/drawing/2014/chart" uri="{C3380CC4-5D6E-409C-BE32-E72D297353CC}">
              <c16:uniqueId val="{00000000-7EA8-42FF-A3B5-571D0F796373}"/>
            </c:ext>
          </c:extLst>
        </c:ser>
        <c:ser>
          <c:idx val="1"/>
          <c:order val="1"/>
          <c:tx>
            <c:strRef>
              <c:f>'Sheet 1'!$A$1911</c:f>
              <c:strCache>
                <c:ptCount val="1"/>
                <c:pt idx="0">
                  <c:v>Nepaplitusi</c:v>
                </c:pt>
              </c:strCache>
            </c:strRef>
          </c:tx>
          <c:spPr>
            <a:gradFill>
              <a:gsLst>
                <a:gs pos="0">
                  <a:schemeClr val="bg1">
                    <a:lumMod val="5000"/>
                    <a:lumOff val="95000"/>
                  </a:schemeClr>
                </a:gs>
                <a:gs pos="60000">
                  <a:srgbClr val="5B9BD5"/>
                </a:gs>
              </a:gsLst>
              <a:lin ang="5400000" scaled="1"/>
            </a:gradFill>
            <a:ln>
              <a:noFill/>
            </a:ln>
            <a:effectLst/>
            <a:sp3d/>
          </c:spPr>
          <c:invertIfNegative val="0"/>
          <c:dPt>
            <c:idx val="0"/>
            <c:invertIfNegative val="0"/>
            <c:bubble3D val="0"/>
            <c:extLst>
              <c:ext xmlns:c16="http://schemas.microsoft.com/office/drawing/2014/chart" uri="{C3380CC4-5D6E-409C-BE32-E72D297353CC}">
                <c16:uniqueId val="{00000006-7EA8-42FF-A3B5-571D0F796373}"/>
              </c:ext>
            </c:extLst>
          </c:dPt>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1'!$B$1911</c:f>
              <c:numCache>
                <c:formatCode>0%</c:formatCode>
                <c:ptCount val="1"/>
                <c:pt idx="0">
                  <c:v>0.16900000000000001</c:v>
                </c:pt>
              </c:numCache>
            </c:numRef>
          </c:val>
          <c:extLst>
            <c:ext xmlns:c16="http://schemas.microsoft.com/office/drawing/2014/chart" uri="{C3380CC4-5D6E-409C-BE32-E72D297353CC}">
              <c16:uniqueId val="{00000001-7EA8-42FF-A3B5-571D0F796373}"/>
            </c:ext>
          </c:extLst>
        </c:ser>
        <c:ser>
          <c:idx val="2"/>
          <c:order val="2"/>
          <c:tx>
            <c:strRef>
              <c:f>'Sheet 1'!$A$1912</c:f>
              <c:strCache>
                <c:ptCount val="1"/>
                <c:pt idx="0">
                  <c:v>Nei paplitusi, nei nepaplitusi</c:v>
                </c:pt>
              </c:strCache>
            </c:strRef>
          </c:tx>
          <c:spPr>
            <a:gradFill>
              <a:gsLst>
                <a:gs pos="0">
                  <a:schemeClr val="bg1">
                    <a:lumMod val="5000"/>
                    <a:lumOff val="95000"/>
                  </a:schemeClr>
                </a:gs>
                <a:gs pos="60000">
                  <a:srgbClr val="FFE799"/>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1'!$B$1912</c:f>
              <c:numCache>
                <c:formatCode>0%</c:formatCode>
                <c:ptCount val="1"/>
                <c:pt idx="0">
                  <c:v>0.253</c:v>
                </c:pt>
              </c:numCache>
            </c:numRef>
          </c:val>
          <c:extLst>
            <c:ext xmlns:c16="http://schemas.microsoft.com/office/drawing/2014/chart" uri="{C3380CC4-5D6E-409C-BE32-E72D297353CC}">
              <c16:uniqueId val="{00000002-7EA8-42FF-A3B5-571D0F796373}"/>
            </c:ext>
          </c:extLst>
        </c:ser>
        <c:ser>
          <c:idx val="3"/>
          <c:order val="3"/>
          <c:tx>
            <c:strRef>
              <c:f>'Sheet 1'!$A$1913</c:f>
              <c:strCache>
                <c:ptCount val="1"/>
                <c:pt idx="0">
                  <c:v>Paplitusi</c:v>
                </c:pt>
              </c:strCache>
            </c:strRef>
          </c:tx>
          <c:spPr>
            <a:gradFill>
              <a:gsLst>
                <a:gs pos="0">
                  <a:schemeClr val="bg1">
                    <a:lumMod val="5000"/>
                    <a:lumOff val="95000"/>
                  </a:schemeClr>
                </a:gs>
                <a:gs pos="60000">
                  <a:srgbClr val="F4B1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1'!$B$1913</c:f>
              <c:numCache>
                <c:formatCode>0%</c:formatCode>
                <c:ptCount val="1"/>
                <c:pt idx="0">
                  <c:v>0.13900000000000001</c:v>
                </c:pt>
              </c:numCache>
            </c:numRef>
          </c:val>
          <c:extLst>
            <c:ext xmlns:c16="http://schemas.microsoft.com/office/drawing/2014/chart" uri="{C3380CC4-5D6E-409C-BE32-E72D297353CC}">
              <c16:uniqueId val="{00000003-7EA8-42FF-A3B5-571D0F796373}"/>
            </c:ext>
          </c:extLst>
        </c:ser>
        <c:ser>
          <c:idx val="4"/>
          <c:order val="4"/>
          <c:tx>
            <c:strRef>
              <c:f>'Sheet 1'!$A$1914</c:f>
              <c:strCache>
                <c:ptCount val="1"/>
                <c:pt idx="0">
                  <c:v>Labai paplitusi</c:v>
                </c:pt>
              </c:strCache>
            </c:strRef>
          </c:tx>
          <c:spPr>
            <a:gradFill>
              <a:gsLst>
                <a:gs pos="0">
                  <a:schemeClr val="bg1">
                    <a:lumMod val="5000"/>
                    <a:lumOff val="95000"/>
                  </a:schemeClr>
                </a:gs>
                <a:gs pos="55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1'!$B$1914</c:f>
              <c:numCache>
                <c:formatCode>0%</c:formatCode>
                <c:ptCount val="1"/>
                <c:pt idx="0">
                  <c:v>8.5000000000000006E-2</c:v>
                </c:pt>
              </c:numCache>
            </c:numRef>
          </c:val>
          <c:extLst>
            <c:ext xmlns:c16="http://schemas.microsoft.com/office/drawing/2014/chart" uri="{C3380CC4-5D6E-409C-BE32-E72D297353CC}">
              <c16:uniqueId val="{00000004-7EA8-42FF-A3B5-571D0F796373}"/>
            </c:ext>
          </c:extLst>
        </c:ser>
        <c:ser>
          <c:idx val="5"/>
          <c:order val="5"/>
          <c:tx>
            <c:strRef>
              <c:f>'Sheet 1'!$A$1915</c:f>
              <c:strCache>
                <c:ptCount val="1"/>
                <c:pt idx="0">
                  <c:v>Nežino, neatsakė </c:v>
                </c:pt>
              </c:strCache>
            </c:strRef>
          </c:tx>
          <c:spPr>
            <a:gradFill>
              <a:gsLst>
                <a:gs pos="0">
                  <a:schemeClr val="bg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1'!$B$1915</c:f>
              <c:numCache>
                <c:formatCode>0%</c:formatCode>
                <c:ptCount val="1"/>
                <c:pt idx="0">
                  <c:v>0.30399999999999999</c:v>
                </c:pt>
              </c:numCache>
            </c:numRef>
          </c:val>
          <c:extLst>
            <c:ext xmlns:c16="http://schemas.microsoft.com/office/drawing/2014/chart" uri="{C3380CC4-5D6E-409C-BE32-E72D297353CC}">
              <c16:uniqueId val="{00000005-7EA8-42FF-A3B5-571D0F796373}"/>
            </c:ext>
          </c:extLst>
        </c:ser>
        <c:dLbls>
          <c:showLegendKey val="0"/>
          <c:showVal val="0"/>
          <c:showCatName val="0"/>
          <c:showSerName val="0"/>
          <c:showPercent val="0"/>
          <c:showBubbleSize val="0"/>
        </c:dLbls>
        <c:gapWidth val="150"/>
        <c:shape val="box"/>
        <c:axId val="435660432"/>
        <c:axId val="1"/>
        <c:axId val="0"/>
      </c:bar3DChart>
      <c:catAx>
        <c:axId val="435660432"/>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435660432"/>
        <c:crosses val="autoZero"/>
        <c:crossBetween val="between"/>
        <c:majorUnit val="0.2"/>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Dėmesys korupcijai sporte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1'!$A$1925</c:f>
              <c:strCache>
                <c:ptCount val="1"/>
                <c:pt idx="0">
                  <c:v>Visiškai pakankamai</c:v>
                </c:pt>
              </c:strCache>
            </c:strRef>
          </c:tx>
          <c:spPr>
            <a:gradFill>
              <a:gsLst>
                <a:gs pos="0">
                  <a:schemeClr val="bg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1'!$B$1925</c:f>
              <c:numCache>
                <c:formatCode>0%</c:formatCode>
                <c:ptCount val="1"/>
                <c:pt idx="0">
                  <c:v>3.7999999999999999E-2</c:v>
                </c:pt>
              </c:numCache>
            </c:numRef>
          </c:val>
          <c:extLst>
            <c:ext xmlns:c16="http://schemas.microsoft.com/office/drawing/2014/chart" uri="{C3380CC4-5D6E-409C-BE32-E72D297353CC}">
              <c16:uniqueId val="{00000000-4D93-4A22-A97D-489F3250D1C0}"/>
            </c:ext>
          </c:extLst>
        </c:ser>
        <c:ser>
          <c:idx val="1"/>
          <c:order val="1"/>
          <c:tx>
            <c:strRef>
              <c:f>'Sheet 1'!$A$1924</c:f>
              <c:strCache>
                <c:ptCount val="1"/>
                <c:pt idx="0">
                  <c:v>Pakankamai</c:v>
                </c:pt>
              </c:strCache>
            </c:strRef>
          </c:tx>
          <c:spPr>
            <a:gradFill>
              <a:gsLst>
                <a:gs pos="0">
                  <a:schemeClr val="bg1">
                    <a:lumMod val="5000"/>
                    <a:lumOff val="95000"/>
                  </a:schemeClr>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1'!$B$1924</c:f>
              <c:numCache>
                <c:formatCode>0%</c:formatCode>
                <c:ptCount val="1"/>
                <c:pt idx="0">
                  <c:v>0.104</c:v>
                </c:pt>
              </c:numCache>
            </c:numRef>
          </c:val>
          <c:extLst>
            <c:ext xmlns:c16="http://schemas.microsoft.com/office/drawing/2014/chart" uri="{C3380CC4-5D6E-409C-BE32-E72D297353CC}">
              <c16:uniqueId val="{00000001-4D93-4A22-A97D-489F3250D1C0}"/>
            </c:ext>
          </c:extLst>
        </c:ser>
        <c:ser>
          <c:idx val="2"/>
          <c:order val="2"/>
          <c:tx>
            <c:strRef>
              <c:f>'Sheet 1'!$A$1923</c:f>
              <c:strCache>
                <c:ptCount val="1"/>
                <c:pt idx="0">
                  <c:v>Nei pakankamai, nei nepakankamai</c:v>
                </c:pt>
              </c:strCache>
            </c:strRef>
          </c:tx>
          <c:spPr>
            <a:gradFill>
              <a:gsLst>
                <a:gs pos="0">
                  <a:schemeClr val="bg1">
                    <a:lumMod val="5000"/>
                    <a:lumOff val="95000"/>
                  </a:schemeClr>
                </a:gs>
                <a:gs pos="60000">
                  <a:srgbClr val="FFE799"/>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1'!$B$1923</c:f>
              <c:numCache>
                <c:formatCode>0%</c:formatCode>
                <c:ptCount val="1"/>
                <c:pt idx="0">
                  <c:v>0.22600000000000001</c:v>
                </c:pt>
              </c:numCache>
            </c:numRef>
          </c:val>
          <c:extLst>
            <c:ext xmlns:c16="http://schemas.microsoft.com/office/drawing/2014/chart" uri="{C3380CC4-5D6E-409C-BE32-E72D297353CC}">
              <c16:uniqueId val="{00000002-4D93-4A22-A97D-489F3250D1C0}"/>
            </c:ext>
          </c:extLst>
        </c:ser>
        <c:ser>
          <c:idx val="3"/>
          <c:order val="3"/>
          <c:tx>
            <c:strRef>
              <c:f>'Sheet 1'!$A$1922</c:f>
              <c:strCache>
                <c:ptCount val="1"/>
                <c:pt idx="0">
                  <c:v>Nepakankamai</c:v>
                </c:pt>
              </c:strCache>
            </c:strRef>
          </c:tx>
          <c:spPr>
            <a:gradFill>
              <a:gsLst>
                <a:gs pos="0">
                  <a:schemeClr val="bg1">
                    <a:lumMod val="5000"/>
                    <a:lumOff val="95000"/>
                  </a:schemeClr>
                </a:gs>
                <a:gs pos="60000">
                  <a:srgbClr val="F4B1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1'!$B$1922</c:f>
              <c:numCache>
                <c:formatCode>0%</c:formatCode>
                <c:ptCount val="1"/>
                <c:pt idx="0">
                  <c:v>0.17799999999999999</c:v>
                </c:pt>
              </c:numCache>
            </c:numRef>
          </c:val>
          <c:extLst>
            <c:ext xmlns:c16="http://schemas.microsoft.com/office/drawing/2014/chart" uri="{C3380CC4-5D6E-409C-BE32-E72D297353CC}">
              <c16:uniqueId val="{00000003-4D93-4A22-A97D-489F3250D1C0}"/>
            </c:ext>
          </c:extLst>
        </c:ser>
        <c:ser>
          <c:idx val="4"/>
          <c:order val="4"/>
          <c:tx>
            <c:strRef>
              <c:f>'Sheet 1'!$A$1921</c:f>
              <c:strCache>
                <c:ptCount val="1"/>
                <c:pt idx="0">
                  <c:v>Visiškai nepakankamai</c:v>
                </c:pt>
              </c:strCache>
            </c:strRef>
          </c:tx>
          <c:spPr>
            <a:gradFill>
              <a:gsLst>
                <a:gs pos="0">
                  <a:schemeClr val="bg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1'!$B$1921</c:f>
              <c:numCache>
                <c:formatCode>0%</c:formatCode>
                <c:ptCount val="1"/>
                <c:pt idx="0">
                  <c:v>9.5000000000000001E-2</c:v>
                </c:pt>
              </c:numCache>
            </c:numRef>
          </c:val>
          <c:extLst>
            <c:ext xmlns:c16="http://schemas.microsoft.com/office/drawing/2014/chart" uri="{C3380CC4-5D6E-409C-BE32-E72D297353CC}">
              <c16:uniqueId val="{00000004-4D93-4A22-A97D-489F3250D1C0}"/>
            </c:ext>
          </c:extLst>
        </c:ser>
        <c:ser>
          <c:idx val="5"/>
          <c:order val="5"/>
          <c:tx>
            <c:strRef>
              <c:f>'Sheet 1'!$A$1926</c:f>
              <c:strCache>
                <c:ptCount val="1"/>
                <c:pt idx="0">
                  <c:v>Nežino, neatsakė </c:v>
                </c:pt>
              </c:strCache>
            </c:strRef>
          </c:tx>
          <c:spPr>
            <a:gradFill>
              <a:gsLst>
                <a:gs pos="0">
                  <a:schemeClr val="bg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1'!$A$1910:$A$1915</c:f>
              <c:strCache>
                <c:ptCount val="6"/>
                <c:pt idx="0">
                  <c:v>Visiškai nepaplitusi</c:v>
                </c:pt>
                <c:pt idx="1">
                  <c:v>Nepaplitusi</c:v>
                </c:pt>
                <c:pt idx="2">
                  <c:v>Nei paplitusi, nei nepaplitusi</c:v>
                </c:pt>
                <c:pt idx="3">
                  <c:v>Paplitusi</c:v>
                </c:pt>
                <c:pt idx="4">
                  <c:v>Labai paplitusi</c:v>
                </c:pt>
                <c:pt idx="5">
                  <c:v>Nežino, neatsakė </c:v>
                </c:pt>
              </c:strCache>
            </c:strRef>
          </c:cat>
          <c:val>
            <c:numRef>
              <c:f>'Sheet 1'!$B$1926</c:f>
              <c:numCache>
                <c:formatCode>0%</c:formatCode>
                <c:ptCount val="1"/>
                <c:pt idx="0">
                  <c:v>0.35899999999999999</c:v>
                </c:pt>
              </c:numCache>
            </c:numRef>
          </c:val>
          <c:extLst>
            <c:ext xmlns:c16="http://schemas.microsoft.com/office/drawing/2014/chart" uri="{C3380CC4-5D6E-409C-BE32-E72D297353CC}">
              <c16:uniqueId val="{00000005-4D93-4A22-A97D-489F3250D1C0}"/>
            </c:ext>
          </c:extLst>
        </c:ser>
        <c:dLbls>
          <c:showLegendKey val="0"/>
          <c:showVal val="0"/>
          <c:showCatName val="0"/>
          <c:showSerName val="0"/>
          <c:showPercent val="0"/>
          <c:showBubbleSize val="0"/>
        </c:dLbls>
        <c:gapWidth val="150"/>
        <c:shape val="box"/>
        <c:axId val="435682032"/>
        <c:axId val="1"/>
        <c:axId val="0"/>
      </c:bar3DChart>
      <c:catAx>
        <c:axId val="435682032"/>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435682032"/>
        <c:crosses val="autoZero"/>
        <c:crossBetween val="between"/>
        <c:majorUnit val="0.2"/>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Ar esate </a:t>
            </a:r>
            <a:r>
              <a:rPr lang="lt-LT" sz="1800" b="1"/>
              <a:t>girdėję apie civilinį turto konfiskavimą?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6318750061806046E-2"/>
          <c:y val="0.17128551136717238"/>
          <c:w val="0.81667036404514814"/>
          <c:h val="0.65114707298360452"/>
        </c:manualLayout>
      </c:layout>
      <c:pie3DChart>
        <c:varyColors val="1"/>
        <c:ser>
          <c:idx val="0"/>
          <c:order val="0"/>
          <c:tx>
            <c:strRef>
              <c:f>'Gyventojų korupcija 2024'!$D$1497</c:f>
              <c:strCache>
                <c:ptCount val="1"/>
                <c:pt idx="0">
                  <c:v>%</c:v>
                </c:pt>
              </c:strCache>
            </c:strRef>
          </c:tx>
          <c:spPr>
            <a:gradFill>
              <a:gsLst>
                <a:gs pos="0">
                  <a:schemeClr val="accent1">
                    <a:lumMod val="5000"/>
                    <a:lumOff val="95000"/>
                  </a:schemeClr>
                </a:gs>
                <a:gs pos="60000">
                  <a:srgbClr val="5B9BD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E069-4EF3-A80B-556DDAEA8F86}"/>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E069-4EF3-A80B-556DDAEA8F86}"/>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E069-4EF3-A80B-556DDAEA8F86}"/>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2024'!$B$1498:$B$1500</c:f>
              <c:strCache>
                <c:ptCount val="3"/>
                <c:pt idx="0">
                  <c:v>Taip</c:v>
                </c:pt>
                <c:pt idx="1">
                  <c:v>Ne</c:v>
                </c:pt>
                <c:pt idx="2">
                  <c:v>Nežino, neatsakė</c:v>
                </c:pt>
              </c:strCache>
            </c:strRef>
          </c:cat>
          <c:val>
            <c:numRef>
              <c:f>'Gyventojų korupcija 2024'!$D$1498:$D$1500</c:f>
              <c:numCache>
                <c:formatCode>0%</c:formatCode>
                <c:ptCount val="3"/>
                <c:pt idx="0">
                  <c:v>0.55600000000000005</c:v>
                </c:pt>
                <c:pt idx="1">
                  <c:v>0.34300000000000003</c:v>
                </c:pt>
                <c:pt idx="2">
                  <c:v>0.10100000000000001</c:v>
                </c:pt>
              </c:numCache>
            </c:numRef>
          </c:val>
          <c:extLst>
            <c:ext xmlns:c16="http://schemas.microsoft.com/office/drawing/2014/chart" uri="{C3380CC4-5D6E-409C-BE32-E72D297353CC}">
              <c16:uniqueId val="{00000006-E069-4EF3-A80B-556DDAEA8F86}"/>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Kas ya civilinis turto konfiskavimas?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2784349087771404"/>
          <c:y val="0.18638360557740571"/>
          <c:w val="0.75157342067667332"/>
          <c:h val="0.47127915968858386"/>
        </c:manualLayout>
      </c:layout>
      <c:pie3DChart>
        <c:varyColors val="1"/>
        <c:ser>
          <c:idx val="0"/>
          <c:order val="0"/>
          <c:dPt>
            <c:idx val="0"/>
            <c:bubble3D val="0"/>
            <c:spPr>
              <a:gradFill>
                <a:gsLst>
                  <a:gs pos="0">
                    <a:schemeClr val="bg1"/>
                  </a:gs>
                  <a:gs pos="55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106-463E-8899-E2A67A183CE9}"/>
              </c:ext>
            </c:extLst>
          </c:dPt>
          <c:dPt>
            <c:idx val="1"/>
            <c:bubble3D val="0"/>
            <c:spPr>
              <a:gradFill>
                <a:gsLst>
                  <a:gs pos="0">
                    <a:schemeClr val="bg1"/>
                  </a:gs>
                  <a:gs pos="55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106-463E-8899-E2A67A183CE9}"/>
              </c:ext>
            </c:extLst>
          </c:dPt>
          <c:dPt>
            <c:idx val="2"/>
            <c:bubble3D val="0"/>
            <c:spPr>
              <a:gradFill>
                <a:gsLst>
                  <a:gs pos="0">
                    <a:schemeClr val="bg1"/>
                  </a:gs>
                  <a:gs pos="55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106-463E-8899-E2A67A183CE9}"/>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2024'!$B$1507:$B$1509</c:f>
              <c:strCache>
                <c:ptCount val="3"/>
                <c:pt idx="0">
                  <c:v>Efektyvi teisinė priemonė, atgrasanti nuo korupcinio pobūdžio teisės pažeidimų darymo</c:v>
                </c:pt>
                <c:pt idx="1">
                  <c:v>Neefektyvi teisinė priemonė, neatgrasanti nuo korupcinio pobūdžio teisės pažeidimų darymo</c:v>
                </c:pt>
                <c:pt idx="2">
                  <c:v>Nežino, neturi nuomonės</c:v>
                </c:pt>
              </c:strCache>
            </c:strRef>
          </c:cat>
          <c:val>
            <c:numRef>
              <c:f>'Gyventojų korupcija 2024'!$D$1507:$D$1509</c:f>
              <c:numCache>
                <c:formatCode>0%</c:formatCode>
                <c:ptCount val="3"/>
                <c:pt idx="0">
                  <c:v>0.504</c:v>
                </c:pt>
                <c:pt idx="1">
                  <c:v>0.22700000000000001</c:v>
                </c:pt>
                <c:pt idx="2">
                  <c:v>0.26900000000000002</c:v>
                </c:pt>
              </c:numCache>
            </c:numRef>
          </c:val>
          <c:extLst>
            <c:ext xmlns:c16="http://schemas.microsoft.com/office/drawing/2014/chart" uri="{C3380CC4-5D6E-409C-BE32-E72D297353CC}">
              <c16:uniqueId val="{00000006-F106-463E-8899-E2A67A183CE9}"/>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r>
              <a:rPr lang="lt-LT" sz="1800" b="1" dirty="0"/>
              <a:t>Naudojimasis prabangiu ar didelės vertės turtu</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2024'!$B$1514</c:f>
              <c:strCache>
                <c:ptCount val="1"/>
                <c:pt idx="0">
                  <c:v>Taip</c:v>
                </c:pt>
              </c:strCache>
            </c:strRef>
          </c:tx>
          <c:spPr>
            <a:gradFill>
              <a:gsLst>
                <a:gs pos="0">
                  <a:schemeClr val="accent1">
                    <a:lumMod val="5000"/>
                    <a:lumOff val="95000"/>
                  </a:schemeClr>
                </a:gs>
                <a:gs pos="60000">
                  <a:srgbClr val="DF496D"/>
                </a:gs>
              </a:gsLst>
              <a:lin ang="5400000" scaled="1"/>
            </a:gradFill>
            <a:ln>
              <a:noFill/>
            </a:ln>
            <a:effectLst/>
            <a:sp3d/>
          </c:spPr>
          <c:invertIfNegative val="0"/>
          <c:dLbls>
            <c:dLbl>
              <c:idx val="0"/>
              <c:tx>
                <c:rich>
                  <a:bodyPr/>
                  <a:lstStyle/>
                  <a:p>
                    <a:fld id="{34F9AD17-E900-4C97-BAD1-63208CD34E8D}" type="VALUE">
                      <a:rPr lang="en-US" smtClean="0"/>
                      <a:pPr/>
                      <a:t>[VALUE]</a:t>
                    </a:fld>
                    <a:r>
                      <a:rPr lang="en-US"/>
                      <a:t> (49</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0095-42F6-81B0-BD7962CE9DA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2024'!$D$1514</c:f>
              <c:numCache>
                <c:formatCode>0%</c:formatCode>
                <c:ptCount val="1"/>
                <c:pt idx="0">
                  <c:v>0.52300000000000002</c:v>
                </c:pt>
              </c:numCache>
            </c:numRef>
          </c:val>
          <c:extLst>
            <c:ext xmlns:c16="http://schemas.microsoft.com/office/drawing/2014/chart" uri="{C3380CC4-5D6E-409C-BE32-E72D297353CC}">
              <c16:uniqueId val="{00000000-4E79-484A-86E8-820A26B36016}"/>
            </c:ext>
          </c:extLst>
        </c:ser>
        <c:ser>
          <c:idx val="1"/>
          <c:order val="1"/>
          <c:tx>
            <c:strRef>
              <c:f>'Gyventojų korupcija 2024'!$B$1515</c:f>
              <c:strCache>
                <c:ptCount val="1"/>
                <c:pt idx="0">
                  <c:v>Ne</c:v>
                </c:pt>
              </c:strCache>
            </c:strRef>
          </c:tx>
          <c:spPr>
            <a:gradFill>
              <a:gsLst>
                <a:gs pos="0">
                  <a:schemeClr val="bg1"/>
                </a:gs>
                <a:gs pos="55000">
                  <a:srgbClr val="53B582"/>
                </a:gs>
              </a:gsLst>
              <a:lin ang="5400000" scaled="1"/>
            </a:gradFill>
            <a:ln>
              <a:noFill/>
            </a:ln>
            <a:effectLst/>
            <a:sp3d/>
          </c:spPr>
          <c:invertIfNegative val="0"/>
          <c:dPt>
            <c:idx val="0"/>
            <c:invertIfNegative val="0"/>
            <c:bubble3D val="0"/>
            <c:spPr>
              <a:gradFill>
                <a:gsLst>
                  <a:gs pos="0">
                    <a:schemeClr val="bg1"/>
                  </a:gs>
                  <a:gs pos="55000">
                    <a:srgbClr val="53B582"/>
                  </a:gs>
                </a:gsLst>
                <a:lin ang="5400000" scaled="1"/>
              </a:gradFill>
              <a:ln>
                <a:noFill/>
              </a:ln>
              <a:effectLst/>
              <a:sp3d/>
            </c:spPr>
            <c:extLst>
              <c:ext xmlns:c16="http://schemas.microsoft.com/office/drawing/2014/chart" uri="{C3380CC4-5D6E-409C-BE32-E72D297353CC}">
                <c16:uniqueId val="{00000001-0095-42F6-81B0-BD7962CE9DAD}"/>
              </c:ext>
            </c:extLst>
          </c:dPt>
          <c:dLbls>
            <c:dLbl>
              <c:idx val="0"/>
              <c:tx>
                <c:rich>
                  <a:bodyPr/>
                  <a:lstStyle/>
                  <a:p>
                    <a:fld id="{DA370EA2-3A72-4A21-8343-14D424648838}" type="VALUE">
                      <a:rPr lang="en-US" smtClean="0"/>
                      <a:pPr/>
                      <a:t>[VALUE]</a:t>
                    </a:fld>
                    <a:r>
                      <a:rPr lang="en-US"/>
                      <a:t> (37 %)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095-42F6-81B0-BD7962CE9DA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2024'!$D$1515</c:f>
              <c:numCache>
                <c:formatCode>0%</c:formatCode>
                <c:ptCount val="1"/>
                <c:pt idx="0">
                  <c:v>0.32800000000000001</c:v>
                </c:pt>
              </c:numCache>
            </c:numRef>
          </c:val>
          <c:extLst>
            <c:ext xmlns:c16="http://schemas.microsoft.com/office/drawing/2014/chart" uri="{C3380CC4-5D6E-409C-BE32-E72D297353CC}">
              <c16:uniqueId val="{00000001-4E79-484A-86E8-820A26B36016}"/>
            </c:ext>
          </c:extLst>
        </c:ser>
        <c:ser>
          <c:idx val="2"/>
          <c:order val="2"/>
          <c:tx>
            <c:strRef>
              <c:f>'Gyventojų korupcija 2024'!$B$1516</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0"/>
              <c:tx>
                <c:rich>
                  <a:bodyPr/>
                  <a:lstStyle/>
                  <a:p>
                    <a:fld id="{D51B80F8-0BFD-4CBA-AE55-C3E94D20E231}" type="VALUE">
                      <a:rPr lang="en-US" smtClean="0"/>
                      <a:pPr/>
                      <a:t>[VALUE]</a:t>
                    </a:fld>
                    <a:r>
                      <a:rPr lang="en-US"/>
                      <a:t> (14 %)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0095-42F6-81B0-BD7962CE9DA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2024'!$D$1516</c:f>
              <c:numCache>
                <c:formatCode>0%</c:formatCode>
                <c:ptCount val="1"/>
                <c:pt idx="0">
                  <c:v>0.14899999999999999</c:v>
                </c:pt>
              </c:numCache>
            </c:numRef>
          </c:val>
          <c:extLst>
            <c:ext xmlns:c16="http://schemas.microsoft.com/office/drawing/2014/chart" uri="{C3380CC4-5D6E-409C-BE32-E72D297353CC}">
              <c16:uniqueId val="{00000002-4E79-484A-86E8-820A26B36016}"/>
            </c:ext>
          </c:extLst>
        </c:ser>
        <c:dLbls>
          <c:showLegendKey val="0"/>
          <c:showVal val="1"/>
          <c:showCatName val="0"/>
          <c:showSerName val="0"/>
          <c:showPercent val="0"/>
          <c:showBubbleSize val="0"/>
        </c:dLbls>
        <c:gapWidth val="150"/>
        <c:shape val="box"/>
        <c:axId val="277692576"/>
        <c:axId val="277693136"/>
        <c:axId val="0"/>
      </c:bar3DChart>
      <c:catAx>
        <c:axId val="277692576"/>
        <c:scaling>
          <c:orientation val="minMax"/>
        </c:scaling>
        <c:delete val="1"/>
        <c:axPos val="l"/>
        <c:numFmt formatCode="General" sourceLinked="1"/>
        <c:majorTickMark val="none"/>
        <c:minorTickMark val="none"/>
        <c:tickLblPos val="nextTo"/>
        <c:crossAx val="277693136"/>
        <c:crosses val="autoZero"/>
        <c:auto val="1"/>
        <c:lblAlgn val="ctr"/>
        <c:lblOffset val="100"/>
        <c:noMultiLvlLbl val="0"/>
      </c:catAx>
      <c:valAx>
        <c:axId val="277693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77692576"/>
        <c:crosses val="autoZero"/>
        <c:crossBetween val="between"/>
        <c:majorUnit val="0.1"/>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r>
              <a:rPr lang="lt-LT" b="1"/>
              <a:t> Ar girdėjo apie išplėstinį turto konfiskavimą?</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2024'!$B$1522</c:f>
              <c:strCache>
                <c:ptCount val="1"/>
                <c:pt idx="0">
                  <c:v>Taip</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2024'!$D$1522</c:f>
              <c:numCache>
                <c:formatCode>0%</c:formatCode>
                <c:ptCount val="1"/>
                <c:pt idx="0">
                  <c:v>0.17899999999999999</c:v>
                </c:pt>
              </c:numCache>
            </c:numRef>
          </c:val>
          <c:extLst>
            <c:ext xmlns:c16="http://schemas.microsoft.com/office/drawing/2014/chart" uri="{C3380CC4-5D6E-409C-BE32-E72D297353CC}">
              <c16:uniqueId val="{00000000-1649-4ABD-B7B4-09368860642D}"/>
            </c:ext>
          </c:extLst>
        </c:ser>
        <c:ser>
          <c:idx val="1"/>
          <c:order val="1"/>
          <c:tx>
            <c:strRef>
              <c:f>'Gyventojų korupcija 2024'!$B$1523</c:f>
              <c:strCache>
                <c:ptCount val="1"/>
                <c:pt idx="0">
                  <c:v>Ne</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2024'!$D$1523</c:f>
              <c:numCache>
                <c:formatCode>0%</c:formatCode>
                <c:ptCount val="1"/>
                <c:pt idx="0">
                  <c:v>0.70299999999999996</c:v>
                </c:pt>
              </c:numCache>
            </c:numRef>
          </c:val>
          <c:extLst>
            <c:ext xmlns:c16="http://schemas.microsoft.com/office/drawing/2014/chart" uri="{C3380CC4-5D6E-409C-BE32-E72D297353CC}">
              <c16:uniqueId val="{00000001-1649-4ABD-B7B4-09368860642D}"/>
            </c:ext>
          </c:extLst>
        </c:ser>
        <c:ser>
          <c:idx val="2"/>
          <c:order val="2"/>
          <c:tx>
            <c:strRef>
              <c:f>'Gyventojų korupcija 2024'!$B$1524</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2024'!$D$1524</c:f>
              <c:numCache>
                <c:formatCode>0%</c:formatCode>
                <c:ptCount val="1"/>
                <c:pt idx="0">
                  <c:v>0.11799999999999999</c:v>
                </c:pt>
              </c:numCache>
            </c:numRef>
          </c:val>
          <c:extLst>
            <c:ext xmlns:c16="http://schemas.microsoft.com/office/drawing/2014/chart" uri="{C3380CC4-5D6E-409C-BE32-E72D297353CC}">
              <c16:uniqueId val="{00000002-1649-4ABD-B7B4-09368860642D}"/>
            </c:ext>
          </c:extLst>
        </c:ser>
        <c:dLbls>
          <c:showLegendKey val="0"/>
          <c:showVal val="1"/>
          <c:showCatName val="0"/>
          <c:showSerName val="0"/>
          <c:showPercent val="0"/>
          <c:showBubbleSize val="0"/>
        </c:dLbls>
        <c:gapWidth val="150"/>
        <c:shape val="box"/>
        <c:axId val="277696496"/>
        <c:axId val="277697056"/>
        <c:axId val="0"/>
      </c:bar3DChart>
      <c:catAx>
        <c:axId val="277696496"/>
        <c:scaling>
          <c:orientation val="minMax"/>
        </c:scaling>
        <c:delete val="1"/>
        <c:axPos val="l"/>
        <c:numFmt formatCode="General" sourceLinked="1"/>
        <c:majorTickMark val="none"/>
        <c:minorTickMark val="none"/>
        <c:tickLblPos val="nextTo"/>
        <c:crossAx val="277697056"/>
        <c:crosses val="autoZero"/>
        <c:auto val="1"/>
        <c:lblAlgn val="ctr"/>
        <c:lblOffset val="100"/>
        <c:noMultiLvlLbl val="0"/>
      </c:catAx>
      <c:valAx>
        <c:axId val="277697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776964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dirty="0"/>
              <a:t>Girdėjo apie kovos </a:t>
            </a:r>
            <a:r>
              <a:rPr lang="lt-LT" sz="1800" b="1" dirty="0" err="1"/>
              <a:t>priemon</a:t>
            </a:r>
            <a:r>
              <a:rPr lang="en-US" sz="1800" b="1" dirty="0"/>
              <a:t>e</a:t>
            </a:r>
            <a:r>
              <a:rPr lang="lt-LT" sz="1800" b="1" dirty="0"/>
              <a:t>s</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BBC-45C6-AD77-FC85DF8EDE6A}"/>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BBC-45C6-AD77-FC85DF8EDE6A}"/>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BBC-45C6-AD77-FC85DF8EDE6A}"/>
              </c:ext>
            </c:extLst>
          </c:dPt>
          <c:dLbls>
            <c:dLbl>
              <c:idx val="0"/>
              <c:tx>
                <c:rich>
                  <a:bodyPr/>
                  <a:lstStyle/>
                  <a:p>
                    <a:fld id="{8503F982-B711-4E4D-A703-1632D65DE24B}" type="VALUE">
                      <a:rPr lang="en-US"/>
                      <a:pPr/>
                      <a:t>[VALUE]</a:t>
                    </a:fld>
                    <a:r>
                      <a:rPr lang="en-US"/>
                      <a:t> (13 %)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BBC-45C6-AD77-FC85DF8EDE6A}"/>
                </c:ext>
              </c:extLst>
            </c:dLbl>
            <c:dLbl>
              <c:idx val="1"/>
              <c:tx>
                <c:rich>
                  <a:bodyPr/>
                  <a:lstStyle/>
                  <a:p>
                    <a:fld id="{D9CFDF60-EC1B-4A1B-8891-176E7B5A7549}" type="VALUE">
                      <a:rPr lang="en-US"/>
                      <a:pPr/>
                      <a:t>[VALUE]</a:t>
                    </a:fld>
                    <a:r>
                      <a:rPr lang="en-US"/>
                      <a:t> (74 </a:t>
                    </a:r>
                    <a:r>
                      <a:rPr lang="en-US" baseline="0"/>
                      <a:t>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BBC-45C6-AD77-FC85DF8EDE6A}"/>
                </c:ext>
              </c:extLst>
            </c:dLbl>
            <c:dLbl>
              <c:idx val="2"/>
              <c:tx>
                <c:rich>
                  <a:bodyPr/>
                  <a:lstStyle/>
                  <a:p>
                    <a:r>
                      <a:rPr lang="en-US"/>
                      <a:t>15</a:t>
                    </a:r>
                    <a:r>
                      <a:rPr lang="en-US" baseline="0"/>
                      <a:t> % (13 %)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BBC-45C6-AD77-FC85DF8EDE6A}"/>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2024'!$B$3269:$B$3271</c:f>
              <c:strCache>
                <c:ptCount val="3"/>
                <c:pt idx="0">
                  <c:v>Taip, girdėjau</c:v>
                </c:pt>
                <c:pt idx="1">
                  <c:v>Ne, negirdėjau</c:v>
                </c:pt>
                <c:pt idx="2">
                  <c:v>Nežino, neatsakė</c:v>
                </c:pt>
              </c:strCache>
            </c:strRef>
          </c:cat>
          <c:val>
            <c:numRef>
              <c:f>'Gyventojų korupcija 2024'!$D$3269:$D$3271</c:f>
              <c:numCache>
                <c:formatCode>0%</c:formatCode>
                <c:ptCount val="3"/>
                <c:pt idx="0">
                  <c:v>0.128</c:v>
                </c:pt>
                <c:pt idx="1">
                  <c:v>0.72699999999999998</c:v>
                </c:pt>
                <c:pt idx="2">
                  <c:v>0.14499999999999999</c:v>
                </c:pt>
              </c:numCache>
            </c:numRef>
          </c:val>
          <c:extLst>
            <c:ext xmlns:c16="http://schemas.microsoft.com/office/drawing/2014/chart" uri="{C3380CC4-5D6E-409C-BE32-E72D297353CC}">
              <c16:uniqueId val="{00000006-4BBC-45C6-AD77-FC85DF8EDE6A}"/>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dirty="0"/>
              <a:t>Girdėjo apie </a:t>
            </a:r>
            <a:r>
              <a:rPr lang="en-US" sz="1800" b="1" dirty="0"/>
              <a:t>pap</a:t>
            </a:r>
            <a:r>
              <a:rPr lang="lt-LT" sz="1800" b="1" dirty="0" err="1"/>
              <a:t>irkinėjimo</a:t>
            </a:r>
            <a:r>
              <a:rPr lang="lt-LT" sz="1800" b="1" dirty="0"/>
              <a:t> riziką</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DDBD-4EE1-AC18-E71853279E74}"/>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DDBD-4EE1-AC18-E71853279E74}"/>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DDBD-4EE1-AC18-E71853279E74}"/>
              </c:ext>
            </c:extLst>
          </c:dPt>
          <c:dLbls>
            <c:dLbl>
              <c:idx val="0"/>
              <c:tx>
                <c:rich>
                  <a:bodyPr/>
                  <a:lstStyle/>
                  <a:p>
                    <a:fld id="{52C31578-BADA-46B9-8F9A-12B2948A82C9}" type="VALUE">
                      <a:rPr lang="en-US"/>
                      <a:pPr/>
                      <a:t>[VALUE]</a:t>
                    </a:fld>
                    <a:r>
                      <a:rPr lang="en-US"/>
                      <a:t> (23 %)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BD-4EE1-AC18-E71853279E74}"/>
                </c:ext>
              </c:extLst>
            </c:dLbl>
            <c:dLbl>
              <c:idx val="1"/>
              <c:tx>
                <c:rich>
                  <a:bodyPr/>
                  <a:lstStyle/>
                  <a:p>
                    <a:fld id="{73A1E382-7E10-4C5C-B4EE-5D879E9F7000}" type="VALUE">
                      <a:rPr lang="en-US"/>
                      <a:pPr/>
                      <a:t>[VALUE]</a:t>
                    </a:fld>
                    <a:r>
                      <a:rPr lang="en-US"/>
                      <a:t> (66 %)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BD-4EE1-AC18-E71853279E74}"/>
                </c:ext>
              </c:extLst>
            </c:dLbl>
            <c:dLbl>
              <c:idx val="2"/>
              <c:tx>
                <c:rich>
                  <a:bodyPr/>
                  <a:lstStyle/>
                  <a:p>
                    <a:fld id="{EED8767C-AAF6-49B3-9A75-E8E22FD71100}" type="VALUE">
                      <a:rPr lang="en-US"/>
                      <a:pPr/>
                      <a:t>[VALUE]</a:t>
                    </a:fld>
                    <a:r>
                      <a:rPr lang="en-US"/>
                      <a:t> (11</a:t>
                    </a:r>
                    <a:r>
                      <a:rPr lang="en-US" baseline="0"/>
                      <a:t>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DBD-4EE1-AC18-E71853279E7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2024'!$B$3261:$B$3263</c:f>
              <c:strCache>
                <c:ptCount val="3"/>
                <c:pt idx="0">
                  <c:v>Taip, girdėjau</c:v>
                </c:pt>
                <c:pt idx="1">
                  <c:v>Ne, negirdėjau</c:v>
                </c:pt>
                <c:pt idx="2">
                  <c:v>Nežino, neatsakė</c:v>
                </c:pt>
              </c:strCache>
            </c:strRef>
          </c:cat>
          <c:val>
            <c:numRef>
              <c:f>'Gyventojų korupcija 2024'!$D$3261:$D$3263</c:f>
              <c:numCache>
                <c:formatCode>0%</c:formatCode>
                <c:ptCount val="3"/>
                <c:pt idx="0">
                  <c:v>0.25900000000000001</c:v>
                </c:pt>
                <c:pt idx="1">
                  <c:v>0.624</c:v>
                </c:pt>
                <c:pt idx="2">
                  <c:v>0.11700000000000001</c:v>
                </c:pt>
              </c:numCache>
            </c:numRef>
          </c:val>
          <c:extLst>
            <c:ext xmlns:c16="http://schemas.microsoft.com/office/drawing/2014/chart" uri="{C3380CC4-5D6E-409C-BE32-E72D297353CC}">
              <c16:uniqueId val="{00000006-DDBD-4EE1-AC18-E71853279E74}"/>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Ar </a:t>
            </a:r>
            <a:r>
              <a:rPr lang="en-US" sz="1800" b="1"/>
              <a:t>yra</a:t>
            </a:r>
            <a:r>
              <a:rPr lang="lt-LT" sz="1800" b="1"/>
              <a:t> girdėję apie civilinį turto konfiskavimą? </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7993200786568764"/>
          <c:y val="0.17541388722430218"/>
          <c:w val="0.67106902005891245"/>
          <c:h val="0.56026513578957449"/>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2C0-44DB-A048-7F3F79CE7372}"/>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2C0-44DB-A048-7F3F79CE7372}"/>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2C0-44DB-A048-7F3F79CE7372}"/>
              </c:ext>
            </c:extLst>
          </c:dPt>
          <c:dLbls>
            <c:dLbl>
              <c:idx val="0"/>
              <c:layout>
                <c:manualLayout>
                  <c:x val="1.0349449572266233E-2"/>
                  <c:y val="2.416316605969385E-2"/>
                </c:manualLayout>
              </c:layout>
              <c:tx>
                <c:rich>
                  <a:bodyPr/>
                  <a:lstStyle/>
                  <a:p>
                    <a:r>
                      <a:rPr lang="en-US"/>
                      <a:t>63%</a:t>
                    </a:r>
                    <a:r>
                      <a:rPr lang="en-US" dirty="0"/>
                      <a:t> (64 %)</a:t>
                    </a:r>
                  </a:p>
                </c:rich>
              </c:tx>
              <c:dLblPos val="bestFi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2C0-44DB-A048-7F3F79CE7372}"/>
                </c:ext>
              </c:extLst>
            </c:dLbl>
            <c:dLbl>
              <c:idx val="1"/>
              <c:layout>
                <c:manualLayout>
                  <c:x val="-6.1896227780465192E-3"/>
                  <c:y val="5.6545251762877904E-3"/>
                </c:manualLayout>
              </c:layout>
              <c:tx>
                <c:rich>
                  <a:bodyPr/>
                  <a:lstStyle/>
                  <a:p>
                    <a:r>
                      <a:rPr lang="en-US" dirty="0"/>
                      <a:t>29% (30</a:t>
                    </a:r>
                    <a:r>
                      <a:rPr lang="en-US" baseline="0" dirty="0"/>
                      <a:t> %)</a:t>
                    </a:r>
                  </a:p>
                </c:rich>
              </c:tx>
              <c:dLblPos val="bestFi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2C0-44DB-A048-7F3F79CE7372}"/>
                </c:ext>
              </c:extLst>
            </c:dLbl>
            <c:dLbl>
              <c:idx val="2"/>
              <c:layout>
                <c:manualLayout>
                  <c:x val="-1.8629009230079145E-2"/>
                  <c:y val="-3.0203957574617452E-3"/>
                </c:manualLayout>
              </c:layout>
              <c:tx>
                <c:rich>
                  <a:bodyPr/>
                  <a:lstStyle/>
                  <a:p>
                    <a:r>
                      <a:rPr lang="en-US"/>
                      <a:t>8% (6 %)</a:t>
                    </a:r>
                  </a:p>
                </c:rich>
              </c:tx>
              <c:dLblPos val="bestFi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F2C0-44DB-A048-7F3F79CE7372}"/>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0"/>
            <c:extLst>
              <c:ext xmlns:c15="http://schemas.microsoft.com/office/drawing/2012/chart" uri="{CE6537A1-D6FC-4f65-9D91-7224C49458BB}"/>
            </c:extLst>
          </c:dLbls>
          <c:cat>
            <c:strRef>
              <c:f>'Sheet 1'!$A$1037:$A$1039</c:f>
              <c:strCache>
                <c:ptCount val="3"/>
                <c:pt idx="0">
                  <c:v>Taip </c:v>
                </c:pt>
                <c:pt idx="1">
                  <c:v>Ne </c:v>
                </c:pt>
                <c:pt idx="2">
                  <c:v>Nežino, neatsakė </c:v>
                </c:pt>
              </c:strCache>
            </c:strRef>
          </c:cat>
          <c:val>
            <c:numRef>
              <c:f>'Sheet 1'!$B$1037:$B$1039</c:f>
              <c:numCache>
                <c:formatCode>0%</c:formatCode>
                <c:ptCount val="3"/>
                <c:pt idx="0">
                  <c:v>0.63400000000000001</c:v>
                </c:pt>
                <c:pt idx="1">
                  <c:v>0.28799999999999998</c:v>
                </c:pt>
                <c:pt idx="2">
                  <c:v>7.8E-2</c:v>
                </c:pt>
              </c:numCache>
            </c:numRef>
          </c:val>
          <c:extLst>
            <c:ext xmlns:c16="http://schemas.microsoft.com/office/drawing/2014/chart" uri="{C3380CC4-5D6E-409C-BE32-E72D297353CC}">
              <c16:uniqueId val="{00000006-F2C0-44DB-A048-7F3F79CE7372}"/>
            </c:ext>
          </c:extLst>
        </c:ser>
        <c:dLbls>
          <c:dLblPos val="outEnd"/>
          <c:showLegendKey val="0"/>
          <c:showVal val="1"/>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Korupcinogeninės situacijos</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'korupcinogeninės situacijos'!$Q$5</c:f>
              <c:strCache>
                <c:ptCount val="1"/>
                <c:pt idx="0">
                  <c:v>Korupcija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situacijos'!$P$6:$P$12</c:f>
              <c:strCache>
                <c:ptCount val="7"/>
                <c:pt idx="0">
                  <c:v>Asmuo PO sėkmingai atliktos operacijos ar procedūros gydytojui atsidėkoja dovana (gėlėmis, saldainiais, alkoholiniais gėrimais ir pan.)</c:v>
                </c:pt>
                <c:pt idx="1">
                  <c:v>Asmuo tik dėl turimų pažinčių įsidarbina į privačią įmonę</c:v>
                </c:pt>
                <c:pt idx="2">
                  <c:v>Asmuo gydytojui atsidėkoja pinigais PO sėkmingai atliktos operacijos ar procedūros</c:v>
                </c:pt>
                <c:pt idx="3">
                  <c:v>Asmuo pasinaudoja pažintimis, kad jam reikalinga paslauga būtų atlikta geriau ar greičiau</c:v>
                </c:pt>
                <c:pt idx="4">
                  <c:v> Asmuo valstybės tarnyboje dirbančiam asmeniui atsidėkoja pinigais PO paslaugos atlikimo</c:v>
                </c:pt>
                <c:pt idx="5">
                  <c:v>Asmuo, norėdamas, kad jam reikalinga paslauga būtų suteikta geriau ar greičiau, siūlo valstybės tarnyboje dirbančiam asmeniui pasinaudoti jo įmonės teikiamomis paslaugomis nemokamai arba su didele nuolaida</c:v>
                </c:pt>
                <c:pt idx="6">
                  <c:v>Asmuo tik dėl turimų pažinčių įsidarbina į valstybės instituciją</c:v>
                </c:pt>
              </c:strCache>
            </c:strRef>
          </c:cat>
          <c:val>
            <c:numRef>
              <c:f>'korupcinogeninės situacijos'!$Q$6:$Q$12</c:f>
              <c:numCache>
                <c:formatCode>0%</c:formatCode>
                <c:ptCount val="7"/>
                <c:pt idx="0">
                  <c:v>0.249</c:v>
                </c:pt>
                <c:pt idx="1">
                  <c:v>0.53700000000000003</c:v>
                </c:pt>
                <c:pt idx="2">
                  <c:v>0.60899999999999999</c:v>
                </c:pt>
                <c:pt idx="3">
                  <c:v>0.69</c:v>
                </c:pt>
                <c:pt idx="4">
                  <c:v>0.71899999999999997</c:v>
                </c:pt>
                <c:pt idx="5">
                  <c:v>0.76400000000000001</c:v>
                </c:pt>
                <c:pt idx="6">
                  <c:v>0.78300000000000003</c:v>
                </c:pt>
              </c:numCache>
            </c:numRef>
          </c:val>
          <c:extLst>
            <c:ext xmlns:c16="http://schemas.microsoft.com/office/drawing/2014/chart" uri="{C3380CC4-5D6E-409C-BE32-E72D297353CC}">
              <c16:uniqueId val="{00000000-6C56-4C88-BDCB-BDD97CE464C5}"/>
            </c:ext>
          </c:extLst>
        </c:ser>
        <c:ser>
          <c:idx val="1"/>
          <c:order val="1"/>
          <c:tx>
            <c:strRef>
              <c:f>'korupcinogeninės situacijos'!$R$5</c:f>
              <c:strCache>
                <c:ptCount val="1"/>
                <c:pt idx="0">
                  <c:v>Ne korupcija</c:v>
                </c:pt>
              </c:strCache>
            </c:strRef>
          </c:tx>
          <c:spPr>
            <a:gradFill>
              <a:gsLst>
                <a:gs pos="0">
                  <a:schemeClr val="accent1">
                    <a:lumMod val="5000"/>
                    <a:lumOff val="95000"/>
                  </a:schemeClr>
                </a:gs>
                <a:gs pos="62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situacijos'!$P$6:$P$12</c:f>
              <c:strCache>
                <c:ptCount val="7"/>
                <c:pt idx="0">
                  <c:v>Asmuo PO sėkmingai atliktos operacijos ar procedūros gydytojui atsidėkoja dovana (gėlėmis, saldainiais, alkoholiniais gėrimais ir pan.)</c:v>
                </c:pt>
                <c:pt idx="1">
                  <c:v>Asmuo tik dėl turimų pažinčių įsidarbina į privačią įmonę</c:v>
                </c:pt>
                <c:pt idx="2">
                  <c:v>Asmuo gydytojui atsidėkoja pinigais PO sėkmingai atliktos operacijos ar procedūros</c:v>
                </c:pt>
                <c:pt idx="3">
                  <c:v>Asmuo pasinaudoja pažintimis, kad jam reikalinga paslauga būtų atlikta geriau ar greičiau</c:v>
                </c:pt>
                <c:pt idx="4">
                  <c:v> Asmuo valstybės tarnyboje dirbančiam asmeniui atsidėkoja pinigais PO paslaugos atlikimo</c:v>
                </c:pt>
                <c:pt idx="5">
                  <c:v>Asmuo, norėdamas, kad jam reikalinga paslauga būtų suteikta geriau ar greičiau, siūlo valstybės tarnyboje dirbančiam asmeniui pasinaudoti jo įmonės teikiamomis paslaugomis nemokamai arba su didele nuolaida</c:v>
                </c:pt>
                <c:pt idx="6">
                  <c:v>Asmuo tik dėl turimų pažinčių įsidarbina į valstybės instituciją</c:v>
                </c:pt>
              </c:strCache>
            </c:strRef>
          </c:cat>
          <c:val>
            <c:numRef>
              <c:f>'korupcinogeninės situacijos'!$R$6:$R$12</c:f>
              <c:numCache>
                <c:formatCode>0%</c:formatCode>
                <c:ptCount val="7"/>
                <c:pt idx="0">
                  <c:v>0.622</c:v>
                </c:pt>
                <c:pt idx="1">
                  <c:v>0.312</c:v>
                </c:pt>
                <c:pt idx="2">
                  <c:v>0.28399999999999997</c:v>
                </c:pt>
                <c:pt idx="3">
                  <c:v>0.20899999999999999</c:v>
                </c:pt>
                <c:pt idx="4">
                  <c:v>0.17299999999999999</c:v>
                </c:pt>
                <c:pt idx="5">
                  <c:v>0.122</c:v>
                </c:pt>
                <c:pt idx="6">
                  <c:v>0.115</c:v>
                </c:pt>
              </c:numCache>
            </c:numRef>
          </c:val>
          <c:extLst>
            <c:ext xmlns:c16="http://schemas.microsoft.com/office/drawing/2014/chart" uri="{C3380CC4-5D6E-409C-BE32-E72D297353CC}">
              <c16:uniqueId val="{00000001-6C56-4C88-BDCB-BDD97CE464C5}"/>
            </c:ext>
          </c:extLst>
        </c:ser>
        <c:ser>
          <c:idx val="2"/>
          <c:order val="2"/>
          <c:tx>
            <c:strRef>
              <c:f>'korupcinogeninės situacijos'!$S$5</c:f>
              <c:strCache>
                <c:ptCount val="1"/>
                <c:pt idx="0">
                  <c:v>Sunku pasakyti</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situacijos'!$P$6:$P$12</c:f>
              <c:strCache>
                <c:ptCount val="7"/>
                <c:pt idx="0">
                  <c:v>Asmuo PO sėkmingai atliktos operacijos ar procedūros gydytojui atsidėkoja dovana (gėlėmis, saldainiais, alkoholiniais gėrimais ir pan.)</c:v>
                </c:pt>
                <c:pt idx="1">
                  <c:v>Asmuo tik dėl turimų pažinčių įsidarbina į privačią įmonę</c:v>
                </c:pt>
                <c:pt idx="2">
                  <c:v>Asmuo gydytojui atsidėkoja pinigais PO sėkmingai atliktos operacijos ar procedūros</c:v>
                </c:pt>
                <c:pt idx="3">
                  <c:v>Asmuo pasinaudoja pažintimis, kad jam reikalinga paslauga būtų atlikta geriau ar greičiau</c:v>
                </c:pt>
                <c:pt idx="4">
                  <c:v> Asmuo valstybės tarnyboje dirbančiam asmeniui atsidėkoja pinigais PO paslaugos atlikimo</c:v>
                </c:pt>
                <c:pt idx="5">
                  <c:v>Asmuo, norėdamas, kad jam reikalinga paslauga būtų suteikta geriau ar greičiau, siūlo valstybės tarnyboje dirbančiam asmeniui pasinaudoti jo įmonės teikiamomis paslaugomis nemokamai arba su didele nuolaida</c:v>
                </c:pt>
                <c:pt idx="6">
                  <c:v>Asmuo tik dėl turimų pažinčių įsidarbina į valstybės instituciją</c:v>
                </c:pt>
              </c:strCache>
            </c:strRef>
          </c:cat>
          <c:val>
            <c:numRef>
              <c:f>'korupcinogeninės situacijos'!$S$6:$S$12</c:f>
              <c:numCache>
                <c:formatCode>0%</c:formatCode>
                <c:ptCount val="7"/>
                <c:pt idx="0">
                  <c:v>0.13</c:v>
                </c:pt>
                <c:pt idx="1">
                  <c:v>0.15</c:v>
                </c:pt>
                <c:pt idx="2">
                  <c:v>0.108</c:v>
                </c:pt>
                <c:pt idx="3">
                  <c:v>0.10100000000000001</c:v>
                </c:pt>
                <c:pt idx="4">
                  <c:v>0.108</c:v>
                </c:pt>
                <c:pt idx="5">
                  <c:v>0.115</c:v>
                </c:pt>
                <c:pt idx="6">
                  <c:v>0.10199999999999999</c:v>
                </c:pt>
              </c:numCache>
            </c:numRef>
          </c:val>
          <c:extLst>
            <c:ext xmlns:c16="http://schemas.microsoft.com/office/drawing/2014/chart" uri="{C3380CC4-5D6E-409C-BE32-E72D297353CC}">
              <c16:uniqueId val="{00000002-6C56-4C88-BDCB-BDD97CE464C5}"/>
            </c:ext>
          </c:extLst>
        </c:ser>
        <c:dLbls>
          <c:showLegendKey val="0"/>
          <c:showVal val="1"/>
          <c:showCatName val="0"/>
          <c:showSerName val="0"/>
          <c:showPercent val="0"/>
          <c:showBubbleSize val="0"/>
        </c:dLbls>
        <c:gapWidth val="150"/>
        <c:shape val="box"/>
        <c:axId val="417729088"/>
        <c:axId val="417731008"/>
        <c:axId val="0"/>
      </c:bar3DChart>
      <c:catAx>
        <c:axId val="417729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417731008"/>
        <c:crosses val="autoZero"/>
        <c:auto val="1"/>
        <c:lblAlgn val="ctr"/>
        <c:lblOffset val="100"/>
        <c:noMultiLvlLbl val="0"/>
      </c:catAx>
      <c:valAx>
        <c:axId val="41773100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4177290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Kas yra civilinis turto konfiskavimas?</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4819951421112956"/>
          <c:y val="0.18840306605139689"/>
          <c:w val="0.75073578558079568"/>
          <c:h val="0.47577587704902208"/>
        </c:manualLayout>
      </c:layout>
      <c:pie3DChart>
        <c:varyColors val="1"/>
        <c:ser>
          <c:idx val="0"/>
          <c:order val="0"/>
          <c:dPt>
            <c:idx val="0"/>
            <c:bubble3D val="0"/>
            <c:spPr>
              <a:gradFill>
                <a:gsLst>
                  <a:gs pos="0">
                    <a:schemeClr val="accent1">
                      <a:lumMod val="5000"/>
                      <a:lumOff val="95000"/>
                    </a:schemeClr>
                  </a:gs>
                  <a:gs pos="67442">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AF7F-4D9A-AD4E-3F906D574CC4}"/>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AF7F-4D9A-AD4E-3F906D574CC4}"/>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AF7F-4D9A-AD4E-3F906D574CC4}"/>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'[Jurates atsiustas 0705.xlsx]Sheet 1'!$A$1045:$A$1047</c:f>
              <c:strCache>
                <c:ptCount val="3"/>
                <c:pt idx="0">
                  <c:v>Efektyvi teisinė priemonė, atgrasanti nuo korupcinio pobūdžio teisės pažeidimų darymo </c:v>
                </c:pt>
                <c:pt idx="1">
                  <c:v>Neefektyvi teisinė priemonė, neatgrasanti nuo korupcinio pobūdžio teisės pažeidimų darymo </c:v>
                </c:pt>
                <c:pt idx="2">
                  <c:v>Nežino, neatsakė </c:v>
                </c:pt>
              </c:strCache>
            </c:strRef>
          </c:cat>
          <c:val>
            <c:numRef>
              <c:f>'[Jurates atsiustas 0705.xlsx]Sheet 1'!$B$1045:$B$1047</c:f>
              <c:numCache>
                <c:formatCode>0%</c:formatCode>
                <c:ptCount val="3"/>
                <c:pt idx="0">
                  <c:v>0.52500000000000002</c:v>
                </c:pt>
                <c:pt idx="1">
                  <c:v>0.14699999999999999</c:v>
                </c:pt>
                <c:pt idx="2">
                  <c:v>0.32800000000000001</c:v>
                </c:pt>
              </c:numCache>
            </c:numRef>
          </c:val>
          <c:extLst>
            <c:ext xmlns:c16="http://schemas.microsoft.com/office/drawing/2014/chart" uri="{C3380CC4-5D6E-409C-BE32-E72D297353CC}">
              <c16:uniqueId val="{00000006-AF7F-4D9A-AD4E-3F906D574CC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Naudojimasis prabangiu ar didelės vertės turtu</a:t>
            </a:r>
            <a:r>
              <a:rPr lang="en-US" sz="1800" b="1"/>
              <a:t> </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1'!$A$1053</c:f>
              <c:strCache>
                <c:ptCount val="1"/>
                <c:pt idx="0">
                  <c:v>Taip </c:v>
                </c:pt>
              </c:strCache>
            </c:strRef>
          </c:tx>
          <c:spPr>
            <a:gradFill>
              <a:gsLst>
                <a:gs pos="0">
                  <a:schemeClr val="accent1">
                    <a:lumMod val="5000"/>
                    <a:lumOff val="95000"/>
                  </a:schemeClr>
                </a:gs>
                <a:gs pos="60000">
                  <a:srgbClr val="DF496D"/>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DF496D"/>
                  </a:gs>
                </a:gsLst>
                <a:lin ang="5400000" scaled="1"/>
              </a:gradFill>
              <a:ln>
                <a:noFill/>
              </a:ln>
              <a:effectLst/>
              <a:sp3d/>
            </c:spPr>
            <c:extLst>
              <c:ext xmlns:c16="http://schemas.microsoft.com/office/drawing/2014/chart" uri="{C3380CC4-5D6E-409C-BE32-E72D297353CC}">
                <c16:uniqueId val="{00000001-048A-45ED-8C17-2427E860DE69}"/>
              </c:ext>
            </c:extLst>
          </c:dPt>
          <c:dLbls>
            <c:dLbl>
              <c:idx val="0"/>
              <c:tx>
                <c:rich>
                  <a:bodyPr/>
                  <a:lstStyle/>
                  <a:p>
                    <a:r>
                      <a:rPr lang="en-US" dirty="0"/>
                      <a:t>39% (40 %) </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48A-45ED-8C17-2427E860DE69}"/>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1'!$B$1053</c:f>
              <c:numCache>
                <c:formatCode>0%</c:formatCode>
                <c:ptCount val="1"/>
                <c:pt idx="0">
                  <c:v>0.38800000000000001</c:v>
                </c:pt>
              </c:numCache>
            </c:numRef>
          </c:val>
          <c:extLst>
            <c:ext xmlns:c16="http://schemas.microsoft.com/office/drawing/2014/chart" uri="{C3380CC4-5D6E-409C-BE32-E72D297353CC}">
              <c16:uniqueId val="{00000002-048A-45ED-8C17-2427E860DE69}"/>
            </c:ext>
          </c:extLst>
        </c:ser>
        <c:ser>
          <c:idx val="1"/>
          <c:order val="1"/>
          <c:tx>
            <c:strRef>
              <c:f>'Sheet 1'!$A$1054</c:f>
              <c:strCache>
                <c:ptCount val="1"/>
                <c:pt idx="0">
                  <c:v>Ne </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fld id="{5897B953-CC09-484C-8C8A-37FC95258F37}" type="VALUE">
                      <a:rPr lang="en-US"/>
                      <a:pPr/>
                      <a:t>[VALUE]</a:t>
                    </a:fld>
                    <a:r>
                      <a:rPr lang="en-US"/>
                      <a:t> (42 %)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48A-45ED-8C17-2427E860DE69}"/>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1'!$B$1054</c:f>
              <c:numCache>
                <c:formatCode>0%</c:formatCode>
                <c:ptCount val="1"/>
                <c:pt idx="0">
                  <c:v>0.44500000000000001</c:v>
                </c:pt>
              </c:numCache>
            </c:numRef>
          </c:val>
          <c:extLst>
            <c:ext xmlns:c16="http://schemas.microsoft.com/office/drawing/2014/chart" uri="{C3380CC4-5D6E-409C-BE32-E72D297353CC}">
              <c16:uniqueId val="{00000004-048A-45ED-8C17-2427E860DE69}"/>
            </c:ext>
          </c:extLst>
        </c:ser>
        <c:ser>
          <c:idx val="2"/>
          <c:order val="2"/>
          <c:tx>
            <c:strRef>
              <c:f>'Sheet 1'!$A$1055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0"/>
              <c:tx>
                <c:rich>
                  <a:bodyPr/>
                  <a:lstStyle/>
                  <a:p>
                    <a:fld id="{5C6CF44E-E53D-4A78-8A61-3B3D1BDE14FC}" type="VALUE">
                      <a:rPr lang="en-US"/>
                      <a:pPr/>
                      <a:t>[VALUE]</a:t>
                    </a:fld>
                    <a:r>
                      <a:rPr lang="en-US"/>
                      <a:t> (18</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48A-45ED-8C17-2427E860DE69}"/>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1'!$B$1055</c:f>
              <c:numCache>
                <c:formatCode>0%</c:formatCode>
                <c:ptCount val="1"/>
                <c:pt idx="0">
                  <c:v>0.16700000000000001</c:v>
                </c:pt>
              </c:numCache>
            </c:numRef>
          </c:val>
          <c:extLst>
            <c:ext xmlns:c16="http://schemas.microsoft.com/office/drawing/2014/chart" uri="{C3380CC4-5D6E-409C-BE32-E72D297353CC}">
              <c16:uniqueId val="{00000006-048A-45ED-8C17-2427E860DE69}"/>
            </c:ext>
          </c:extLst>
        </c:ser>
        <c:dLbls>
          <c:showLegendKey val="0"/>
          <c:showVal val="1"/>
          <c:showCatName val="0"/>
          <c:showSerName val="0"/>
          <c:showPercent val="0"/>
          <c:showBubbleSize val="0"/>
        </c:dLbls>
        <c:gapWidth val="150"/>
        <c:shape val="box"/>
        <c:axId val="277707696"/>
        <c:axId val="277707136"/>
        <c:axId val="0"/>
      </c:bar3DChart>
      <c:valAx>
        <c:axId val="277707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277707696"/>
        <c:crosses val="autoZero"/>
        <c:crossBetween val="between"/>
      </c:valAx>
      <c:catAx>
        <c:axId val="277707696"/>
        <c:scaling>
          <c:orientation val="minMax"/>
        </c:scaling>
        <c:delete val="1"/>
        <c:axPos val="l"/>
        <c:numFmt formatCode="General" sourceLinked="1"/>
        <c:majorTickMark val="none"/>
        <c:minorTickMark val="none"/>
        <c:tickLblPos val="nextTo"/>
        <c:crossAx val="2777071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 Ar girdėjo apie išplėstinį turto konfiskavimą?</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1'!$A$1061</c:f>
              <c:strCache>
                <c:ptCount val="1"/>
                <c:pt idx="0">
                  <c:v>Taip, teko girdėti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1'!$B$1061</c:f>
              <c:numCache>
                <c:formatCode>0%</c:formatCode>
                <c:ptCount val="1"/>
                <c:pt idx="0">
                  <c:v>0.30599999999999999</c:v>
                </c:pt>
              </c:numCache>
            </c:numRef>
          </c:val>
          <c:extLst>
            <c:ext xmlns:c16="http://schemas.microsoft.com/office/drawing/2014/chart" uri="{C3380CC4-5D6E-409C-BE32-E72D297353CC}">
              <c16:uniqueId val="{00000000-E320-4F54-AD9C-0D26C8115597}"/>
            </c:ext>
          </c:extLst>
        </c:ser>
        <c:ser>
          <c:idx val="1"/>
          <c:order val="1"/>
          <c:tx>
            <c:strRef>
              <c:f>'Sheet 1'!$A$1062</c:f>
              <c:strCache>
                <c:ptCount val="1"/>
                <c:pt idx="0">
                  <c:v>Ne, neteko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1'!$B$1062</c:f>
              <c:numCache>
                <c:formatCode>0%</c:formatCode>
                <c:ptCount val="1"/>
                <c:pt idx="0">
                  <c:v>0.58599999999999997</c:v>
                </c:pt>
              </c:numCache>
            </c:numRef>
          </c:val>
          <c:extLst>
            <c:ext xmlns:c16="http://schemas.microsoft.com/office/drawing/2014/chart" uri="{C3380CC4-5D6E-409C-BE32-E72D297353CC}">
              <c16:uniqueId val="{00000001-E320-4F54-AD9C-0D26C8115597}"/>
            </c:ext>
          </c:extLst>
        </c:ser>
        <c:ser>
          <c:idx val="2"/>
          <c:order val="2"/>
          <c:tx>
            <c:strRef>
              <c:f>'Sheet 1'!$A$1063</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1'!$B$1063</c:f>
              <c:numCache>
                <c:formatCode>0%</c:formatCode>
                <c:ptCount val="1"/>
                <c:pt idx="0">
                  <c:v>0.107</c:v>
                </c:pt>
              </c:numCache>
            </c:numRef>
          </c:val>
          <c:extLst>
            <c:ext xmlns:c16="http://schemas.microsoft.com/office/drawing/2014/chart" uri="{C3380CC4-5D6E-409C-BE32-E72D297353CC}">
              <c16:uniqueId val="{00000002-E320-4F54-AD9C-0D26C8115597}"/>
            </c:ext>
          </c:extLst>
        </c:ser>
        <c:dLbls>
          <c:showLegendKey val="0"/>
          <c:showVal val="1"/>
          <c:showCatName val="0"/>
          <c:showSerName val="0"/>
          <c:showPercent val="0"/>
          <c:showBubbleSize val="0"/>
        </c:dLbls>
        <c:gapWidth val="150"/>
        <c:shape val="box"/>
        <c:axId val="277711056"/>
        <c:axId val="277711616"/>
        <c:axId val="0"/>
      </c:bar3DChart>
      <c:catAx>
        <c:axId val="277711056"/>
        <c:scaling>
          <c:orientation val="minMax"/>
        </c:scaling>
        <c:delete val="1"/>
        <c:axPos val="l"/>
        <c:numFmt formatCode="General" sourceLinked="1"/>
        <c:majorTickMark val="none"/>
        <c:minorTickMark val="none"/>
        <c:tickLblPos val="nextTo"/>
        <c:crossAx val="277711616"/>
        <c:crosses val="autoZero"/>
        <c:auto val="1"/>
        <c:lblAlgn val="ctr"/>
        <c:lblOffset val="100"/>
        <c:noMultiLvlLbl val="0"/>
      </c:catAx>
      <c:valAx>
        <c:axId val="277711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277711056"/>
        <c:crosses val="autoZero"/>
        <c:crossBetween val="between"/>
        <c:majorUnit val="0.1"/>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lt-LT" sz="1800" b="1" dirty="0"/>
              <a:t>Girdėjo apie </a:t>
            </a:r>
            <a:r>
              <a:rPr lang="en-US" sz="1800" b="1" dirty="0"/>
              <a:t>pap</a:t>
            </a:r>
            <a:r>
              <a:rPr lang="lt-LT" sz="1800" b="1" dirty="0" err="1"/>
              <a:t>irkinėjimo</a:t>
            </a:r>
            <a:r>
              <a:rPr lang="lt-LT" sz="1800" b="1" dirty="0"/>
              <a:t> riziką</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5F0E-42C7-A278-087BD07266D0}"/>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5F0E-42C7-A278-087BD07266D0}"/>
              </c:ext>
            </c:extLst>
          </c:dPt>
          <c:dPt>
            <c:idx val="2"/>
            <c:bubble3D val="0"/>
            <c:spPr>
              <a:gradFill>
                <a:gsLst>
                  <a:gs pos="0">
                    <a:schemeClr val="accent1">
                      <a:lumMod val="5000"/>
                      <a:lumOff val="95000"/>
                    </a:schemeClr>
                  </a:gs>
                  <a:gs pos="55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5F0E-42C7-A278-087BD07266D0}"/>
              </c:ext>
            </c:extLst>
          </c:dPt>
          <c:dLbls>
            <c:dLbl>
              <c:idx val="0"/>
              <c:layout>
                <c:manualLayout>
                  <c:x val="0.18375242480529466"/>
                  <c:y val="0.65899362405183293"/>
                </c:manualLayout>
              </c:layout>
              <c:tx>
                <c:rich>
                  <a:bodyPr/>
                  <a:lstStyle/>
                  <a:p>
                    <a:r>
                      <a:rPr lang="lt-LT"/>
                      <a:t>Taip, girdėjau </a:t>
                    </a:r>
                    <a:r>
                      <a:rPr lang="lt-LT" baseline="0" dirty="0"/>
                      <a:t>
</a:t>
                    </a:r>
                    <a:r>
                      <a:rPr lang="lt-LT" baseline="0"/>
                      <a:t>37%</a:t>
                    </a:r>
                    <a:r>
                      <a:rPr lang="lt-LT" baseline="0" dirty="0"/>
                      <a:t> (32 %)</a:t>
                    </a:r>
                  </a:p>
                </c:rich>
              </c:tx>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1-5F0E-42C7-A278-087BD07266D0}"/>
                </c:ext>
              </c:extLst>
            </c:dLbl>
            <c:dLbl>
              <c:idx val="1"/>
              <c:layout>
                <c:manualLayout>
                  <c:x val="-0.7703801023875323"/>
                  <c:y val="0.21145334252873166"/>
                </c:manualLayout>
              </c:layout>
              <c:tx>
                <c:rich>
                  <a:bodyPr/>
                  <a:lstStyle/>
                  <a:p>
                    <a:r>
                      <a:rPr lang="lt-LT" dirty="0"/>
                      <a:t>Ne, negirdėjau </a:t>
                    </a:r>
                    <a:r>
                      <a:rPr lang="lt-LT" baseline="0" dirty="0"/>
                      <a:t>
52% (57 %)</a:t>
                    </a:r>
                  </a:p>
                </c:rich>
              </c:tx>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5F0E-42C7-A278-087BD07266D0}"/>
                </c:ext>
              </c:extLst>
            </c:dLbl>
            <c:dLbl>
              <c:idx val="2"/>
              <c:layout>
                <c:manualLayout>
                  <c:x val="0.65790441328644333"/>
                  <c:y val="-0.39058737617475237"/>
                </c:manualLayout>
              </c:layout>
              <c:tx>
                <c:rich>
                  <a:bodyPr/>
                  <a:lstStyle/>
                  <a:p>
                    <a:r>
                      <a:rPr lang="lt-LT"/>
                      <a:t>Nežino, neatsakė </a:t>
                    </a:r>
                    <a:r>
                      <a:rPr lang="lt-LT" baseline="0" dirty="0"/>
                      <a:t>
</a:t>
                    </a:r>
                    <a:r>
                      <a:rPr lang="lt-LT" baseline="0"/>
                      <a:t>11%</a:t>
                    </a:r>
                    <a:r>
                      <a:rPr lang="lt-LT" baseline="0" dirty="0"/>
                      <a:t> (11 %)</a:t>
                    </a:r>
                  </a:p>
                </c:rich>
              </c:tx>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5-5F0E-42C7-A278-087BD07266D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1'!$A$1069:$A$1071</c:f>
              <c:strCache>
                <c:ptCount val="3"/>
                <c:pt idx="0">
                  <c:v>Nežino, neatsakė </c:v>
                </c:pt>
                <c:pt idx="1">
                  <c:v>Taip, girdėjau </c:v>
                </c:pt>
                <c:pt idx="2">
                  <c:v>Ne, negirdėjau </c:v>
                </c:pt>
              </c:strCache>
            </c:strRef>
          </c:cat>
          <c:val>
            <c:numRef>
              <c:f>'Sheet 1'!$B$1069:$B$1071</c:f>
              <c:numCache>
                <c:formatCode>0%</c:formatCode>
                <c:ptCount val="3"/>
                <c:pt idx="0">
                  <c:v>0.109</c:v>
                </c:pt>
                <c:pt idx="1">
                  <c:v>0.37</c:v>
                </c:pt>
                <c:pt idx="2">
                  <c:v>0.52100000000000002</c:v>
                </c:pt>
              </c:numCache>
            </c:numRef>
          </c:val>
          <c:extLst>
            <c:ext xmlns:c16="http://schemas.microsoft.com/office/drawing/2014/chart" uri="{C3380CC4-5D6E-409C-BE32-E72D297353CC}">
              <c16:uniqueId val="{00000006-5F0E-42C7-A278-087BD07266D0}"/>
            </c:ext>
          </c:extLst>
        </c:ser>
        <c:dLbls>
          <c:showLegendKey val="0"/>
          <c:showVal val="0"/>
          <c:showCatName val="1"/>
          <c:showSerName val="0"/>
          <c:showPercent val="1"/>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r>
              <a:rPr lang="en-US" sz="1800" b="1" dirty="0"/>
              <a:t>Gird</a:t>
            </a:r>
            <a:r>
              <a:rPr lang="lt-LT" sz="1800" b="1" dirty="0"/>
              <a:t>ėjo</a:t>
            </a:r>
            <a:r>
              <a:rPr lang="lt-LT" sz="1800" b="1" baseline="0" dirty="0"/>
              <a:t> apie kovos priemones</a:t>
            </a:r>
            <a:endParaRPr lang="lt-LT" sz="1800" b="1" dirty="0"/>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F69A-4FEA-A47F-90F880A77979}"/>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F69A-4FEA-A47F-90F880A77979}"/>
              </c:ext>
            </c:extLst>
          </c:dPt>
          <c:dPt>
            <c:idx val="2"/>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F69A-4FEA-A47F-90F880A77979}"/>
              </c:ext>
            </c:extLst>
          </c:dPt>
          <c:dLbls>
            <c:dLbl>
              <c:idx val="0"/>
              <c:layout>
                <c:manualLayout>
                  <c:x val="-2.5995395444043112E-2"/>
                  <c:y val="1.1355247684064377E-2"/>
                </c:manualLayout>
              </c:layout>
              <c:tx>
                <c:rich>
                  <a:bodyPr/>
                  <a:lstStyle/>
                  <a:p>
                    <a:fld id="{94EDB524-FEB9-4BEF-88F9-373060C90DE3}" type="CATEGORYNAME">
                      <a:rPr lang="lt-LT" smtClean="0"/>
                      <a:pPr/>
                      <a:t>[CATEGORY NAME]</a:t>
                    </a:fld>
                    <a:r>
                      <a:rPr lang="lt-LT" baseline="0" dirty="0"/>
                      <a:t> </a:t>
                    </a:r>
                    <a:fld id="{83ECCB00-BFFB-46CF-87D7-67AD6126AAE6}" type="VALUE">
                      <a:rPr lang="lt-LT" baseline="0" smtClean="0"/>
                      <a:pPr/>
                      <a:t>[VALUE]</a:t>
                    </a:fld>
                    <a:r>
                      <a:rPr lang="lt-LT" baseline="0" dirty="0"/>
                      <a:t> (10 %)</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A-4FEA-A47F-90F880A77979}"/>
                </c:ext>
              </c:extLst>
            </c:dLbl>
            <c:dLbl>
              <c:idx val="1"/>
              <c:layout>
                <c:manualLayout>
                  <c:x val="-2.3403994184585858E-2"/>
                  <c:y val="-6.768024114946522E-2"/>
                </c:manualLayout>
              </c:layout>
              <c:tx>
                <c:rich>
                  <a:bodyPr/>
                  <a:lstStyle/>
                  <a:p>
                    <a:fld id="{5B502974-CD93-493B-B12A-D693B8691DE5}" type="CATEGORYNAME">
                      <a:rPr lang="lt-LT" smtClean="0"/>
                      <a:pPr/>
                      <a:t>[CATEGORY NAME]</a:t>
                    </a:fld>
                    <a:r>
                      <a:rPr lang="lt-LT" baseline="0" dirty="0"/>
                      <a:t> </a:t>
                    </a:r>
                    <a:fld id="{34703073-0196-41CE-97B1-24BF6BB15341}" type="VALUE">
                      <a:rPr lang="lt-LT" baseline="0" smtClean="0"/>
                      <a:pPr/>
                      <a:t>[VALUE]</a:t>
                    </a:fld>
                    <a:r>
                      <a:rPr lang="lt-LT" baseline="0" dirty="0"/>
                      <a:t> (24 %)</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A-4FEA-A47F-90F880A77979}"/>
                </c:ext>
              </c:extLst>
            </c:dLbl>
            <c:dLbl>
              <c:idx val="2"/>
              <c:layout>
                <c:manualLayout>
                  <c:x val="9.6028138037833138E-2"/>
                  <c:y val="0.13875673995676555"/>
                </c:manualLayout>
              </c:layout>
              <c:tx>
                <c:rich>
                  <a:bodyPr/>
                  <a:lstStyle/>
                  <a:p>
                    <a:fld id="{BD117431-079F-4FD8-AAA2-5696C1405EAC}" type="CATEGORYNAME">
                      <a:rPr lang="lt-LT" smtClean="0"/>
                      <a:pPr/>
                      <a:t>[CATEGORY NAME]</a:t>
                    </a:fld>
                    <a:r>
                      <a:rPr lang="lt-LT" baseline="0" dirty="0"/>
                      <a:t> </a:t>
                    </a:r>
                    <a:fld id="{60EAA890-E27A-44A1-ADF0-3E2EA4A55A57}" type="VALUE">
                      <a:rPr lang="lt-LT" baseline="0" smtClean="0"/>
                      <a:pPr/>
                      <a:t>[VALUE]</a:t>
                    </a:fld>
                    <a:r>
                      <a:rPr lang="lt-LT" baseline="0" dirty="0"/>
                      <a:t> (66 %)</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A-4FEA-A47F-90F880A77979}"/>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1"/>
            <c:showSerName val="0"/>
            <c:showPercent val="0"/>
            <c:showBubbleSize val="0"/>
            <c:showLeaderLines val="0"/>
            <c:extLst>
              <c:ext xmlns:c15="http://schemas.microsoft.com/office/drawing/2012/chart" uri="{CE6537A1-D6FC-4f65-9D91-7224C49458BB}"/>
            </c:extLst>
          </c:dLbls>
          <c:cat>
            <c:strRef>
              <c:f>'Sheet 1'!$A$1077:$A$1079</c:f>
              <c:strCache>
                <c:ptCount val="3"/>
                <c:pt idx="0">
                  <c:v>Nežino, neatsakė </c:v>
                </c:pt>
                <c:pt idx="1">
                  <c:v>Taip, girdėjau </c:v>
                </c:pt>
                <c:pt idx="2">
                  <c:v>Ne, negirdėjau </c:v>
                </c:pt>
              </c:strCache>
            </c:strRef>
          </c:cat>
          <c:val>
            <c:numRef>
              <c:f>'Sheet 1'!$B$1077:$B$1079</c:f>
              <c:numCache>
                <c:formatCode>0%</c:formatCode>
                <c:ptCount val="3"/>
                <c:pt idx="0">
                  <c:v>7.5999999999999998E-2</c:v>
                </c:pt>
                <c:pt idx="1">
                  <c:v>0.223</c:v>
                </c:pt>
                <c:pt idx="2">
                  <c:v>0.70199999999999996</c:v>
                </c:pt>
              </c:numCache>
            </c:numRef>
          </c:val>
          <c:extLst>
            <c:ext xmlns:c16="http://schemas.microsoft.com/office/drawing/2014/chart" uri="{C3380CC4-5D6E-409C-BE32-E72D297353CC}">
              <c16:uniqueId val="{00000006-F69A-4FEA-A47F-90F880A77979}"/>
            </c:ext>
          </c:extLst>
        </c:ser>
        <c:dLbls>
          <c:showLegendKey val="0"/>
          <c:showVal val="1"/>
          <c:showCatName val="1"/>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en-GB" sz="1800" b="1"/>
              <a:t>Ar </a:t>
            </a:r>
            <a:r>
              <a:rPr lang="lt-LT" sz="1800" b="1"/>
              <a:t>yra girdėję apie civilinį</a:t>
            </a:r>
            <a:r>
              <a:rPr lang="lt-LT" sz="1800" b="1" baseline="0"/>
              <a:t> turto konfiskavimą?</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E59-40AD-8AD5-6BCE1566AD8B}"/>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E59-40AD-8AD5-6BCE1566AD8B}"/>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E59-40AD-8AD5-6BCE1566AD8B}"/>
              </c:ext>
            </c:extLst>
          </c:dPt>
          <c:dLbls>
            <c:spPr>
              <a:noFill/>
              <a:ln w="25400">
                <a:noFill/>
              </a:ln>
            </c:sp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1'!$A$1932:$A$1934</c:f>
              <c:strCache>
                <c:ptCount val="3"/>
                <c:pt idx="0">
                  <c:v>Taip </c:v>
                </c:pt>
                <c:pt idx="1">
                  <c:v>Ne </c:v>
                </c:pt>
                <c:pt idx="2">
                  <c:v>Nežino, neatsakė </c:v>
                </c:pt>
              </c:strCache>
            </c:strRef>
          </c:cat>
          <c:val>
            <c:numRef>
              <c:f>'Sheet 1'!$B$1932:$B$1934</c:f>
              <c:numCache>
                <c:formatCode>0%</c:formatCode>
                <c:ptCount val="3"/>
                <c:pt idx="0">
                  <c:v>0.57899999999999996</c:v>
                </c:pt>
                <c:pt idx="1">
                  <c:v>0.30599999999999999</c:v>
                </c:pt>
                <c:pt idx="2">
                  <c:v>0.11600000000000001</c:v>
                </c:pt>
              </c:numCache>
            </c:numRef>
          </c:val>
          <c:extLst>
            <c:ext xmlns:c16="http://schemas.microsoft.com/office/drawing/2014/chart" uri="{C3380CC4-5D6E-409C-BE32-E72D297353CC}">
              <c16:uniqueId val="{00000006-4E59-40AD-8AD5-6BCE1566AD8B}"/>
            </c:ext>
          </c:extLst>
        </c:ser>
        <c:dLbls>
          <c:showLegendKey val="0"/>
          <c:showVal val="0"/>
          <c:showCatName val="0"/>
          <c:showSerName val="0"/>
          <c:showPercent val="0"/>
          <c:showBubbleSize val="0"/>
          <c:showLeaderLines val="1"/>
        </c:dLbls>
      </c:pie3DChart>
      <c:spPr>
        <a:noFill/>
        <a:ln w="25400">
          <a:noFill/>
        </a:ln>
      </c:spPr>
    </c:plotArea>
    <c:legend>
      <c:legendPos val="b"/>
      <c:overlay val="0"/>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a:t>Kas</a:t>
            </a:r>
            <a:r>
              <a:rPr lang="lt-LT" sz="1800" b="1" baseline="0"/>
              <a:t> yra </a:t>
            </a:r>
            <a:r>
              <a:rPr lang="lt-LT" sz="1800" b="1"/>
              <a:t>civilinis</a:t>
            </a:r>
            <a:r>
              <a:rPr lang="lt-LT" sz="1800" b="1" baseline="0"/>
              <a:t> turto konfiskavimas?</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0603-443A-90EF-D1E7225F23AB}"/>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0603-443A-90EF-D1E7225F23AB}"/>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0603-443A-90EF-D1E7225F23AB}"/>
              </c:ext>
            </c:extLst>
          </c:dPt>
          <c:dLbls>
            <c:spPr>
              <a:noFill/>
              <a:ln w="25400">
                <a:noFill/>
              </a:ln>
            </c:sp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1'!$A$1940:$A$1942</c:f>
              <c:strCache>
                <c:ptCount val="3"/>
                <c:pt idx="0">
                  <c:v>Efektyvi teisinė priemonė, atgrasanti nuo korupcinio pobūdžio teisės pažeidimų darymo </c:v>
                </c:pt>
                <c:pt idx="1">
                  <c:v>Neefektyvi teisinė priemonė, neatgrasanti nuo korupcinio pobūdžio teisės pažeidimų darymo </c:v>
                </c:pt>
                <c:pt idx="2">
                  <c:v>Nežino, neatsakė </c:v>
                </c:pt>
              </c:strCache>
            </c:strRef>
          </c:cat>
          <c:val>
            <c:numRef>
              <c:f>'Sheet 1'!$B$1940:$B$1942</c:f>
              <c:numCache>
                <c:formatCode>0%</c:formatCode>
                <c:ptCount val="3"/>
                <c:pt idx="0">
                  <c:v>0.49399999999999999</c:v>
                </c:pt>
                <c:pt idx="1">
                  <c:v>9.8000000000000004E-2</c:v>
                </c:pt>
                <c:pt idx="2">
                  <c:v>0.40799999999999997</c:v>
                </c:pt>
              </c:numCache>
            </c:numRef>
          </c:val>
          <c:extLst>
            <c:ext xmlns:c16="http://schemas.microsoft.com/office/drawing/2014/chart" uri="{C3380CC4-5D6E-409C-BE32-E72D297353CC}">
              <c16:uniqueId val="{00000006-0603-443A-90EF-D1E7225F23AB}"/>
            </c:ext>
          </c:extLst>
        </c:ser>
        <c:dLbls>
          <c:showLegendKey val="0"/>
          <c:showVal val="0"/>
          <c:showCatName val="0"/>
          <c:showSerName val="0"/>
          <c:showPercent val="0"/>
          <c:showBubbleSize val="0"/>
          <c:showLeaderLines val="1"/>
        </c:dLbls>
      </c:pie3DChart>
      <c:spPr>
        <a:noFill/>
        <a:ln w="25400">
          <a:noFill/>
        </a:ln>
      </c:spPr>
    </c:plotArea>
    <c:legend>
      <c:legendPos val="b"/>
      <c:overlay val="0"/>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Naudojimasis</a:t>
            </a:r>
            <a:r>
              <a:rPr lang="lt-LT" baseline="0"/>
              <a:t> prabangiu ar didelės vertės turtu</a:t>
            </a:r>
            <a:endParaRPr lang="lt-LT"/>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1'!$A$1948</c:f>
              <c:strCache>
                <c:ptCount val="1"/>
                <c:pt idx="0">
                  <c:v>Taip </c:v>
                </c:pt>
              </c:strCache>
            </c:strRef>
          </c:tx>
          <c:spPr>
            <a:gradFill>
              <a:gsLst>
                <a:gs pos="0">
                  <a:schemeClr val="bg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1'!$B$1948</c:f>
              <c:numCache>
                <c:formatCode>0%</c:formatCode>
                <c:ptCount val="1"/>
                <c:pt idx="0">
                  <c:v>0.317</c:v>
                </c:pt>
              </c:numCache>
            </c:numRef>
          </c:val>
          <c:extLst>
            <c:ext xmlns:c16="http://schemas.microsoft.com/office/drawing/2014/chart" uri="{C3380CC4-5D6E-409C-BE32-E72D297353CC}">
              <c16:uniqueId val="{00000000-014C-4696-ACEA-685EAFF02404}"/>
            </c:ext>
          </c:extLst>
        </c:ser>
        <c:ser>
          <c:idx val="1"/>
          <c:order val="1"/>
          <c:tx>
            <c:strRef>
              <c:f>'Sheet 1'!$A$1949</c:f>
              <c:strCache>
                <c:ptCount val="1"/>
                <c:pt idx="0">
                  <c:v>Ne </c:v>
                </c:pt>
              </c:strCache>
            </c:strRef>
          </c:tx>
          <c:spPr>
            <a:gradFill>
              <a:gsLst>
                <a:gs pos="0">
                  <a:schemeClr val="bg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1'!$B$1949</c:f>
              <c:numCache>
                <c:formatCode>0%</c:formatCode>
                <c:ptCount val="1"/>
                <c:pt idx="0">
                  <c:v>0.46</c:v>
                </c:pt>
              </c:numCache>
            </c:numRef>
          </c:val>
          <c:extLst>
            <c:ext xmlns:c16="http://schemas.microsoft.com/office/drawing/2014/chart" uri="{C3380CC4-5D6E-409C-BE32-E72D297353CC}">
              <c16:uniqueId val="{00000001-014C-4696-ACEA-685EAFF02404}"/>
            </c:ext>
          </c:extLst>
        </c:ser>
        <c:ser>
          <c:idx val="2"/>
          <c:order val="2"/>
          <c:tx>
            <c:strRef>
              <c:f>'Sheet 1'!$A$1950</c:f>
              <c:strCache>
                <c:ptCount val="1"/>
                <c:pt idx="0">
                  <c:v>Nežino, neatsakė </c:v>
                </c:pt>
              </c:strCache>
            </c:strRef>
          </c:tx>
          <c:spPr>
            <a:gradFill>
              <a:gsLst>
                <a:gs pos="0">
                  <a:schemeClr val="bg1">
                    <a:lumMod val="5000"/>
                    <a:lumOff val="95000"/>
                  </a:schemeClr>
                </a:gs>
                <a:gs pos="60000">
                  <a:srgbClr val="A5A5A5"/>
                </a:gs>
              </a:gsLst>
              <a:lin ang="5400000" scaled="1"/>
            </a:gradFill>
          </c:spPr>
          <c:invertIfNegative val="0"/>
          <c:dLbls>
            <c:spPr>
              <a:noFill/>
              <a:ln w="25400">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1'!$B$1950</c:f>
              <c:numCache>
                <c:formatCode>0%</c:formatCode>
                <c:ptCount val="1"/>
                <c:pt idx="0">
                  <c:v>0.223</c:v>
                </c:pt>
              </c:numCache>
            </c:numRef>
          </c:val>
          <c:extLst>
            <c:ext xmlns:c16="http://schemas.microsoft.com/office/drawing/2014/chart" uri="{C3380CC4-5D6E-409C-BE32-E72D297353CC}">
              <c16:uniqueId val="{00000002-014C-4696-ACEA-685EAFF02404}"/>
            </c:ext>
          </c:extLst>
        </c:ser>
        <c:dLbls>
          <c:showLegendKey val="0"/>
          <c:showVal val="0"/>
          <c:showCatName val="0"/>
          <c:showSerName val="0"/>
          <c:showPercent val="0"/>
          <c:showBubbleSize val="0"/>
        </c:dLbls>
        <c:gapWidth val="150"/>
        <c:shape val="box"/>
        <c:axId val="435679152"/>
        <c:axId val="1"/>
        <c:axId val="0"/>
      </c:bar3DChart>
      <c:catAx>
        <c:axId val="435679152"/>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435679152"/>
        <c:crosses val="autoZero"/>
        <c:crossBetween val="between"/>
        <c:majorUnit val="0.1"/>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dirty="0"/>
              <a:t>Ar girdėjo apie išplėstinį turto konfiskavimą?</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1'!$A$1956</c:f>
              <c:strCache>
                <c:ptCount val="1"/>
                <c:pt idx="0">
                  <c:v>Taip, teko girdėti </c:v>
                </c:pt>
              </c:strCache>
            </c:strRef>
          </c:tx>
          <c:spPr>
            <a:gradFill>
              <a:gsLst>
                <a:gs pos="0">
                  <a:schemeClr val="bg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1'!$B$1956</c:f>
              <c:numCache>
                <c:formatCode>0%</c:formatCode>
                <c:ptCount val="1"/>
                <c:pt idx="0">
                  <c:v>0.23799999999999999</c:v>
                </c:pt>
              </c:numCache>
            </c:numRef>
          </c:val>
          <c:extLst>
            <c:ext xmlns:c16="http://schemas.microsoft.com/office/drawing/2014/chart" uri="{C3380CC4-5D6E-409C-BE32-E72D297353CC}">
              <c16:uniqueId val="{00000000-4F4B-42D9-9F9B-C93BD985AF06}"/>
            </c:ext>
          </c:extLst>
        </c:ser>
        <c:ser>
          <c:idx val="1"/>
          <c:order val="1"/>
          <c:tx>
            <c:strRef>
              <c:f>'Sheet 1'!$A$1957</c:f>
              <c:strCache>
                <c:ptCount val="1"/>
                <c:pt idx="0">
                  <c:v>Ne, neteko </c:v>
                </c:pt>
              </c:strCache>
            </c:strRef>
          </c:tx>
          <c:spPr>
            <a:gradFill>
              <a:gsLst>
                <a:gs pos="0">
                  <a:schemeClr val="bg1">
                    <a:lumMod val="5000"/>
                    <a:lumOff val="95000"/>
                  </a:schemeClr>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1'!$B$1957</c:f>
              <c:numCache>
                <c:formatCode>0%</c:formatCode>
                <c:ptCount val="1"/>
                <c:pt idx="0">
                  <c:v>0.623</c:v>
                </c:pt>
              </c:numCache>
            </c:numRef>
          </c:val>
          <c:extLst>
            <c:ext xmlns:c16="http://schemas.microsoft.com/office/drawing/2014/chart" uri="{C3380CC4-5D6E-409C-BE32-E72D297353CC}">
              <c16:uniqueId val="{00000001-4F4B-42D9-9F9B-C93BD985AF06}"/>
            </c:ext>
          </c:extLst>
        </c:ser>
        <c:ser>
          <c:idx val="2"/>
          <c:order val="2"/>
          <c:tx>
            <c:strRef>
              <c:f>'Sheet 1'!$A$1958</c:f>
              <c:strCache>
                <c:ptCount val="1"/>
                <c:pt idx="0">
                  <c:v>Nežino, neatsakė </c:v>
                </c:pt>
              </c:strCache>
            </c:strRef>
          </c:tx>
          <c:spPr>
            <a:gradFill>
              <a:gsLst>
                <a:gs pos="0">
                  <a:schemeClr val="bg1">
                    <a:lumMod val="5000"/>
                    <a:lumOff val="95000"/>
                  </a:schemeClr>
                </a:gs>
                <a:gs pos="60000">
                  <a:srgbClr val="A5A5A5"/>
                </a:gs>
              </a:gsLst>
              <a:lin ang="5400000" scaled="1"/>
            </a:gradFill>
          </c:spPr>
          <c:invertIfNegative val="0"/>
          <c:dLbls>
            <c:spPr>
              <a:noFill/>
              <a:ln w="25400">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1'!$B$1958</c:f>
              <c:numCache>
                <c:formatCode>0%</c:formatCode>
                <c:ptCount val="1"/>
                <c:pt idx="0">
                  <c:v>0.13900000000000001</c:v>
                </c:pt>
              </c:numCache>
            </c:numRef>
          </c:val>
          <c:extLst>
            <c:ext xmlns:c16="http://schemas.microsoft.com/office/drawing/2014/chart" uri="{C3380CC4-5D6E-409C-BE32-E72D297353CC}">
              <c16:uniqueId val="{00000002-4F4B-42D9-9F9B-C93BD985AF06}"/>
            </c:ext>
          </c:extLst>
        </c:ser>
        <c:dLbls>
          <c:showLegendKey val="0"/>
          <c:showVal val="0"/>
          <c:showCatName val="0"/>
          <c:showSerName val="0"/>
          <c:showPercent val="0"/>
          <c:showBubbleSize val="0"/>
        </c:dLbls>
        <c:gapWidth val="150"/>
        <c:shape val="box"/>
        <c:axId val="435670512"/>
        <c:axId val="1"/>
        <c:axId val="0"/>
      </c:bar3DChart>
      <c:catAx>
        <c:axId val="435670512"/>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435670512"/>
        <c:crosses val="autoZero"/>
        <c:crossBetween val="between"/>
        <c:majorUnit val="0.1"/>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a:t>Girdėjo apie papirkinėjimo riziką</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BA4-46D3-ADDF-45645D614350}"/>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BA4-46D3-ADDF-45645D614350}"/>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BA4-46D3-ADDF-45645D614350}"/>
              </c:ext>
            </c:extLst>
          </c:dPt>
          <c:dLbls>
            <c:dLbl>
              <c:idx val="0"/>
              <c:layout>
                <c:manualLayout>
                  <c:x val="-1.5129512198318122E-2"/>
                  <c:y val="-8.7934873724598139E-3"/>
                </c:manualLayout>
              </c:layout>
              <c:tx>
                <c:rich>
                  <a:bodyPr wrap="square" lIns="38100" tIns="19050" rIns="38100" bIns="19050" anchor="ctr">
                    <a:noAutofit/>
                  </a:bodyPr>
                  <a:lstStyle/>
                  <a:p>
                    <a:pPr>
                      <a:defRPr/>
                    </a:pPr>
                    <a:fld id="{A6348DC4-D41D-4F22-BEA9-864E57718E28}" type="CATEGORYNAME">
                      <a:rPr lang="lt-LT" smtClean="0"/>
                      <a:pPr>
                        <a:defRPr/>
                      </a:pPr>
                      <a:t>[CATEGORY NAME]</a:t>
                    </a:fld>
                    <a:r>
                      <a:rPr lang="lt-LT" baseline="0" dirty="0"/>
                      <a:t> </a:t>
                    </a:r>
                    <a:fld id="{33789243-6E0B-47FC-A436-F54A4E30D2CD}" type="VALUE">
                      <a:rPr lang="lt-LT" baseline="0" smtClean="0"/>
                      <a:pPr>
                        <a:defRPr/>
                      </a:pPr>
                      <a:t>[VALUE]</a:t>
                    </a:fld>
                    <a:r>
                      <a:rPr lang="lt-LT" baseline="0" dirty="0"/>
                      <a:t> (32 %)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1-4BA4-46D3-ADDF-45645D614350}"/>
                </c:ext>
              </c:extLst>
            </c:dLbl>
            <c:dLbl>
              <c:idx val="1"/>
              <c:layout>
                <c:manualLayout>
                  <c:x val="-0.28304585057238901"/>
                  <c:y val="-1.0526478068304151E-2"/>
                </c:manualLayout>
              </c:layout>
              <c:tx>
                <c:rich>
                  <a:bodyPr wrap="square" lIns="38100" tIns="19050" rIns="38100" bIns="19050" anchor="ctr">
                    <a:noAutofit/>
                  </a:bodyPr>
                  <a:lstStyle/>
                  <a:p>
                    <a:pPr>
                      <a:defRPr/>
                    </a:pPr>
                    <a:fld id="{3EE77E4F-CAD9-4627-AECD-B3B9FBF769B3}" type="CATEGORYNAME">
                      <a:rPr lang="lt-LT" smtClean="0"/>
                      <a:pPr>
                        <a:defRPr/>
                      </a:pPr>
                      <a:t>[CATEGORY NAME]</a:t>
                    </a:fld>
                    <a:r>
                      <a:rPr lang="lt-LT" baseline="0" dirty="0"/>
                      <a:t> </a:t>
                    </a:r>
                    <a:fld id="{E482D201-E89D-4849-8145-587DCFA56CDE}" type="VALUE">
                      <a:rPr lang="lt-LT" baseline="0" smtClean="0"/>
                      <a:pPr>
                        <a:defRPr/>
                      </a:pPr>
                      <a:t>[VALUE]</a:t>
                    </a:fld>
                    <a:r>
                      <a:rPr lang="lt-LT" baseline="0" dirty="0"/>
                      <a:t> (57 %)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3-4BA4-46D3-ADDF-45645D614350}"/>
                </c:ext>
              </c:extLst>
            </c:dLbl>
            <c:dLbl>
              <c:idx val="2"/>
              <c:layout>
                <c:manualLayout>
                  <c:x val="-2.745996412907048E-2"/>
                  <c:y val="0"/>
                </c:manualLayout>
              </c:layout>
              <c:tx>
                <c:rich>
                  <a:bodyPr wrap="square" lIns="38100" tIns="19050" rIns="38100" bIns="19050" anchor="ctr">
                    <a:noAutofit/>
                  </a:bodyPr>
                  <a:lstStyle/>
                  <a:p>
                    <a:pPr>
                      <a:defRPr/>
                    </a:pPr>
                    <a:fld id="{02A2BF03-9EF1-45B1-95FE-1CFD7E7B6CC3}" type="CATEGORYNAME">
                      <a:rPr lang="lt-LT" smtClean="0"/>
                      <a:pPr>
                        <a:defRPr/>
                      </a:pPr>
                      <a:t>[CATEGORY NAME]</a:t>
                    </a:fld>
                    <a:r>
                      <a:rPr lang="lt-LT" baseline="0" dirty="0"/>
                      <a:t> </a:t>
                    </a:r>
                    <a:fld id="{B98E8402-7537-4FF4-B6D8-3B8D2EFEC0C1}" type="VALUE">
                      <a:rPr lang="lt-LT" baseline="0" smtClean="0"/>
                      <a:pPr>
                        <a:defRPr/>
                      </a:pPr>
                      <a:t>[VALUE]</a:t>
                    </a:fld>
                    <a:r>
                      <a:rPr lang="lt-LT" baseline="0" dirty="0"/>
                      <a:t> (11 %)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5-4BA4-46D3-ADDF-45645D614350}"/>
                </c:ext>
              </c:extLst>
            </c:dLbl>
            <c:spPr>
              <a:noFill/>
              <a:ln w="25400">
                <a:noFill/>
              </a:ln>
            </c:sp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1'!$A$1964:$A$1966</c:f>
              <c:strCache>
                <c:ptCount val="3"/>
                <c:pt idx="0">
                  <c:v>Taip, girdėjau </c:v>
                </c:pt>
                <c:pt idx="1">
                  <c:v>Ne, negirdėjau </c:v>
                </c:pt>
                <c:pt idx="2">
                  <c:v>Nežino, neatsakė </c:v>
                </c:pt>
              </c:strCache>
            </c:strRef>
          </c:cat>
          <c:val>
            <c:numRef>
              <c:f>'Sheet 1'!$B$1964:$B$1966</c:f>
              <c:numCache>
                <c:formatCode>0%</c:formatCode>
                <c:ptCount val="3"/>
                <c:pt idx="0">
                  <c:v>0.217</c:v>
                </c:pt>
                <c:pt idx="1">
                  <c:v>0.58399999999999996</c:v>
                </c:pt>
                <c:pt idx="2">
                  <c:v>0.19900000000000001</c:v>
                </c:pt>
              </c:numCache>
            </c:numRef>
          </c:val>
          <c:extLst>
            <c:ext xmlns:c16="http://schemas.microsoft.com/office/drawing/2014/chart" uri="{C3380CC4-5D6E-409C-BE32-E72D297353CC}">
              <c16:uniqueId val="{00000006-4BA4-46D3-ADDF-45645D614350}"/>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sz="1800" dirty="0"/>
              <a:t>Korupcinogeninės situacijos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1'!$B$62</c:f>
              <c:strCache>
                <c:ptCount val="1"/>
                <c:pt idx="0">
                  <c:v>Korupcija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1'!$A$71:$A$77</c:f>
              <c:strCache>
                <c:ptCount val="7"/>
                <c:pt idx="0">
                  <c:v>Verslai laimi viešuosius pirkimus padedant asmeniniams ryšiams (politiniams, giminystės, bičiulystės) </c:v>
                </c:pt>
                <c:pt idx="1">
                  <c:v>Asmuo, norėdamas, kad jam reikalinga paslauga būtų suteikta geriau ar greičiau, siūlo valstybės tarnyboje dirbančiam asmeniui pasinaudoti jo įmonės teikiamomis paslaugomis nemokamai arba su didele nuolaida </c:v>
                </c:pt>
                <c:pt idx="2">
                  <c:v>Asmuo duoda piniginį atlygį valstybės tarnyboje dirbančiam asmeniui ar pareigūnui norėdamas, kad jam reikalinga paslauga būtų suteikta geriau ar greičiau </c:v>
                </c:pt>
                <c:pt idx="3">
                  <c:v>Lietuvos verslininkas paperka užsienio valstybės tarnautoją ar pareigūną, siekdamas naudos savo verslui </c:v>
                </c:pt>
                <c:pt idx="4">
                  <c:v>Užsienio verslininkas paperka Lietuvos valstybės tarnautoją ar pareigūną, siekdamas naudos savo verslui </c:v>
                </c:pt>
                <c:pt idx="5">
                  <c:v>Politinė partija žada priimti verslininkui naudingą sprendimą, jei jis suteiks finansinę paramą partijai </c:v>
                </c:pt>
                <c:pt idx="6">
                  <c:v>Valstybės tarnyboje dirbantis asmuo paima piniginį atlygį už paslaugos atlikimą ar atlikimo pagreitinimą </c:v>
                </c:pt>
              </c:strCache>
            </c:strRef>
          </c:cat>
          <c:val>
            <c:numRef>
              <c:f>'Sheet 1'!$C$71:$C$77</c:f>
              <c:numCache>
                <c:formatCode>0%</c:formatCode>
                <c:ptCount val="7"/>
                <c:pt idx="0">
                  <c:v>0.78900000000000003</c:v>
                </c:pt>
                <c:pt idx="1">
                  <c:v>0.82699999999999996</c:v>
                </c:pt>
                <c:pt idx="2">
                  <c:v>0.84699999999999998</c:v>
                </c:pt>
                <c:pt idx="3">
                  <c:v>0.871</c:v>
                </c:pt>
                <c:pt idx="4">
                  <c:v>0.875</c:v>
                </c:pt>
                <c:pt idx="5">
                  <c:v>0.877</c:v>
                </c:pt>
                <c:pt idx="6">
                  <c:v>0.88300000000000001</c:v>
                </c:pt>
              </c:numCache>
            </c:numRef>
          </c:val>
          <c:extLst>
            <c:ext xmlns:c16="http://schemas.microsoft.com/office/drawing/2014/chart" uri="{C3380CC4-5D6E-409C-BE32-E72D297353CC}">
              <c16:uniqueId val="{00000000-368B-46A9-8342-0980521749B5}"/>
            </c:ext>
          </c:extLst>
        </c:ser>
        <c:ser>
          <c:idx val="1"/>
          <c:order val="1"/>
          <c:tx>
            <c:strRef>
              <c:f>'Sheet 1'!$D$62</c:f>
              <c:strCache>
                <c:ptCount val="1"/>
                <c:pt idx="0">
                  <c:v>Ne korupcija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1'!$A$71:$A$77</c:f>
              <c:strCache>
                <c:ptCount val="7"/>
                <c:pt idx="0">
                  <c:v>Verslai laimi viešuosius pirkimus padedant asmeniniams ryšiams (politiniams, giminystės, bičiulystės) </c:v>
                </c:pt>
                <c:pt idx="1">
                  <c:v>Asmuo, norėdamas, kad jam reikalinga paslauga būtų suteikta geriau ar greičiau, siūlo valstybės tarnyboje dirbančiam asmeniui pasinaudoti jo įmonės teikiamomis paslaugomis nemokamai arba su didele nuolaida </c:v>
                </c:pt>
                <c:pt idx="2">
                  <c:v>Asmuo duoda piniginį atlygį valstybės tarnyboje dirbančiam asmeniui ar pareigūnui norėdamas, kad jam reikalinga paslauga būtų suteikta geriau ar greičiau </c:v>
                </c:pt>
                <c:pt idx="3">
                  <c:v>Lietuvos verslininkas paperka užsienio valstybės tarnautoją ar pareigūną, siekdamas naudos savo verslui </c:v>
                </c:pt>
                <c:pt idx="4">
                  <c:v>Užsienio verslininkas paperka Lietuvos valstybės tarnautoją ar pareigūną, siekdamas naudos savo verslui </c:v>
                </c:pt>
                <c:pt idx="5">
                  <c:v>Politinė partija žada priimti verslininkui naudingą sprendimą, jei jis suteiks finansinę paramą partijai </c:v>
                </c:pt>
                <c:pt idx="6">
                  <c:v>Valstybės tarnyboje dirbantis asmuo paima piniginį atlygį už paslaugos atlikimą ar atlikimo pagreitinimą </c:v>
                </c:pt>
              </c:strCache>
            </c:strRef>
          </c:cat>
          <c:val>
            <c:numRef>
              <c:f>'Sheet 1'!$E$71:$E$77</c:f>
              <c:numCache>
                <c:formatCode>0%</c:formatCode>
                <c:ptCount val="7"/>
                <c:pt idx="0">
                  <c:v>0.14699999999999999</c:v>
                </c:pt>
                <c:pt idx="1">
                  <c:v>0.121</c:v>
                </c:pt>
                <c:pt idx="2">
                  <c:v>9.0999999999999998E-2</c:v>
                </c:pt>
                <c:pt idx="3">
                  <c:v>4.8000000000000001E-2</c:v>
                </c:pt>
                <c:pt idx="4">
                  <c:v>0.04</c:v>
                </c:pt>
                <c:pt idx="5">
                  <c:v>9.0999999999999998E-2</c:v>
                </c:pt>
                <c:pt idx="6">
                  <c:v>0.08</c:v>
                </c:pt>
              </c:numCache>
            </c:numRef>
          </c:val>
          <c:extLst>
            <c:ext xmlns:c16="http://schemas.microsoft.com/office/drawing/2014/chart" uri="{C3380CC4-5D6E-409C-BE32-E72D297353CC}">
              <c16:uniqueId val="{00000001-368B-46A9-8342-0980521749B5}"/>
            </c:ext>
          </c:extLst>
        </c:ser>
        <c:ser>
          <c:idx val="2"/>
          <c:order val="2"/>
          <c:tx>
            <c:strRef>
              <c:f>'Sheet 1'!$F$62</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1'!$A$71:$A$77</c:f>
              <c:strCache>
                <c:ptCount val="7"/>
                <c:pt idx="0">
                  <c:v>Verslai laimi viešuosius pirkimus padedant asmeniniams ryšiams (politiniams, giminystės, bičiulystės) </c:v>
                </c:pt>
                <c:pt idx="1">
                  <c:v>Asmuo, norėdamas, kad jam reikalinga paslauga būtų suteikta geriau ar greičiau, siūlo valstybės tarnyboje dirbančiam asmeniui pasinaudoti jo įmonės teikiamomis paslaugomis nemokamai arba su didele nuolaida </c:v>
                </c:pt>
                <c:pt idx="2">
                  <c:v>Asmuo duoda piniginį atlygį valstybės tarnyboje dirbančiam asmeniui ar pareigūnui norėdamas, kad jam reikalinga paslauga būtų suteikta geriau ar greičiau </c:v>
                </c:pt>
                <c:pt idx="3">
                  <c:v>Lietuvos verslininkas paperka užsienio valstybės tarnautoją ar pareigūną, siekdamas naudos savo verslui </c:v>
                </c:pt>
                <c:pt idx="4">
                  <c:v>Užsienio verslininkas paperka Lietuvos valstybės tarnautoją ar pareigūną, siekdamas naudos savo verslui </c:v>
                </c:pt>
                <c:pt idx="5">
                  <c:v>Politinė partija žada priimti verslininkui naudingą sprendimą, jei jis suteiks finansinę paramą partijai </c:v>
                </c:pt>
                <c:pt idx="6">
                  <c:v>Valstybės tarnyboje dirbantis asmuo paima piniginį atlygį už paslaugos atlikimą ar atlikimo pagreitinimą </c:v>
                </c:pt>
              </c:strCache>
            </c:strRef>
          </c:cat>
          <c:val>
            <c:numRef>
              <c:f>'Sheet 1'!$G$71:$G$77</c:f>
              <c:numCache>
                <c:formatCode>0%</c:formatCode>
                <c:ptCount val="7"/>
                <c:pt idx="0">
                  <c:v>6.4000000000000001E-2</c:v>
                </c:pt>
                <c:pt idx="1">
                  <c:v>5.1999999999999998E-2</c:v>
                </c:pt>
                <c:pt idx="2">
                  <c:v>6.2E-2</c:v>
                </c:pt>
                <c:pt idx="3">
                  <c:v>8.2000000000000003E-2</c:v>
                </c:pt>
                <c:pt idx="4">
                  <c:v>8.5000000000000006E-2</c:v>
                </c:pt>
                <c:pt idx="5">
                  <c:v>3.2000000000000001E-2</c:v>
                </c:pt>
                <c:pt idx="6">
                  <c:v>3.7999999999999999E-2</c:v>
                </c:pt>
              </c:numCache>
            </c:numRef>
          </c:val>
          <c:extLst>
            <c:ext xmlns:c16="http://schemas.microsoft.com/office/drawing/2014/chart" uri="{C3380CC4-5D6E-409C-BE32-E72D297353CC}">
              <c16:uniqueId val="{00000002-368B-46A9-8342-0980521749B5}"/>
            </c:ext>
          </c:extLst>
        </c:ser>
        <c:dLbls>
          <c:showLegendKey val="0"/>
          <c:showVal val="0"/>
          <c:showCatName val="0"/>
          <c:showSerName val="0"/>
          <c:showPercent val="0"/>
          <c:showBubbleSize val="0"/>
        </c:dLbls>
        <c:gapWidth val="150"/>
        <c:shape val="box"/>
        <c:axId val="292012864"/>
        <c:axId val="1"/>
        <c:axId val="0"/>
      </c:bar3DChart>
      <c:catAx>
        <c:axId val="292012864"/>
        <c:scaling>
          <c:orientation val="minMax"/>
        </c:scaling>
        <c:delete val="0"/>
        <c:axPos val="l"/>
        <c:numFmt formatCode="General" sourceLinked="1"/>
        <c:majorTickMark val="none"/>
        <c:minorTickMark val="none"/>
        <c:tickLblPos val="nextTo"/>
        <c:spPr>
          <a:ln w="12700">
            <a:noFill/>
          </a:ln>
        </c:spPr>
        <c:txPr>
          <a:bodyPr rot="0" vert="horz"/>
          <a:lstStyle/>
          <a:p>
            <a:pPr>
              <a:defRPr sz="11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292012864"/>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a:t>Girdėjo apie kovos priemones</a:t>
            </a:r>
            <a:endParaRPr lang="en-GB" sz="1800" b="1"/>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6A9A-4489-A009-462385D334C6}"/>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6A9A-4489-A009-462385D334C6}"/>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6A9A-4489-A009-462385D334C6}"/>
              </c:ext>
            </c:extLst>
          </c:dPt>
          <c:dLbls>
            <c:dLbl>
              <c:idx val="0"/>
              <c:layout>
                <c:manualLayout>
                  <c:x val="4.6681939019419805E-2"/>
                  <c:y val="2.9473840207595435E-2"/>
                </c:manualLayout>
              </c:layout>
              <c:tx>
                <c:rich>
                  <a:bodyPr wrap="square" lIns="38100" tIns="19050" rIns="38100" bIns="19050" anchor="ctr">
                    <a:noAutofit/>
                  </a:bodyPr>
                  <a:lstStyle/>
                  <a:p>
                    <a:pPr>
                      <a:defRPr/>
                    </a:pPr>
                    <a:fld id="{512CC915-D82C-439D-A490-F18ACF374C5F}" type="CATEGORYNAME">
                      <a:rPr lang="lt-LT" smtClean="0"/>
                      <a:pPr>
                        <a:defRPr/>
                      </a:pPr>
                      <a:t>[CATEGORY NAME]</a:t>
                    </a:fld>
                    <a:r>
                      <a:rPr lang="lt-LT" baseline="0" dirty="0"/>
                      <a:t> </a:t>
                    </a:r>
                    <a:fld id="{EC9A3A2D-138E-4759-8A1C-F2316B45033A}" type="VALUE">
                      <a:rPr lang="lt-LT" baseline="0" smtClean="0"/>
                      <a:pPr>
                        <a:defRPr/>
                      </a:pPr>
                      <a:t>[VALUE]</a:t>
                    </a:fld>
                    <a:r>
                      <a:rPr lang="lt-LT" baseline="0" dirty="0"/>
                      <a:t> (24 %)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1-6A9A-4489-A009-462385D334C6}"/>
                </c:ext>
              </c:extLst>
            </c:dLbl>
            <c:dLbl>
              <c:idx val="1"/>
              <c:layout>
                <c:manualLayout>
                  <c:x val="0.14258359342820354"/>
                  <c:y val="-2.1054282286189045E-3"/>
                </c:manualLayout>
              </c:layout>
              <c:tx>
                <c:rich>
                  <a:bodyPr wrap="square" lIns="38100" tIns="19050" rIns="38100" bIns="19050" anchor="ctr">
                    <a:noAutofit/>
                  </a:bodyPr>
                  <a:lstStyle/>
                  <a:p>
                    <a:pPr>
                      <a:defRPr/>
                    </a:pPr>
                    <a:fld id="{2C62B9D9-FD46-4FD6-BAE2-3BDF8D8EF1F8}" type="CATEGORYNAME">
                      <a:rPr lang="lt-LT" smtClean="0"/>
                      <a:pPr>
                        <a:defRPr/>
                      </a:pPr>
                      <a:t>[CATEGORY NAME]</a:t>
                    </a:fld>
                    <a:r>
                      <a:rPr lang="lt-LT" baseline="0" dirty="0"/>
                      <a:t> </a:t>
                    </a:r>
                    <a:fld id="{4A7A318E-6972-4CAE-A8DE-AF5B008D3FF4}" type="VALUE">
                      <a:rPr lang="lt-LT" baseline="0" smtClean="0"/>
                      <a:pPr>
                        <a:defRPr/>
                      </a:pPr>
                      <a:t>[VALUE]</a:t>
                    </a:fld>
                    <a:r>
                      <a:rPr lang="lt-LT" baseline="0" dirty="0"/>
                      <a:t> (66 %)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3-6A9A-4489-A009-462385D334C6}"/>
                </c:ext>
              </c:extLst>
            </c:dLbl>
            <c:dLbl>
              <c:idx val="2"/>
              <c:layout>
                <c:manualLayout>
                  <c:x val="-2.745996412907048E-2"/>
                  <c:y val="0"/>
                </c:manualLayout>
              </c:layout>
              <c:tx>
                <c:rich>
                  <a:bodyPr wrap="square" lIns="38100" tIns="19050" rIns="38100" bIns="19050" anchor="ctr">
                    <a:noAutofit/>
                  </a:bodyPr>
                  <a:lstStyle/>
                  <a:p>
                    <a:pPr>
                      <a:defRPr/>
                    </a:pPr>
                    <a:fld id="{A7A645BA-BF11-4101-ABCD-D8A5EBFD51FD}" type="CATEGORYNAME">
                      <a:rPr lang="lt-LT" smtClean="0"/>
                      <a:pPr>
                        <a:defRPr/>
                      </a:pPr>
                      <a:t>[CATEGORY NAME]</a:t>
                    </a:fld>
                    <a:r>
                      <a:rPr lang="lt-LT" baseline="0" dirty="0"/>
                      <a:t> </a:t>
                    </a:r>
                    <a:fld id="{5F1C601C-240A-46B7-9BDE-0210A25B7072}" type="VALUE">
                      <a:rPr lang="lt-LT" baseline="0" smtClean="0"/>
                      <a:pPr>
                        <a:defRPr/>
                      </a:pPr>
                      <a:t>[VALUE]</a:t>
                    </a:fld>
                    <a:r>
                      <a:rPr lang="lt-LT" baseline="0" dirty="0"/>
                      <a:t> (10 %)</a:t>
                    </a:r>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5-6A9A-4489-A009-462385D334C6}"/>
                </c:ext>
              </c:extLst>
            </c:dLbl>
            <c:spPr>
              <a:noFill/>
              <a:ln w="25400">
                <a:noFill/>
              </a:ln>
            </c:sp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1'!$A$1972:$A$1974</c:f>
              <c:strCache>
                <c:ptCount val="3"/>
                <c:pt idx="0">
                  <c:v>Taip, girdėjau </c:v>
                </c:pt>
                <c:pt idx="1">
                  <c:v>Ne, negirdėjau </c:v>
                </c:pt>
                <c:pt idx="2">
                  <c:v>Nežino, neatsakė </c:v>
                </c:pt>
              </c:strCache>
            </c:strRef>
          </c:cat>
          <c:val>
            <c:numRef>
              <c:f>'Sheet 1'!$B$1972:$B$1974</c:f>
              <c:numCache>
                <c:formatCode>0%</c:formatCode>
                <c:ptCount val="3"/>
                <c:pt idx="0">
                  <c:v>0.14599999999999999</c:v>
                </c:pt>
                <c:pt idx="1">
                  <c:v>0.64800000000000002</c:v>
                </c:pt>
                <c:pt idx="2">
                  <c:v>0.20599999999999999</c:v>
                </c:pt>
              </c:numCache>
            </c:numRef>
          </c:val>
          <c:extLst>
            <c:ext xmlns:c16="http://schemas.microsoft.com/office/drawing/2014/chart" uri="{C3380CC4-5D6E-409C-BE32-E72D297353CC}">
              <c16:uniqueId val="{00000006-6A9A-4489-A009-462385D334C6}"/>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Ar dalyvavo viešojo pirkimo konkurse?</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lt-LT" sz="1800" b="1"/>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8BF0-466B-AA8B-41F50E12111B}"/>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8BF0-466B-AA8B-41F50E12111B}"/>
              </c:ext>
            </c:extLst>
          </c:dPt>
          <c:dPt>
            <c:idx val="2"/>
            <c:bubble3D val="0"/>
            <c:spPr>
              <a:gradFill>
                <a:gsLst>
                  <a:gs pos="0">
                    <a:schemeClr val="accent1">
                      <a:lumMod val="5000"/>
                      <a:lumOff val="95000"/>
                    </a:schemeClr>
                  </a:gs>
                  <a:gs pos="62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8BF0-466B-AA8B-41F50E12111B}"/>
              </c:ext>
            </c:extLst>
          </c:dPt>
          <c:dPt>
            <c:idx val="3"/>
            <c:bubble3D val="0"/>
            <c:spPr>
              <a:gradFill>
                <a:gsLst>
                  <a:gs pos="0">
                    <a:schemeClr val="accent1">
                      <a:lumMod val="5000"/>
                      <a:lumOff val="95000"/>
                    </a:schemeClr>
                  </a:gs>
                  <a:gs pos="60000">
                    <a:srgbClr val="F1A9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8BF0-466B-AA8B-41F50E12111B}"/>
              </c:ext>
            </c:extLst>
          </c:dPt>
          <c:dPt>
            <c:idx val="4"/>
            <c:bubble3D val="0"/>
            <c:spPr>
              <a:gradFill>
                <a:gsLst>
                  <a:gs pos="0">
                    <a:schemeClr val="accent1">
                      <a:lumMod val="5000"/>
                      <a:lumOff val="95000"/>
                    </a:schemeClr>
                  </a:gs>
                  <a:gs pos="60000">
                    <a:srgbClr val="FFE699"/>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8BF0-466B-AA8B-41F50E12111B}"/>
              </c:ext>
            </c:extLst>
          </c:dPt>
          <c:dPt>
            <c:idx val="5"/>
            <c:bubble3D val="0"/>
            <c:spPr>
              <a:gradFill>
                <a:gsLst>
                  <a:gs pos="0">
                    <a:schemeClr val="accent1">
                      <a:lumMod val="5000"/>
                      <a:lumOff val="95000"/>
                    </a:schemeClr>
                  </a:gs>
                  <a:gs pos="55000">
                    <a:srgbClr val="E8B0E9"/>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B-8BF0-466B-AA8B-41F50E12111B}"/>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1'!$A$1307:$A$1309</c:f>
              <c:strCache>
                <c:ptCount val="3"/>
                <c:pt idx="0">
                  <c:v>Taip, dalyvavo </c:v>
                </c:pt>
                <c:pt idx="1">
                  <c:v>Ne, nedalyvavo </c:v>
                </c:pt>
                <c:pt idx="2">
                  <c:v>Neatsakė </c:v>
                </c:pt>
              </c:strCache>
            </c:strRef>
          </c:cat>
          <c:val>
            <c:numRef>
              <c:f>'Sheet 1'!$B$1307:$B$1309</c:f>
              <c:numCache>
                <c:formatCode>0%</c:formatCode>
                <c:ptCount val="3"/>
                <c:pt idx="0">
                  <c:v>0.28000000000000003</c:v>
                </c:pt>
                <c:pt idx="1">
                  <c:v>0.64</c:v>
                </c:pt>
                <c:pt idx="2">
                  <c:v>0.08</c:v>
                </c:pt>
              </c:numCache>
            </c:numRef>
          </c:val>
          <c:extLst>
            <c:ext xmlns:c16="http://schemas.microsoft.com/office/drawing/2014/chart" uri="{C3380CC4-5D6E-409C-BE32-E72D297353CC}">
              <c16:uniqueId val="{0000000C-8BF0-466B-AA8B-41F50E12111B}"/>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i="0" u="none" strike="noStrike" kern="1200" spc="0" baseline="0" dirty="0" err="1">
                <a:solidFill>
                  <a:sysClr val="windowText" lastClr="000000"/>
                </a:solidFill>
                <a:latin typeface="Calibri" panose="020F0502020204030204" pitchFamily="34" charset="0"/>
                <a:cs typeface="Calibri" panose="020F0502020204030204" pitchFamily="34" charset="0"/>
              </a:rPr>
              <a:t>Ar</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 </a:t>
            </a:r>
            <a:r>
              <a:rPr lang="en-US" sz="1800" b="1" i="0" u="none" strike="noStrike" kern="1200" spc="0" baseline="0" dirty="0" err="1">
                <a:solidFill>
                  <a:sysClr val="windowText" lastClr="000000"/>
                </a:solidFill>
                <a:latin typeface="Calibri" panose="020F0502020204030204" pitchFamily="34" charset="0"/>
                <a:cs typeface="Calibri" panose="020F0502020204030204" pitchFamily="34" charset="0"/>
              </a:rPr>
              <a:t>teko</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 </a:t>
            </a:r>
            <a:r>
              <a:rPr lang="en-US" sz="1800" b="1" i="0" u="none" strike="noStrike" kern="1200" spc="0" baseline="0" dirty="0" err="1">
                <a:solidFill>
                  <a:sysClr val="windowText" lastClr="000000"/>
                </a:solidFill>
                <a:latin typeface="Calibri" panose="020F0502020204030204" pitchFamily="34" charset="0"/>
                <a:cs typeface="Calibri" panose="020F0502020204030204" pitchFamily="34" charset="0"/>
              </a:rPr>
              <a:t>susidurti</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 </a:t>
            </a:r>
            <a:r>
              <a:rPr lang="en-US" sz="1800" b="1" i="0" u="none" strike="noStrike" kern="1200" spc="0" baseline="0" dirty="0" err="1">
                <a:solidFill>
                  <a:sysClr val="windowText" lastClr="000000"/>
                </a:solidFill>
                <a:latin typeface="Calibri" panose="020F0502020204030204" pitchFamily="34" charset="0"/>
                <a:cs typeface="Calibri" panose="020F0502020204030204" pitchFamily="34" charset="0"/>
              </a:rPr>
              <a:t>su</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 </a:t>
            </a: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šiomis situacijomis?</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1'!$C$1309</c:f>
              <c:strCache>
                <c:ptCount val="1"/>
                <c:pt idx="0">
                  <c:v>Taip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1'!$A$1310:$A$1315</c:f>
              <c:strCache>
                <c:ptCount val="6"/>
                <c:pt idx="0">
                  <c:v>Viešųjų pirkimų sutartys reguliariai sudaromos su tais pačiais pirkimų dalyviais, nors yra ir kitų potencialiai tinkamų tiekėjų pasiūlymų </c:v>
                </c:pt>
                <c:pt idx="1">
                  <c:v>Jūsų įmonės konkurentas laimėjo viešąjį pirkimą padedant politiniam spaudimui </c:v>
                </c:pt>
                <c:pt idx="2">
                  <c:v>Išankstiniai potencialių tiekėjų susitarimai, kurie riboja konkurenciją </c:v>
                </c:pt>
                <c:pt idx="3">
                  <c:v>Viešuosius pirkimus rengiantys asmenys tikslingai apriboja pirkimų specifikacijas, kad reikalavimus galėtų atitikti tik konkrečios įmonės</c:v>
                </c:pt>
                <c:pt idx="4">
                  <c:v>Jūsų įmonės konkurentas laimėjo viešąjį pirkimą padedant asmeniniams ryšiams (giminystės, bičiulystės) </c:v>
                </c:pt>
                <c:pt idx="5">
                  <c:v>Jūsų įmonė nedalyvavo konkurse, nes numanė, kad konkurso laimėtojas yra žinomas iš anksto </c:v>
                </c:pt>
              </c:strCache>
            </c:strRef>
          </c:cat>
          <c:val>
            <c:numRef>
              <c:f>'Sheet 1'!$C$1310:$C$1315</c:f>
              <c:numCache>
                <c:formatCode>0%</c:formatCode>
                <c:ptCount val="6"/>
                <c:pt idx="0">
                  <c:v>0.22</c:v>
                </c:pt>
                <c:pt idx="1">
                  <c:v>0.248</c:v>
                </c:pt>
                <c:pt idx="2">
                  <c:v>0.27700000000000002</c:v>
                </c:pt>
                <c:pt idx="3">
                  <c:v>0.28399999999999997</c:v>
                </c:pt>
                <c:pt idx="4">
                  <c:v>0.34</c:v>
                </c:pt>
                <c:pt idx="5">
                  <c:v>0.36199999999999999</c:v>
                </c:pt>
              </c:numCache>
            </c:numRef>
          </c:val>
          <c:extLst>
            <c:ext xmlns:c16="http://schemas.microsoft.com/office/drawing/2014/chart" uri="{C3380CC4-5D6E-409C-BE32-E72D297353CC}">
              <c16:uniqueId val="{00000000-A60C-4CA4-A390-5C7804E97C49}"/>
            </c:ext>
          </c:extLst>
        </c:ser>
        <c:ser>
          <c:idx val="1"/>
          <c:order val="1"/>
          <c:tx>
            <c:strRef>
              <c:f>'Sheet 1'!$E$1309</c:f>
              <c:strCache>
                <c:ptCount val="1"/>
                <c:pt idx="0">
                  <c:v>Ne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1'!$A$1310:$A$1315</c:f>
              <c:strCache>
                <c:ptCount val="6"/>
                <c:pt idx="0">
                  <c:v>Viešųjų pirkimų sutartys reguliariai sudaromos su tais pačiais pirkimų dalyviais, nors yra ir kitų potencialiai tinkamų tiekėjų pasiūlymų </c:v>
                </c:pt>
                <c:pt idx="1">
                  <c:v>Jūsų įmonės konkurentas laimėjo viešąjį pirkimą padedant politiniam spaudimui </c:v>
                </c:pt>
                <c:pt idx="2">
                  <c:v>Išankstiniai potencialių tiekėjų susitarimai, kurie riboja konkurenciją </c:v>
                </c:pt>
                <c:pt idx="3">
                  <c:v>Viešuosius pirkimus rengiantys asmenys tikslingai apriboja pirkimų specifikacijas, kad reikalavimus galėtų atitikti tik konkrečios įmonės</c:v>
                </c:pt>
                <c:pt idx="4">
                  <c:v>Jūsų įmonės konkurentas laimėjo viešąjį pirkimą padedant asmeniniams ryšiams (giminystės, bičiulystės) </c:v>
                </c:pt>
                <c:pt idx="5">
                  <c:v>Jūsų įmonė nedalyvavo konkurse, nes numanė, kad konkurso laimėtojas yra žinomas iš anksto </c:v>
                </c:pt>
              </c:strCache>
            </c:strRef>
          </c:cat>
          <c:val>
            <c:numRef>
              <c:f>'Sheet 1'!$E$1310:$E$1315</c:f>
              <c:numCache>
                <c:formatCode>0%</c:formatCode>
                <c:ptCount val="6"/>
                <c:pt idx="0">
                  <c:v>0.59599999999999997</c:v>
                </c:pt>
                <c:pt idx="1">
                  <c:v>0.58199999999999996</c:v>
                </c:pt>
                <c:pt idx="2">
                  <c:v>0.56699999999999995</c:v>
                </c:pt>
                <c:pt idx="3">
                  <c:v>0.52500000000000002</c:v>
                </c:pt>
                <c:pt idx="4">
                  <c:v>0.57399999999999995</c:v>
                </c:pt>
                <c:pt idx="5">
                  <c:v>0.55300000000000005</c:v>
                </c:pt>
              </c:numCache>
            </c:numRef>
          </c:val>
          <c:extLst>
            <c:ext xmlns:c16="http://schemas.microsoft.com/office/drawing/2014/chart" uri="{C3380CC4-5D6E-409C-BE32-E72D297353CC}">
              <c16:uniqueId val="{00000001-A60C-4CA4-A390-5C7804E97C49}"/>
            </c:ext>
          </c:extLst>
        </c:ser>
        <c:ser>
          <c:idx val="2"/>
          <c:order val="2"/>
          <c:tx>
            <c:strRef>
              <c:f>'Sheet 1'!$G$1309</c:f>
              <c:strCache>
                <c:ptCount val="1"/>
                <c:pt idx="0">
                  <c:v>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1'!$A$1310:$A$1315</c:f>
              <c:strCache>
                <c:ptCount val="6"/>
                <c:pt idx="0">
                  <c:v>Viešųjų pirkimų sutartys reguliariai sudaromos su tais pačiais pirkimų dalyviais, nors yra ir kitų potencialiai tinkamų tiekėjų pasiūlymų </c:v>
                </c:pt>
                <c:pt idx="1">
                  <c:v>Jūsų įmonės konkurentas laimėjo viešąjį pirkimą padedant politiniam spaudimui </c:v>
                </c:pt>
                <c:pt idx="2">
                  <c:v>Išankstiniai potencialių tiekėjų susitarimai, kurie riboja konkurenciją </c:v>
                </c:pt>
                <c:pt idx="3">
                  <c:v>Viešuosius pirkimus rengiantys asmenys tikslingai apriboja pirkimų specifikacijas, kad reikalavimus galėtų atitikti tik konkrečios įmonės</c:v>
                </c:pt>
                <c:pt idx="4">
                  <c:v>Jūsų įmonės konkurentas laimėjo viešąjį pirkimą padedant asmeniniams ryšiams (giminystės, bičiulystės) </c:v>
                </c:pt>
                <c:pt idx="5">
                  <c:v>Jūsų įmonė nedalyvavo konkurse, nes numanė, kad konkurso laimėtojas yra žinomas iš anksto </c:v>
                </c:pt>
              </c:strCache>
            </c:strRef>
          </c:cat>
          <c:val>
            <c:numRef>
              <c:f>'Sheet 1'!$G$1310:$G$1315</c:f>
              <c:numCache>
                <c:formatCode>0%</c:formatCode>
                <c:ptCount val="6"/>
                <c:pt idx="0">
                  <c:v>0.184</c:v>
                </c:pt>
                <c:pt idx="1">
                  <c:v>0.17</c:v>
                </c:pt>
                <c:pt idx="2">
                  <c:v>0.156</c:v>
                </c:pt>
                <c:pt idx="3">
                  <c:v>0.191</c:v>
                </c:pt>
                <c:pt idx="4">
                  <c:v>8.5000000000000006E-2</c:v>
                </c:pt>
                <c:pt idx="5">
                  <c:v>8.5000000000000006E-2</c:v>
                </c:pt>
              </c:numCache>
            </c:numRef>
          </c:val>
          <c:extLst>
            <c:ext xmlns:c16="http://schemas.microsoft.com/office/drawing/2014/chart" uri="{C3380CC4-5D6E-409C-BE32-E72D297353CC}">
              <c16:uniqueId val="{00000002-A60C-4CA4-A390-5C7804E97C49}"/>
            </c:ext>
          </c:extLst>
        </c:ser>
        <c:dLbls>
          <c:showLegendKey val="0"/>
          <c:showVal val="1"/>
          <c:showCatName val="0"/>
          <c:showSerName val="0"/>
          <c:showPercent val="0"/>
          <c:showBubbleSize val="0"/>
        </c:dLbls>
        <c:gapWidth val="150"/>
        <c:shape val="box"/>
        <c:axId val="1893807888"/>
        <c:axId val="1893808368"/>
        <c:axId val="0"/>
      </c:bar3DChart>
      <c:catAx>
        <c:axId val="18938078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93808368"/>
        <c:crosses val="autoZero"/>
        <c:auto val="1"/>
        <c:lblAlgn val="ctr"/>
        <c:lblOffset val="100"/>
        <c:noMultiLvlLbl val="0"/>
      </c:catAx>
      <c:valAx>
        <c:axId val="18938083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9380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en-GB" sz="1800" b="1"/>
              <a:t>a tarp vie</a:t>
            </a:r>
            <a:r>
              <a:rPr lang="lt-LT" sz="1800" b="1"/>
              <a:t>šųjų</a:t>
            </a:r>
            <a:r>
              <a:rPr lang="lt-LT" sz="1800" b="1" baseline="0"/>
              <a:t> pirkimų</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1'!$F$2211</c:f>
              <c:strCache>
                <c:ptCount val="1"/>
                <c:pt idx="0">
                  <c:v>Labai paplitę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1'!$A$2213:$A$2218</c:f>
              <c:strCache>
                <c:ptCount val="6"/>
                <c:pt idx="0">
                  <c:v>Konkursų laimėtojai yra žinomi iš anksto, prieš paskelbiant pirkimą </c:v>
                </c:pt>
                <c:pt idx="1">
                  <c:v>Įmonės laimi viešuosius pirkimus padedant politiniam spaudimui </c:v>
                </c:pt>
                <c:pt idx="2">
                  <c:v>Įmonės laimi viešuosius pirkimus padedant asmeniniams ryšiams (giminystės, bičiulystės) </c:v>
                </c:pt>
                <c:pt idx="3">
                  <c:v>Viešųjų pirkimų sutartys reguliariai sudaromos su tais pačiais pirkimų dalyviais, nors yra ir kitų potencialiai tinkamų tiekėjų pasiūlymų </c:v>
                </c:pt>
                <c:pt idx="4">
                  <c:v>Išankstiniai potencialių tiekėjų susitarimai, kurie riboja konkurenciją </c:v>
                </c:pt>
                <c:pt idx="5">
                  <c:v>Viešuosius pirkimus rengiantys asmenys tikslingai apriboja pirkimų specifikacijas, kad reikalavimus galėtų atitikti tik konkrečios įmonės </c:v>
                </c:pt>
              </c:strCache>
            </c:strRef>
          </c:cat>
          <c:val>
            <c:numRef>
              <c:f>'Sheet 1'!$G$2213:$G$2218</c:f>
              <c:numCache>
                <c:formatCode>0%</c:formatCode>
                <c:ptCount val="6"/>
                <c:pt idx="0">
                  <c:v>0.109</c:v>
                </c:pt>
                <c:pt idx="1">
                  <c:v>0.125</c:v>
                </c:pt>
                <c:pt idx="2">
                  <c:v>0.13800000000000001</c:v>
                </c:pt>
                <c:pt idx="3">
                  <c:v>0.156</c:v>
                </c:pt>
                <c:pt idx="4">
                  <c:v>0.16200000000000001</c:v>
                </c:pt>
                <c:pt idx="5">
                  <c:v>0.16700000000000001</c:v>
                </c:pt>
              </c:numCache>
            </c:numRef>
          </c:val>
          <c:extLst>
            <c:ext xmlns:c16="http://schemas.microsoft.com/office/drawing/2014/chart" uri="{C3380CC4-5D6E-409C-BE32-E72D297353CC}">
              <c16:uniqueId val="{00000000-30DA-42D8-8F87-2DF6A0FABBB1}"/>
            </c:ext>
          </c:extLst>
        </c:ser>
        <c:ser>
          <c:idx val="1"/>
          <c:order val="1"/>
          <c:tx>
            <c:strRef>
              <c:f>'Sheet 1'!$D$2211</c:f>
              <c:strCache>
                <c:ptCount val="1"/>
                <c:pt idx="0">
                  <c:v>Paplitę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1'!$A$2213:$A$2218</c:f>
              <c:strCache>
                <c:ptCount val="6"/>
                <c:pt idx="0">
                  <c:v>Konkursų laimėtojai yra žinomi iš anksto, prieš paskelbiant pirkimą </c:v>
                </c:pt>
                <c:pt idx="1">
                  <c:v>Įmonės laimi viešuosius pirkimus padedant politiniam spaudimui </c:v>
                </c:pt>
                <c:pt idx="2">
                  <c:v>Įmonės laimi viešuosius pirkimus padedant asmeniniams ryšiams (giminystės, bičiulystės) </c:v>
                </c:pt>
                <c:pt idx="3">
                  <c:v>Viešųjų pirkimų sutartys reguliariai sudaromos su tais pačiais pirkimų dalyviais, nors yra ir kitų potencialiai tinkamų tiekėjų pasiūlymų </c:v>
                </c:pt>
                <c:pt idx="4">
                  <c:v>Išankstiniai potencialių tiekėjų susitarimai, kurie riboja konkurenciją </c:v>
                </c:pt>
                <c:pt idx="5">
                  <c:v>Viešuosius pirkimus rengiantys asmenys tikslingai apriboja pirkimų specifikacijas, kad reikalavimus galėtų atitikti tik konkrečios įmonės </c:v>
                </c:pt>
              </c:strCache>
            </c:strRef>
          </c:cat>
          <c:val>
            <c:numRef>
              <c:f>'Sheet 1'!$E$2213:$E$2218</c:f>
              <c:numCache>
                <c:formatCode>0%</c:formatCode>
                <c:ptCount val="6"/>
                <c:pt idx="0">
                  <c:v>0.373</c:v>
                </c:pt>
                <c:pt idx="1">
                  <c:v>0.38100000000000001</c:v>
                </c:pt>
                <c:pt idx="2">
                  <c:v>0.41199999999999998</c:v>
                </c:pt>
                <c:pt idx="3">
                  <c:v>0.44500000000000001</c:v>
                </c:pt>
                <c:pt idx="4">
                  <c:v>0.438</c:v>
                </c:pt>
                <c:pt idx="5">
                  <c:v>0.39700000000000002</c:v>
                </c:pt>
              </c:numCache>
            </c:numRef>
          </c:val>
          <c:extLst>
            <c:ext xmlns:c16="http://schemas.microsoft.com/office/drawing/2014/chart" uri="{C3380CC4-5D6E-409C-BE32-E72D297353CC}">
              <c16:uniqueId val="{00000001-30DA-42D8-8F87-2DF6A0FABBB1}"/>
            </c:ext>
          </c:extLst>
        </c:ser>
        <c:ser>
          <c:idx val="2"/>
          <c:order val="2"/>
          <c:tx>
            <c:strRef>
              <c:f>'Sheet 1'!$B$2211</c:f>
              <c:strCache>
                <c:ptCount val="1"/>
                <c:pt idx="0">
                  <c:v>Visai nepaplitę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1'!$A$2213:$A$2218</c:f>
              <c:strCache>
                <c:ptCount val="6"/>
                <c:pt idx="0">
                  <c:v>Konkursų laimėtojai yra žinomi iš anksto, prieš paskelbiant pirkimą </c:v>
                </c:pt>
                <c:pt idx="1">
                  <c:v>Įmonės laimi viešuosius pirkimus padedant politiniam spaudimui </c:v>
                </c:pt>
                <c:pt idx="2">
                  <c:v>Įmonės laimi viešuosius pirkimus padedant asmeniniams ryšiams (giminystės, bičiulystės) </c:v>
                </c:pt>
                <c:pt idx="3">
                  <c:v>Viešųjų pirkimų sutartys reguliariai sudaromos su tais pačiais pirkimų dalyviais, nors yra ir kitų potencialiai tinkamų tiekėjų pasiūlymų </c:v>
                </c:pt>
                <c:pt idx="4">
                  <c:v>Išankstiniai potencialių tiekėjų susitarimai, kurie riboja konkurenciją </c:v>
                </c:pt>
                <c:pt idx="5">
                  <c:v>Viešuosius pirkimus rengiantys asmenys tikslingai apriboja pirkimų specifikacijas, kad reikalavimus galėtų atitikti tik konkrečios įmonės </c:v>
                </c:pt>
              </c:strCache>
            </c:strRef>
          </c:cat>
          <c:val>
            <c:numRef>
              <c:f>'Sheet 1'!$C$2213:$C$2218</c:f>
              <c:numCache>
                <c:formatCode>0%</c:formatCode>
                <c:ptCount val="6"/>
                <c:pt idx="0">
                  <c:v>7.9000000000000001E-2</c:v>
                </c:pt>
                <c:pt idx="1">
                  <c:v>6.5000000000000002E-2</c:v>
                </c:pt>
                <c:pt idx="2">
                  <c:v>6.8000000000000005E-2</c:v>
                </c:pt>
                <c:pt idx="3">
                  <c:v>4.8000000000000001E-2</c:v>
                </c:pt>
                <c:pt idx="4">
                  <c:v>3.9E-2</c:v>
                </c:pt>
                <c:pt idx="5">
                  <c:v>6.7000000000000004E-2</c:v>
                </c:pt>
              </c:numCache>
            </c:numRef>
          </c:val>
          <c:extLst>
            <c:ext xmlns:c16="http://schemas.microsoft.com/office/drawing/2014/chart" uri="{C3380CC4-5D6E-409C-BE32-E72D297353CC}">
              <c16:uniqueId val="{00000002-30DA-42D8-8F87-2DF6A0FABBB1}"/>
            </c:ext>
          </c:extLst>
        </c:ser>
        <c:ser>
          <c:idx val="3"/>
          <c:order val="3"/>
          <c:tx>
            <c:strRef>
              <c:f>'Sheet 1'!$H$2211</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1'!$A$2213:$A$2218</c:f>
              <c:strCache>
                <c:ptCount val="6"/>
                <c:pt idx="0">
                  <c:v>Konkursų laimėtojai yra žinomi iš anksto, prieš paskelbiant pirkimą </c:v>
                </c:pt>
                <c:pt idx="1">
                  <c:v>Įmonės laimi viešuosius pirkimus padedant politiniam spaudimui </c:v>
                </c:pt>
                <c:pt idx="2">
                  <c:v>Įmonės laimi viešuosius pirkimus padedant asmeniniams ryšiams (giminystės, bičiulystės) </c:v>
                </c:pt>
                <c:pt idx="3">
                  <c:v>Viešųjų pirkimų sutartys reguliariai sudaromos su tais pačiais pirkimų dalyviais, nors yra ir kitų potencialiai tinkamų tiekėjų pasiūlymų </c:v>
                </c:pt>
                <c:pt idx="4">
                  <c:v>Išankstiniai potencialių tiekėjų susitarimai, kurie riboja konkurenciją </c:v>
                </c:pt>
                <c:pt idx="5">
                  <c:v>Viešuosius pirkimus rengiantys asmenys tikslingai apriboja pirkimų specifikacijas, kad reikalavimus galėtų atitikti tik konkrečios įmonės </c:v>
                </c:pt>
              </c:strCache>
            </c:strRef>
          </c:cat>
          <c:val>
            <c:numRef>
              <c:f>'Sheet 1'!$I$2213:$I$2218</c:f>
              <c:numCache>
                <c:formatCode>0%</c:formatCode>
                <c:ptCount val="6"/>
                <c:pt idx="0">
                  <c:v>0.438</c:v>
                </c:pt>
                <c:pt idx="1">
                  <c:v>0.42899999999999999</c:v>
                </c:pt>
                <c:pt idx="2">
                  <c:v>0.38300000000000001</c:v>
                </c:pt>
                <c:pt idx="3">
                  <c:v>0.35199999999999998</c:v>
                </c:pt>
                <c:pt idx="4">
                  <c:v>0.36</c:v>
                </c:pt>
                <c:pt idx="5">
                  <c:v>0.36899999999999999</c:v>
                </c:pt>
              </c:numCache>
            </c:numRef>
          </c:val>
          <c:extLst>
            <c:ext xmlns:c16="http://schemas.microsoft.com/office/drawing/2014/chart" uri="{C3380CC4-5D6E-409C-BE32-E72D297353CC}">
              <c16:uniqueId val="{00000003-30DA-42D8-8F87-2DF6A0FABBB1}"/>
            </c:ext>
          </c:extLst>
        </c:ser>
        <c:dLbls>
          <c:showLegendKey val="0"/>
          <c:showVal val="0"/>
          <c:showCatName val="0"/>
          <c:showSerName val="0"/>
          <c:showPercent val="0"/>
          <c:showBubbleSize val="0"/>
        </c:dLbls>
        <c:gapWidth val="150"/>
        <c:shape val="box"/>
        <c:axId val="591615536"/>
        <c:axId val="1"/>
        <c:axId val="0"/>
      </c:bar3DChart>
      <c:catAx>
        <c:axId val="591615536"/>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591615536"/>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dirty="0"/>
              <a:t>Ar tenka susidurti su viešaisiais</a:t>
            </a:r>
            <a:r>
              <a:rPr lang="lt-LT" sz="1800" b="1" baseline="0" dirty="0"/>
              <a:t> pirkimais?</a:t>
            </a:r>
            <a:endParaRPr lang="en-GB" sz="1800" b="1" dirty="0"/>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manualLayout>
          <c:layoutTarget val="inner"/>
          <c:xMode val="edge"/>
          <c:yMode val="edge"/>
          <c:x val="0.17125967839025996"/>
          <c:y val="0.30211519688935845"/>
          <c:w val="0.6967550117936101"/>
          <c:h val="0.61959767308662883"/>
        </c:manualLayout>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70D2-4174-A0E7-E13CD8C376C0}"/>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70D2-4174-A0E7-E13CD8C376C0}"/>
              </c:ext>
            </c:extLst>
          </c:dPt>
          <c:dPt>
            <c:idx val="2"/>
            <c:bubble3D val="0"/>
            <c:spPr>
              <a:gradFill>
                <a:gsLst>
                  <a:gs pos="0">
                    <a:schemeClr val="accent1">
                      <a:lumMod val="5000"/>
                      <a:lumOff val="95000"/>
                    </a:schemeClr>
                  </a:gs>
                  <a:gs pos="60000">
                    <a:srgbClr val="F4B1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70D2-4174-A0E7-E13CD8C376C0}"/>
              </c:ext>
            </c:extLst>
          </c:dPt>
          <c:dPt>
            <c:idx val="3"/>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70D2-4174-A0E7-E13CD8C376C0}"/>
              </c:ext>
            </c:extLst>
          </c:dPt>
          <c:dLbls>
            <c:dLbl>
              <c:idx val="0"/>
              <c:layout>
                <c:manualLayout>
                  <c:x val="0.10134049113090213"/>
                  <c:y val="3.6890864049982056E-2"/>
                </c:manualLayout>
              </c:layout>
              <c:tx>
                <c:rich>
                  <a:bodyPr wrap="square" lIns="38100" tIns="19050" rIns="38100" bIns="19050" anchor="ctr">
                    <a:noAutofit/>
                  </a:bodyPr>
                  <a:lstStyle/>
                  <a:p>
                    <a:pPr>
                      <a:defRPr/>
                    </a:pPr>
                    <a:fld id="{4B164332-971C-4A69-82B1-087BC0AA486A}" type="CATEGORYNAME">
                      <a:rPr lang="en-US" smtClean="0"/>
                      <a:pPr>
                        <a:defRPr/>
                      </a:pPr>
                      <a:t>[CATEGORY NAME]</a:t>
                    </a:fld>
                    <a:r>
                      <a:rPr lang="en-US" baseline="0" dirty="0"/>
                      <a:t> </a:t>
                    </a:r>
                    <a:fld id="{140C7D82-4037-447A-B4F0-484291EBCFBF}" type="VALUE">
                      <a:rPr lang="en-US" baseline="0"/>
                      <a:pPr>
                        <a:defRPr/>
                      </a:pPr>
                      <a:t>[VALUE]</a:t>
                    </a:fld>
                    <a:endParaRPr lang="en-US"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1-70D2-4174-A0E7-E13CD8C376C0}"/>
                </c:ext>
              </c:extLst>
            </c:dLbl>
            <c:dLbl>
              <c:idx val="1"/>
              <c:layout>
                <c:manualLayout>
                  <c:x val="4.8157188841881117E-2"/>
                  <c:y val="0.13919775774784282"/>
                </c:manualLayout>
              </c:layout>
              <c:tx>
                <c:rich>
                  <a:bodyPr wrap="square" lIns="38100" tIns="19050" rIns="38100" bIns="19050" anchor="ctr">
                    <a:noAutofit/>
                  </a:bodyPr>
                  <a:lstStyle/>
                  <a:p>
                    <a:pPr>
                      <a:defRPr/>
                    </a:pPr>
                    <a:fld id="{1424239A-382D-4162-949B-BFD089889FFF}" type="CATEGORYNAME">
                      <a:rPr lang="fr-FR" smtClean="0"/>
                      <a:pPr>
                        <a:defRPr/>
                      </a:pPr>
                      <a:t>[CATEGORY NAME]</a:t>
                    </a:fld>
                    <a:r>
                      <a:rPr lang="fr-FR" baseline="0" dirty="0"/>
                      <a:t> </a:t>
                    </a:r>
                    <a:fld id="{B16E6956-AB3C-4EEB-A179-0D2E0D6E87AC}" type="VALUE">
                      <a:rPr lang="fr-FR" baseline="0"/>
                      <a:pPr>
                        <a:defRPr/>
                      </a:pPr>
                      <a:t>[VALUE]</a:t>
                    </a:fld>
                    <a:endParaRPr lang="fr-FR"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3-70D2-4174-A0E7-E13CD8C376C0}"/>
                </c:ext>
              </c:extLst>
            </c:dLbl>
            <c:dLbl>
              <c:idx val="2"/>
              <c:layout>
                <c:manualLayout>
                  <c:x val="-4.0214480607500845E-2"/>
                  <c:y val="-6.3660472135134644E-3"/>
                </c:manualLayout>
              </c:layout>
              <c:tx>
                <c:rich>
                  <a:bodyPr wrap="square" lIns="38100" tIns="19050" rIns="38100" bIns="19050" anchor="ctr">
                    <a:spAutoFit/>
                  </a:bodyPr>
                  <a:lstStyle/>
                  <a:p>
                    <a:pPr>
                      <a:defRPr/>
                    </a:pPr>
                    <a:fld id="{43574CF3-0889-487C-A5DA-79C5558FA7D4}" type="CATEGORYNAME">
                      <a:rPr lang="en-US" smtClean="0"/>
                      <a:pPr>
                        <a:defRPr/>
                      </a:pPr>
                      <a:t>[CATEGORY NAME]</a:t>
                    </a:fld>
                    <a:r>
                      <a:rPr lang="en-US" baseline="0" dirty="0"/>
                      <a:t> </a:t>
                    </a:r>
                    <a:fld id="{AE70F023-DA87-4029-8AF4-9A7D3C0259E4}" type="VALUE">
                      <a:rPr lang="en-US" baseline="0"/>
                      <a:pPr>
                        <a:defRPr/>
                      </a:pPr>
                      <a:t>[VALUE]</a:t>
                    </a:fld>
                    <a:endParaRPr lang="en-US"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70D2-4174-A0E7-E13CD8C376C0}"/>
                </c:ext>
              </c:extLst>
            </c:dLbl>
            <c:dLbl>
              <c:idx val="3"/>
              <c:layout>
                <c:manualLayout>
                  <c:x val="-6.7002441457575959E-2"/>
                  <c:y val="-5.0906867297142278E-2"/>
                </c:manualLayout>
              </c:layout>
              <c:tx>
                <c:rich>
                  <a:bodyPr wrap="square" lIns="38100" tIns="19050" rIns="38100" bIns="19050" anchor="ctr">
                    <a:noAutofit/>
                  </a:bodyPr>
                  <a:lstStyle/>
                  <a:p>
                    <a:pPr>
                      <a:defRPr/>
                    </a:pPr>
                    <a:fld id="{F24C5801-A01D-429F-877C-AB2DBF4187D3}" type="CATEGORYNAME">
                      <a:rPr lang="lt-LT" smtClean="0"/>
                      <a:pPr>
                        <a:defRPr/>
                      </a:pPr>
                      <a:t>[CATEGORY NAME]</a:t>
                    </a:fld>
                    <a:r>
                      <a:rPr lang="lt-LT" baseline="0" dirty="0"/>
                      <a:t> </a:t>
                    </a:r>
                    <a:fld id="{3E0EF8E9-1C13-4945-AD2B-4F5F78C1CFAA}" type="VALUE">
                      <a:rPr lang="lt-LT" baseline="0"/>
                      <a:pPr>
                        <a:defRPr/>
                      </a:pPr>
                      <a:t>[VALUE]</a:t>
                    </a:fld>
                    <a:endParaRPr lang="lt-LT" baseline="0" dirty="0"/>
                  </a:p>
                </c:rich>
              </c:tx>
              <c:spPr>
                <a:noFill/>
                <a:ln w="25400">
                  <a:noFill/>
                </a:ln>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7-70D2-4174-A0E7-E13CD8C376C0}"/>
                </c:ext>
              </c:extLst>
            </c:dLbl>
            <c:spPr>
              <a:noFill/>
              <a:ln w="25400">
                <a:noFill/>
              </a:ln>
            </c:spPr>
            <c:dLblPos val="outEnd"/>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1'!$A$2223:$A$2226</c:f>
              <c:strCache>
                <c:ptCount val="4"/>
                <c:pt idx="0">
                  <c:v>Taip, su viešaisiais pirkimais darbe susiduriu nuolatos </c:v>
                </c:pt>
                <c:pt idx="1">
                  <c:v>Taip, su viešaisiais pirkimais darbe susiduriu retkarčiais </c:v>
                </c:pt>
                <c:pt idx="2">
                  <c:v>Ne </c:v>
                </c:pt>
                <c:pt idx="3">
                  <c:v>Nežino, neatsakė </c:v>
                </c:pt>
              </c:strCache>
            </c:strRef>
          </c:cat>
          <c:val>
            <c:numRef>
              <c:f>'Sheet 1'!$B$2223:$B$2226</c:f>
              <c:numCache>
                <c:formatCode>0%</c:formatCode>
                <c:ptCount val="4"/>
                <c:pt idx="0">
                  <c:v>7.0000000000000007E-2</c:v>
                </c:pt>
                <c:pt idx="1">
                  <c:v>0.218</c:v>
                </c:pt>
                <c:pt idx="2">
                  <c:v>0.67600000000000005</c:v>
                </c:pt>
                <c:pt idx="3">
                  <c:v>3.5999999999999997E-2</c:v>
                </c:pt>
              </c:numCache>
            </c:numRef>
          </c:val>
          <c:extLst>
            <c:ext xmlns:c16="http://schemas.microsoft.com/office/drawing/2014/chart" uri="{C3380CC4-5D6E-409C-BE32-E72D297353CC}">
              <c16:uniqueId val="{00000008-70D2-4174-A0E7-E13CD8C376C0}"/>
            </c:ext>
          </c:extLst>
        </c:ser>
        <c:dLbls>
          <c:showLegendKey val="0"/>
          <c:showVal val="0"/>
          <c:showCatName val="0"/>
          <c:showSerName val="0"/>
          <c:showPercent val="0"/>
          <c:showBubbleSize val="0"/>
          <c:showLeaderLines val="1"/>
        </c:dLbls>
      </c:pie3DChart>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Įsitraukimas į sprendimų priėmimą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4D6-4C2F-AFF5-D8B98DD8B1ED}"/>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4D6-4C2F-AFF5-D8B98DD8B1ED}"/>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4D6-4C2F-AFF5-D8B98DD8B1ED}"/>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2024'!$B$3150:$B$3152</c:f>
              <c:strCache>
                <c:ptCount val="3"/>
                <c:pt idx="0">
                  <c:v>Taip, teko dalyvauti</c:v>
                </c:pt>
                <c:pt idx="1">
                  <c:v>Ne, neteko</c:v>
                </c:pt>
                <c:pt idx="2">
                  <c:v>Nežino, neatsakė</c:v>
                </c:pt>
              </c:strCache>
            </c:strRef>
          </c:cat>
          <c:val>
            <c:numRef>
              <c:f>'Gyventojų korupcija 2024'!$D$3150:$D$3152</c:f>
              <c:numCache>
                <c:formatCode>0%</c:formatCode>
                <c:ptCount val="3"/>
                <c:pt idx="0">
                  <c:v>2.4E-2</c:v>
                </c:pt>
                <c:pt idx="1">
                  <c:v>0.88300000000000001</c:v>
                </c:pt>
                <c:pt idx="2">
                  <c:v>9.2999999999999999E-2</c:v>
                </c:pt>
              </c:numCache>
            </c:numRef>
          </c:val>
          <c:extLst>
            <c:ext xmlns:c16="http://schemas.microsoft.com/office/drawing/2014/chart" uri="{C3380CC4-5D6E-409C-BE32-E72D297353CC}">
              <c16:uniqueId val="{00000006-44D6-4C2F-AFF5-D8B98DD8B1ED}"/>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Sprendimų priėmimo atvirumas</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74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2024'!$B$3091:$B$3096</c:f>
              <c:strCache>
                <c:ptCount val="6"/>
                <c:pt idx="0">
                  <c:v>Nežino, neatsakė</c:v>
                </c:pt>
                <c:pt idx="1">
                  <c:v>Visiškai uždaras</c:v>
                </c:pt>
                <c:pt idx="2">
                  <c:v>Uždaras</c:v>
                </c:pt>
                <c:pt idx="3">
                  <c:v>Nei atviras, nei uždaras</c:v>
                </c:pt>
                <c:pt idx="4">
                  <c:v>Atviras</c:v>
                </c:pt>
                <c:pt idx="5">
                  <c:v>Labai atviras</c:v>
                </c:pt>
              </c:strCache>
            </c:strRef>
          </c:cat>
          <c:val>
            <c:numRef>
              <c:f>'Gyventojų korupcija 2024'!$D$3091:$D$3096</c:f>
              <c:numCache>
                <c:formatCode>0%</c:formatCode>
                <c:ptCount val="6"/>
                <c:pt idx="0">
                  <c:v>0.217</c:v>
                </c:pt>
                <c:pt idx="1">
                  <c:v>0.20399999999999999</c:v>
                </c:pt>
                <c:pt idx="2">
                  <c:v>0.218</c:v>
                </c:pt>
                <c:pt idx="3">
                  <c:v>0.28000000000000003</c:v>
                </c:pt>
                <c:pt idx="4">
                  <c:v>7.5999999999999998E-2</c:v>
                </c:pt>
                <c:pt idx="5">
                  <c:v>6.0000000000000001E-3</c:v>
                </c:pt>
              </c:numCache>
            </c:numRef>
          </c:val>
          <c:extLst>
            <c:ext xmlns:c16="http://schemas.microsoft.com/office/drawing/2014/chart" uri="{C3380CC4-5D6E-409C-BE32-E72D297353CC}">
              <c16:uniqueId val="{00000000-0A2E-4192-9DE3-7888492CF06E}"/>
            </c:ext>
          </c:extLst>
        </c:ser>
        <c:dLbls>
          <c:showLegendKey val="0"/>
          <c:showVal val="1"/>
          <c:showCatName val="0"/>
          <c:showSerName val="0"/>
          <c:showPercent val="0"/>
          <c:showBubbleSize val="0"/>
        </c:dLbls>
        <c:gapWidth val="150"/>
        <c:shape val="box"/>
        <c:axId val="133347136"/>
        <c:axId val="133333216"/>
        <c:axId val="0"/>
      </c:bar3DChart>
      <c:catAx>
        <c:axId val="1333471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3333216"/>
        <c:crosses val="autoZero"/>
        <c:auto val="1"/>
        <c:lblAlgn val="ctr"/>
        <c:lblOffset val="100"/>
        <c:noMultiLvlLbl val="0"/>
      </c:catAx>
      <c:valAx>
        <c:axId val="13333321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33471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r>
              <a:rPr lang="en-US" b="1"/>
              <a:t>Sprendi</a:t>
            </a:r>
            <a:r>
              <a:rPr lang="lt-LT" b="1"/>
              <a:t>mų priėmimų vertinimo dinamika</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'sprendimu priemimas lietuvoje'!$A$3</c:f>
              <c:strCache>
                <c:ptCount val="1"/>
                <c:pt idx="0">
                  <c:v>Labai atviras/ atviras</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'sprendimu priemimas lietuvoje'!$B$2:$F$2</c:f>
              <c:strCache>
                <c:ptCount val="5"/>
                <c:pt idx="0">
                  <c:v>2019 m.</c:v>
                </c:pt>
                <c:pt idx="1">
                  <c:v>2020 m.</c:v>
                </c:pt>
                <c:pt idx="2">
                  <c:v>2021 m.</c:v>
                </c:pt>
                <c:pt idx="3">
                  <c:v>2022 m.</c:v>
                </c:pt>
                <c:pt idx="4">
                  <c:v>2023 m.</c:v>
                </c:pt>
              </c:strCache>
            </c:strRef>
          </c:cat>
          <c:val>
            <c:numRef>
              <c:f>'sprendimu priemimas lietuvoje'!$B$3:$F$3</c:f>
              <c:numCache>
                <c:formatCode>0%</c:formatCode>
                <c:ptCount val="5"/>
                <c:pt idx="0">
                  <c:v>0.1</c:v>
                </c:pt>
                <c:pt idx="1">
                  <c:v>0.09</c:v>
                </c:pt>
                <c:pt idx="2">
                  <c:v>0.1</c:v>
                </c:pt>
                <c:pt idx="3">
                  <c:v>0.11</c:v>
                </c:pt>
                <c:pt idx="4">
                  <c:v>0.08</c:v>
                </c:pt>
              </c:numCache>
            </c:numRef>
          </c:val>
          <c:extLst>
            <c:ext xmlns:c16="http://schemas.microsoft.com/office/drawing/2014/chart" uri="{C3380CC4-5D6E-409C-BE32-E72D297353CC}">
              <c16:uniqueId val="{00000000-9D07-4AB8-A9AB-9187F983B949}"/>
            </c:ext>
          </c:extLst>
        </c:ser>
        <c:ser>
          <c:idx val="1"/>
          <c:order val="1"/>
          <c:tx>
            <c:strRef>
              <c:f>'sprendimu priemimas lietuvoje'!$A$4</c:f>
              <c:strCache>
                <c:ptCount val="1"/>
                <c:pt idx="0">
                  <c:v>Nei atviras, nei uždaras</c:v>
                </c:pt>
              </c:strCache>
            </c:strRef>
          </c:tx>
          <c:spPr>
            <a:gradFill>
              <a:gsLst>
                <a:gs pos="0">
                  <a:schemeClr val="accent1">
                    <a:lumMod val="5000"/>
                    <a:lumOff val="95000"/>
                  </a:schemeClr>
                </a:gs>
                <a:gs pos="60000">
                  <a:srgbClr val="5B9BD5"/>
                </a:gs>
              </a:gsLst>
              <a:lin ang="5400000" scaled="1"/>
            </a:gradFill>
            <a:ln>
              <a:noFill/>
            </a:ln>
            <a:effectLst/>
            <a:sp3d/>
          </c:spPr>
          <c:invertIfNegative val="0"/>
          <c:dLbls>
            <c:dLbl>
              <c:idx val="0"/>
              <c:layout>
                <c:manualLayout>
                  <c:x val="-2.1296016303469934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C40-4BD4-A1F0-B6E1B0C6AA3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'sprendimu priemimas lietuvoje'!$B$2:$F$2</c:f>
              <c:strCache>
                <c:ptCount val="5"/>
                <c:pt idx="0">
                  <c:v>2019 m.</c:v>
                </c:pt>
                <c:pt idx="1">
                  <c:v>2020 m.</c:v>
                </c:pt>
                <c:pt idx="2">
                  <c:v>2021 m.</c:v>
                </c:pt>
                <c:pt idx="3">
                  <c:v>2022 m.</c:v>
                </c:pt>
                <c:pt idx="4">
                  <c:v>2023 m.</c:v>
                </c:pt>
              </c:strCache>
            </c:strRef>
          </c:cat>
          <c:val>
            <c:numRef>
              <c:f>'sprendimu priemimas lietuvoje'!$B$4:$F$4</c:f>
              <c:numCache>
                <c:formatCode>0%</c:formatCode>
                <c:ptCount val="5"/>
                <c:pt idx="0">
                  <c:v>0.34</c:v>
                </c:pt>
                <c:pt idx="1">
                  <c:v>0.34</c:v>
                </c:pt>
                <c:pt idx="2">
                  <c:v>0.28999999999999998</c:v>
                </c:pt>
                <c:pt idx="3">
                  <c:v>0.3</c:v>
                </c:pt>
                <c:pt idx="4">
                  <c:v>0.28000000000000003</c:v>
                </c:pt>
              </c:numCache>
            </c:numRef>
          </c:val>
          <c:extLst>
            <c:ext xmlns:c16="http://schemas.microsoft.com/office/drawing/2014/chart" uri="{C3380CC4-5D6E-409C-BE32-E72D297353CC}">
              <c16:uniqueId val="{00000001-9D07-4AB8-A9AB-9187F983B949}"/>
            </c:ext>
          </c:extLst>
        </c:ser>
        <c:ser>
          <c:idx val="2"/>
          <c:order val="2"/>
          <c:tx>
            <c:strRef>
              <c:f>'sprendimu priemimas lietuvoje'!$A$5</c:f>
              <c:strCache>
                <c:ptCount val="1"/>
                <c:pt idx="0">
                  <c:v>Visiškai uždaras/ uždaras</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'sprendimu priemimas lietuvoje'!$B$2:$F$2</c:f>
              <c:strCache>
                <c:ptCount val="5"/>
                <c:pt idx="0">
                  <c:v>2019 m.</c:v>
                </c:pt>
                <c:pt idx="1">
                  <c:v>2020 m.</c:v>
                </c:pt>
                <c:pt idx="2">
                  <c:v>2021 m.</c:v>
                </c:pt>
                <c:pt idx="3">
                  <c:v>2022 m.</c:v>
                </c:pt>
                <c:pt idx="4">
                  <c:v>2023 m.</c:v>
                </c:pt>
              </c:strCache>
            </c:strRef>
          </c:cat>
          <c:val>
            <c:numRef>
              <c:f>'sprendimu priemimas lietuvoje'!$B$5:$F$5</c:f>
              <c:numCache>
                <c:formatCode>0%</c:formatCode>
                <c:ptCount val="5"/>
                <c:pt idx="0">
                  <c:v>0.34</c:v>
                </c:pt>
                <c:pt idx="1">
                  <c:v>0.43</c:v>
                </c:pt>
                <c:pt idx="2">
                  <c:v>0.41</c:v>
                </c:pt>
                <c:pt idx="3">
                  <c:v>0.42</c:v>
                </c:pt>
                <c:pt idx="4">
                  <c:v>0.42</c:v>
                </c:pt>
              </c:numCache>
            </c:numRef>
          </c:val>
          <c:extLst>
            <c:ext xmlns:c16="http://schemas.microsoft.com/office/drawing/2014/chart" uri="{C3380CC4-5D6E-409C-BE32-E72D297353CC}">
              <c16:uniqueId val="{00000002-9D07-4AB8-A9AB-9187F983B949}"/>
            </c:ext>
          </c:extLst>
        </c:ser>
        <c:ser>
          <c:idx val="3"/>
          <c:order val="3"/>
          <c:tx>
            <c:strRef>
              <c:f>'sprendimu priemimas lietuvoje'!$A$6</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'sprendimu priemimas lietuvoje'!$B$2:$F$2</c:f>
              <c:strCache>
                <c:ptCount val="5"/>
                <c:pt idx="0">
                  <c:v>2019 m.</c:v>
                </c:pt>
                <c:pt idx="1">
                  <c:v>2020 m.</c:v>
                </c:pt>
                <c:pt idx="2">
                  <c:v>2021 m.</c:v>
                </c:pt>
                <c:pt idx="3">
                  <c:v>2022 m.</c:v>
                </c:pt>
                <c:pt idx="4">
                  <c:v>2023 m.</c:v>
                </c:pt>
              </c:strCache>
            </c:strRef>
          </c:cat>
          <c:val>
            <c:numRef>
              <c:f>'sprendimu priemimas lietuvoje'!$B$6:$F$6</c:f>
              <c:numCache>
                <c:formatCode>0%</c:formatCode>
                <c:ptCount val="5"/>
                <c:pt idx="0">
                  <c:v>0.22</c:v>
                </c:pt>
                <c:pt idx="1">
                  <c:v>0.14000000000000001</c:v>
                </c:pt>
                <c:pt idx="2">
                  <c:v>0.2</c:v>
                </c:pt>
                <c:pt idx="3">
                  <c:v>0.17</c:v>
                </c:pt>
                <c:pt idx="4">
                  <c:v>0.217</c:v>
                </c:pt>
              </c:numCache>
            </c:numRef>
          </c:val>
          <c:extLst>
            <c:ext xmlns:c16="http://schemas.microsoft.com/office/drawing/2014/chart" uri="{C3380CC4-5D6E-409C-BE32-E72D297353CC}">
              <c16:uniqueId val="{00000003-9D07-4AB8-A9AB-9187F983B949}"/>
            </c:ext>
          </c:extLst>
        </c:ser>
        <c:dLbls>
          <c:showLegendKey val="0"/>
          <c:showVal val="1"/>
          <c:showCatName val="0"/>
          <c:showSerName val="0"/>
          <c:showPercent val="0"/>
          <c:showBubbleSize val="0"/>
        </c:dLbls>
        <c:gapWidth val="150"/>
        <c:shape val="box"/>
        <c:axId val="294263984"/>
        <c:axId val="294264544"/>
        <c:axId val="0"/>
      </c:bar3DChart>
      <c:catAx>
        <c:axId val="29426398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94264544"/>
        <c:crosses val="autoZero"/>
        <c:auto val="1"/>
        <c:lblAlgn val="ctr"/>
        <c:lblOffset val="100"/>
        <c:noMultiLvlLbl val="0"/>
      </c:catAx>
      <c:valAx>
        <c:axId val="29426454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94263984"/>
        <c:crosses val="autoZero"/>
        <c:crossBetween val="between"/>
        <c:majorUnit val="0.1"/>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Sprendim</a:t>
            </a:r>
            <a:r>
              <a:rPr lang="lt-LT" sz="1800" b="1" dirty="0"/>
              <a:t>ų priėmimo atvirumas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1'!$A$1325:$A$1330</c:f>
              <c:strCache>
                <c:ptCount val="6"/>
                <c:pt idx="0">
                  <c:v>Nežino, neatsakė </c:v>
                </c:pt>
                <c:pt idx="1">
                  <c:v>Visiškai uždaras</c:v>
                </c:pt>
                <c:pt idx="2">
                  <c:v>Uždaras</c:v>
                </c:pt>
                <c:pt idx="3">
                  <c:v>Nei atviras, nei uždaras</c:v>
                </c:pt>
                <c:pt idx="4">
                  <c:v>Atviras</c:v>
                </c:pt>
                <c:pt idx="5">
                  <c:v>Labai atviras</c:v>
                </c:pt>
              </c:strCache>
            </c:strRef>
          </c:cat>
          <c:val>
            <c:numRef>
              <c:f>'Sheet 1'!$B$1325:$B$1330</c:f>
              <c:numCache>
                <c:formatCode>0%</c:formatCode>
                <c:ptCount val="6"/>
                <c:pt idx="0">
                  <c:v>0.111</c:v>
                </c:pt>
                <c:pt idx="1">
                  <c:v>4.5999999999999999E-2</c:v>
                </c:pt>
                <c:pt idx="2">
                  <c:v>0.25800000000000001</c:v>
                </c:pt>
                <c:pt idx="3">
                  <c:v>0.439</c:v>
                </c:pt>
                <c:pt idx="4">
                  <c:v>9.0999999999999998E-2</c:v>
                </c:pt>
                <c:pt idx="5">
                  <c:v>5.3999999999999999E-2</c:v>
                </c:pt>
              </c:numCache>
            </c:numRef>
          </c:val>
          <c:extLst>
            <c:ext xmlns:c16="http://schemas.microsoft.com/office/drawing/2014/chart" uri="{C3380CC4-5D6E-409C-BE32-E72D297353CC}">
              <c16:uniqueId val="{00000000-3608-4D1E-B417-23C5742CA48E}"/>
            </c:ext>
          </c:extLst>
        </c:ser>
        <c:dLbls>
          <c:showLegendKey val="0"/>
          <c:showVal val="1"/>
          <c:showCatName val="0"/>
          <c:showSerName val="0"/>
          <c:showPercent val="0"/>
          <c:showBubbleSize val="0"/>
        </c:dLbls>
        <c:gapWidth val="150"/>
        <c:shape val="box"/>
        <c:axId val="600020400"/>
        <c:axId val="600033360"/>
        <c:axId val="0"/>
      </c:bar3DChart>
      <c:catAx>
        <c:axId val="6000204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33360"/>
        <c:crosses val="autoZero"/>
        <c:auto val="1"/>
        <c:lblAlgn val="ctr"/>
        <c:lblOffset val="100"/>
        <c:noMultiLvlLbl val="0"/>
      </c:catAx>
      <c:valAx>
        <c:axId val="6000333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20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a:t>Sprendi</a:t>
            </a:r>
            <a:r>
              <a:rPr lang="lt-LT" sz="1800" b="1"/>
              <a:t>mų priėmim</a:t>
            </a:r>
            <a:r>
              <a:rPr lang="en-US" sz="1800" b="1"/>
              <a:t>o</a:t>
            </a:r>
            <a:r>
              <a:rPr lang="lt-LT" sz="1800" b="1"/>
              <a:t> vertinimo dinamika</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'sprendimų priėmimas'!$A$15</c:f>
              <c:strCache>
                <c:ptCount val="1"/>
                <c:pt idx="0">
                  <c:v>Labai atviras/ atviras</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r>
                      <a:rPr lang="en-US"/>
                      <a:t>14%</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E3-4E38-9596-4815901EE80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'sprendimų priėmimas'!$B$14:$G$14</c:f>
              <c:strCache>
                <c:ptCount val="6"/>
                <c:pt idx="0">
                  <c:v>2018 m.</c:v>
                </c:pt>
                <c:pt idx="1">
                  <c:v>2019 m.</c:v>
                </c:pt>
                <c:pt idx="2">
                  <c:v>2020 m.</c:v>
                </c:pt>
                <c:pt idx="3">
                  <c:v>2021 m.</c:v>
                </c:pt>
                <c:pt idx="4">
                  <c:v>2022 m.</c:v>
                </c:pt>
                <c:pt idx="5">
                  <c:v>2023 m.</c:v>
                </c:pt>
              </c:strCache>
            </c:strRef>
          </c:cat>
          <c:val>
            <c:numRef>
              <c:f>'sprendimų priėmimas'!$B$15:$G$15</c:f>
              <c:numCache>
                <c:formatCode>0%</c:formatCode>
                <c:ptCount val="6"/>
                <c:pt idx="0">
                  <c:v>0.17</c:v>
                </c:pt>
                <c:pt idx="1">
                  <c:v>0.14000000000000001</c:v>
                </c:pt>
                <c:pt idx="2">
                  <c:v>0.12</c:v>
                </c:pt>
                <c:pt idx="3">
                  <c:v>0.1</c:v>
                </c:pt>
                <c:pt idx="4">
                  <c:v>0.1</c:v>
                </c:pt>
                <c:pt idx="5">
                  <c:v>0.14000000000000001</c:v>
                </c:pt>
              </c:numCache>
            </c:numRef>
          </c:val>
          <c:extLst>
            <c:ext xmlns:c16="http://schemas.microsoft.com/office/drawing/2014/chart" uri="{C3380CC4-5D6E-409C-BE32-E72D297353CC}">
              <c16:uniqueId val="{00000001-93E3-4E38-9596-4815901EE804}"/>
            </c:ext>
          </c:extLst>
        </c:ser>
        <c:ser>
          <c:idx val="1"/>
          <c:order val="1"/>
          <c:tx>
            <c:strRef>
              <c:f>'sprendimų priėmimas'!$A$16</c:f>
              <c:strCache>
                <c:ptCount val="1"/>
                <c:pt idx="0">
                  <c:v>Nei atviras, nei uždaras</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'sprendimų priėmimas'!$B$14:$G$14</c:f>
              <c:strCache>
                <c:ptCount val="6"/>
                <c:pt idx="0">
                  <c:v>2018 m.</c:v>
                </c:pt>
                <c:pt idx="1">
                  <c:v>2019 m.</c:v>
                </c:pt>
                <c:pt idx="2">
                  <c:v>2020 m.</c:v>
                </c:pt>
                <c:pt idx="3">
                  <c:v>2021 m.</c:v>
                </c:pt>
                <c:pt idx="4">
                  <c:v>2022 m.</c:v>
                </c:pt>
                <c:pt idx="5">
                  <c:v>2023 m.</c:v>
                </c:pt>
              </c:strCache>
            </c:strRef>
          </c:cat>
          <c:val>
            <c:numRef>
              <c:f>'sprendimų priėmimas'!$B$16:$G$16</c:f>
              <c:numCache>
                <c:formatCode>0%</c:formatCode>
                <c:ptCount val="6"/>
                <c:pt idx="0">
                  <c:v>0.31</c:v>
                </c:pt>
                <c:pt idx="1">
                  <c:v>0.3</c:v>
                </c:pt>
                <c:pt idx="2">
                  <c:v>0.36</c:v>
                </c:pt>
                <c:pt idx="3">
                  <c:v>0.34</c:v>
                </c:pt>
                <c:pt idx="4">
                  <c:v>0.43</c:v>
                </c:pt>
                <c:pt idx="5">
                  <c:v>0.44</c:v>
                </c:pt>
              </c:numCache>
            </c:numRef>
          </c:val>
          <c:extLst>
            <c:ext xmlns:c16="http://schemas.microsoft.com/office/drawing/2014/chart" uri="{C3380CC4-5D6E-409C-BE32-E72D297353CC}">
              <c16:uniqueId val="{00000002-93E3-4E38-9596-4815901EE804}"/>
            </c:ext>
          </c:extLst>
        </c:ser>
        <c:ser>
          <c:idx val="2"/>
          <c:order val="2"/>
          <c:tx>
            <c:strRef>
              <c:f>'sprendimų priėmimas'!$A$17</c:f>
              <c:strCache>
                <c:ptCount val="1"/>
                <c:pt idx="0">
                  <c:v>Visiškai uždaras/ uždaras</c:v>
                </c:pt>
              </c:strCache>
            </c:strRef>
          </c:tx>
          <c:spPr>
            <a:gradFill>
              <a:gsLst>
                <a:gs pos="0">
                  <a:schemeClr val="accent1">
                    <a:lumMod val="5000"/>
                    <a:lumOff val="95000"/>
                  </a:schemeClr>
                </a:gs>
                <a:gs pos="60000">
                  <a:srgbClr val="DF496D"/>
                </a:gs>
              </a:gsLst>
              <a:lin ang="5400000" scaled="1"/>
            </a:gradFill>
            <a:ln>
              <a:noFill/>
            </a:ln>
            <a:effectLst/>
            <a:sp3d/>
          </c:spPr>
          <c:invertIfNegative val="0"/>
          <c:dLbls>
            <c:dLbl>
              <c:idx val="0"/>
              <c:tx>
                <c:rich>
                  <a:bodyPr/>
                  <a:lstStyle/>
                  <a:p>
                    <a:r>
                      <a:rPr lang="en-US"/>
                      <a:t>31%</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93E3-4E38-9596-4815901EE804}"/>
                </c:ext>
              </c:extLst>
            </c:dLbl>
            <c:dLbl>
              <c:idx val="5"/>
              <c:layout>
                <c:manualLayout>
                  <c:x val="9.5525396733614366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3E3-4E38-9596-4815901EE80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'sprendimų priėmimas'!$B$14:$G$14</c:f>
              <c:strCache>
                <c:ptCount val="6"/>
                <c:pt idx="0">
                  <c:v>2018 m.</c:v>
                </c:pt>
                <c:pt idx="1">
                  <c:v>2019 m.</c:v>
                </c:pt>
                <c:pt idx="2">
                  <c:v>2020 m.</c:v>
                </c:pt>
                <c:pt idx="3">
                  <c:v>2021 m.</c:v>
                </c:pt>
                <c:pt idx="4">
                  <c:v>2022 m.</c:v>
                </c:pt>
                <c:pt idx="5">
                  <c:v>2023 m.</c:v>
                </c:pt>
              </c:strCache>
            </c:strRef>
          </c:cat>
          <c:val>
            <c:numRef>
              <c:f>'sprendimų priėmimas'!$B$17:$G$17</c:f>
              <c:numCache>
                <c:formatCode>0%</c:formatCode>
                <c:ptCount val="6"/>
                <c:pt idx="0">
                  <c:v>0.26</c:v>
                </c:pt>
                <c:pt idx="1">
                  <c:v>0.42</c:v>
                </c:pt>
                <c:pt idx="2">
                  <c:v>0.4</c:v>
                </c:pt>
                <c:pt idx="3">
                  <c:v>0.43</c:v>
                </c:pt>
                <c:pt idx="4">
                  <c:v>0.34</c:v>
                </c:pt>
                <c:pt idx="5">
                  <c:v>0.31</c:v>
                </c:pt>
              </c:numCache>
            </c:numRef>
          </c:val>
          <c:extLst>
            <c:ext xmlns:c16="http://schemas.microsoft.com/office/drawing/2014/chart" uri="{C3380CC4-5D6E-409C-BE32-E72D297353CC}">
              <c16:uniqueId val="{00000005-93E3-4E38-9596-4815901EE804}"/>
            </c:ext>
          </c:extLst>
        </c:ser>
        <c:ser>
          <c:idx val="3"/>
          <c:order val="3"/>
          <c:tx>
            <c:strRef>
              <c:f>'sprendimų priėmimas'!$A$18</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5"/>
              <c:layout>
                <c:manualLayout>
                  <c:x val="1.313474205087179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3E3-4E38-9596-4815901EE80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'sprendimų priėmimas'!$B$14:$G$14</c:f>
              <c:strCache>
                <c:ptCount val="6"/>
                <c:pt idx="0">
                  <c:v>2018 m.</c:v>
                </c:pt>
                <c:pt idx="1">
                  <c:v>2019 m.</c:v>
                </c:pt>
                <c:pt idx="2">
                  <c:v>2020 m.</c:v>
                </c:pt>
                <c:pt idx="3">
                  <c:v>2021 m.</c:v>
                </c:pt>
                <c:pt idx="4">
                  <c:v>2022 m.</c:v>
                </c:pt>
                <c:pt idx="5">
                  <c:v>2023 m.</c:v>
                </c:pt>
              </c:strCache>
            </c:strRef>
          </c:cat>
          <c:val>
            <c:numRef>
              <c:f>'sprendimų priėmimas'!$B$18:$G$18</c:f>
              <c:numCache>
                <c:formatCode>0%</c:formatCode>
                <c:ptCount val="6"/>
                <c:pt idx="0">
                  <c:v>0.26</c:v>
                </c:pt>
                <c:pt idx="1">
                  <c:v>0.13</c:v>
                </c:pt>
                <c:pt idx="2">
                  <c:v>0.12</c:v>
                </c:pt>
                <c:pt idx="3">
                  <c:v>0.13</c:v>
                </c:pt>
                <c:pt idx="4">
                  <c:v>0.13</c:v>
                </c:pt>
                <c:pt idx="5">
                  <c:v>0.111</c:v>
                </c:pt>
              </c:numCache>
            </c:numRef>
          </c:val>
          <c:extLst>
            <c:ext xmlns:c16="http://schemas.microsoft.com/office/drawing/2014/chart" uri="{C3380CC4-5D6E-409C-BE32-E72D297353CC}">
              <c16:uniqueId val="{00000007-93E3-4E38-9596-4815901EE804}"/>
            </c:ext>
          </c:extLst>
        </c:ser>
        <c:dLbls>
          <c:showLegendKey val="0"/>
          <c:showVal val="1"/>
          <c:showCatName val="0"/>
          <c:showSerName val="0"/>
          <c:showPercent val="0"/>
          <c:showBubbleSize val="0"/>
        </c:dLbls>
        <c:gapWidth val="150"/>
        <c:shape val="box"/>
        <c:axId val="304940544"/>
        <c:axId val="304941104"/>
        <c:axId val="0"/>
      </c:bar3DChart>
      <c:catAx>
        <c:axId val="30494054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04941104"/>
        <c:crosses val="autoZero"/>
        <c:auto val="1"/>
        <c:lblAlgn val="ctr"/>
        <c:lblOffset val="100"/>
        <c:noMultiLvlLbl val="0"/>
      </c:catAx>
      <c:valAx>
        <c:axId val="30494110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049405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sz="1800" dirty="0"/>
              <a:t>Korupcinogeninės situacijos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1'!$B$62</c:f>
              <c:strCache>
                <c:ptCount val="1"/>
                <c:pt idx="0">
                  <c:v>Korupcija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1'!$A$64:$A$70</c:f>
              <c:strCache>
                <c:ptCount val="7"/>
                <c:pt idx="0">
                  <c:v>Asmuo PO sėkmingai atliktos operacijos ar procedūros gydytojui atsidėkoja dovana (gėlėmis, saldainiais, alkoholiniais gėrimais ir pan.) </c:v>
                </c:pt>
                <c:pt idx="1">
                  <c:v>Asmuo tik dėl turimų pažinčių įsidarbina į privačią įmonę </c:v>
                </c:pt>
                <c:pt idx="2">
                  <c:v>Asmuo gydytojui atsidėkoja pinigais PO sėkmingai atliktos operacijos ar procedūros </c:v>
                </c:pt>
                <c:pt idx="3">
                  <c:v>Valstybės tarnautojas naudoja įstaigos lėšas asmeninėms reikmėms </c:v>
                </c:pt>
                <c:pt idx="4">
                  <c:v>Asmuo valstybės tarnyboje dirbančiam asmeniui atsidėkoja pinigais PO paslaugos atlikimo </c:v>
                </c:pt>
                <c:pt idx="5">
                  <c:v>Asmuo tik dėl turimų pažinčių įsidarbina į valstybės instituciją </c:v>
                </c:pt>
                <c:pt idx="6">
                  <c:v>Asmuo pasinaudoja pažintimis, kad jam reikalinga paslauga būtų atlikta geriau ar greičiau </c:v>
                </c:pt>
              </c:strCache>
            </c:strRef>
          </c:cat>
          <c:val>
            <c:numRef>
              <c:f>'Sheet 1'!$C$64:$C$70</c:f>
              <c:numCache>
                <c:formatCode>0%</c:formatCode>
                <c:ptCount val="7"/>
                <c:pt idx="0">
                  <c:v>0.44700000000000001</c:v>
                </c:pt>
                <c:pt idx="1">
                  <c:v>0.55900000000000005</c:v>
                </c:pt>
                <c:pt idx="2">
                  <c:v>0.6</c:v>
                </c:pt>
                <c:pt idx="3">
                  <c:v>0.70399999999999996</c:v>
                </c:pt>
                <c:pt idx="4">
                  <c:v>0.71199999999999997</c:v>
                </c:pt>
                <c:pt idx="5">
                  <c:v>0.76100000000000001</c:v>
                </c:pt>
                <c:pt idx="6">
                  <c:v>0.76900000000000002</c:v>
                </c:pt>
              </c:numCache>
            </c:numRef>
          </c:val>
          <c:extLst>
            <c:ext xmlns:c16="http://schemas.microsoft.com/office/drawing/2014/chart" uri="{C3380CC4-5D6E-409C-BE32-E72D297353CC}">
              <c16:uniqueId val="{00000000-14BD-4F49-A2C6-21A1A2162C8B}"/>
            </c:ext>
          </c:extLst>
        </c:ser>
        <c:ser>
          <c:idx val="1"/>
          <c:order val="1"/>
          <c:tx>
            <c:strRef>
              <c:f>'Sheet 1'!$D$62</c:f>
              <c:strCache>
                <c:ptCount val="1"/>
                <c:pt idx="0">
                  <c:v>Ne korupcija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1'!$A$64:$A$70</c:f>
              <c:strCache>
                <c:ptCount val="7"/>
                <c:pt idx="0">
                  <c:v>Asmuo PO sėkmingai atliktos operacijos ar procedūros gydytojui atsidėkoja dovana (gėlėmis, saldainiais, alkoholiniais gėrimais ir pan.) </c:v>
                </c:pt>
                <c:pt idx="1">
                  <c:v>Asmuo tik dėl turimų pažinčių įsidarbina į privačią įmonę </c:v>
                </c:pt>
                <c:pt idx="2">
                  <c:v>Asmuo gydytojui atsidėkoja pinigais PO sėkmingai atliktos operacijos ar procedūros </c:v>
                </c:pt>
                <c:pt idx="3">
                  <c:v>Valstybės tarnautojas naudoja įstaigos lėšas asmeninėms reikmėms </c:v>
                </c:pt>
                <c:pt idx="4">
                  <c:v>Asmuo valstybės tarnyboje dirbančiam asmeniui atsidėkoja pinigais PO paslaugos atlikimo </c:v>
                </c:pt>
                <c:pt idx="5">
                  <c:v>Asmuo tik dėl turimų pažinčių įsidarbina į valstybės instituciją </c:v>
                </c:pt>
                <c:pt idx="6">
                  <c:v>Asmuo pasinaudoja pažintimis, kad jam reikalinga paslauga būtų atlikta geriau ar greičiau </c:v>
                </c:pt>
              </c:strCache>
            </c:strRef>
          </c:cat>
          <c:val>
            <c:numRef>
              <c:f>'Sheet 1'!$E$64:$E$70</c:f>
              <c:numCache>
                <c:formatCode>0%</c:formatCode>
                <c:ptCount val="7"/>
                <c:pt idx="0">
                  <c:v>0.44900000000000001</c:v>
                </c:pt>
                <c:pt idx="1">
                  <c:v>0.32200000000000001</c:v>
                </c:pt>
                <c:pt idx="2">
                  <c:v>0.312</c:v>
                </c:pt>
                <c:pt idx="3">
                  <c:v>0.223</c:v>
                </c:pt>
                <c:pt idx="4">
                  <c:v>0.23699999999999999</c:v>
                </c:pt>
                <c:pt idx="5">
                  <c:v>0.17499999999999999</c:v>
                </c:pt>
                <c:pt idx="6">
                  <c:v>0.159</c:v>
                </c:pt>
              </c:numCache>
            </c:numRef>
          </c:val>
          <c:extLst>
            <c:ext xmlns:c16="http://schemas.microsoft.com/office/drawing/2014/chart" uri="{C3380CC4-5D6E-409C-BE32-E72D297353CC}">
              <c16:uniqueId val="{00000001-14BD-4F49-A2C6-21A1A2162C8B}"/>
            </c:ext>
          </c:extLst>
        </c:ser>
        <c:ser>
          <c:idx val="2"/>
          <c:order val="2"/>
          <c:tx>
            <c:strRef>
              <c:f>'Sheet 1'!$F$62</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1'!$A$64:$A$70</c:f>
              <c:strCache>
                <c:ptCount val="7"/>
                <c:pt idx="0">
                  <c:v>Asmuo PO sėkmingai atliktos operacijos ar procedūros gydytojui atsidėkoja dovana (gėlėmis, saldainiais, alkoholiniais gėrimais ir pan.) </c:v>
                </c:pt>
                <c:pt idx="1">
                  <c:v>Asmuo tik dėl turimų pažinčių įsidarbina į privačią įmonę </c:v>
                </c:pt>
                <c:pt idx="2">
                  <c:v>Asmuo gydytojui atsidėkoja pinigais PO sėkmingai atliktos operacijos ar procedūros </c:v>
                </c:pt>
                <c:pt idx="3">
                  <c:v>Valstybės tarnautojas naudoja įstaigos lėšas asmeninėms reikmėms </c:v>
                </c:pt>
                <c:pt idx="4">
                  <c:v>Asmuo valstybės tarnyboje dirbančiam asmeniui atsidėkoja pinigais PO paslaugos atlikimo </c:v>
                </c:pt>
                <c:pt idx="5">
                  <c:v>Asmuo tik dėl turimų pažinčių įsidarbina į valstybės instituciją </c:v>
                </c:pt>
                <c:pt idx="6">
                  <c:v>Asmuo pasinaudoja pažintimis, kad jam reikalinga paslauga būtų atlikta geriau ar greičiau </c:v>
                </c:pt>
              </c:strCache>
            </c:strRef>
          </c:cat>
          <c:val>
            <c:numRef>
              <c:f>'Sheet 1'!$G$64:$G$70</c:f>
              <c:numCache>
                <c:formatCode>0%</c:formatCode>
                <c:ptCount val="7"/>
                <c:pt idx="0">
                  <c:v>0.10299999999999999</c:v>
                </c:pt>
                <c:pt idx="1">
                  <c:v>0.11899999999999999</c:v>
                </c:pt>
                <c:pt idx="2">
                  <c:v>8.6999999999999994E-2</c:v>
                </c:pt>
                <c:pt idx="3">
                  <c:v>7.3999999999999996E-2</c:v>
                </c:pt>
                <c:pt idx="4">
                  <c:v>5.1999999999999998E-2</c:v>
                </c:pt>
                <c:pt idx="5">
                  <c:v>6.4000000000000001E-2</c:v>
                </c:pt>
                <c:pt idx="6">
                  <c:v>7.1999999999999995E-2</c:v>
                </c:pt>
              </c:numCache>
            </c:numRef>
          </c:val>
          <c:extLst>
            <c:ext xmlns:c16="http://schemas.microsoft.com/office/drawing/2014/chart" uri="{C3380CC4-5D6E-409C-BE32-E72D297353CC}">
              <c16:uniqueId val="{00000002-14BD-4F49-A2C6-21A1A2162C8B}"/>
            </c:ext>
          </c:extLst>
        </c:ser>
        <c:dLbls>
          <c:showLegendKey val="0"/>
          <c:showVal val="0"/>
          <c:showCatName val="0"/>
          <c:showSerName val="0"/>
          <c:showPercent val="0"/>
          <c:showBubbleSize val="0"/>
        </c:dLbls>
        <c:gapWidth val="150"/>
        <c:shape val="box"/>
        <c:axId val="291992224"/>
        <c:axId val="1"/>
        <c:axId val="0"/>
      </c:bar3DChart>
      <c:catAx>
        <c:axId val="291992224"/>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291992224"/>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Ar teko dalyvauti?</a:t>
            </a:r>
          </a:p>
          <a:p>
            <a:pPr marL="0" marR="0" lvl="0" indent="0" algn="ctr" defTabSz="914400" rtl="0" eaLnBrk="1" fontAlgn="auto" latinLnBrk="0" hangingPunct="1">
              <a:lnSpc>
                <a:spcPct val="100000"/>
              </a:lnSpc>
              <a:spcBef>
                <a:spcPts val="0"/>
              </a:spcBef>
              <a:spcAft>
                <a:spcPts val="0"/>
              </a:spcAft>
              <a:buClrTx/>
              <a:buSzTx/>
              <a:buFontTx/>
              <a:buNone/>
              <a:tabLst/>
              <a:defRPr sz="1800" b="1">
                <a:solidFill>
                  <a:sysClr val="windowText" lastClr="000000"/>
                </a:solidFill>
              </a:defRPr>
            </a:pPr>
            <a:endParaRPr lang="lt-LT" sz="1800" b="1" dirty="0"/>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0751111123449889E-2"/>
          <c:y val="9.1732283464566938E-2"/>
          <c:w val="0.91839940284620936"/>
          <c:h val="0.59751813503627005"/>
        </c:manualLayout>
      </c:layout>
      <c:bar3DChart>
        <c:barDir val="bar"/>
        <c:grouping val="stacked"/>
        <c:varyColors val="0"/>
        <c:ser>
          <c:idx val="0"/>
          <c:order val="0"/>
          <c:tx>
            <c:strRef>
              <c:f>'Sheet 1'!$A$1369</c:f>
              <c:strCache>
                <c:ptCount val="1"/>
                <c:pt idx="0">
                  <c:v>Taip, teko dalyvauti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1-63BD-4914-B35A-EF16C1B0EE8E}"/>
              </c:ext>
            </c:extLst>
          </c:dPt>
          <c:dLbls>
            <c:dLbl>
              <c:idx val="0"/>
              <c:tx>
                <c:rich>
                  <a:bodyPr/>
                  <a:lstStyle/>
                  <a:p>
                    <a:fld id="{207E2F75-2A73-40E3-B94A-2C3983BF90AE}" type="VALUE">
                      <a:rPr lang="en-US"/>
                      <a:pPr/>
                      <a:t>[VALUE]</a:t>
                    </a:fld>
                    <a:r>
                      <a:rPr lang="en-US"/>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3BD-4914-B35A-EF16C1B0EE8E}"/>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1'!$B$1369</c:f>
              <c:numCache>
                <c:formatCode>0%</c:formatCode>
                <c:ptCount val="1"/>
                <c:pt idx="0">
                  <c:v>0.12</c:v>
                </c:pt>
              </c:numCache>
            </c:numRef>
          </c:val>
          <c:extLst>
            <c:ext xmlns:c16="http://schemas.microsoft.com/office/drawing/2014/chart" uri="{C3380CC4-5D6E-409C-BE32-E72D297353CC}">
              <c16:uniqueId val="{00000002-63BD-4914-B35A-EF16C1B0EE8E}"/>
            </c:ext>
          </c:extLst>
        </c:ser>
        <c:ser>
          <c:idx val="1"/>
          <c:order val="1"/>
          <c:tx>
            <c:strRef>
              <c:f>'Sheet 1'!$A$1370</c:f>
              <c:strCache>
                <c:ptCount val="1"/>
                <c:pt idx="0">
                  <c:v>Ne, neteko </c:v>
                </c:pt>
              </c:strCache>
            </c:strRef>
          </c:tx>
          <c:spPr>
            <a:gradFill>
              <a:gsLst>
                <a:gs pos="0">
                  <a:schemeClr val="accent1">
                    <a:lumMod val="5000"/>
                    <a:lumOff val="95000"/>
                  </a:schemeClr>
                </a:gs>
                <a:gs pos="60000">
                  <a:srgbClr val="5B9BD5"/>
                </a:gs>
              </a:gsLst>
              <a:lin ang="5400000" scaled="1"/>
            </a:gradFill>
            <a:ln>
              <a:noFill/>
            </a:ln>
            <a:effectLst/>
            <a:sp3d/>
          </c:spPr>
          <c:invertIfNegative val="0"/>
          <c:dLbls>
            <c:dLbl>
              <c:idx val="0"/>
              <c:tx>
                <c:rich>
                  <a:bodyPr/>
                  <a:lstStyle/>
                  <a:p>
                    <a:fld id="{AA0B2D5D-D6A7-4F70-A0A9-967890618C55}" type="VALUE">
                      <a:rPr lang="en-US"/>
                      <a:pPr/>
                      <a:t>[VALUE]</a:t>
                    </a:fld>
                    <a:r>
                      <a:rPr lang="en-US"/>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3BD-4914-B35A-EF16C1B0EE8E}"/>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1'!$B$1370</c:f>
              <c:numCache>
                <c:formatCode>0%</c:formatCode>
                <c:ptCount val="1"/>
                <c:pt idx="0">
                  <c:v>0.81899999999999995</c:v>
                </c:pt>
              </c:numCache>
            </c:numRef>
          </c:val>
          <c:extLst>
            <c:ext xmlns:c16="http://schemas.microsoft.com/office/drawing/2014/chart" uri="{C3380CC4-5D6E-409C-BE32-E72D297353CC}">
              <c16:uniqueId val="{00000004-63BD-4914-B35A-EF16C1B0EE8E}"/>
            </c:ext>
          </c:extLst>
        </c:ser>
        <c:ser>
          <c:idx val="2"/>
          <c:order val="2"/>
          <c:tx>
            <c:strRef>
              <c:f>'Sheet 1'!$A$1371</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A5A5A5"/>
                  </a:gs>
                </a:gsLst>
                <a:lin ang="5400000" scaled="1"/>
              </a:gradFill>
              <a:ln>
                <a:noFill/>
              </a:ln>
              <a:effectLst/>
              <a:sp3d/>
            </c:spPr>
            <c:extLst>
              <c:ext xmlns:c16="http://schemas.microsoft.com/office/drawing/2014/chart" uri="{C3380CC4-5D6E-409C-BE32-E72D297353CC}">
                <c16:uniqueId val="{00000006-63BD-4914-B35A-EF16C1B0EE8E}"/>
              </c:ext>
            </c:extLst>
          </c:dPt>
          <c:dLbls>
            <c:dLbl>
              <c:idx val="0"/>
              <c:tx>
                <c:rich>
                  <a:bodyPr/>
                  <a:lstStyle/>
                  <a:p>
                    <a:fld id="{0438544D-EF22-4D69-BBCD-02FABA9F2FED}" type="VALUE">
                      <a:rPr lang="en-US"/>
                      <a:pPr/>
                      <a:t>[VALUE]</a:t>
                    </a:fld>
                    <a:r>
                      <a:rPr lang="en-US"/>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63BD-4914-B35A-EF16C1B0EE8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1'!$B$1371</c:f>
              <c:numCache>
                <c:formatCode>0%</c:formatCode>
                <c:ptCount val="1"/>
                <c:pt idx="0">
                  <c:v>0.06</c:v>
                </c:pt>
              </c:numCache>
            </c:numRef>
          </c:val>
          <c:extLst>
            <c:ext xmlns:c16="http://schemas.microsoft.com/office/drawing/2014/chart" uri="{C3380CC4-5D6E-409C-BE32-E72D297353CC}">
              <c16:uniqueId val="{00000007-63BD-4914-B35A-EF16C1B0EE8E}"/>
            </c:ext>
          </c:extLst>
        </c:ser>
        <c:dLbls>
          <c:showLegendKey val="0"/>
          <c:showVal val="1"/>
          <c:showCatName val="0"/>
          <c:showSerName val="0"/>
          <c:showPercent val="0"/>
          <c:showBubbleSize val="0"/>
        </c:dLbls>
        <c:gapWidth val="95"/>
        <c:gapDepth val="95"/>
        <c:shape val="box"/>
        <c:axId val="320032912"/>
        <c:axId val="320032352"/>
        <c:axId val="0"/>
      </c:bar3DChart>
      <c:valAx>
        <c:axId val="32003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0032912"/>
        <c:crosses val="autoZero"/>
        <c:crossBetween val="between"/>
      </c:valAx>
      <c:catAx>
        <c:axId val="320032912"/>
        <c:scaling>
          <c:orientation val="minMax"/>
        </c:scaling>
        <c:delete val="1"/>
        <c:axPos val="l"/>
        <c:numFmt formatCode="General" sourceLinked="1"/>
        <c:majorTickMark val="out"/>
        <c:minorTickMark val="none"/>
        <c:tickLblPos val="nextTo"/>
        <c:crossAx val="320032352"/>
        <c:crosses val="autoZero"/>
        <c:auto val="1"/>
        <c:lblAlgn val="ctr"/>
        <c:lblOffset val="100"/>
        <c:noMultiLvlLbl val="0"/>
      </c:catAx>
      <c:spPr>
        <a:noFill/>
        <a:ln>
          <a:noFill/>
        </a:ln>
        <a:effectLst/>
      </c:spPr>
    </c:plotArea>
    <c:legend>
      <c:legendPos val="b"/>
      <c:layout>
        <c:manualLayout>
          <c:xMode val="edge"/>
          <c:yMode val="edge"/>
          <c:x val="0.10363138596483393"/>
          <c:y val="0.82462458924917847"/>
          <c:w val="0.8206967795477027"/>
          <c:h val="0.10713384700796387"/>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600" b="1" dirty="0"/>
              <a:t>Asmenų ir organizacijų įtaka sprendimų priėmimui</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 1'!$A$1377</c:f>
              <c:strCache>
                <c:ptCount val="1"/>
                <c:pt idx="0">
                  <c:v>Taip </c:v>
                </c:pt>
              </c:strCache>
            </c:strRef>
          </c:tx>
          <c:spPr>
            <a:gradFill>
              <a:gsLst>
                <a:gs pos="0">
                  <a:schemeClr val="accent1">
                    <a:lumMod val="5000"/>
                    <a:lumOff val="95000"/>
                  </a:schemeClr>
                </a:gs>
                <a:gs pos="60000">
                  <a:srgbClr val="5B9BD5"/>
                </a:gs>
              </a:gsLst>
              <a:lin ang="5400000" scaled="1"/>
            </a:gradFill>
            <a:ln>
              <a:noFill/>
            </a:ln>
            <a:effectLst/>
            <a:sp3d/>
          </c:spPr>
          <c:invertIfNegative val="0"/>
          <c:dPt>
            <c:idx val="0"/>
            <c:invertIfNegative val="0"/>
            <c:bubble3D val="0"/>
            <c:spPr>
              <a:gradFill>
                <a:gsLst>
                  <a:gs pos="0">
                    <a:schemeClr val="accent1">
                      <a:lumMod val="5000"/>
                      <a:lumOff val="95000"/>
                    </a:schemeClr>
                  </a:gs>
                  <a:gs pos="64000">
                    <a:srgbClr val="DF496D"/>
                  </a:gs>
                </a:gsLst>
                <a:lin ang="5400000" scaled="1"/>
              </a:gradFill>
              <a:ln>
                <a:noFill/>
              </a:ln>
              <a:effectLst/>
              <a:sp3d/>
            </c:spPr>
            <c:extLst>
              <c:ext xmlns:c16="http://schemas.microsoft.com/office/drawing/2014/chart" uri="{C3380CC4-5D6E-409C-BE32-E72D297353CC}">
                <c16:uniqueId val="{00000000-A5C4-4C5E-98ED-47B9C97F41F8}"/>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1'!$B$1377</c:f>
              <c:numCache>
                <c:formatCode>0%</c:formatCode>
                <c:ptCount val="1"/>
                <c:pt idx="0">
                  <c:v>0.43099999999999999</c:v>
                </c:pt>
              </c:numCache>
            </c:numRef>
          </c:val>
          <c:extLst>
            <c:ext xmlns:c16="http://schemas.microsoft.com/office/drawing/2014/chart" uri="{C3380CC4-5D6E-409C-BE32-E72D297353CC}">
              <c16:uniqueId val="{00000000-2D5D-4A3C-B8E4-0B1FDFF6C77A}"/>
            </c:ext>
          </c:extLst>
        </c:ser>
        <c:ser>
          <c:idx val="1"/>
          <c:order val="1"/>
          <c:tx>
            <c:strRef>
              <c:f>'Sheet 1'!$A$1378</c:f>
              <c:strCache>
                <c:ptCount val="1"/>
                <c:pt idx="0">
                  <c:v>Ne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1'!$B$1378</c:f>
              <c:numCache>
                <c:formatCode>0%</c:formatCode>
                <c:ptCount val="1"/>
                <c:pt idx="0">
                  <c:v>0.42299999999999999</c:v>
                </c:pt>
              </c:numCache>
            </c:numRef>
          </c:val>
          <c:extLst>
            <c:ext xmlns:c16="http://schemas.microsoft.com/office/drawing/2014/chart" uri="{C3380CC4-5D6E-409C-BE32-E72D297353CC}">
              <c16:uniqueId val="{00000001-2D5D-4A3C-B8E4-0B1FDFF6C77A}"/>
            </c:ext>
          </c:extLst>
        </c:ser>
        <c:ser>
          <c:idx val="2"/>
          <c:order val="2"/>
          <c:tx>
            <c:strRef>
              <c:f>'Sheet 1'!$A$1379</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1'!$B$1379</c:f>
              <c:numCache>
                <c:formatCode>0%</c:formatCode>
                <c:ptCount val="1"/>
                <c:pt idx="0">
                  <c:v>0.14499999999999999</c:v>
                </c:pt>
              </c:numCache>
            </c:numRef>
          </c:val>
          <c:extLst>
            <c:ext xmlns:c16="http://schemas.microsoft.com/office/drawing/2014/chart" uri="{C3380CC4-5D6E-409C-BE32-E72D297353CC}">
              <c16:uniqueId val="{00000002-2D5D-4A3C-B8E4-0B1FDFF6C77A}"/>
            </c:ext>
          </c:extLst>
        </c:ser>
        <c:dLbls>
          <c:showLegendKey val="0"/>
          <c:showVal val="1"/>
          <c:showCatName val="0"/>
          <c:showSerName val="0"/>
          <c:showPercent val="0"/>
          <c:showBubbleSize val="0"/>
        </c:dLbls>
        <c:gapWidth val="150"/>
        <c:shape val="box"/>
        <c:axId val="304948944"/>
        <c:axId val="304949504"/>
        <c:axId val="0"/>
      </c:bar3DChart>
      <c:catAx>
        <c:axId val="304948944"/>
        <c:scaling>
          <c:orientation val="minMax"/>
        </c:scaling>
        <c:delete val="1"/>
        <c:axPos val="b"/>
        <c:numFmt formatCode="General" sourceLinked="1"/>
        <c:majorTickMark val="none"/>
        <c:minorTickMark val="none"/>
        <c:tickLblPos val="nextTo"/>
        <c:crossAx val="304949504"/>
        <c:crosses val="autoZero"/>
        <c:auto val="1"/>
        <c:lblAlgn val="ctr"/>
        <c:lblOffset val="100"/>
        <c:noMultiLvlLbl val="0"/>
      </c:catAx>
      <c:valAx>
        <c:axId val="30494950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049489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Įtaka teisėtais ir neteisėtais būdais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fld id="{080797A3-89B3-43AA-B935-04A3A98B3614}" type="VALUE">
                      <a:rPr lang="en-US" smtClean="0"/>
                      <a:pPr/>
                      <a:t>[VALUE]</a:t>
                    </a:fld>
                    <a:r>
                      <a:rPr lang="en-US"/>
                      <a:t> (16</a:t>
                    </a:r>
                    <a:r>
                      <a:rPr lang="en-US" baseline="0"/>
                      <a:t>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E90A-4071-A425-574309E85ECF}"/>
                </c:ext>
              </c:extLst>
            </c:dLbl>
            <c:dLbl>
              <c:idx val="1"/>
              <c:tx>
                <c:rich>
                  <a:bodyPr/>
                  <a:lstStyle/>
                  <a:p>
                    <a:fld id="{7B91D44E-C06F-403F-A6E1-7363E030DEF1}" type="VALUE">
                      <a:rPr lang="en-US" smtClean="0"/>
                      <a:pPr/>
                      <a:t>[VALUE]</a:t>
                    </a:fld>
                    <a:r>
                      <a:rPr lang="en-US"/>
                      <a:t> (34 %)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90A-4071-A425-574309E85ECF}"/>
                </c:ext>
              </c:extLst>
            </c:dLbl>
            <c:dLbl>
              <c:idx val="2"/>
              <c:tx>
                <c:rich>
                  <a:bodyPr/>
                  <a:lstStyle/>
                  <a:p>
                    <a:fld id="{EC3EF51A-4694-41B8-B48E-753FD88DDCC4}" type="VALUE">
                      <a:rPr lang="en-US" smtClean="0"/>
                      <a:pPr/>
                      <a:t>[VALUE]</a:t>
                    </a:fld>
                    <a:r>
                      <a:rPr lang="en-US" dirty="0"/>
                      <a:t> (45 %)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E90A-4071-A425-574309E85ECF}"/>
                </c:ext>
              </c:extLst>
            </c:dLbl>
            <c:dLbl>
              <c:idx val="3"/>
              <c:tx>
                <c:rich>
                  <a:bodyPr/>
                  <a:lstStyle/>
                  <a:p>
                    <a:fld id="{2035199E-9D02-460B-B396-5E6463BD4D20}" type="VALUE">
                      <a:rPr lang="en-US" smtClean="0"/>
                      <a:pPr/>
                      <a:t>[VALUE]</a:t>
                    </a:fld>
                    <a:r>
                      <a:rPr lang="en-US"/>
                      <a:t> (5 %)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90A-4071-A425-574309E85ECF}"/>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1'!$A$1385:$A$1388</c:f>
              <c:strCache>
                <c:ptCount val="4"/>
                <c:pt idx="0">
                  <c:v>Nežino, neatsakė </c:v>
                </c:pt>
                <c:pt idx="1">
                  <c:v>Neteisėtu </c:v>
                </c:pt>
                <c:pt idx="2">
                  <c:v>Ir teisėtu, ir neteisėtu </c:v>
                </c:pt>
                <c:pt idx="3">
                  <c:v>Teisėtu </c:v>
                </c:pt>
              </c:strCache>
            </c:strRef>
          </c:cat>
          <c:val>
            <c:numRef>
              <c:f>'Sheet 1'!$B$1385:$B$1388</c:f>
              <c:numCache>
                <c:formatCode>0%</c:formatCode>
                <c:ptCount val="4"/>
                <c:pt idx="0">
                  <c:v>9.7000000000000003E-2</c:v>
                </c:pt>
                <c:pt idx="1">
                  <c:v>0.38700000000000001</c:v>
                </c:pt>
                <c:pt idx="2">
                  <c:v>0.40600000000000003</c:v>
                </c:pt>
                <c:pt idx="3">
                  <c:v>0.111</c:v>
                </c:pt>
              </c:numCache>
            </c:numRef>
          </c:val>
          <c:extLst>
            <c:ext xmlns:c16="http://schemas.microsoft.com/office/drawing/2014/chart" uri="{C3380CC4-5D6E-409C-BE32-E72D297353CC}">
              <c16:uniqueId val="{00000000-E90A-4071-A425-574309E85ECF}"/>
            </c:ext>
          </c:extLst>
        </c:ser>
        <c:dLbls>
          <c:showLegendKey val="0"/>
          <c:showVal val="1"/>
          <c:showCatName val="0"/>
          <c:showSerName val="0"/>
          <c:showPercent val="0"/>
          <c:showBubbleSize val="0"/>
        </c:dLbls>
        <c:gapWidth val="150"/>
        <c:shape val="box"/>
        <c:axId val="591618816"/>
        <c:axId val="591609696"/>
        <c:axId val="0"/>
      </c:bar3DChart>
      <c:catAx>
        <c:axId val="59161881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591609696"/>
        <c:crosses val="autoZero"/>
        <c:auto val="1"/>
        <c:lblAlgn val="ctr"/>
        <c:lblOffset val="100"/>
        <c:noMultiLvlLbl val="0"/>
      </c:catAx>
      <c:valAx>
        <c:axId val="5916096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5916188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dirty="0"/>
              <a:t>Sritys, ku</a:t>
            </a:r>
            <a:r>
              <a:rPr lang="en-US" sz="1800" b="1" dirty="0" err="1"/>
              <a:t>riose</a:t>
            </a:r>
            <a:r>
              <a:rPr lang="lt-LT" sz="1800" b="1" dirty="0"/>
              <a:t> dažniausiai siekiama daryti įtaką sprendimų priėmimui</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5454778784234977"/>
          <c:y val="0.11204719769774292"/>
          <c:w val="0.70720354164796717"/>
          <c:h val="0.82270114742819023"/>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1'!$A$1394:$A$1404</c:f>
              <c:strCache>
                <c:ptCount val="11"/>
                <c:pt idx="0">
                  <c:v>Kita </c:v>
                </c:pt>
                <c:pt idx="1">
                  <c:v>Finansų technologijos (fintech) </c:v>
                </c:pt>
                <c:pt idx="2">
                  <c:v>Telekomunikacijos </c:v>
                </c:pt>
                <c:pt idx="3">
                  <c:v>Azartiniai lošimai, lažybos </c:v>
                </c:pt>
                <c:pt idx="4">
                  <c:v>Alkoholio gėrimų rinka </c:v>
                </c:pt>
                <c:pt idx="5">
                  <c:v>Tabako gaminių rinka </c:v>
                </c:pt>
                <c:pt idx="6">
                  <c:v>Aplinkosauga </c:v>
                </c:pt>
                <c:pt idx="7">
                  <c:v>Sveikatos apsauga </c:v>
                </c:pt>
                <c:pt idx="8">
                  <c:v>Statyba </c:v>
                </c:pt>
                <c:pt idx="9">
                  <c:v>Farmacija </c:v>
                </c:pt>
                <c:pt idx="10">
                  <c:v>Energetika </c:v>
                </c:pt>
              </c:strCache>
            </c:strRef>
          </c:cat>
          <c:val>
            <c:numRef>
              <c:f>'Sheet 1'!$B$1394:$B$1404</c:f>
              <c:numCache>
                <c:formatCode>0%</c:formatCode>
                <c:ptCount val="11"/>
                <c:pt idx="0">
                  <c:v>4.2000000000000003E-2</c:v>
                </c:pt>
                <c:pt idx="1">
                  <c:v>8.5000000000000006E-2</c:v>
                </c:pt>
                <c:pt idx="2">
                  <c:v>0.157</c:v>
                </c:pt>
                <c:pt idx="3">
                  <c:v>0.219</c:v>
                </c:pt>
                <c:pt idx="4">
                  <c:v>0.312</c:v>
                </c:pt>
                <c:pt idx="5">
                  <c:v>0.312</c:v>
                </c:pt>
                <c:pt idx="6">
                  <c:v>0.34</c:v>
                </c:pt>
                <c:pt idx="7">
                  <c:v>0.48299999999999998</c:v>
                </c:pt>
                <c:pt idx="8">
                  <c:v>0.53100000000000003</c:v>
                </c:pt>
                <c:pt idx="9">
                  <c:v>0.64400000000000002</c:v>
                </c:pt>
                <c:pt idx="10">
                  <c:v>0.73399999999999999</c:v>
                </c:pt>
              </c:numCache>
            </c:numRef>
          </c:val>
          <c:extLst>
            <c:ext xmlns:c16="http://schemas.microsoft.com/office/drawing/2014/chart" uri="{C3380CC4-5D6E-409C-BE32-E72D297353CC}">
              <c16:uniqueId val="{00000000-8B16-44E2-91D3-E8A9D7ABE70F}"/>
            </c:ext>
          </c:extLst>
        </c:ser>
        <c:dLbls>
          <c:showLegendKey val="0"/>
          <c:showVal val="1"/>
          <c:showCatName val="0"/>
          <c:showSerName val="0"/>
          <c:showPercent val="0"/>
          <c:showBubbleSize val="0"/>
        </c:dLbls>
        <c:gapWidth val="150"/>
        <c:shape val="box"/>
        <c:axId val="1491196640"/>
        <c:axId val="1491197120"/>
        <c:axId val="0"/>
      </c:bar3DChart>
      <c:catAx>
        <c:axId val="14911966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491197120"/>
        <c:crosses val="autoZero"/>
        <c:auto val="1"/>
        <c:lblAlgn val="ctr"/>
        <c:lblOffset val="100"/>
        <c:noMultiLvlLbl val="0"/>
      </c:catAx>
      <c:valAx>
        <c:axId val="149119712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4911966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Asmenys ir organizacijos siekiančios daryti įtaką sprendimų priėmimui</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1'!$A$1409:$A$1420</c:f>
              <c:strCache>
                <c:ptCount val="12"/>
                <c:pt idx="0">
                  <c:v> Kita </c:v>
                </c:pt>
                <c:pt idx="1">
                  <c:v>Akademinės institucijos </c:v>
                </c:pt>
                <c:pt idx="2">
                  <c:v>Profesinės sąjungos </c:v>
                </c:pt>
                <c:pt idx="3">
                  <c:v>Advokatų kontoros </c:v>
                </c:pt>
                <c:pt idx="4">
                  <c:v>Piliečiai </c:v>
                </c:pt>
                <c:pt idx="5">
                  <c:v>Visuomeninės organizacijos, viešosios įstaigos </c:v>
                </c:pt>
                <c:pt idx="6">
                  <c:v>Įmonės </c:v>
                </c:pt>
                <c:pt idx="7">
                  <c:v>Politinių partijų analitiniai centrai </c:v>
                </c:pt>
                <c:pt idx="8">
                  <c:v>Viešųjų ryšių ir konsultacinės agentūros </c:v>
                </c:pt>
                <c:pt idx="9">
                  <c:v>Fondai </c:v>
                </c:pt>
                <c:pt idx="10">
                  <c:v>Asociacijos </c:v>
                </c:pt>
                <c:pt idx="11">
                  <c:v>Registruoti lobistai </c:v>
                </c:pt>
              </c:strCache>
            </c:strRef>
          </c:cat>
          <c:val>
            <c:numRef>
              <c:f>'Sheet 1'!$B$1409:$B$1420</c:f>
              <c:numCache>
                <c:formatCode>0%</c:formatCode>
                <c:ptCount val="12"/>
                <c:pt idx="0">
                  <c:v>5.1999999999999998E-2</c:v>
                </c:pt>
                <c:pt idx="1">
                  <c:v>8.2000000000000003E-2</c:v>
                </c:pt>
                <c:pt idx="2">
                  <c:v>0.13200000000000001</c:v>
                </c:pt>
                <c:pt idx="3">
                  <c:v>0.13400000000000001</c:v>
                </c:pt>
                <c:pt idx="4">
                  <c:v>0.13600000000000001</c:v>
                </c:pt>
                <c:pt idx="5">
                  <c:v>0.20799999999999999</c:v>
                </c:pt>
                <c:pt idx="6">
                  <c:v>0.23200000000000001</c:v>
                </c:pt>
                <c:pt idx="7">
                  <c:v>0.27100000000000002</c:v>
                </c:pt>
                <c:pt idx="8">
                  <c:v>0.309</c:v>
                </c:pt>
                <c:pt idx="9">
                  <c:v>0.315</c:v>
                </c:pt>
                <c:pt idx="10">
                  <c:v>0.46100000000000002</c:v>
                </c:pt>
                <c:pt idx="11">
                  <c:v>0.77200000000000002</c:v>
                </c:pt>
              </c:numCache>
            </c:numRef>
          </c:val>
          <c:extLst>
            <c:ext xmlns:c16="http://schemas.microsoft.com/office/drawing/2014/chart" uri="{C3380CC4-5D6E-409C-BE32-E72D297353CC}">
              <c16:uniqueId val="{00000000-AAB0-44DB-A5D1-96CBC04874A9}"/>
            </c:ext>
          </c:extLst>
        </c:ser>
        <c:dLbls>
          <c:showLegendKey val="0"/>
          <c:showVal val="1"/>
          <c:showCatName val="0"/>
          <c:showSerName val="0"/>
          <c:showPercent val="0"/>
          <c:showBubbleSize val="0"/>
        </c:dLbls>
        <c:gapWidth val="150"/>
        <c:shape val="box"/>
        <c:axId val="1491152960"/>
        <c:axId val="1491138560"/>
        <c:axId val="0"/>
      </c:bar3DChart>
      <c:catAx>
        <c:axId val="14911529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38560"/>
        <c:crosses val="autoZero"/>
        <c:auto val="1"/>
        <c:lblAlgn val="ctr"/>
        <c:lblOffset val="100"/>
        <c:noMultiLvlLbl val="0"/>
      </c:catAx>
      <c:valAx>
        <c:axId val="14911385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529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a:t>B</a:t>
            </a:r>
            <a:r>
              <a:rPr lang="lt-LT" sz="1800" b="1" dirty="0"/>
              <a:t>ūdai,</a:t>
            </a:r>
            <a:r>
              <a:rPr lang="lt-LT" sz="1800" b="1" baseline="0" dirty="0"/>
              <a:t> kuriais veikia interesų grupės</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1'!$A$1425:$A$1431</c:f>
              <c:strCache>
                <c:ptCount val="7"/>
                <c:pt idx="0">
                  <c:v>Kita </c:v>
                </c:pt>
                <c:pt idx="1">
                  <c:v>Pažadėdami ne finansinį atlygį už palankų sprendimą </c:v>
                </c:pt>
                <c:pt idx="2">
                  <c:v>Paremdami arba kitaip finansiškai prisidėdami prie politinių partijų ir politikų rinkimų kampanijų </c:v>
                </c:pt>
                <c:pt idx="3">
                  <c:v>Dalyvaudami oficialiose darbo grupėse, susitikimuose, teikdami pastabas rengiamiems oficialiems dokumentams, projektams </c:v>
                </c:pt>
                <c:pt idx="4">
                  <c:v>Pažadėdami finansinį atlygį už palankų sprendimą </c:v>
                </c:pt>
                <c:pt idx="5">
                  <c:v>Dalyvaudami neoficialiuose susitikimuose, neoficialiai pateikdami pasiūlymus </c:v>
                </c:pt>
                <c:pt idx="6">
                  <c:v>Pasinaudodami pažintimis </c:v>
                </c:pt>
              </c:strCache>
            </c:strRef>
          </c:cat>
          <c:val>
            <c:numRef>
              <c:f>'Sheet 1'!$B$1425:$B$1431</c:f>
              <c:numCache>
                <c:formatCode>0%</c:formatCode>
                <c:ptCount val="7"/>
                <c:pt idx="0">
                  <c:v>5.1999999999999998E-2</c:v>
                </c:pt>
                <c:pt idx="1">
                  <c:v>0.28199999999999997</c:v>
                </c:pt>
                <c:pt idx="2">
                  <c:v>0.36399999999999999</c:v>
                </c:pt>
                <c:pt idx="3">
                  <c:v>0.38200000000000001</c:v>
                </c:pt>
                <c:pt idx="4">
                  <c:v>0.439</c:v>
                </c:pt>
                <c:pt idx="5">
                  <c:v>0.57499999999999996</c:v>
                </c:pt>
                <c:pt idx="6">
                  <c:v>0.57999999999999996</c:v>
                </c:pt>
              </c:numCache>
            </c:numRef>
          </c:val>
          <c:extLst>
            <c:ext xmlns:c16="http://schemas.microsoft.com/office/drawing/2014/chart" uri="{C3380CC4-5D6E-409C-BE32-E72D297353CC}">
              <c16:uniqueId val="{00000000-3EBB-4295-9640-B0148408C8AC}"/>
            </c:ext>
          </c:extLst>
        </c:ser>
        <c:dLbls>
          <c:showLegendKey val="0"/>
          <c:showVal val="1"/>
          <c:showCatName val="0"/>
          <c:showSerName val="0"/>
          <c:showPercent val="0"/>
          <c:showBubbleSize val="0"/>
        </c:dLbls>
        <c:gapWidth val="150"/>
        <c:shape val="box"/>
        <c:axId val="1491152960"/>
        <c:axId val="1491138560"/>
        <c:axId val="0"/>
      </c:bar3DChart>
      <c:catAx>
        <c:axId val="14911529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38560"/>
        <c:crosses val="autoZero"/>
        <c:auto val="1"/>
        <c:lblAlgn val="ctr"/>
        <c:lblOffset val="100"/>
        <c:noMultiLvlLbl val="0"/>
      </c:catAx>
      <c:valAx>
        <c:axId val="14911385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529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400" b="1" dirty="0"/>
              <a:t>  </a:t>
            </a:r>
            <a:r>
              <a:rPr lang="lt-LT" sz="1400" b="1" i="0" u="none" strike="noStrike" kern="1200" spc="0" baseline="0" dirty="0">
                <a:solidFill>
                  <a:sysClr val="windowText" lastClr="000000"/>
                </a:solidFill>
                <a:latin typeface="Calibri" panose="020F0502020204030204" pitchFamily="34" charset="0"/>
                <a:cs typeface="Calibri" panose="020F0502020204030204" pitchFamily="34" charset="0"/>
              </a:rPr>
              <a:t>Atvejai, kuomet politikai ar valstybės tarnautojai priimdami sprendimus siekia naudos konkrečioms interesų grupėms</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C66-495B-998D-DEA84245CA60}"/>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C66-495B-998D-DEA84245CA60}"/>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C66-495B-998D-DEA84245CA60}"/>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1'!$A$1436:$A$1438</c:f>
              <c:strCache>
                <c:ptCount val="3"/>
                <c:pt idx="0">
                  <c:v>Taip </c:v>
                </c:pt>
                <c:pt idx="1">
                  <c:v>Ne </c:v>
                </c:pt>
                <c:pt idx="2">
                  <c:v>Neatsakė </c:v>
                </c:pt>
              </c:strCache>
            </c:strRef>
          </c:cat>
          <c:val>
            <c:numRef>
              <c:f>'Sheet 1'!$B$1436:$B$1438</c:f>
              <c:numCache>
                <c:formatCode>0%</c:formatCode>
                <c:ptCount val="3"/>
                <c:pt idx="0">
                  <c:v>0.58799999999999997</c:v>
                </c:pt>
                <c:pt idx="1">
                  <c:v>0.29199999999999998</c:v>
                </c:pt>
                <c:pt idx="2">
                  <c:v>0.11899999999999999</c:v>
                </c:pt>
              </c:numCache>
            </c:numRef>
          </c:val>
          <c:extLst>
            <c:ext xmlns:c16="http://schemas.microsoft.com/office/drawing/2014/chart" uri="{C3380CC4-5D6E-409C-BE32-E72D297353CC}">
              <c16:uniqueId val="{00000006-4C66-495B-998D-DEA84245CA60}"/>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400" b="1" i="0" u="none" strike="noStrike" kern="1200" spc="0" baseline="0" dirty="0">
                <a:solidFill>
                  <a:sysClr val="windowText" lastClr="000000"/>
                </a:solidFill>
                <a:latin typeface="Calibri" panose="020F0502020204030204" pitchFamily="34" charset="0"/>
                <a:cs typeface="Calibri" panose="020F0502020204030204" pitchFamily="34" charset="0"/>
              </a:rPr>
              <a:t>A</a:t>
            </a:r>
            <a:r>
              <a:rPr lang="lt-LT" sz="1400" b="1" i="0" u="none" strike="noStrike" kern="1200" spc="0" baseline="0" dirty="0" err="1">
                <a:solidFill>
                  <a:sysClr val="windowText" lastClr="000000"/>
                </a:solidFill>
                <a:latin typeface="Calibri" panose="020F0502020204030204" pitchFamily="34" charset="0"/>
                <a:cs typeface="Calibri" panose="020F0502020204030204" pitchFamily="34" charset="0"/>
              </a:rPr>
              <a:t>tvejai</a:t>
            </a:r>
            <a:r>
              <a:rPr lang="lt-LT" sz="1400" b="1" i="0" u="none" strike="noStrike" kern="1200" spc="0" baseline="0" dirty="0">
                <a:solidFill>
                  <a:sysClr val="windowText" lastClr="000000"/>
                </a:solidFill>
                <a:latin typeface="Calibri" panose="020F0502020204030204" pitchFamily="34" charset="0"/>
                <a:cs typeface="Calibri" panose="020F0502020204030204" pitchFamily="34" charset="0"/>
              </a:rPr>
              <a:t>, kai politikai</a:t>
            </a:r>
            <a:r>
              <a:rPr lang="en-US" sz="1400" b="1" i="0" u="none" strike="noStrike" kern="1200" spc="0" baseline="0" dirty="0">
                <a:solidFill>
                  <a:sysClr val="windowText" lastClr="000000"/>
                </a:solidFill>
                <a:latin typeface="Calibri" panose="020F0502020204030204" pitchFamily="34" charset="0"/>
                <a:cs typeface="Calibri" panose="020F0502020204030204" pitchFamily="34" charset="0"/>
              </a:rPr>
              <a:t>/</a:t>
            </a:r>
            <a:r>
              <a:rPr lang="lt-LT" sz="1400" b="1" i="0" u="none" strike="noStrike" kern="1200" spc="0" baseline="0" dirty="0">
                <a:solidFill>
                  <a:sysClr val="windowText" lastClr="000000"/>
                </a:solidFill>
                <a:latin typeface="Calibri" panose="020F0502020204030204" pitchFamily="34" charset="0"/>
                <a:cs typeface="Calibri" panose="020F0502020204030204" pitchFamily="34" charset="0"/>
              </a:rPr>
              <a:t>valstybės tarnautojai, baigę tarnybą, gavo pareigas privačiame sektoriuje kaip atlygį už priimtus sprendimus   </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3936-4B93-9B65-649B18A02B14}"/>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3936-4B93-9B65-649B18A02B14}"/>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3936-4B93-9B65-649B18A02B14}"/>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1'!$A$1444:$A$1446</c:f>
              <c:strCache>
                <c:ptCount val="3"/>
                <c:pt idx="0">
                  <c:v>Taip </c:v>
                </c:pt>
                <c:pt idx="1">
                  <c:v>Ne </c:v>
                </c:pt>
                <c:pt idx="2">
                  <c:v>Neatsakė </c:v>
                </c:pt>
              </c:strCache>
            </c:strRef>
          </c:cat>
          <c:val>
            <c:numRef>
              <c:f>'Sheet 1'!$B$1444:$B$1446</c:f>
              <c:numCache>
                <c:formatCode>0%</c:formatCode>
                <c:ptCount val="3"/>
                <c:pt idx="0">
                  <c:v>0.41199999999999998</c:v>
                </c:pt>
                <c:pt idx="1">
                  <c:v>0.42299999999999999</c:v>
                </c:pt>
                <c:pt idx="2">
                  <c:v>0.16500000000000001</c:v>
                </c:pt>
              </c:numCache>
            </c:numRef>
          </c:val>
          <c:extLst>
            <c:ext xmlns:c16="http://schemas.microsoft.com/office/drawing/2014/chart" uri="{C3380CC4-5D6E-409C-BE32-E72D297353CC}">
              <c16:uniqueId val="{00000006-3936-4B93-9B65-649B18A02B14}"/>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r>
              <a:rPr lang="lt-LT" sz="1800" b="1" dirty="0"/>
              <a:t>Ar teko</a:t>
            </a:r>
            <a:r>
              <a:rPr lang="lt-LT" sz="1800" b="1" baseline="0" dirty="0"/>
              <a:t> dalyvauti?</a:t>
            </a:r>
            <a:endParaRPr lang="en-GB" sz="1800" b="1" dirty="0"/>
          </a:p>
        </c:rich>
      </c:tx>
      <c:overlay val="0"/>
      <c:spPr>
        <a:noFill/>
        <a:ln w="25400">
          <a:noFill/>
        </a:ln>
      </c:spPr>
    </c:title>
    <c:autoTitleDeleted val="0"/>
    <c:view3D>
      <c:rotX val="30"/>
      <c:rotY val="0"/>
      <c:rAngAx val="0"/>
      <c:perspective val="0"/>
    </c:view3D>
    <c:floor>
      <c:thickness val="0"/>
    </c:floor>
    <c:sideWall>
      <c:thickness val="0"/>
    </c:sideWall>
    <c:backWall>
      <c:thickness val="0"/>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0FF-4142-A147-12FD5F00EDE8}"/>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0FF-4142-A147-12FD5F00EDE8}"/>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0FF-4142-A147-12FD5F00EDE8}"/>
              </c:ext>
            </c:extLst>
          </c:dPt>
          <c:dLbls>
            <c:spPr>
              <a:noFill/>
              <a:ln w="25400">
                <a:noFill/>
              </a:ln>
            </c:sp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1'!$A$2232:$A$2234</c:f>
              <c:strCache>
                <c:ptCount val="3"/>
                <c:pt idx="0">
                  <c:v>Taip, teko dalyvauti </c:v>
                </c:pt>
                <c:pt idx="1">
                  <c:v>Ne, neteko </c:v>
                </c:pt>
                <c:pt idx="2">
                  <c:v>Nežino, neatsakė </c:v>
                </c:pt>
              </c:strCache>
            </c:strRef>
          </c:cat>
          <c:val>
            <c:numRef>
              <c:f>'Sheet 1'!$B$2232:$B$2234</c:f>
              <c:numCache>
                <c:formatCode>0%</c:formatCode>
                <c:ptCount val="3"/>
                <c:pt idx="0">
                  <c:v>0.156</c:v>
                </c:pt>
                <c:pt idx="1">
                  <c:v>0.79700000000000004</c:v>
                </c:pt>
                <c:pt idx="2">
                  <c:v>4.7E-2</c:v>
                </c:pt>
              </c:numCache>
            </c:numRef>
          </c:val>
          <c:extLst>
            <c:ext xmlns:c16="http://schemas.microsoft.com/office/drawing/2014/chart" uri="{C3380CC4-5D6E-409C-BE32-E72D297353CC}">
              <c16:uniqueId val="{00000006-40FF-4142-A147-12FD5F00EDE8}"/>
            </c:ext>
          </c:extLst>
        </c:ser>
        <c:dLbls>
          <c:showLegendKey val="0"/>
          <c:showVal val="0"/>
          <c:showCatName val="0"/>
          <c:showSerName val="0"/>
          <c:showPercent val="0"/>
          <c:showBubbleSize val="0"/>
          <c:showLeaderLines val="1"/>
        </c:dLbls>
      </c:pie3DChart>
      <c:spPr>
        <a:noFill/>
        <a:ln w="25400">
          <a:noFill/>
        </a:ln>
      </c:spPr>
    </c:plotArea>
    <c:legend>
      <c:legendPos val="b"/>
      <c:overlay val="0"/>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Sprendimo priėmimo atvirumas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1'!$A$2241:$A$2246</c:f>
              <c:strCache>
                <c:ptCount val="6"/>
                <c:pt idx="0">
                  <c:v>Nežino, neatsakė </c:v>
                </c:pt>
                <c:pt idx="1">
                  <c:v>Visiškai uždaras</c:v>
                </c:pt>
                <c:pt idx="2">
                  <c:v>Uždaras</c:v>
                </c:pt>
                <c:pt idx="3">
                  <c:v>Nei atviras, nei uždaras</c:v>
                </c:pt>
                <c:pt idx="4">
                  <c:v>Atviras</c:v>
                </c:pt>
                <c:pt idx="5">
                  <c:v>Labai atviras</c:v>
                </c:pt>
              </c:strCache>
            </c:strRef>
          </c:cat>
          <c:val>
            <c:numRef>
              <c:f>'Sheet 1'!$B$2241:$B$2246</c:f>
              <c:numCache>
                <c:formatCode>0%</c:formatCode>
                <c:ptCount val="6"/>
                <c:pt idx="0">
                  <c:v>0.29399999999999998</c:v>
                </c:pt>
                <c:pt idx="1">
                  <c:v>7.3999999999999996E-2</c:v>
                </c:pt>
                <c:pt idx="2">
                  <c:v>0.16700000000000001</c:v>
                </c:pt>
                <c:pt idx="3">
                  <c:v>0.32</c:v>
                </c:pt>
                <c:pt idx="4">
                  <c:v>0.11600000000000001</c:v>
                </c:pt>
                <c:pt idx="5">
                  <c:v>0.03</c:v>
                </c:pt>
              </c:numCache>
            </c:numRef>
          </c:val>
          <c:extLst>
            <c:ext xmlns:c16="http://schemas.microsoft.com/office/drawing/2014/chart" uri="{C3380CC4-5D6E-409C-BE32-E72D297353CC}">
              <c16:uniqueId val="{00000000-240F-43F2-9ED8-3E343080468E}"/>
            </c:ext>
          </c:extLst>
        </c:ser>
        <c:dLbls>
          <c:showLegendKey val="0"/>
          <c:showVal val="0"/>
          <c:showCatName val="0"/>
          <c:showSerName val="0"/>
          <c:showPercent val="0"/>
          <c:showBubbleSize val="0"/>
        </c:dLbls>
        <c:gapWidth val="150"/>
        <c:shape val="box"/>
        <c:axId val="1839911295"/>
        <c:axId val="1"/>
        <c:axId val="0"/>
      </c:bar3DChart>
      <c:catAx>
        <c:axId val="183991129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839911295"/>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Korupcinogeninės</a:t>
            </a:r>
            <a:r>
              <a:rPr lang="lt-LT" sz="1800" b="1" baseline="0"/>
              <a:t> situacijos</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1'!$B$39</c:f>
              <c:strCache>
                <c:ptCount val="1"/>
                <c:pt idx="0">
                  <c:v>Korupcija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1'!$A$48:$A$54</c:f>
              <c:strCache>
                <c:ptCount val="7"/>
                <c:pt idx="0">
                  <c:v>Verslai laimi viešuosius pirkimus padedant asmeniniams ryšiams (politiniams, giminystės, bičiulystės) </c:v>
                </c:pt>
                <c:pt idx="1">
                  <c:v>Lietuvos verslininkas paperka užsienio valstybės tarnautoją ar pareigūną, siekdamas naudos savo verslui </c:v>
                </c:pt>
                <c:pt idx="2">
                  <c:v>Asmuo, norėdamas, kad jam reikalinga paslauga būtų suteikta geriau ar greičiau, siūlo valstybės tarnyboje dirbančiam asmeniui pasinaudoti jo įmonės teikiamomis paslaugomis nemokamai arba su didele nuolaida </c:v>
                </c:pt>
                <c:pt idx="3">
                  <c:v>Politinė partija žada priimti verslininkui naudingą sprendimą, jei jis suteiks finansinę paramą partijai </c:v>
                </c:pt>
                <c:pt idx="4">
                  <c:v>Valstybės tarnyboje dirbantis asmuo paima piniginį atlygį už paslaugos atlikimą ar atlikimo pagreitinimą </c:v>
                </c:pt>
                <c:pt idx="5">
                  <c:v>Užsienio verslininkas paperka Lietuvos valstybės tarnautoją ar pareigūną, siekdamas naudos savo verslui </c:v>
                </c:pt>
                <c:pt idx="6">
                  <c:v>Asmuo duoda piniginį atlygį valstybės tarnyboje dirbančiam asmeniui ar pareigūnui norėdamas, kad jam reikalinga paslauga būtų suteikta geriau ar greičiau </c:v>
                </c:pt>
              </c:strCache>
            </c:strRef>
          </c:cat>
          <c:val>
            <c:numRef>
              <c:f>'Sheet 1'!$C$48:$C$54</c:f>
              <c:numCache>
                <c:formatCode>0%</c:formatCode>
                <c:ptCount val="7"/>
                <c:pt idx="0">
                  <c:v>0.94799999999999995</c:v>
                </c:pt>
                <c:pt idx="1">
                  <c:v>0.95599999999999996</c:v>
                </c:pt>
                <c:pt idx="2">
                  <c:v>0.95899999999999996</c:v>
                </c:pt>
                <c:pt idx="3">
                  <c:v>0.96399999999999997</c:v>
                </c:pt>
                <c:pt idx="4">
                  <c:v>0.98099999999999998</c:v>
                </c:pt>
                <c:pt idx="5">
                  <c:v>0.98199999999999998</c:v>
                </c:pt>
                <c:pt idx="6">
                  <c:v>0.98499999999999999</c:v>
                </c:pt>
              </c:numCache>
            </c:numRef>
          </c:val>
          <c:extLst>
            <c:ext xmlns:c16="http://schemas.microsoft.com/office/drawing/2014/chart" uri="{C3380CC4-5D6E-409C-BE32-E72D297353CC}">
              <c16:uniqueId val="{00000000-7978-4D7A-BFBC-23E5A2C8136C}"/>
            </c:ext>
          </c:extLst>
        </c:ser>
        <c:ser>
          <c:idx val="1"/>
          <c:order val="1"/>
          <c:tx>
            <c:strRef>
              <c:f>'Sheet 1'!$D$39</c:f>
              <c:strCache>
                <c:ptCount val="1"/>
                <c:pt idx="0">
                  <c:v>Ne korupcija </c:v>
                </c:pt>
              </c:strCache>
            </c:strRef>
          </c:tx>
          <c:spPr>
            <a:gradFill>
              <a:gsLst>
                <a:gs pos="0">
                  <a:schemeClr val="accent1">
                    <a:lumMod val="5000"/>
                    <a:lumOff val="95000"/>
                  </a:schemeClr>
                </a:gs>
                <a:gs pos="60000">
                  <a:srgbClr val="5B9BD5"/>
                </a:gs>
              </a:gsLst>
              <a:lin ang="5400000" scaled="1"/>
            </a:gradFill>
            <a:ln>
              <a:noFill/>
            </a:ln>
            <a:effectLst/>
            <a:sp3d/>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2-3307-4725-80BF-BF9D8FD9E1EB}"/>
                </c:ext>
              </c:extLst>
            </c:dLbl>
            <c:dLbl>
              <c:idx val="5"/>
              <c:delete val="1"/>
              <c:extLst>
                <c:ext xmlns:c15="http://schemas.microsoft.com/office/drawing/2012/chart" uri="{CE6537A1-D6FC-4f65-9D91-7224C49458BB}"/>
                <c:ext xmlns:c16="http://schemas.microsoft.com/office/drawing/2014/chart" uri="{C3380CC4-5D6E-409C-BE32-E72D297353CC}">
                  <c16:uniqueId val="{00000001-3307-4725-80BF-BF9D8FD9E1EB}"/>
                </c:ext>
              </c:extLst>
            </c:dLbl>
            <c:dLbl>
              <c:idx val="6"/>
              <c:delete val="1"/>
              <c:extLst>
                <c:ext xmlns:c15="http://schemas.microsoft.com/office/drawing/2012/chart" uri="{CE6537A1-D6FC-4f65-9D91-7224C49458BB}"/>
                <c:ext xmlns:c16="http://schemas.microsoft.com/office/drawing/2014/chart" uri="{C3380CC4-5D6E-409C-BE32-E72D297353CC}">
                  <c16:uniqueId val="{00000000-3307-4725-80BF-BF9D8FD9E1EB}"/>
                </c:ext>
              </c:extLst>
            </c:dLbl>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1'!$A$48:$A$54</c:f>
              <c:strCache>
                <c:ptCount val="7"/>
                <c:pt idx="0">
                  <c:v>Verslai laimi viešuosius pirkimus padedant asmeniniams ryšiams (politiniams, giminystės, bičiulystės) </c:v>
                </c:pt>
                <c:pt idx="1">
                  <c:v>Lietuvos verslininkas paperka užsienio valstybės tarnautoją ar pareigūną, siekdamas naudos savo verslui </c:v>
                </c:pt>
                <c:pt idx="2">
                  <c:v>Asmuo, norėdamas, kad jam reikalinga paslauga būtų suteikta geriau ar greičiau, siūlo valstybės tarnyboje dirbančiam asmeniui pasinaudoti jo įmonės teikiamomis paslaugomis nemokamai arba su didele nuolaida </c:v>
                </c:pt>
                <c:pt idx="3">
                  <c:v>Politinė partija žada priimti verslininkui naudingą sprendimą, jei jis suteiks finansinę paramą partijai </c:v>
                </c:pt>
                <c:pt idx="4">
                  <c:v>Valstybės tarnyboje dirbantis asmuo paima piniginį atlygį už paslaugos atlikimą ar atlikimo pagreitinimą </c:v>
                </c:pt>
                <c:pt idx="5">
                  <c:v>Užsienio verslininkas paperka Lietuvos valstybės tarnautoją ar pareigūną, siekdamas naudos savo verslui </c:v>
                </c:pt>
                <c:pt idx="6">
                  <c:v>Asmuo duoda piniginį atlygį valstybės tarnyboje dirbančiam asmeniui ar pareigūnui norėdamas, kad jam reikalinga paslauga būtų suteikta geriau ar greičiau </c:v>
                </c:pt>
              </c:strCache>
            </c:strRef>
          </c:cat>
          <c:val>
            <c:numRef>
              <c:f>'Sheet 1'!$E$48:$E$54</c:f>
              <c:numCache>
                <c:formatCode>0%</c:formatCode>
                <c:ptCount val="7"/>
                <c:pt idx="0">
                  <c:v>1.4999999999999999E-2</c:v>
                </c:pt>
                <c:pt idx="1">
                  <c:v>8.9999999999999993E-3</c:v>
                </c:pt>
                <c:pt idx="2">
                  <c:v>1.0999999999999999E-2</c:v>
                </c:pt>
                <c:pt idx="3">
                  <c:v>1.2E-2</c:v>
                </c:pt>
                <c:pt idx="4">
                  <c:v>4.0000000000000001E-3</c:v>
                </c:pt>
                <c:pt idx="5">
                  <c:v>1E-3</c:v>
                </c:pt>
                <c:pt idx="6">
                  <c:v>4.0000000000000001E-3</c:v>
                </c:pt>
              </c:numCache>
            </c:numRef>
          </c:val>
          <c:extLst>
            <c:ext xmlns:c16="http://schemas.microsoft.com/office/drawing/2014/chart" uri="{C3380CC4-5D6E-409C-BE32-E72D297353CC}">
              <c16:uniqueId val="{00000001-7978-4D7A-BFBC-23E5A2C8136C}"/>
            </c:ext>
          </c:extLst>
        </c:ser>
        <c:ser>
          <c:idx val="2"/>
          <c:order val="2"/>
          <c:tx>
            <c:strRef>
              <c:f>'Sheet 1'!$F$39</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0"/>
              <c:layout>
                <c:manualLayout>
                  <c:x val="2.4332276532171612E-2"/>
                  <c:y val="2.473844451673351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307-4725-80BF-BF9D8FD9E1EB}"/>
                </c:ext>
              </c:extLst>
            </c:dLbl>
            <c:dLbl>
              <c:idx val="1"/>
              <c:layout>
                <c:manualLayout>
                  <c:x val="2.3173596697306297E-2"/>
                  <c:y val="-2.473844451673441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307-4725-80BF-BF9D8FD9E1EB}"/>
                </c:ext>
              </c:extLst>
            </c:dLbl>
            <c:dLbl>
              <c:idx val="2"/>
              <c:layout>
                <c:manualLayout>
                  <c:x val="2.2014916862440812E-2"/>
                  <c:y val="-4.947688903346702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307-4725-80BF-BF9D8FD9E1EB}"/>
                </c:ext>
              </c:extLst>
            </c:dLbl>
            <c:dLbl>
              <c:idx val="3"/>
              <c:layout>
                <c:manualLayout>
                  <c:x val="2.0856237027575667E-2"/>
                  <c:y val="7.4215333550200534E-3"/>
                </c:manualLayout>
              </c:layout>
              <c:showLegendKey val="0"/>
              <c:showVal val="1"/>
              <c:showCatName val="0"/>
              <c:showSerName val="0"/>
              <c:showPercent val="0"/>
              <c:showBubbleSize val="0"/>
              <c:extLst>
                <c:ext xmlns:c15="http://schemas.microsoft.com/office/drawing/2012/chart" uri="{CE6537A1-D6FC-4f65-9D91-7224C49458BB}">
                  <c15:layout>
                    <c:manualLayout>
                      <c:w val="2.6771343201879433E-2"/>
                      <c:h val="4.9699535034117628E-2"/>
                    </c:manualLayout>
                  </c15:layout>
                </c:ext>
                <c:ext xmlns:c16="http://schemas.microsoft.com/office/drawing/2014/chart" uri="{C3380CC4-5D6E-409C-BE32-E72D297353CC}">
                  <c16:uniqueId val="{00000003-3307-4725-80BF-BF9D8FD9E1EB}"/>
                </c:ext>
              </c:extLst>
            </c:dLbl>
            <c:dLbl>
              <c:idx val="4"/>
              <c:layout>
                <c:manualLayout>
                  <c:x val="1.8538877357844867E-2"/>
                  <c:y val="-7.421533355020053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307-4725-80BF-BF9D8FD9E1EB}"/>
                </c:ext>
              </c:extLst>
            </c:dLbl>
            <c:dLbl>
              <c:idx val="5"/>
              <c:layout>
                <c:manualLayout>
                  <c:x val="1.9697557192710182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307-4725-80BF-BF9D8FD9E1EB}"/>
                </c:ext>
              </c:extLst>
            </c:dLbl>
            <c:dLbl>
              <c:idx val="6"/>
              <c:layout>
                <c:manualLayout>
                  <c:x val="1.8538877357845037E-2"/>
                  <c:y val="-4.94768890334672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307-4725-80BF-BF9D8FD9E1EB}"/>
                </c:ext>
              </c:extLst>
            </c:dLbl>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1'!$A$48:$A$54</c:f>
              <c:strCache>
                <c:ptCount val="7"/>
                <c:pt idx="0">
                  <c:v>Verslai laimi viešuosius pirkimus padedant asmeniniams ryšiams (politiniams, giminystės, bičiulystės) </c:v>
                </c:pt>
                <c:pt idx="1">
                  <c:v>Lietuvos verslininkas paperka užsienio valstybės tarnautoją ar pareigūną, siekdamas naudos savo verslui </c:v>
                </c:pt>
                <c:pt idx="2">
                  <c:v>Asmuo, norėdamas, kad jam reikalinga paslauga būtų suteikta geriau ar greičiau, siūlo valstybės tarnyboje dirbančiam asmeniui pasinaudoti jo įmonės teikiamomis paslaugomis nemokamai arba su didele nuolaida </c:v>
                </c:pt>
                <c:pt idx="3">
                  <c:v>Politinė partija žada priimti verslininkui naudingą sprendimą, jei jis suteiks finansinę paramą partijai </c:v>
                </c:pt>
                <c:pt idx="4">
                  <c:v>Valstybės tarnyboje dirbantis asmuo paima piniginį atlygį už paslaugos atlikimą ar atlikimo pagreitinimą </c:v>
                </c:pt>
                <c:pt idx="5">
                  <c:v>Užsienio verslininkas paperka Lietuvos valstybės tarnautoją ar pareigūną, siekdamas naudos savo verslui </c:v>
                </c:pt>
                <c:pt idx="6">
                  <c:v>Asmuo duoda piniginį atlygį valstybės tarnyboje dirbančiam asmeniui ar pareigūnui norėdamas, kad jam reikalinga paslauga būtų suteikta geriau ar greičiau </c:v>
                </c:pt>
              </c:strCache>
            </c:strRef>
          </c:cat>
          <c:val>
            <c:numRef>
              <c:f>'Sheet 1'!$G$48:$G$54</c:f>
              <c:numCache>
                <c:formatCode>0%</c:formatCode>
                <c:ptCount val="7"/>
                <c:pt idx="0">
                  <c:v>3.5999999999999997E-2</c:v>
                </c:pt>
                <c:pt idx="1">
                  <c:v>3.5000000000000003E-2</c:v>
                </c:pt>
                <c:pt idx="2">
                  <c:v>0.03</c:v>
                </c:pt>
                <c:pt idx="3">
                  <c:v>2.5000000000000001E-2</c:v>
                </c:pt>
                <c:pt idx="4">
                  <c:v>1.4999999999999999E-2</c:v>
                </c:pt>
                <c:pt idx="5">
                  <c:v>1.7000000000000001E-2</c:v>
                </c:pt>
                <c:pt idx="6">
                  <c:v>0.01</c:v>
                </c:pt>
              </c:numCache>
            </c:numRef>
          </c:val>
          <c:extLst>
            <c:ext xmlns:c16="http://schemas.microsoft.com/office/drawing/2014/chart" uri="{C3380CC4-5D6E-409C-BE32-E72D297353CC}">
              <c16:uniqueId val="{00000002-7978-4D7A-BFBC-23E5A2C8136C}"/>
            </c:ext>
          </c:extLst>
        </c:ser>
        <c:dLbls>
          <c:showLegendKey val="0"/>
          <c:showVal val="0"/>
          <c:showCatName val="0"/>
          <c:showSerName val="0"/>
          <c:showPercent val="0"/>
          <c:showBubbleSize val="0"/>
        </c:dLbls>
        <c:gapWidth val="150"/>
        <c:shape val="box"/>
        <c:axId val="349737776"/>
        <c:axId val="1"/>
        <c:axId val="0"/>
      </c:bar3DChart>
      <c:catAx>
        <c:axId val="349737776"/>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49737776"/>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Calibri" panose="020F0502020204030204" pitchFamily="34" charset="0"/>
                <a:cs typeface="Calibri" panose="020F0502020204030204" pitchFamily="34" charset="0"/>
              </a:defRPr>
            </a:pPr>
            <a:r>
              <a:rPr lang="en-US" sz="1800" b="1"/>
              <a:t>Sprendi</a:t>
            </a:r>
            <a:r>
              <a:rPr lang="lt-LT" sz="1800" b="1"/>
              <a:t>mų priėmimų vertinimo dinamika</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col"/>
        <c:grouping val="clustered"/>
        <c:varyColors val="0"/>
        <c:ser>
          <c:idx val="0"/>
          <c:order val="0"/>
          <c:tx>
            <c:strRef>
              <c:f>'Sheet 1'!$AE$2241</c:f>
              <c:strCache>
                <c:ptCount val="1"/>
                <c:pt idx="0">
                  <c:v>Labai atviras / atviras</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1'!$AF$2240:$AK$2240</c:f>
              <c:strCache>
                <c:ptCount val="6"/>
                <c:pt idx="0">
                  <c:v>2018 m.</c:v>
                </c:pt>
                <c:pt idx="1">
                  <c:v>2019 m.</c:v>
                </c:pt>
                <c:pt idx="2">
                  <c:v>2020 m.</c:v>
                </c:pt>
                <c:pt idx="3">
                  <c:v>2021 m.</c:v>
                </c:pt>
                <c:pt idx="4">
                  <c:v>2022 m.</c:v>
                </c:pt>
                <c:pt idx="5">
                  <c:v>2023 m.</c:v>
                </c:pt>
              </c:strCache>
            </c:strRef>
          </c:cat>
          <c:val>
            <c:numRef>
              <c:f>'Sheet 1'!$AF$2241:$AK$2241</c:f>
              <c:numCache>
                <c:formatCode>0%</c:formatCode>
                <c:ptCount val="6"/>
                <c:pt idx="0">
                  <c:v>0.16</c:v>
                </c:pt>
                <c:pt idx="1">
                  <c:v>0.19</c:v>
                </c:pt>
                <c:pt idx="2">
                  <c:v>0.21</c:v>
                </c:pt>
                <c:pt idx="3">
                  <c:v>0.31</c:v>
                </c:pt>
                <c:pt idx="4">
                  <c:v>0.2</c:v>
                </c:pt>
                <c:pt idx="5">
                  <c:v>0.15</c:v>
                </c:pt>
              </c:numCache>
            </c:numRef>
          </c:val>
          <c:extLst>
            <c:ext xmlns:c16="http://schemas.microsoft.com/office/drawing/2014/chart" uri="{C3380CC4-5D6E-409C-BE32-E72D297353CC}">
              <c16:uniqueId val="{00000000-0BD1-40AD-91FA-B235A417CA2E}"/>
            </c:ext>
          </c:extLst>
        </c:ser>
        <c:ser>
          <c:idx val="1"/>
          <c:order val="1"/>
          <c:tx>
            <c:strRef>
              <c:f>'Sheet 1'!$AE$2242</c:f>
              <c:strCache>
                <c:ptCount val="1"/>
                <c:pt idx="0">
                  <c:v>Nei atviras, nei uždaras</c:v>
                </c:pt>
              </c:strCache>
            </c:strRef>
          </c:tx>
          <c:spPr>
            <a:gradFill>
              <a:gsLst>
                <a:gs pos="0">
                  <a:schemeClr val="accent1">
                    <a:lumMod val="5000"/>
                    <a:lumOff val="95000"/>
                  </a:schemeClr>
                </a:gs>
                <a:gs pos="60000">
                  <a:srgbClr val="5B9BD5"/>
                </a:gs>
              </a:gsLst>
              <a:lin ang="5400000" scaled="1"/>
            </a:gradFill>
            <a:ln>
              <a:noFill/>
            </a:ln>
            <a:effectLst/>
            <a:sp3d/>
          </c:spPr>
          <c:invertIfNegative val="0"/>
          <c:dLbls>
            <c:dLbl>
              <c:idx val="0"/>
              <c:layout>
                <c:manualLayout>
                  <c:x val="-2.1296016303469934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BD1-40AD-91FA-B235A417CA2E}"/>
                </c:ext>
              </c:extLst>
            </c:dLbl>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1'!$AF$2240:$AK$2240</c:f>
              <c:strCache>
                <c:ptCount val="6"/>
                <c:pt idx="0">
                  <c:v>2018 m.</c:v>
                </c:pt>
                <c:pt idx="1">
                  <c:v>2019 m.</c:v>
                </c:pt>
                <c:pt idx="2">
                  <c:v>2020 m.</c:v>
                </c:pt>
                <c:pt idx="3">
                  <c:v>2021 m.</c:v>
                </c:pt>
                <c:pt idx="4">
                  <c:v>2022 m.</c:v>
                </c:pt>
                <c:pt idx="5">
                  <c:v>2023 m.</c:v>
                </c:pt>
              </c:strCache>
            </c:strRef>
          </c:cat>
          <c:val>
            <c:numRef>
              <c:f>'Sheet 1'!$AF$2242:$AK$2242</c:f>
              <c:numCache>
                <c:formatCode>0%</c:formatCode>
                <c:ptCount val="6"/>
                <c:pt idx="0">
                  <c:v>0.42</c:v>
                </c:pt>
                <c:pt idx="1">
                  <c:v>0.4</c:v>
                </c:pt>
                <c:pt idx="2">
                  <c:v>0.43</c:v>
                </c:pt>
                <c:pt idx="3">
                  <c:v>0.36</c:v>
                </c:pt>
                <c:pt idx="4">
                  <c:v>0.39</c:v>
                </c:pt>
                <c:pt idx="5">
                  <c:v>0.32</c:v>
                </c:pt>
              </c:numCache>
            </c:numRef>
          </c:val>
          <c:extLst>
            <c:ext xmlns:c16="http://schemas.microsoft.com/office/drawing/2014/chart" uri="{C3380CC4-5D6E-409C-BE32-E72D297353CC}">
              <c16:uniqueId val="{00000002-0BD1-40AD-91FA-B235A417CA2E}"/>
            </c:ext>
          </c:extLst>
        </c:ser>
        <c:ser>
          <c:idx val="2"/>
          <c:order val="2"/>
          <c:tx>
            <c:strRef>
              <c:f>'Sheet 1'!$AE$2243</c:f>
              <c:strCache>
                <c:ptCount val="1"/>
                <c:pt idx="0">
                  <c:v>Visiškai uždaras / uždaras</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1'!$AF$2240:$AK$2240</c:f>
              <c:strCache>
                <c:ptCount val="6"/>
                <c:pt idx="0">
                  <c:v>2018 m.</c:v>
                </c:pt>
                <c:pt idx="1">
                  <c:v>2019 m.</c:v>
                </c:pt>
                <c:pt idx="2">
                  <c:v>2020 m.</c:v>
                </c:pt>
                <c:pt idx="3">
                  <c:v>2021 m.</c:v>
                </c:pt>
                <c:pt idx="4">
                  <c:v>2022 m.</c:v>
                </c:pt>
                <c:pt idx="5">
                  <c:v>2023 m.</c:v>
                </c:pt>
              </c:strCache>
            </c:strRef>
          </c:cat>
          <c:val>
            <c:numRef>
              <c:f>'Sheet 1'!$AF$2243:$AK$2243</c:f>
              <c:numCache>
                <c:formatCode>0%</c:formatCode>
                <c:ptCount val="6"/>
                <c:pt idx="0">
                  <c:v>0.28999999999999998</c:v>
                </c:pt>
                <c:pt idx="1">
                  <c:v>0.12</c:v>
                </c:pt>
                <c:pt idx="2">
                  <c:v>0.22</c:v>
                </c:pt>
                <c:pt idx="3">
                  <c:v>0.16</c:v>
                </c:pt>
                <c:pt idx="4">
                  <c:v>0.25</c:v>
                </c:pt>
                <c:pt idx="5">
                  <c:v>0.24</c:v>
                </c:pt>
              </c:numCache>
            </c:numRef>
          </c:val>
          <c:extLst>
            <c:ext xmlns:c16="http://schemas.microsoft.com/office/drawing/2014/chart" uri="{C3380CC4-5D6E-409C-BE32-E72D297353CC}">
              <c16:uniqueId val="{00000003-0BD1-40AD-91FA-B235A417CA2E}"/>
            </c:ext>
          </c:extLst>
        </c:ser>
        <c:ser>
          <c:idx val="3"/>
          <c:order val="3"/>
          <c:tx>
            <c:strRef>
              <c:f>'Sheet 1'!$AE$2244</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1'!$AF$2240:$AK$2240</c:f>
              <c:strCache>
                <c:ptCount val="6"/>
                <c:pt idx="0">
                  <c:v>2018 m.</c:v>
                </c:pt>
                <c:pt idx="1">
                  <c:v>2019 m.</c:v>
                </c:pt>
                <c:pt idx="2">
                  <c:v>2020 m.</c:v>
                </c:pt>
                <c:pt idx="3">
                  <c:v>2021 m.</c:v>
                </c:pt>
                <c:pt idx="4">
                  <c:v>2022 m.</c:v>
                </c:pt>
                <c:pt idx="5">
                  <c:v>2023 m.</c:v>
                </c:pt>
              </c:strCache>
            </c:strRef>
          </c:cat>
          <c:val>
            <c:numRef>
              <c:f>'Sheet 1'!$AF$2244:$AK$2244</c:f>
              <c:numCache>
                <c:formatCode>0%</c:formatCode>
                <c:ptCount val="6"/>
                <c:pt idx="0">
                  <c:v>0.13</c:v>
                </c:pt>
                <c:pt idx="1">
                  <c:v>0.28999999999999998</c:v>
                </c:pt>
                <c:pt idx="2">
                  <c:v>0.14000000000000001</c:v>
                </c:pt>
                <c:pt idx="3">
                  <c:v>0.17</c:v>
                </c:pt>
                <c:pt idx="4">
                  <c:v>0.16</c:v>
                </c:pt>
                <c:pt idx="5">
                  <c:v>0.28999999999999998</c:v>
                </c:pt>
              </c:numCache>
            </c:numRef>
          </c:val>
          <c:extLst>
            <c:ext xmlns:c16="http://schemas.microsoft.com/office/drawing/2014/chart" uri="{C3380CC4-5D6E-409C-BE32-E72D297353CC}">
              <c16:uniqueId val="{00000004-0BD1-40AD-91FA-B235A417CA2E}"/>
            </c:ext>
          </c:extLst>
        </c:ser>
        <c:dLbls>
          <c:showLegendKey val="0"/>
          <c:showVal val="0"/>
          <c:showCatName val="0"/>
          <c:showSerName val="0"/>
          <c:showPercent val="0"/>
          <c:showBubbleSize val="0"/>
        </c:dLbls>
        <c:gapWidth val="150"/>
        <c:shape val="box"/>
        <c:axId val="2051956368"/>
        <c:axId val="1"/>
        <c:axId val="0"/>
      </c:bar3DChart>
      <c:catAx>
        <c:axId val="2051956368"/>
        <c:scaling>
          <c:orientation val="minMax"/>
        </c:scaling>
        <c:delete val="0"/>
        <c:axPos val="b"/>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crossAx val="2051956368"/>
        <c:crosses val="autoZero"/>
        <c:crossBetween val="between"/>
        <c:majorUnit val="0.1"/>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chemeClr val="tx1"/>
          </a:solidFill>
          <a:latin typeface="Calibri" panose="020F0502020204030204" pitchFamily="34" charset="0"/>
          <a:ea typeface="Calibri" panose="020F0502020204030204" pitchFamily="34" charset="0"/>
          <a:cs typeface="Calibri" panose="020F0502020204030204" pitchFamily="34" charset="0"/>
        </a:defRPr>
      </a:pPr>
      <a:endParaRPr lang="lt-LT"/>
    </a:p>
  </c:txPr>
  <c:externalData r:id="rId1">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Asmenų ir organizacijų įtaka sprendimų priėmimui</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layout>
                <c:manualLayout>
                  <c:x val="0.25507155140595555"/>
                  <c:y val="7.6394398278820178E-2"/>
                </c:manualLayout>
              </c:layout>
              <c:tx>
                <c:rich>
                  <a:bodyPr/>
                  <a:lstStyle/>
                  <a:p>
                    <a:r>
                      <a:rPr lang="en-US"/>
                      <a:t>23% (23 %)</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734-431E-94E1-A8F0C074B604}"/>
                </c:ext>
              </c:extLst>
            </c:dLbl>
            <c:dLbl>
              <c:idx val="1"/>
              <c:layout>
                <c:manualLayout>
                  <c:x val="-0.24810238333475459"/>
                  <c:y val="-0.15844764087458998"/>
                </c:manualLayout>
              </c:layout>
              <c:tx>
                <c:rich>
                  <a:bodyPr/>
                  <a:lstStyle/>
                  <a:p>
                    <a:r>
                      <a:rPr lang="en-US"/>
                      <a:t>47% (55 %)</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734-431E-94E1-A8F0C074B604}"/>
                </c:ext>
              </c:extLst>
            </c:dLbl>
            <c:dLbl>
              <c:idx val="2"/>
              <c:tx>
                <c:rich>
                  <a:bodyPr/>
                  <a:lstStyle/>
                  <a:p>
                    <a:r>
                      <a:rPr lang="en-US"/>
                      <a:t>30% (22 %)</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9734-431E-94E1-A8F0C074B60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1'!$A$2283:$A$2285</c:f>
              <c:strCache>
                <c:ptCount val="3"/>
                <c:pt idx="0">
                  <c:v>Taip </c:v>
                </c:pt>
                <c:pt idx="1">
                  <c:v>Ne </c:v>
                </c:pt>
                <c:pt idx="2">
                  <c:v>Nežino, neatsakė </c:v>
                </c:pt>
              </c:strCache>
            </c:strRef>
          </c:cat>
          <c:val>
            <c:numRef>
              <c:f>'Sheet 1'!$B$2283:$B$2285</c:f>
              <c:numCache>
                <c:formatCode>0%</c:formatCode>
                <c:ptCount val="3"/>
                <c:pt idx="0">
                  <c:v>0.47399999999999998</c:v>
                </c:pt>
                <c:pt idx="1">
                  <c:v>0.23</c:v>
                </c:pt>
                <c:pt idx="2">
                  <c:v>0.29599999999999999</c:v>
                </c:pt>
              </c:numCache>
            </c:numRef>
          </c:val>
          <c:extLst>
            <c:ext xmlns:c16="http://schemas.microsoft.com/office/drawing/2014/chart" uri="{C3380CC4-5D6E-409C-BE32-E72D297353CC}">
              <c16:uniqueId val="{00000003-9734-431E-94E1-A8F0C074B604}"/>
            </c:ext>
          </c:extLst>
        </c:ser>
        <c:dLbls>
          <c:showLegendKey val="0"/>
          <c:showVal val="1"/>
          <c:showCatName val="0"/>
          <c:showSerName val="0"/>
          <c:showPercent val="0"/>
          <c:showBubbleSize val="0"/>
        </c:dLbls>
        <c:gapWidth val="150"/>
        <c:shape val="box"/>
        <c:axId val="304978064"/>
        <c:axId val="304978624"/>
        <c:axId val="0"/>
      </c:bar3DChart>
      <c:catAx>
        <c:axId val="30497806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04978624"/>
        <c:crosses val="autoZero"/>
        <c:auto val="1"/>
        <c:lblAlgn val="ctr"/>
        <c:lblOffset val="100"/>
        <c:noMultiLvlLbl val="0"/>
      </c:catAx>
      <c:valAx>
        <c:axId val="30497862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04978064"/>
        <c:crosses val="autoZero"/>
        <c:crossBetween val="between"/>
        <c:maj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i="0" u="none" strike="noStrike" kern="1200" spc="0" baseline="0" dirty="0">
                <a:solidFill>
                  <a:prstClr val="black"/>
                </a:solidFill>
              </a:rPr>
              <a:t>Įtaka teisėtais ir neteisėtais būdais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fld id="{D4D269F7-11B5-4D93-B305-5709DF26E03B}" type="VALUE">
                      <a:rPr lang="en-US" smtClean="0"/>
                      <a:pPr/>
                      <a:t>[VALUE]</a:t>
                    </a:fld>
                    <a:r>
                      <a:rPr lang="en-US"/>
                      <a:t> (11 %)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59C3-4830-9B75-169C25BC471C}"/>
                </c:ext>
              </c:extLst>
            </c:dLbl>
            <c:dLbl>
              <c:idx val="1"/>
              <c:tx>
                <c:rich>
                  <a:bodyPr/>
                  <a:lstStyle/>
                  <a:p>
                    <a:fld id="{18C11F15-D986-4D66-8FBC-15753CF700A3}" type="VALUE">
                      <a:rPr lang="en-US" smtClean="0"/>
                      <a:pPr/>
                      <a:t>[VALUE]</a:t>
                    </a:fld>
                    <a:r>
                      <a:rPr lang="en-US"/>
                      <a:t> (33 %)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9C3-4830-9B75-169C25BC471C}"/>
                </c:ext>
              </c:extLst>
            </c:dLbl>
            <c:dLbl>
              <c:idx val="2"/>
              <c:tx>
                <c:rich>
                  <a:bodyPr/>
                  <a:lstStyle/>
                  <a:p>
                    <a:fld id="{2B884B5D-443A-41F4-9B5C-79FC2AB71B10}" type="VALUE">
                      <a:rPr lang="en-US" smtClean="0"/>
                      <a:pPr/>
                      <a:t>[VALUE]</a:t>
                    </a:fld>
                    <a:r>
                      <a:rPr lang="en-US"/>
                      <a:t> (50 %)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59C3-4830-9B75-169C25BC471C}"/>
                </c:ext>
              </c:extLst>
            </c:dLbl>
            <c:dLbl>
              <c:idx val="3"/>
              <c:tx>
                <c:rich>
                  <a:bodyPr/>
                  <a:lstStyle/>
                  <a:p>
                    <a:fld id="{CAAA3352-3459-4E82-B52E-675FF986492C}" type="VALUE">
                      <a:rPr lang="en-US" smtClean="0"/>
                      <a:pPr/>
                      <a:t>[VALUE]</a:t>
                    </a:fld>
                    <a:r>
                      <a:rPr lang="en-US"/>
                      <a:t> (6 %)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9C3-4830-9B75-169C25BC471C}"/>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1'!$A$2291:$A$2294</c:f>
              <c:strCache>
                <c:ptCount val="4"/>
                <c:pt idx="0">
                  <c:v>Nežino, neatsakė </c:v>
                </c:pt>
                <c:pt idx="1">
                  <c:v>Neteisėtu </c:v>
                </c:pt>
                <c:pt idx="2">
                  <c:v>Ir teisėtu, ir neteisėtu </c:v>
                </c:pt>
                <c:pt idx="3">
                  <c:v>Teisėtu </c:v>
                </c:pt>
              </c:strCache>
            </c:strRef>
          </c:cat>
          <c:val>
            <c:numRef>
              <c:f>'Sheet 1'!$B$2291:$B$2294</c:f>
              <c:numCache>
                <c:formatCode>0%</c:formatCode>
                <c:ptCount val="4"/>
                <c:pt idx="0">
                  <c:v>8.8999999999999996E-2</c:v>
                </c:pt>
                <c:pt idx="1">
                  <c:v>0.32400000000000001</c:v>
                </c:pt>
                <c:pt idx="2">
                  <c:v>0.54200000000000004</c:v>
                </c:pt>
                <c:pt idx="3">
                  <c:v>4.4999999999999998E-2</c:v>
                </c:pt>
              </c:numCache>
            </c:numRef>
          </c:val>
          <c:extLst>
            <c:ext xmlns:c16="http://schemas.microsoft.com/office/drawing/2014/chart" uri="{C3380CC4-5D6E-409C-BE32-E72D297353CC}">
              <c16:uniqueId val="{00000000-59C3-4830-9B75-169C25BC471C}"/>
            </c:ext>
          </c:extLst>
        </c:ser>
        <c:dLbls>
          <c:showLegendKey val="0"/>
          <c:showVal val="1"/>
          <c:showCatName val="0"/>
          <c:showSerName val="0"/>
          <c:showPercent val="0"/>
          <c:showBubbleSize val="0"/>
        </c:dLbls>
        <c:gapWidth val="150"/>
        <c:shape val="box"/>
        <c:axId val="304983664"/>
        <c:axId val="304984224"/>
        <c:axId val="0"/>
      </c:bar3DChart>
      <c:catAx>
        <c:axId val="3049836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04984224"/>
        <c:crosses val="autoZero"/>
        <c:auto val="1"/>
        <c:lblAlgn val="ctr"/>
        <c:lblOffset val="100"/>
        <c:noMultiLvlLbl val="0"/>
      </c:catAx>
      <c:valAx>
        <c:axId val="30498422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049836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Sritys, kur</a:t>
            </a:r>
            <a:r>
              <a:rPr lang="en-US" sz="1800" b="1"/>
              <a:t>iose</a:t>
            </a:r>
            <a:r>
              <a:rPr lang="lt-LT" sz="1800" b="1"/>
              <a:t> dažniausiai siekiama daryti įtaką sprendimų priėmimui</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1'!$A$2300:$A$2310</c:f>
              <c:strCache>
                <c:ptCount val="11"/>
                <c:pt idx="0">
                  <c:v>Kita</c:v>
                </c:pt>
                <c:pt idx="1">
                  <c:v>Telekomunikacijos </c:v>
                </c:pt>
                <c:pt idx="2">
                  <c:v>Finansų technologijos (fintech) </c:v>
                </c:pt>
                <c:pt idx="3">
                  <c:v>Tabako gaminių rinka </c:v>
                </c:pt>
                <c:pt idx="4">
                  <c:v>Aplinkosauga </c:v>
                </c:pt>
                <c:pt idx="5">
                  <c:v>Azartiniai lošimai, lažybos </c:v>
                </c:pt>
                <c:pt idx="6">
                  <c:v>Alkoholio gėrimų rinka </c:v>
                </c:pt>
                <c:pt idx="7">
                  <c:v>Sveikatos apsauga </c:v>
                </c:pt>
                <c:pt idx="8">
                  <c:v> Farmacija </c:v>
                </c:pt>
                <c:pt idx="9">
                  <c:v>Statyba </c:v>
                </c:pt>
                <c:pt idx="10">
                  <c:v>Energetika </c:v>
                </c:pt>
              </c:strCache>
            </c:strRef>
          </c:cat>
          <c:val>
            <c:numRef>
              <c:f>'Sheet 1'!$B$2300:$B$2310</c:f>
              <c:numCache>
                <c:formatCode>0%</c:formatCode>
                <c:ptCount val="11"/>
                <c:pt idx="0">
                  <c:v>5.6000000000000001E-2</c:v>
                </c:pt>
                <c:pt idx="1">
                  <c:v>3.3000000000000002E-2</c:v>
                </c:pt>
                <c:pt idx="2">
                  <c:v>5.6000000000000001E-2</c:v>
                </c:pt>
                <c:pt idx="3">
                  <c:v>0.19400000000000001</c:v>
                </c:pt>
                <c:pt idx="4">
                  <c:v>0.29699999999999999</c:v>
                </c:pt>
                <c:pt idx="5">
                  <c:v>0.315</c:v>
                </c:pt>
                <c:pt idx="6">
                  <c:v>0.34</c:v>
                </c:pt>
                <c:pt idx="7">
                  <c:v>0.56699999999999995</c:v>
                </c:pt>
                <c:pt idx="8">
                  <c:v>0.628</c:v>
                </c:pt>
                <c:pt idx="9">
                  <c:v>0.65200000000000002</c:v>
                </c:pt>
                <c:pt idx="10">
                  <c:v>0.67800000000000005</c:v>
                </c:pt>
              </c:numCache>
            </c:numRef>
          </c:val>
          <c:extLst>
            <c:ext xmlns:c16="http://schemas.microsoft.com/office/drawing/2014/chart" uri="{C3380CC4-5D6E-409C-BE32-E72D297353CC}">
              <c16:uniqueId val="{00000000-2464-441F-ACEA-87D7A0599F73}"/>
            </c:ext>
          </c:extLst>
        </c:ser>
        <c:dLbls>
          <c:showLegendKey val="0"/>
          <c:showVal val="1"/>
          <c:showCatName val="0"/>
          <c:showSerName val="0"/>
          <c:showPercent val="0"/>
          <c:showBubbleSize val="0"/>
        </c:dLbls>
        <c:gapWidth val="150"/>
        <c:shape val="box"/>
        <c:axId val="304983664"/>
        <c:axId val="304984224"/>
        <c:axId val="0"/>
      </c:bar3DChart>
      <c:catAx>
        <c:axId val="3049836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04984224"/>
        <c:crosses val="autoZero"/>
        <c:auto val="1"/>
        <c:lblAlgn val="ctr"/>
        <c:lblOffset val="100"/>
        <c:noMultiLvlLbl val="0"/>
      </c:catAx>
      <c:valAx>
        <c:axId val="30498422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049836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Asmenys ir organizacijos siekiančios daryti įtaką sprendimų priėmimui</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2.6487766484267806E-2"/>
                  <c:y val="-2.404893105341892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D9-4E58-9DEB-CC14B786571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1'!$A$2316:$A$2327</c:f>
              <c:strCache>
                <c:ptCount val="12"/>
                <c:pt idx="0">
                  <c:v>Kita </c:v>
                </c:pt>
                <c:pt idx="1">
                  <c:v>Akademinės institucijos </c:v>
                </c:pt>
                <c:pt idx="2">
                  <c:v>Visuomeninės organizacijos, viešosios įstaigos </c:v>
                </c:pt>
                <c:pt idx="3">
                  <c:v>Fondai </c:v>
                </c:pt>
                <c:pt idx="4">
                  <c:v>Piliečiai </c:v>
                </c:pt>
                <c:pt idx="5">
                  <c:v>Viešųjų ryšių ir konsultacinės agentūros </c:v>
                </c:pt>
                <c:pt idx="6">
                  <c:v>Advokatų kontoros </c:v>
                </c:pt>
                <c:pt idx="7">
                  <c:v>Profesinės sąjungos </c:v>
                </c:pt>
                <c:pt idx="8">
                  <c:v>Politinių partijų analitiniai centrai </c:v>
                </c:pt>
                <c:pt idx="9">
                  <c:v>Įmonės </c:v>
                </c:pt>
                <c:pt idx="10">
                  <c:v>Asociacijos </c:v>
                </c:pt>
                <c:pt idx="11">
                  <c:v>Registruoti lobistai </c:v>
                </c:pt>
              </c:strCache>
            </c:strRef>
          </c:cat>
          <c:val>
            <c:numRef>
              <c:f>'Sheet 1'!$B$2316:$B$2327</c:f>
              <c:numCache>
                <c:formatCode>0%</c:formatCode>
                <c:ptCount val="12"/>
                <c:pt idx="0">
                  <c:v>0.13400000000000001</c:v>
                </c:pt>
                <c:pt idx="1">
                  <c:v>0.01</c:v>
                </c:pt>
                <c:pt idx="2">
                  <c:v>0.11899999999999999</c:v>
                </c:pt>
                <c:pt idx="3">
                  <c:v>0.13700000000000001</c:v>
                </c:pt>
                <c:pt idx="4">
                  <c:v>0.14499999999999999</c:v>
                </c:pt>
                <c:pt idx="5">
                  <c:v>0.154</c:v>
                </c:pt>
                <c:pt idx="6">
                  <c:v>0.159</c:v>
                </c:pt>
                <c:pt idx="7">
                  <c:v>0.17</c:v>
                </c:pt>
                <c:pt idx="8">
                  <c:v>0.34</c:v>
                </c:pt>
                <c:pt idx="9">
                  <c:v>0.38400000000000001</c:v>
                </c:pt>
                <c:pt idx="10">
                  <c:v>0.41299999999999998</c:v>
                </c:pt>
                <c:pt idx="11">
                  <c:v>0.56699999999999995</c:v>
                </c:pt>
              </c:numCache>
            </c:numRef>
          </c:val>
          <c:extLst>
            <c:ext xmlns:c16="http://schemas.microsoft.com/office/drawing/2014/chart" uri="{C3380CC4-5D6E-409C-BE32-E72D297353CC}">
              <c16:uniqueId val="{0000000C-B8D9-4E58-9DEB-CC14B786571B}"/>
            </c:ext>
          </c:extLst>
        </c:ser>
        <c:dLbls>
          <c:showLegendKey val="0"/>
          <c:showVal val="1"/>
          <c:showCatName val="0"/>
          <c:showSerName val="0"/>
          <c:showPercent val="0"/>
          <c:showBubbleSize val="0"/>
        </c:dLbls>
        <c:gapWidth val="76"/>
        <c:shape val="box"/>
        <c:axId val="304986464"/>
        <c:axId val="304987024"/>
        <c:axId val="0"/>
      </c:bar3DChart>
      <c:catAx>
        <c:axId val="3049864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04987024"/>
        <c:crosses val="autoZero"/>
        <c:auto val="1"/>
        <c:lblAlgn val="ctr"/>
        <c:lblOffset val="100"/>
        <c:noMultiLvlLbl val="0"/>
      </c:catAx>
      <c:valAx>
        <c:axId val="30498702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049864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a:t>B</a:t>
            </a:r>
            <a:r>
              <a:rPr lang="lt-LT" sz="1800" b="1" dirty="0"/>
              <a:t>ūdai, kuriais veikia interesų grupės ir asmenys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1'!$A$2331:$A$2337</c:f>
              <c:strCache>
                <c:ptCount val="7"/>
                <c:pt idx="0">
                  <c:v>Kita </c:v>
                </c:pt>
                <c:pt idx="1">
                  <c:v>Pažadėdami ne finansinį atlygį už palankų sprendimą </c:v>
                </c:pt>
                <c:pt idx="2">
                  <c:v>Dalyvaudami oficialiose darbo grupėse, susitikimuose, teikdami pastabas rengiamiems oficialiems dokumentams, projektams </c:v>
                </c:pt>
                <c:pt idx="3">
                  <c:v>Pažadėdami finansinį atlygį už palankų sprendimą </c:v>
                </c:pt>
                <c:pt idx="4">
                  <c:v>Paremdami arba kitaip finansiškai prisidėdami prie politinių partijų ir politikų rinkimų kampanijų </c:v>
                </c:pt>
                <c:pt idx="5">
                  <c:v>Dalyvaudami neoficialiuose susitikimuose, neoficialiai pateikdami pasiūlymus </c:v>
                </c:pt>
                <c:pt idx="6">
                  <c:v>Pasinaudodami pažintimis </c:v>
                </c:pt>
              </c:strCache>
            </c:strRef>
          </c:cat>
          <c:val>
            <c:numRef>
              <c:f>'Sheet 1'!$B$2331:$B$2337</c:f>
              <c:numCache>
                <c:formatCode>0%</c:formatCode>
                <c:ptCount val="7"/>
                <c:pt idx="0">
                  <c:v>4.9000000000000002E-2</c:v>
                </c:pt>
                <c:pt idx="1">
                  <c:v>0.27100000000000002</c:v>
                </c:pt>
                <c:pt idx="2">
                  <c:v>0.32700000000000001</c:v>
                </c:pt>
                <c:pt idx="3">
                  <c:v>0.47599999999999998</c:v>
                </c:pt>
                <c:pt idx="4">
                  <c:v>0.56299999999999994</c:v>
                </c:pt>
                <c:pt idx="5">
                  <c:v>0.64600000000000002</c:v>
                </c:pt>
                <c:pt idx="6">
                  <c:v>0.65600000000000003</c:v>
                </c:pt>
              </c:numCache>
            </c:numRef>
          </c:val>
          <c:extLst>
            <c:ext xmlns:c16="http://schemas.microsoft.com/office/drawing/2014/chart" uri="{C3380CC4-5D6E-409C-BE32-E72D297353CC}">
              <c16:uniqueId val="{00000000-31B3-432E-B914-27CD1B319608}"/>
            </c:ext>
          </c:extLst>
        </c:ser>
        <c:dLbls>
          <c:showLegendKey val="0"/>
          <c:showVal val="1"/>
          <c:showCatName val="0"/>
          <c:showSerName val="0"/>
          <c:showPercent val="0"/>
          <c:showBubbleSize val="0"/>
        </c:dLbls>
        <c:gapWidth val="150"/>
        <c:shape val="box"/>
        <c:axId val="304989264"/>
        <c:axId val="304989824"/>
        <c:axId val="0"/>
      </c:bar3DChart>
      <c:catAx>
        <c:axId val="3049892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04989824"/>
        <c:crosses val="autoZero"/>
        <c:auto val="1"/>
        <c:lblAlgn val="ctr"/>
        <c:lblOffset val="100"/>
        <c:noMultiLvlLbl val="0"/>
      </c:catAx>
      <c:valAx>
        <c:axId val="30498982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049892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400" b="1"/>
              <a:t>Atvejai, kuomet politikai ar valstybės tarnautojai priimdami sprendimus siekia naudos konkrečioms interesų grupėms</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3564955165663202E-2"/>
          <c:y val="0.24407443843252991"/>
          <c:w val="0.76201514537628134"/>
          <c:h val="0.66646265195699528"/>
        </c:manualLayout>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BADE-4279-B3C3-2E5F691021C0}"/>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BADE-4279-B3C3-2E5F691021C0}"/>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BADE-4279-B3C3-2E5F691021C0}"/>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1'!$A$2342:$A$2344</c:f>
              <c:strCache>
                <c:ptCount val="3"/>
                <c:pt idx="0">
                  <c:v>Taip </c:v>
                </c:pt>
                <c:pt idx="1">
                  <c:v>Ne </c:v>
                </c:pt>
                <c:pt idx="2">
                  <c:v>Neatsakė </c:v>
                </c:pt>
              </c:strCache>
            </c:strRef>
          </c:cat>
          <c:val>
            <c:numRef>
              <c:f>'Sheet 1'!$B$2342:$B$2344</c:f>
              <c:numCache>
                <c:formatCode>0%</c:formatCode>
                <c:ptCount val="3"/>
                <c:pt idx="0">
                  <c:v>0.20599999999999999</c:v>
                </c:pt>
                <c:pt idx="1">
                  <c:v>0.57999999999999996</c:v>
                </c:pt>
                <c:pt idx="2">
                  <c:v>0.214</c:v>
                </c:pt>
              </c:numCache>
            </c:numRef>
          </c:val>
          <c:extLst>
            <c:ext xmlns:c16="http://schemas.microsoft.com/office/drawing/2014/chart" uri="{C3380CC4-5D6E-409C-BE32-E72D297353CC}">
              <c16:uniqueId val="{00000006-BADE-4279-B3C3-2E5F691021C0}"/>
            </c:ext>
          </c:extLst>
        </c:ser>
        <c:dLbls>
          <c:dLblPos val="bestFit"/>
          <c:showLegendKey val="0"/>
          <c:showVal val="1"/>
          <c:showCatName val="0"/>
          <c:showSerName val="0"/>
          <c:showPercent val="0"/>
          <c:showBubbleSize val="0"/>
          <c:showLeaderLines val="1"/>
        </c:dLbls>
      </c:pie3DChart>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i="0" u="none" strike="noStrike" kern="1200" baseline="0" dirty="0">
                <a:solidFill>
                  <a:prstClr val="black"/>
                </a:solidFill>
                <a:latin typeface="Calibri" panose="020F0502020204030204" pitchFamily="34" charset="0"/>
                <a:cs typeface="Calibri" panose="020F0502020204030204" pitchFamily="34" charset="0"/>
              </a:rPr>
              <a:t>A</a:t>
            </a:r>
            <a:r>
              <a:rPr lang="lt-LT" sz="1800" b="1" i="0" u="none" strike="noStrike" kern="1200" spc="0" baseline="0" dirty="0" err="1">
                <a:solidFill>
                  <a:sysClr val="windowText" lastClr="000000"/>
                </a:solidFill>
                <a:latin typeface="Calibri" panose="020F0502020204030204" pitchFamily="34" charset="0"/>
                <a:cs typeface="Calibri" panose="020F0502020204030204" pitchFamily="34" charset="0"/>
              </a:rPr>
              <a:t>tvejai</a:t>
            </a: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 kai politikai</a:t>
            </a: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a:t>
            </a: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valstybės tarnautojai, baigę tarnybą, gavo pareigas privačiame sektoriuje kaip atlygį už priimtus sprendimus   </a:t>
            </a:r>
            <a:endParaRPr lang="lt-LT" sz="1800" b="1" i="0" u="none" strike="noStrike" kern="1200" baseline="0" dirty="0">
              <a:solidFill>
                <a:prstClr val="black"/>
              </a:solidFill>
              <a:latin typeface="Calibri" panose="020F0502020204030204" pitchFamily="34" charset="0"/>
              <a:cs typeface="Calibri" panose="020F0502020204030204" pitchFamily="34" charset="0"/>
            </a:endParaRP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1'!$A$2350</c:f>
              <c:strCache>
                <c:ptCount val="1"/>
                <c:pt idx="0">
                  <c:v>Taip </c:v>
                </c:pt>
              </c:strCache>
            </c:strRef>
          </c:tx>
          <c:spPr>
            <a:gradFill>
              <a:gsLst>
                <a:gs pos="0">
                  <a:schemeClr val="accent1">
                    <a:lumMod val="5000"/>
                    <a:lumOff val="95000"/>
                  </a:schemeClr>
                </a:gs>
                <a:gs pos="61000">
                  <a:srgbClr val="DF496D"/>
                </a:gs>
              </a:gsLst>
              <a:lin ang="5400000" scaled="1"/>
            </a:gradFill>
            <a:ln>
              <a:noFill/>
            </a:ln>
            <a:effectLst/>
            <a:sp3d/>
          </c:spPr>
          <c:invertIfNegative val="0"/>
          <c:dLbls>
            <c:dLbl>
              <c:idx val="0"/>
              <c:tx>
                <c:rich>
                  <a:bodyPr/>
                  <a:lstStyle/>
                  <a:p>
                    <a:r>
                      <a:rPr lang="en-US" baseline="0"/>
                      <a:t>13%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1A7-4F24-A520-964C53DFFA2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1'!$B$2350</c:f>
              <c:numCache>
                <c:formatCode>0%</c:formatCode>
                <c:ptCount val="1"/>
                <c:pt idx="0">
                  <c:v>0.13200000000000001</c:v>
                </c:pt>
              </c:numCache>
            </c:numRef>
          </c:val>
          <c:extLst>
            <c:ext xmlns:c16="http://schemas.microsoft.com/office/drawing/2014/chart" uri="{C3380CC4-5D6E-409C-BE32-E72D297353CC}">
              <c16:uniqueId val="{00000001-41A7-4F24-A520-964C53DFFA28}"/>
            </c:ext>
          </c:extLst>
        </c:ser>
        <c:ser>
          <c:idx val="1"/>
          <c:order val="1"/>
          <c:tx>
            <c:strRef>
              <c:f>'Sheet 1'!$A$2351</c:f>
              <c:strCache>
                <c:ptCount val="1"/>
                <c:pt idx="0">
                  <c:v>Ne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3-41A7-4F24-A520-964C53DFFA28}"/>
              </c:ext>
            </c:extLst>
          </c:dPt>
          <c:dLbls>
            <c:dLbl>
              <c:idx val="0"/>
              <c:tx>
                <c:rich>
                  <a:bodyPr/>
                  <a:lstStyle/>
                  <a:p>
                    <a:r>
                      <a:rPr lang="en-US"/>
                      <a:t>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1A7-4F24-A520-964C53DFFA2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1'!$B$2351</c:f>
              <c:numCache>
                <c:formatCode>0%</c:formatCode>
                <c:ptCount val="1"/>
                <c:pt idx="0">
                  <c:v>0.66400000000000003</c:v>
                </c:pt>
              </c:numCache>
            </c:numRef>
          </c:val>
          <c:extLst>
            <c:ext xmlns:c16="http://schemas.microsoft.com/office/drawing/2014/chart" uri="{C3380CC4-5D6E-409C-BE32-E72D297353CC}">
              <c16:uniqueId val="{00000004-41A7-4F24-A520-964C53DFFA28}"/>
            </c:ext>
          </c:extLst>
        </c:ser>
        <c:ser>
          <c:idx val="2"/>
          <c:order val="2"/>
          <c:tx>
            <c:strRef>
              <c:f>'Sheet 1'!$A$2352</c:f>
              <c:strCache>
                <c:ptCount val="1"/>
                <c:pt idx="0">
                  <c:v>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A5A5A5"/>
                  </a:gs>
                </a:gsLst>
                <a:lin ang="5400000" scaled="1"/>
              </a:gradFill>
              <a:ln>
                <a:noFill/>
              </a:ln>
              <a:effectLst/>
              <a:sp3d/>
            </c:spPr>
            <c:extLst>
              <c:ext xmlns:c16="http://schemas.microsoft.com/office/drawing/2014/chart" uri="{C3380CC4-5D6E-409C-BE32-E72D297353CC}">
                <c16:uniqueId val="{00000006-41A7-4F24-A520-964C53DFFA28}"/>
              </c:ext>
            </c:extLst>
          </c:dPt>
          <c:dLbls>
            <c:dLbl>
              <c:idx val="0"/>
              <c:tx>
                <c:rich>
                  <a:bodyPr/>
                  <a:lstStyle/>
                  <a:p>
                    <a:r>
                      <a:rPr lang="en-US"/>
                      <a:t>21%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41A7-4F24-A520-964C53DFFA2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1'!$B$2352</c:f>
              <c:numCache>
                <c:formatCode>0%</c:formatCode>
                <c:ptCount val="1"/>
                <c:pt idx="0">
                  <c:v>0.20499999999999999</c:v>
                </c:pt>
              </c:numCache>
            </c:numRef>
          </c:val>
          <c:extLst>
            <c:ext xmlns:c16="http://schemas.microsoft.com/office/drawing/2014/chart" uri="{C3380CC4-5D6E-409C-BE32-E72D297353CC}">
              <c16:uniqueId val="{00000007-41A7-4F24-A520-964C53DFFA28}"/>
            </c:ext>
          </c:extLst>
        </c:ser>
        <c:dLbls>
          <c:showLegendKey val="0"/>
          <c:showVal val="1"/>
          <c:showCatName val="0"/>
          <c:showSerName val="0"/>
          <c:showPercent val="0"/>
          <c:showBubbleSize val="0"/>
        </c:dLbls>
        <c:gapWidth val="150"/>
        <c:shape val="box"/>
        <c:axId val="324649168"/>
        <c:axId val="324649728"/>
        <c:axId val="0"/>
      </c:bar3DChart>
      <c:catAx>
        <c:axId val="324649168"/>
        <c:scaling>
          <c:orientation val="minMax"/>
        </c:scaling>
        <c:delete val="1"/>
        <c:axPos val="l"/>
        <c:numFmt formatCode="General" sourceLinked="1"/>
        <c:majorTickMark val="none"/>
        <c:minorTickMark val="none"/>
        <c:tickLblPos val="nextTo"/>
        <c:crossAx val="324649728"/>
        <c:crosses val="autoZero"/>
        <c:auto val="1"/>
        <c:lblAlgn val="ctr"/>
        <c:lblOffset val="100"/>
        <c:noMultiLvlLbl val="0"/>
      </c:catAx>
      <c:valAx>
        <c:axId val="3246497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491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Informavimas apie LR Seimo ir Vyriausybės susitikimus su interesų grupėmis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2.8862030699280221E-2"/>
                  <c:y val="-7.90707423725798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508-4A16-AD2D-93A353DC8F4B}"/>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2024'!$B$3107:$B$3112</c:f>
              <c:strCache>
                <c:ptCount val="6"/>
                <c:pt idx="0">
                  <c:v>Nežino, neatsakė</c:v>
                </c:pt>
                <c:pt idx="1">
                  <c:v>Visiškai informuotas</c:v>
                </c:pt>
                <c:pt idx="2">
                  <c:v>Labiau informuotas</c:v>
                </c:pt>
                <c:pt idx="3">
                  <c:v>Nei informuotas, nei neinformuotas</c:v>
                </c:pt>
                <c:pt idx="4">
                  <c:v>Labiau neinformuotas</c:v>
                </c:pt>
                <c:pt idx="5">
                  <c:v>Visiškai neinformuotas</c:v>
                </c:pt>
              </c:strCache>
            </c:strRef>
          </c:cat>
          <c:val>
            <c:numRef>
              <c:f>'Gyventojų korupcija 2024'!$D$3107:$D$3112</c:f>
              <c:numCache>
                <c:formatCode>0%</c:formatCode>
                <c:ptCount val="6"/>
                <c:pt idx="0">
                  <c:v>0.17299999999999999</c:v>
                </c:pt>
                <c:pt idx="1">
                  <c:v>8.0000000000000002E-3</c:v>
                </c:pt>
                <c:pt idx="2">
                  <c:v>4.3999999999999997E-2</c:v>
                </c:pt>
                <c:pt idx="3">
                  <c:v>0.156</c:v>
                </c:pt>
                <c:pt idx="4">
                  <c:v>0.24</c:v>
                </c:pt>
                <c:pt idx="5">
                  <c:v>0.379</c:v>
                </c:pt>
              </c:numCache>
            </c:numRef>
          </c:val>
          <c:extLst>
            <c:ext xmlns:c16="http://schemas.microsoft.com/office/drawing/2014/chart" uri="{C3380CC4-5D6E-409C-BE32-E72D297353CC}">
              <c16:uniqueId val="{00000000-FDAE-418D-B23C-A5D2EB06F341}"/>
            </c:ext>
          </c:extLst>
        </c:ser>
        <c:dLbls>
          <c:showLegendKey val="0"/>
          <c:showVal val="1"/>
          <c:showCatName val="0"/>
          <c:showSerName val="0"/>
          <c:showPercent val="0"/>
          <c:showBubbleSize val="0"/>
        </c:dLbls>
        <c:gapWidth val="150"/>
        <c:shape val="box"/>
        <c:axId val="1972016128"/>
        <c:axId val="1972023808"/>
        <c:axId val="0"/>
      </c:bar3DChart>
      <c:catAx>
        <c:axId val="1972016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2023808"/>
        <c:crosses val="autoZero"/>
        <c:auto val="1"/>
        <c:lblAlgn val="ctr"/>
        <c:lblOffset val="100"/>
        <c:noMultiLvlLbl val="0"/>
      </c:catAx>
      <c:valAx>
        <c:axId val="197202380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2016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Informavimas apie vietos politikų susitikimus su interesų grupėmis</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7.9979352312090773E-3"/>
                  <c:y val="-1.68330011650557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987-4202-B9E7-2F91D06EA6C7}"/>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2024'!$B$3123:$B$3128</c:f>
              <c:strCache>
                <c:ptCount val="6"/>
                <c:pt idx="0">
                  <c:v>Nežino, neatsakė</c:v>
                </c:pt>
                <c:pt idx="1">
                  <c:v>Visiškai informuotas</c:v>
                </c:pt>
                <c:pt idx="2">
                  <c:v>Labau informuotas</c:v>
                </c:pt>
                <c:pt idx="3">
                  <c:v>Nei informuotas, nei neinformuotas</c:v>
                </c:pt>
                <c:pt idx="4">
                  <c:v>Labiau neinformuotas</c:v>
                </c:pt>
                <c:pt idx="5">
                  <c:v>Visiškai neinformuotas</c:v>
                </c:pt>
              </c:strCache>
            </c:strRef>
          </c:cat>
          <c:val>
            <c:numRef>
              <c:f>'Gyventojų korupcija 2024'!$D$3123:$D$3128</c:f>
              <c:numCache>
                <c:formatCode>0%</c:formatCode>
                <c:ptCount val="6"/>
                <c:pt idx="0">
                  <c:v>0.17699999999999999</c:v>
                </c:pt>
                <c:pt idx="1">
                  <c:v>6.0000000000000001E-3</c:v>
                </c:pt>
                <c:pt idx="2">
                  <c:v>3.1E-2</c:v>
                </c:pt>
                <c:pt idx="3">
                  <c:v>0.14099999999999999</c:v>
                </c:pt>
                <c:pt idx="4">
                  <c:v>0.21099999999999999</c:v>
                </c:pt>
                <c:pt idx="5">
                  <c:v>0.434</c:v>
                </c:pt>
              </c:numCache>
            </c:numRef>
          </c:val>
          <c:extLst>
            <c:ext xmlns:c16="http://schemas.microsoft.com/office/drawing/2014/chart" uri="{C3380CC4-5D6E-409C-BE32-E72D297353CC}">
              <c16:uniqueId val="{00000000-CD5F-41AF-AD87-0F372834DBCA}"/>
            </c:ext>
          </c:extLst>
        </c:ser>
        <c:dLbls>
          <c:showLegendKey val="0"/>
          <c:showVal val="1"/>
          <c:showCatName val="0"/>
          <c:showSerName val="0"/>
          <c:showPercent val="0"/>
          <c:showBubbleSize val="0"/>
        </c:dLbls>
        <c:gapWidth val="150"/>
        <c:shape val="box"/>
        <c:axId val="1971993568"/>
        <c:axId val="1971994528"/>
        <c:axId val="0"/>
      </c:bar3DChart>
      <c:catAx>
        <c:axId val="19719935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1994528"/>
        <c:crosses val="autoZero"/>
        <c:auto val="1"/>
        <c:lblAlgn val="ctr"/>
        <c:lblOffset val="100"/>
        <c:noMultiLvlLbl val="0"/>
      </c:catAx>
      <c:valAx>
        <c:axId val="19719945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19935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53275014567052048"/>
          <c:y val="6.5529253041483146E-2"/>
          <c:w val="0.44438082550420116"/>
          <c:h val="0.89223605991809696"/>
        </c:manualLayout>
      </c:layout>
      <c:bar3DChart>
        <c:barDir val="bar"/>
        <c:grouping val="clustered"/>
        <c:varyColors val="0"/>
        <c:ser>
          <c:idx val="0"/>
          <c:order val="0"/>
          <c:spPr>
            <a:gradFill rotWithShape="1">
              <a:gsLst>
                <a:gs pos="0">
                  <a:schemeClr val="accent1">
                    <a:lumMod val="5000"/>
                    <a:lumOff val="95000"/>
                  </a:schemeClr>
                </a:gs>
                <a:gs pos="60000">
                  <a:srgbClr val="53B582"/>
                </a:gs>
              </a:gsLst>
              <a:lin ang="5400000" scaled="1"/>
            </a:gradFill>
            <a:ln w="9525" cap="flat" cmpd="sng" algn="ctr">
              <a:solidFill>
                <a:schemeClr val="accent1">
                  <a:shade val="95000"/>
                </a:schemeClr>
              </a:solidFill>
              <a:round/>
            </a:ln>
            <a:effectLst/>
            <a:sp3d contourW="9525">
              <a:contourClr>
                <a:schemeClr val="accent1">
                  <a:shade val="95000"/>
                </a:schemeClr>
              </a:contourClr>
            </a:sp3d>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multiLvlStrRef>
              <c:f>'Sheet 1'!$K$2992:$L$3025</c:f>
              <c:multiLvlStrCache>
                <c:ptCount val="34"/>
                <c:lvl>
                  <c:pt idx="0">
                    <c:v>Kita</c:v>
                  </c:pt>
                  <c:pt idx="1">
                    <c:v>Vandens tiekimas, nuotekų valymas, atliekų tvarkymas ir regeneravimas </c:v>
                  </c:pt>
                  <c:pt idx="2">
                    <c:v>Viešasis valdymas ir gynyba </c:v>
                  </c:pt>
                  <c:pt idx="3">
                    <c:v>Kasyba ir karjerų eksploatavimas </c:v>
                  </c:pt>
                  <c:pt idx="4">
                    <c:v>Nekilnojamojo turto operacijos </c:v>
                  </c:pt>
                  <c:pt idx="5">
                    <c:v>Meninė, pramoginė ir poilsio organizavimo veikla </c:v>
                  </c:pt>
                  <c:pt idx="6">
                    <c:v>Elektros, dujų, garo tiekimas ir oro kondicionavimas </c:v>
                  </c:pt>
                  <c:pt idx="7">
                    <c:v>Kita aptarnavimo veikla (grožio salonai, buitinės paslaugos, laidojimo biurai, kt.) </c:v>
                  </c:pt>
                  <c:pt idx="8">
                    <c:v>Administracinė ir aptarnavimo veikla (administracinis įstaigų aptarnavimas, nuoma, įdarbinimas, kelionių agentūros, valymo, aplinkos tvarkymo, apsaugos paslaugos) </c:v>
                  </c:pt>
                  <c:pt idx="9">
                    <c:v>Švietimas </c:v>
                  </c:pt>
                  <c:pt idx="10">
                    <c:v>Profesinė, mokslinė ir techninė veikla (mokslinė veikla, teisės paslaugos, projektavimas, architekto paslaugos, reklama, rinkos tyrimai, vertimai, fotografija, veterinarija, kokybės tikrinimai kt.) </c:v>
                  </c:pt>
                  <c:pt idx="11">
                    <c:v>Sveikatos priežiūra ir socialinis darbas </c:v>
                  </c:pt>
                  <c:pt idx="12">
                    <c:v>Žemės ūkis, miškininkystė, žvejyba </c:v>
                  </c:pt>
                  <c:pt idx="13">
                    <c:v>Finansai, draudimo veikla </c:v>
                  </c:pt>
                  <c:pt idx="14">
                    <c:v>Apgyvendinimo ir maitinimo paslaugos </c:v>
                  </c:pt>
                  <c:pt idx="15">
                    <c:v>Statyba </c:v>
                  </c:pt>
                  <c:pt idx="16">
                    <c:v>Informacija ir ryšiai (leidyba, muzikos įrašai, telekomunikacijos, IT paslaugos, kt.) </c:v>
                  </c:pt>
                  <c:pt idx="17">
                    <c:v>Autoservisai / transportas / logistika </c:v>
                  </c:pt>
                  <c:pt idx="18">
                    <c:v>Didmeninė / mažmeninė prekyba </c:v>
                  </c:pt>
                  <c:pt idx="19">
                    <c:v>Pramonė / gamyba </c:v>
                  </c:pt>
                  <c:pt idx="20">
                    <c:v>251 ir daugiau darbuotojų </c:v>
                  </c:pt>
                  <c:pt idx="21">
                    <c:v>51–250 darbuotojų </c:v>
                  </c:pt>
                  <c:pt idx="22">
                    <c:v>11–50 darbuotojų </c:v>
                  </c:pt>
                  <c:pt idx="23">
                    <c:v>iki 10 darbuotojų </c:v>
                  </c:pt>
                  <c:pt idx="24">
                    <c:v>Utenos </c:v>
                  </c:pt>
                  <c:pt idx="25">
                    <c:v>Telšių </c:v>
                  </c:pt>
                  <c:pt idx="26">
                    <c:v>Tauragės </c:v>
                  </c:pt>
                  <c:pt idx="27">
                    <c:v>Marijampolės </c:v>
                  </c:pt>
                  <c:pt idx="28">
                    <c:v>Alytaus </c:v>
                  </c:pt>
                  <c:pt idx="29">
                    <c:v>Panevėžio </c:v>
                  </c:pt>
                  <c:pt idx="30">
                    <c:v>Šiaulių </c:v>
                  </c:pt>
                  <c:pt idx="31">
                    <c:v>Klaipėdos </c:v>
                  </c:pt>
                  <c:pt idx="32">
                    <c:v>Kauno </c:v>
                  </c:pt>
                  <c:pt idx="33">
                    <c:v>Vilniaus </c:v>
                  </c:pt>
                </c:lvl>
                <c:lvl>
                  <c:pt idx="0">
                    <c:v>Veiklos sritis</c:v>
                  </c:pt>
                  <c:pt idx="20">
                    <c:v>Nuolatinių darbuotojų skaičius</c:v>
                  </c:pt>
                  <c:pt idx="24">
                    <c:v>Apskritis</c:v>
                  </c:pt>
                </c:lvl>
              </c:multiLvlStrCache>
            </c:multiLvlStrRef>
          </c:cat>
          <c:val>
            <c:numRef>
              <c:f>'Sheet 1'!$M$2992:$M$3025</c:f>
              <c:numCache>
                <c:formatCode>0%</c:formatCode>
                <c:ptCount val="34"/>
                <c:pt idx="0">
                  <c:v>8.0000000000000002E-3</c:v>
                </c:pt>
                <c:pt idx="1">
                  <c:v>6.0000000000000001E-3</c:v>
                </c:pt>
                <c:pt idx="2">
                  <c:v>0.01</c:v>
                </c:pt>
                <c:pt idx="3">
                  <c:v>1.4E-2</c:v>
                </c:pt>
                <c:pt idx="4">
                  <c:v>2.1999999999999999E-2</c:v>
                </c:pt>
                <c:pt idx="5">
                  <c:v>0.03</c:v>
                </c:pt>
                <c:pt idx="6">
                  <c:v>3.4000000000000002E-2</c:v>
                </c:pt>
                <c:pt idx="7">
                  <c:v>3.4000000000000002E-2</c:v>
                </c:pt>
                <c:pt idx="8">
                  <c:v>3.5999999999999997E-2</c:v>
                </c:pt>
                <c:pt idx="9">
                  <c:v>3.5999999999999997E-2</c:v>
                </c:pt>
                <c:pt idx="10">
                  <c:v>3.7999999999999999E-2</c:v>
                </c:pt>
                <c:pt idx="11">
                  <c:v>3.7999999999999999E-2</c:v>
                </c:pt>
                <c:pt idx="12">
                  <c:v>4.3999999999999997E-2</c:v>
                </c:pt>
                <c:pt idx="13">
                  <c:v>4.3999999999999997E-2</c:v>
                </c:pt>
                <c:pt idx="14">
                  <c:v>0.05</c:v>
                </c:pt>
                <c:pt idx="15">
                  <c:v>7.0000000000000007E-2</c:v>
                </c:pt>
                <c:pt idx="16">
                  <c:v>7.5999999999999998E-2</c:v>
                </c:pt>
                <c:pt idx="17">
                  <c:v>9.7000000000000003E-2</c:v>
                </c:pt>
                <c:pt idx="18">
                  <c:v>0.155</c:v>
                </c:pt>
                <c:pt idx="19">
                  <c:v>0.161</c:v>
                </c:pt>
                <c:pt idx="20" formatCode="0.0%">
                  <c:v>4.0000000000000001E-3</c:v>
                </c:pt>
                <c:pt idx="21">
                  <c:v>2.4E-2</c:v>
                </c:pt>
                <c:pt idx="22">
                  <c:v>0.123</c:v>
                </c:pt>
                <c:pt idx="23">
                  <c:v>0.84899999999999998</c:v>
                </c:pt>
                <c:pt idx="24">
                  <c:v>2.5999999999999999E-2</c:v>
                </c:pt>
                <c:pt idx="25">
                  <c:v>2.8000000000000001E-2</c:v>
                </c:pt>
                <c:pt idx="26">
                  <c:v>0.02</c:v>
                </c:pt>
                <c:pt idx="27">
                  <c:v>2.8000000000000001E-2</c:v>
                </c:pt>
                <c:pt idx="28">
                  <c:v>3.5999999999999997E-2</c:v>
                </c:pt>
                <c:pt idx="29">
                  <c:v>5.3999999999999999E-2</c:v>
                </c:pt>
                <c:pt idx="30">
                  <c:v>6.4000000000000001E-2</c:v>
                </c:pt>
                <c:pt idx="31">
                  <c:v>0.111</c:v>
                </c:pt>
                <c:pt idx="32">
                  <c:v>0.20699999999999999</c:v>
                </c:pt>
                <c:pt idx="33">
                  <c:v>0.42699999999999999</c:v>
                </c:pt>
              </c:numCache>
            </c:numRef>
          </c:val>
          <c:extLst>
            <c:ext xmlns:c16="http://schemas.microsoft.com/office/drawing/2014/chart" uri="{C3380CC4-5D6E-409C-BE32-E72D297353CC}">
              <c16:uniqueId val="{00000000-C4B1-45E3-A61A-75C26FD4210F}"/>
            </c:ext>
          </c:extLst>
        </c:ser>
        <c:dLbls>
          <c:showLegendKey val="0"/>
          <c:showVal val="1"/>
          <c:showCatName val="0"/>
          <c:showSerName val="0"/>
          <c:showPercent val="0"/>
          <c:showBubbleSize val="0"/>
        </c:dLbls>
        <c:gapWidth val="100"/>
        <c:shape val="box"/>
        <c:axId val="1345334319"/>
        <c:axId val="1345350159"/>
        <c:axId val="0"/>
      </c:bar3DChart>
      <c:catAx>
        <c:axId val="13453343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lt-LT"/>
          </a:p>
        </c:txPr>
        <c:crossAx val="1345350159"/>
        <c:crosses val="autoZero"/>
        <c:auto val="1"/>
        <c:lblAlgn val="ctr"/>
        <c:lblOffset val="100"/>
        <c:noMultiLvlLbl val="0"/>
      </c:catAx>
      <c:valAx>
        <c:axId val="1345350159"/>
        <c:scaling>
          <c:orientation val="minMax"/>
          <c:max val="1"/>
        </c:scaling>
        <c:delete val="1"/>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crossAx val="13453343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lt-LT"/>
    </a:p>
  </c:txPr>
  <c:externalData r:id="rId3">
    <c:autoUpdate val="0"/>
  </c:externalData>
  <c:userShapes r:id="rId4"/>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Korupcinogeninės</a:t>
            </a:r>
            <a:r>
              <a:rPr lang="lt-LT" sz="1800" b="1" baseline="0"/>
              <a:t> situacijos (tęsinys)</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1'!$B$39</c:f>
              <c:strCache>
                <c:ptCount val="1"/>
                <c:pt idx="0">
                  <c:v>Korupcija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1'!$A$41:$A$47</c:f>
              <c:strCache>
                <c:ptCount val="7"/>
                <c:pt idx="0">
                  <c:v>Asmuo tik dėl turimų pažinčių įsidarbina į privačią įmonę </c:v>
                </c:pt>
                <c:pt idx="1">
                  <c:v>Asmuo PO sėkmingai atliktos operacijos ar procedūros gydytojui atsidėkoja dovana (gėlėmis, saldainiais, alkoholiniais gėrimais ir pan.) </c:v>
                </c:pt>
                <c:pt idx="2">
                  <c:v>Valstybės tarnautojas naudoja įstaigos lėšas asmeninėms reikmėms </c:v>
                </c:pt>
                <c:pt idx="3">
                  <c:v>Asmuo pasinaudoja pažintimis, kad jam reikalinga paslauga būtų atlikta geriau ar greičiau </c:v>
                </c:pt>
                <c:pt idx="4">
                  <c:v>Asmuo tik dėl turimų pažinčių įsidarbina į valstybės instituciją </c:v>
                </c:pt>
                <c:pt idx="5">
                  <c:v>Asmuo gydytojui atsidėkoja pinigais PO sėkmingai atliktos operacijos ar procedūros </c:v>
                </c:pt>
                <c:pt idx="6">
                  <c:v>Asmuo valstybės tarnyboje dirbančiam asmeniui atsidėkoja pinigais PO paslaugos atlikimo </c:v>
                </c:pt>
              </c:strCache>
            </c:strRef>
          </c:cat>
          <c:val>
            <c:numRef>
              <c:f>'Sheet 1'!$C$41:$C$47</c:f>
              <c:numCache>
                <c:formatCode>0%</c:formatCode>
                <c:ptCount val="7"/>
                <c:pt idx="0">
                  <c:v>0.39400000000000002</c:v>
                </c:pt>
                <c:pt idx="1">
                  <c:v>0.55100000000000005</c:v>
                </c:pt>
                <c:pt idx="2">
                  <c:v>0.76300000000000001</c:v>
                </c:pt>
                <c:pt idx="3">
                  <c:v>0.83799999999999997</c:v>
                </c:pt>
                <c:pt idx="4">
                  <c:v>0.875</c:v>
                </c:pt>
                <c:pt idx="5">
                  <c:v>0.878</c:v>
                </c:pt>
                <c:pt idx="6">
                  <c:v>0.92800000000000005</c:v>
                </c:pt>
              </c:numCache>
            </c:numRef>
          </c:val>
          <c:extLst>
            <c:ext xmlns:c16="http://schemas.microsoft.com/office/drawing/2014/chart" uri="{C3380CC4-5D6E-409C-BE32-E72D297353CC}">
              <c16:uniqueId val="{00000000-8823-4DB2-9ED6-D19D8FC692D5}"/>
            </c:ext>
          </c:extLst>
        </c:ser>
        <c:ser>
          <c:idx val="1"/>
          <c:order val="1"/>
          <c:tx>
            <c:strRef>
              <c:f>'Sheet 1'!$D$39</c:f>
              <c:strCache>
                <c:ptCount val="1"/>
                <c:pt idx="0">
                  <c:v>Ne korupcija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1'!$A$41:$A$47</c:f>
              <c:strCache>
                <c:ptCount val="7"/>
                <c:pt idx="0">
                  <c:v>Asmuo tik dėl turimų pažinčių įsidarbina į privačią įmonę </c:v>
                </c:pt>
                <c:pt idx="1">
                  <c:v>Asmuo PO sėkmingai atliktos operacijos ar procedūros gydytojui atsidėkoja dovana (gėlėmis, saldainiais, alkoholiniais gėrimais ir pan.) </c:v>
                </c:pt>
                <c:pt idx="2">
                  <c:v>Valstybės tarnautojas naudoja įstaigos lėšas asmeninėms reikmėms </c:v>
                </c:pt>
                <c:pt idx="3">
                  <c:v>Asmuo pasinaudoja pažintimis, kad jam reikalinga paslauga būtų atlikta geriau ar greičiau </c:v>
                </c:pt>
                <c:pt idx="4">
                  <c:v>Asmuo tik dėl turimų pažinčių įsidarbina į valstybės instituciją </c:v>
                </c:pt>
                <c:pt idx="5">
                  <c:v>Asmuo gydytojui atsidėkoja pinigais PO sėkmingai atliktos operacijos ar procedūros </c:v>
                </c:pt>
                <c:pt idx="6">
                  <c:v>Asmuo valstybės tarnyboje dirbančiam asmeniui atsidėkoja pinigais PO paslaugos atlikimo </c:v>
                </c:pt>
              </c:strCache>
            </c:strRef>
          </c:cat>
          <c:val>
            <c:numRef>
              <c:f>'Sheet 1'!$E$41:$E$47</c:f>
              <c:numCache>
                <c:formatCode>0%</c:formatCode>
                <c:ptCount val="7"/>
                <c:pt idx="0">
                  <c:v>0.4</c:v>
                </c:pt>
                <c:pt idx="1">
                  <c:v>0.246</c:v>
                </c:pt>
                <c:pt idx="2">
                  <c:v>0.14699999999999999</c:v>
                </c:pt>
                <c:pt idx="3">
                  <c:v>6.7000000000000004E-2</c:v>
                </c:pt>
                <c:pt idx="4">
                  <c:v>4.5999999999999999E-2</c:v>
                </c:pt>
                <c:pt idx="5">
                  <c:v>4.3999999999999997E-2</c:v>
                </c:pt>
                <c:pt idx="6">
                  <c:v>2.1000000000000001E-2</c:v>
                </c:pt>
              </c:numCache>
            </c:numRef>
          </c:val>
          <c:extLst>
            <c:ext xmlns:c16="http://schemas.microsoft.com/office/drawing/2014/chart" uri="{C3380CC4-5D6E-409C-BE32-E72D297353CC}">
              <c16:uniqueId val="{00000001-8823-4DB2-9ED6-D19D8FC692D5}"/>
            </c:ext>
          </c:extLst>
        </c:ser>
        <c:ser>
          <c:idx val="2"/>
          <c:order val="2"/>
          <c:tx>
            <c:strRef>
              <c:f>'Sheet 1'!$F$39</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1'!$A$41:$A$47</c:f>
              <c:strCache>
                <c:ptCount val="7"/>
                <c:pt idx="0">
                  <c:v>Asmuo tik dėl turimų pažinčių įsidarbina į privačią įmonę </c:v>
                </c:pt>
                <c:pt idx="1">
                  <c:v>Asmuo PO sėkmingai atliktos operacijos ar procedūros gydytojui atsidėkoja dovana (gėlėmis, saldainiais, alkoholiniais gėrimais ir pan.) </c:v>
                </c:pt>
                <c:pt idx="2">
                  <c:v>Valstybės tarnautojas naudoja įstaigos lėšas asmeninėms reikmėms </c:v>
                </c:pt>
                <c:pt idx="3">
                  <c:v>Asmuo pasinaudoja pažintimis, kad jam reikalinga paslauga būtų atlikta geriau ar greičiau </c:v>
                </c:pt>
                <c:pt idx="4">
                  <c:v>Asmuo tik dėl turimų pažinčių įsidarbina į valstybės instituciją </c:v>
                </c:pt>
                <c:pt idx="5">
                  <c:v>Asmuo gydytojui atsidėkoja pinigais PO sėkmingai atliktos operacijos ar procedūros </c:v>
                </c:pt>
                <c:pt idx="6">
                  <c:v>Asmuo valstybės tarnyboje dirbančiam asmeniui atsidėkoja pinigais PO paslaugos atlikimo </c:v>
                </c:pt>
              </c:strCache>
            </c:strRef>
          </c:cat>
          <c:val>
            <c:numRef>
              <c:f>'Sheet 1'!$G$41:$G$47</c:f>
              <c:numCache>
                <c:formatCode>0%</c:formatCode>
                <c:ptCount val="7"/>
                <c:pt idx="0">
                  <c:v>0.20699999999999999</c:v>
                </c:pt>
                <c:pt idx="1">
                  <c:v>0.20300000000000001</c:v>
                </c:pt>
                <c:pt idx="2">
                  <c:v>0.09</c:v>
                </c:pt>
                <c:pt idx="3">
                  <c:v>9.5000000000000001E-2</c:v>
                </c:pt>
                <c:pt idx="4">
                  <c:v>7.9000000000000001E-2</c:v>
                </c:pt>
                <c:pt idx="5">
                  <c:v>7.8E-2</c:v>
                </c:pt>
                <c:pt idx="6">
                  <c:v>5.0999999999999997E-2</c:v>
                </c:pt>
              </c:numCache>
            </c:numRef>
          </c:val>
          <c:extLst>
            <c:ext xmlns:c16="http://schemas.microsoft.com/office/drawing/2014/chart" uri="{C3380CC4-5D6E-409C-BE32-E72D297353CC}">
              <c16:uniqueId val="{00000002-8823-4DB2-9ED6-D19D8FC692D5}"/>
            </c:ext>
          </c:extLst>
        </c:ser>
        <c:dLbls>
          <c:showLegendKey val="0"/>
          <c:showVal val="0"/>
          <c:showCatName val="0"/>
          <c:showSerName val="0"/>
          <c:showPercent val="0"/>
          <c:showBubbleSize val="0"/>
        </c:dLbls>
        <c:gapWidth val="150"/>
        <c:shape val="box"/>
        <c:axId val="351124128"/>
        <c:axId val="1"/>
        <c:axId val="0"/>
      </c:bar3DChart>
      <c:catAx>
        <c:axId val="35112412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12412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Savivaldybės veiklos skaidrumas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173909875241509E-2"/>
          <c:y val="0.15120820858088285"/>
          <c:w val="0.95469213607216463"/>
          <c:h val="0.65060412639826315"/>
        </c:manualLayout>
      </c:layout>
      <c:bar3DChart>
        <c:barDir val="bar"/>
        <c:grouping val="stacked"/>
        <c:varyColors val="0"/>
        <c:ser>
          <c:idx val="0"/>
          <c:order val="0"/>
          <c:tx>
            <c:strRef>
              <c:f>'Gyventojų korupcija 2024'!$B$3138</c:f>
              <c:strCache>
                <c:ptCount val="1"/>
                <c:pt idx="0">
                  <c:v>Labai skaidriai</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2024'!$D$3138</c:f>
              <c:numCache>
                <c:formatCode>0%</c:formatCode>
                <c:ptCount val="1"/>
                <c:pt idx="0">
                  <c:v>3.5999999999999997E-2</c:v>
                </c:pt>
              </c:numCache>
            </c:numRef>
          </c:val>
          <c:extLst>
            <c:ext xmlns:c16="http://schemas.microsoft.com/office/drawing/2014/chart" uri="{C3380CC4-5D6E-409C-BE32-E72D297353CC}">
              <c16:uniqueId val="{00000000-1A2F-43DD-BB76-7F67E7A6A0B0}"/>
            </c:ext>
          </c:extLst>
        </c:ser>
        <c:ser>
          <c:idx val="1"/>
          <c:order val="1"/>
          <c:tx>
            <c:strRef>
              <c:f>'Gyventojų korupcija 2024'!$B$3139</c:f>
              <c:strCache>
                <c:ptCount val="1"/>
                <c:pt idx="0">
                  <c:v>Skaidriai</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2024'!$D$3139</c:f>
              <c:numCache>
                <c:formatCode>0%</c:formatCode>
                <c:ptCount val="1"/>
                <c:pt idx="0">
                  <c:v>0.13500000000000001</c:v>
                </c:pt>
              </c:numCache>
            </c:numRef>
          </c:val>
          <c:extLst>
            <c:ext xmlns:c16="http://schemas.microsoft.com/office/drawing/2014/chart" uri="{C3380CC4-5D6E-409C-BE32-E72D297353CC}">
              <c16:uniqueId val="{00000001-1A2F-43DD-BB76-7F67E7A6A0B0}"/>
            </c:ext>
          </c:extLst>
        </c:ser>
        <c:ser>
          <c:idx val="2"/>
          <c:order val="2"/>
          <c:tx>
            <c:strRef>
              <c:f>'Gyventojų korupcija 2024'!$B$3140</c:f>
              <c:strCache>
                <c:ptCount val="1"/>
                <c:pt idx="0">
                  <c:v>Nei skaidriai, nei neskaidriai</c:v>
                </c:pt>
              </c:strCache>
            </c:strRef>
          </c:tx>
          <c:spPr>
            <a:gradFill>
              <a:gsLst>
                <a:gs pos="0">
                  <a:schemeClr val="accent1">
                    <a:lumMod val="5000"/>
                    <a:lumOff val="95000"/>
                  </a:schemeClr>
                </a:gs>
                <a:gs pos="60000">
                  <a:srgbClr val="FFE799"/>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FE799"/>
                  </a:gs>
                </a:gsLst>
                <a:lin ang="5400000" scaled="1"/>
              </a:gradFill>
              <a:ln>
                <a:noFill/>
              </a:ln>
              <a:effectLst/>
              <a:sp3d/>
            </c:spPr>
            <c:extLst>
              <c:ext xmlns:c16="http://schemas.microsoft.com/office/drawing/2014/chart" uri="{C3380CC4-5D6E-409C-BE32-E72D297353CC}">
                <c16:uniqueId val="{00000000-6400-4DD7-801D-380EEEFA3D41}"/>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2024'!$D$3140</c:f>
              <c:numCache>
                <c:formatCode>0%</c:formatCode>
                <c:ptCount val="1"/>
                <c:pt idx="0">
                  <c:v>0.372</c:v>
                </c:pt>
              </c:numCache>
            </c:numRef>
          </c:val>
          <c:extLst>
            <c:ext xmlns:c16="http://schemas.microsoft.com/office/drawing/2014/chart" uri="{C3380CC4-5D6E-409C-BE32-E72D297353CC}">
              <c16:uniqueId val="{00000002-1A2F-43DD-BB76-7F67E7A6A0B0}"/>
            </c:ext>
          </c:extLst>
        </c:ser>
        <c:ser>
          <c:idx val="3"/>
          <c:order val="3"/>
          <c:tx>
            <c:strRef>
              <c:f>'Gyventojų korupcija 2024'!$B$3141</c:f>
              <c:strCache>
                <c:ptCount val="1"/>
                <c:pt idx="0">
                  <c:v>Neskaidriai</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2024'!$D$3141</c:f>
              <c:numCache>
                <c:formatCode>0%</c:formatCode>
                <c:ptCount val="1"/>
                <c:pt idx="0">
                  <c:v>0.24</c:v>
                </c:pt>
              </c:numCache>
            </c:numRef>
          </c:val>
          <c:extLst>
            <c:ext xmlns:c16="http://schemas.microsoft.com/office/drawing/2014/chart" uri="{C3380CC4-5D6E-409C-BE32-E72D297353CC}">
              <c16:uniqueId val="{00000003-1A2F-43DD-BB76-7F67E7A6A0B0}"/>
            </c:ext>
          </c:extLst>
        </c:ser>
        <c:ser>
          <c:idx val="4"/>
          <c:order val="4"/>
          <c:tx>
            <c:strRef>
              <c:f>'Gyventojų korupcija 2024'!$B$3142</c:f>
              <c:strCache>
                <c:ptCount val="1"/>
                <c:pt idx="0">
                  <c:v>Labai neskaidriai</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2024'!$D$3142</c:f>
              <c:numCache>
                <c:formatCode>0%</c:formatCode>
                <c:ptCount val="1"/>
                <c:pt idx="0">
                  <c:v>0.106</c:v>
                </c:pt>
              </c:numCache>
            </c:numRef>
          </c:val>
          <c:extLst>
            <c:ext xmlns:c16="http://schemas.microsoft.com/office/drawing/2014/chart" uri="{C3380CC4-5D6E-409C-BE32-E72D297353CC}">
              <c16:uniqueId val="{00000004-1A2F-43DD-BB76-7F67E7A6A0B0}"/>
            </c:ext>
          </c:extLst>
        </c:ser>
        <c:ser>
          <c:idx val="5"/>
          <c:order val="5"/>
          <c:tx>
            <c:strRef>
              <c:f>'Gyventojų korupcija 2024'!$B$3143</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2024'!$D$3143</c:f>
              <c:numCache>
                <c:formatCode>0%</c:formatCode>
                <c:ptCount val="1"/>
                <c:pt idx="0">
                  <c:v>0.111</c:v>
                </c:pt>
              </c:numCache>
            </c:numRef>
          </c:val>
          <c:extLst>
            <c:ext xmlns:c16="http://schemas.microsoft.com/office/drawing/2014/chart" uri="{C3380CC4-5D6E-409C-BE32-E72D297353CC}">
              <c16:uniqueId val="{00000005-1A2F-43DD-BB76-7F67E7A6A0B0}"/>
            </c:ext>
          </c:extLst>
        </c:ser>
        <c:dLbls>
          <c:showLegendKey val="0"/>
          <c:showVal val="1"/>
          <c:showCatName val="0"/>
          <c:showSerName val="0"/>
          <c:showPercent val="0"/>
          <c:showBubbleSize val="0"/>
        </c:dLbls>
        <c:gapWidth val="150"/>
        <c:shape val="box"/>
        <c:axId val="1877183920"/>
        <c:axId val="1877184400"/>
        <c:axId val="0"/>
      </c:bar3DChart>
      <c:catAx>
        <c:axId val="1877183920"/>
        <c:scaling>
          <c:orientation val="minMax"/>
        </c:scaling>
        <c:delete val="1"/>
        <c:axPos val="l"/>
        <c:numFmt formatCode="General" sourceLinked="1"/>
        <c:majorTickMark val="none"/>
        <c:minorTickMark val="none"/>
        <c:tickLblPos val="nextTo"/>
        <c:crossAx val="1877184400"/>
        <c:crosses val="autoZero"/>
        <c:auto val="1"/>
        <c:lblAlgn val="ctr"/>
        <c:lblOffset val="100"/>
        <c:noMultiLvlLbl val="0"/>
      </c:catAx>
      <c:valAx>
        <c:axId val="1877184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8771839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Informavimas apie LR Seimo ir Vyriausybės susitikimus su interesų grupėmis</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bg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1'!$A$1335:$A$1340</c:f>
              <c:strCache>
                <c:ptCount val="6"/>
                <c:pt idx="0">
                  <c:v>Nežino, neatsakė </c:v>
                </c:pt>
                <c:pt idx="1">
                  <c:v>Visiškai informuotas</c:v>
                </c:pt>
                <c:pt idx="2">
                  <c:v>Informuotas</c:v>
                </c:pt>
                <c:pt idx="3">
                  <c:v>Nei informuotas, nei neinformuotas</c:v>
                </c:pt>
                <c:pt idx="4">
                  <c:v>Neinformuotas</c:v>
                </c:pt>
                <c:pt idx="5">
                  <c:v>Visiškai neinformuotas</c:v>
                </c:pt>
              </c:strCache>
            </c:strRef>
          </c:cat>
          <c:val>
            <c:numRef>
              <c:f>'Sheet 1'!$B$1335:$B$1340</c:f>
              <c:numCache>
                <c:formatCode>0%</c:formatCode>
                <c:ptCount val="6"/>
                <c:pt idx="0">
                  <c:v>6.8000000000000005E-2</c:v>
                </c:pt>
                <c:pt idx="1">
                  <c:v>2.5999999999999999E-2</c:v>
                </c:pt>
                <c:pt idx="2">
                  <c:v>0.16300000000000001</c:v>
                </c:pt>
                <c:pt idx="3">
                  <c:v>0.36</c:v>
                </c:pt>
                <c:pt idx="4">
                  <c:v>0.26200000000000001</c:v>
                </c:pt>
                <c:pt idx="5">
                  <c:v>0.121</c:v>
                </c:pt>
              </c:numCache>
            </c:numRef>
          </c:val>
          <c:extLst>
            <c:ext xmlns:c16="http://schemas.microsoft.com/office/drawing/2014/chart" uri="{C3380CC4-5D6E-409C-BE32-E72D297353CC}">
              <c16:uniqueId val="{00000000-0F73-4B11-A8E9-781E384BA651}"/>
            </c:ext>
          </c:extLst>
        </c:ser>
        <c:dLbls>
          <c:showLegendKey val="0"/>
          <c:showVal val="1"/>
          <c:showCatName val="0"/>
          <c:showSerName val="0"/>
          <c:showPercent val="0"/>
          <c:showBubbleSize val="0"/>
        </c:dLbls>
        <c:gapWidth val="150"/>
        <c:shape val="box"/>
        <c:axId val="46026335"/>
        <c:axId val="46031135"/>
        <c:axId val="0"/>
      </c:bar3DChart>
      <c:catAx>
        <c:axId val="4602633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46031135"/>
        <c:crosses val="autoZero"/>
        <c:auto val="1"/>
        <c:lblAlgn val="ctr"/>
        <c:lblOffset val="100"/>
        <c:noMultiLvlLbl val="0"/>
      </c:catAx>
      <c:valAx>
        <c:axId val="4603113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4602633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Informavimas apie vietos politikų susitikimus su interesų grupėmis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1'!$A$1347:$A$1352</c:f>
              <c:strCache>
                <c:ptCount val="6"/>
                <c:pt idx="0">
                  <c:v>Nežino, neatsakė </c:v>
                </c:pt>
                <c:pt idx="1">
                  <c:v>Visiškai informuotas</c:v>
                </c:pt>
                <c:pt idx="2">
                  <c:v>Informuotas</c:v>
                </c:pt>
                <c:pt idx="3">
                  <c:v>Nei informuotas, nei neinformuotas</c:v>
                </c:pt>
                <c:pt idx="4">
                  <c:v>Neinformuotas</c:v>
                </c:pt>
                <c:pt idx="5">
                  <c:v>Visiškai neinformuotas</c:v>
                </c:pt>
              </c:strCache>
            </c:strRef>
          </c:cat>
          <c:val>
            <c:numRef>
              <c:f>'Sheet 1'!$B$1347:$B$1352</c:f>
              <c:numCache>
                <c:formatCode>0%</c:formatCode>
                <c:ptCount val="6"/>
                <c:pt idx="0">
                  <c:v>0.06</c:v>
                </c:pt>
                <c:pt idx="1">
                  <c:v>0.03</c:v>
                </c:pt>
                <c:pt idx="2">
                  <c:v>0.183</c:v>
                </c:pt>
                <c:pt idx="3">
                  <c:v>0.32800000000000001</c:v>
                </c:pt>
                <c:pt idx="4">
                  <c:v>0.247</c:v>
                </c:pt>
                <c:pt idx="5">
                  <c:v>0.153</c:v>
                </c:pt>
              </c:numCache>
            </c:numRef>
          </c:val>
          <c:extLst>
            <c:ext xmlns:c16="http://schemas.microsoft.com/office/drawing/2014/chart" uri="{C3380CC4-5D6E-409C-BE32-E72D297353CC}">
              <c16:uniqueId val="{00000000-565D-4BE0-B6F2-8C4C6F8CA243}"/>
            </c:ext>
          </c:extLst>
        </c:ser>
        <c:dLbls>
          <c:showLegendKey val="0"/>
          <c:showVal val="1"/>
          <c:showCatName val="0"/>
          <c:showSerName val="0"/>
          <c:showPercent val="0"/>
          <c:showBubbleSize val="0"/>
        </c:dLbls>
        <c:gapWidth val="150"/>
        <c:shape val="box"/>
        <c:axId val="600020400"/>
        <c:axId val="600033360"/>
        <c:axId val="0"/>
      </c:bar3DChart>
      <c:catAx>
        <c:axId val="6000204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33360"/>
        <c:crosses val="autoZero"/>
        <c:auto val="1"/>
        <c:lblAlgn val="ctr"/>
        <c:lblOffset val="100"/>
        <c:noMultiLvlLbl val="0"/>
      </c:catAx>
      <c:valAx>
        <c:axId val="6000333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20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Savivaldyb</a:t>
            </a:r>
            <a:r>
              <a:rPr lang="lt-LT" sz="1800" b="1" dirty="0"/>
              <a:t>ės</a:t>
            </a:r>
            <a:r>
              <a:rPr lang="lt-LT" sz="1800" b="1" baseline="0" dirty="0"/>
              <a:t> veiklos skaidrumas</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percentStacked"/>
        <c:varyColors val="0"/>
        <c:ser>
          <c:idx val="0"/>
          <c:order val="0"/>
          <c:tx>
            <c:strRef>
              <c:f>'Sheet 1'!$A$1358</c:f>
              <c:strCache>
                <c:ptCount val="1"/>
                <c:pt idx="0">
                  <c:v>Labai skaidriai</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1'!$B$1358</c:f>
              <c:numCache>
                <c:formatCode>0%</c:formatCode>
                <c:ptCount val="1"/>
                <c:pt idx="0">
                  <c:v>4.2000000000000003E-2</c:v>
                </c:pt>
              </c:numCache>
            </c:numRef>
          </c:val>
          <c:extLst>
            <c:ext xmlns:c16="http://schemas.microsoft.com/office/drawing/2014/chart" uri="{C3380CC4-5D6E-409C-BE32-E72D297353CC}">
              <c16:uniqueId val="{00000000-38F5-47C6-ACD9-F9E2C851AD94}"/>
            </c:ext>
          </c:extLst>
        </c:ser>
        <c:ser>
          <c:idx val="1"/>
          <c:order val="1"/>
          <c:tx>
            <c:strRef>
              <c:f>'Sheet 1'!$A$1359</c:f>
              <c:strCache>
                <c:ptCount val="1"/>
                <c:pt idx="0">
                  <c:v>Skaidriai</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1'!$B$1359</c:f>
              <c:numCache>
                <c:formatCode>0%</c:formatCode>
                <c:ptCount val="1"/>
                <c:pt idx="0">
                  <c:v>0.20300000000000001</c:v>
                </c:pt>
              </c:numCache>
            </c:numRef>
          </c:val>
          <c:extLst>
            <c:ext xmlns:c16="http://schemas.microsoft.com/office/drawing/2014/chart" uri="{C3380CC4-5D6E-409C-BE32-E72D297353CC}">
              <c16:uniqueId val="{00000001-38F5-47C6-ACD9-F9E2C851AD94}"/>
            </c:ext>
          </c:extLst>
        </c:ser>
        <c:ser>
          <c:idx val="2"/>
          <c:order val="2"/>
          <c:tx>
            <c:strRef>
              <c:f>'Sheet 1'!$A$1360</c:f>
              <c:strCache>
                <c:ptCount val="1"/>
                <c:pt idx="0">
                  <c:v>Nei skaidriai, nei neskaidriai</c:v>
                </c:pt>
              </c:strCache>
            </c:strRef>
          </c:tx>
          <c:spPr>
            <a:gradFill>
              <a:gsLst>
                <a:gs pos="0">
                  <a:schemeClr val="accent1">
                    <a:lumMod val="5000"/>
                    <a:lumOff val="95000"/>
                  </a:schemeClr>
                </a:gs>
                <a:gs pos="60000">
                  <a:srgbClr val="FFE799"/>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1'!$B$1360</c:f>
              <c:numCache>
                <c:formatCode>0%</c:formatCode>
                <c:ptCount val="1"/>
                <c:pt idx="0">
                  <c:v>0.41</c:v>
                </c:pt>
              </c:numCache>
            </c:numRef>
          </c:val>
          <c:extLst>
            <c:ext xmlns:c16="http://schemas.microsoft.com/office/drawing/2014/chart" uri="{C3380CC4-5D6E-409C-BE32-E72D297353CC}">
              <c16:uniqueId val="{00000002-38F5-47C6-ACD9-F9E2C851AD94}"/>
            </c:ext>
          </c:extLst>
        </c:ser>
        <c:ser>
          <c:idx val="3"/>
          <c:order val="3"/>
          <c:tx>
            <c:strRef>
              <c:f>'Sheet 1'!$A$1361</c:f>
              <c:strCache>
                <c:ptCount val="1"/>
                <c:pt idx="0">
                  <c:v>Neskaidriai</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1'!$B$1361</c:f>
              <c:numCache>
                <c:formatCode>0%</c:formatCode>
                <c:ptCount val="1"/>
                <c:pt idx="0">
                  <c:v>0.21299999999999999</c:v>
                </c:pt>
              </c:numCache>
            </c:numRef>
          </c:val>
          <c:extLst>
            <c:ext xmlns:c16="http://schemas.microsoft.com/office/drawing/2014/chart" uri="{C3380CC4-5D6E-409C-BE32-E72D297353CC}">
              <c16:uniqueId val="{00000003-38F5-47C6-ACD9-F9E2C851AD94}"/>
            </c:ext>
          </c:extLst>
        </c:ser>
        <c:ser>
          <c:idx val="4"/>
          <c:order val="4"/>
          <c:tx>
            <c:strRef>
              <c:f>'Sheet 1'!$A$1362</c:f>
              <c:strCache>
                <c:ptCount val="1"/>
                <c:pt idx="0">
                  <c:v>Labai neskaidriai</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1'!$B$1362</c:f>
              <c:numCache>
                <c:formatCode>0%</c:formatCode>
                <c:ptCount val="1"/>
                <c:pt idx="0">
                  <c:v>8.5000000000000006E-2</c:v>
                </c:pt>
              </c:numCache>
            </c:numRef>
          </c:val>
          <c:extLst>
            <c:ext xmlns:c16="http://schemas.microsoft.com/office/drawing/2014/chart" uri="{C3380CC4-5D6E-409C-BE32-E72D297353CC}">
              <c16:uniqueId val="{00000004-38F5-47C6-ACD9-F9E2C851AD94}"/>
            </c:ext>
          </c:extLst>
        </c:ser>
        <c:ser>
          <c:idx val="5"/>
          <c:order val="5"/>
          <c:tx>
            <c:strRef>
              <c:f>'Sheet 1'!$A$1363</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1'!$B$1357</c:f>
              <c:strCache>
                <c:ptCount val="1"/>
                <c:pt idx="0">
                  <c:v>Percent </c:v>
                </c:pt>
              </c:strCache>
            </c:strRef>
          </c:cat>
          <c:val>
            <c:numRef>
              <c:f>'Sheet 1'!$B$1363</c:f>
              <c:numCache>
                <c:formatCode>0%</c:formatCode>
                <c:ptCount val="1"/>
                <c:pt idx="0">
                  <c:v>4.2000000000000003E-2</c:v>
                </c:pt>
              </c:numCache>
            </c:numRef>
          </c:val>
          <c:extLst>
            <c:ext xmlns:c16="http://schemas.microsoft.com/office/drawing/2014/chart" uri="{C3380CC4-5D6E-409C-BE32-E72D297353CC}">
              <c16:uniqueId val="{00000005-38F5-47C6-ACD9-F9E2C851AD94}"/>
            </c:ext>
          </c:extLst>
        </c:ser>
        <c:dLbls>
          <c:showLegendKey val="0"/>
          <c:showVal val="1"/>
          <c:showCatName val="0"/>
          <c:showSerName val="0"/>
          <c:showPercent val="0"/>
          <c:showBubbleSize val="0"/>
        </c:dLbls>
        <c:gapWidth val="150"/>
        <c:shape val="box"/>
        <c:axId val="102020896"/>
        <c:axId val="102018016"/>
        <c:axId val="0"/>
      </c:bar3DChart>
      <c:catAx>
        <c:axId val="102020896"/>
        <c:scaling>
          <c:orientation val="minMax"/>
        </c:scaling>
        <c:delete val="1"/>
        <c:axPos val="l"/>
        <c:numFmt formatCode="General" sourceLinked="1"/>
        <c:majorTickMark val="none"/>
        <c:minorTickMark val="none"/>
        <c:tickLblPos val="nextTo"/>
        <c:crossAx val="102018016"/>
        <c:crosses val="autoZero"/>
        <c:auto val="1"/>
        <c:lblAlgn val="ctr"/>
        <c:lblOffset val="100"/>
        <c:noMultiLvlLbl val="0"/>
      </c:catAx>
      <c:valAx>
        <c:axId val="1020180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020208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Informavimas apie LR Seimo ir Vyriausybės susitikimus su interesų grupėmis</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1'!$A$2250:$A$2255</c:f>
              <c:strCache>
                <c:ptCount val="6"/>
                <c:pt idx="0">
                  <c:v>Nežino, neatsakė </c:v>
                </c:pt>
                <c:pt idx="1">
                  <c:v>Visiškai informuotas</c:v>
                </c:pt>
                <c:pt idx="2">
                  <c:v>Informuotas</c:v>
                </c:pt>
                <c:pt idx="3">
                  <c:v>Nei informuotas, nei neinformuotas</c:v>
                </c:pt>
                <c:pt idx="4">
                  <c:v>Neinformuotas</c:v>
                </c:pt>
                <c:pt idx="5">
                  <c:v>Visiškai neinformuotas</c:v>
                </c:pt>
              </c:strCache>
            </c:strRef>
          </c:cat>
          <c:val>
            <c:numRef>
              <c:f>'Sheet 1'!$B$2250:$B$2255</c:f>
              <c:numCache>
                <c:formatCode>0%</c:formatCode>
                <c:ptCount val="6"/>
                <c:pt idx="0">
                  <c:v>0.27900000000000003</c:v>
                </c:pt>
                <c:pt idx="1">
                  <c:v>1.2E-2</c:v>
                </c:pt>
                <c:pt idx="2">
                  <c:v>4.9000000000000002E-2</c:v>
                </c:pt>
                <c:pt idx="3">
                  <c:v>0.214</c:v>
                </c:pt>
                <c:pt idx="4">
                  <c:v>0.22900000000000001</c:v>
                </c:pt>
                <c:pt idx="5">
                  <c:v>0.215</c:v>
                </c:pt>
              </c:numCache>
            </c:numRef>
          </c:val>
          <c:extLst>
            <c:ext xmlns:c16="http://schemas.microsoft.com/office/drawing/2014/chart" uri="{C3380CC4-5D6E-409C-BE32-E72D297353CC}">
              <c16:uniqueId val="{00000000-756E-46BD-BABF-3CE17B4280B3}"/>
            </c:ext>
          </c:extLst>
        </c:ser>
        <c:dLbls>
          <c:showLegendKey val="0"/>
          <c:showVal val="0"/>
          <c:showCatName val="0"/>
          <c:showSerName val="0"/>
          <c:showPercent val="0"/>
          <c:showBubbleSize val="0"/>
        </c:dLbls>
        <c:gapWidth val="150"/>
        <c:shape val="box"/>
        <c:axId val="1874478815"/>
        <c:axId val="1"/>
        <c:axId val="0"/>
      </c:bar3DChart>
      <c:catAx>
        <c:axId val="1874478815"/>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74478815"/>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Informavimas apie vietos politikų susitikimus su interesų grupėmis</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1'!$A$2261:$A$2266</c:f>
              <c:strCache>
                <c:ptCount val="6"/>
                <c:pt idx="0">
                  <c:v>Nežino, neatsakė </c:v>
                </c:pt>
                <c:pt idx="1">
                  <c:v>Visiškai informuotas</c:v>
                </c:pt>
                <c:pt idx="2">
                  <c:v>Informuotas</c:v>
                </c:pt>
                <c:pt idx="3">
                  <c:v>Nei informuotas, nei neinformuotas</c:v>
                </c:pt>
                <c:pt idx="4">
                  <c:v>Neinformuotas</c:v>
                </c:pt>
                <c:pt idx="5">
                  <c:v>Visiškai neinformuotas</c:v>
                </c:pt>
              </c:strCache>
            </c:strRef>
          </c:cat>
          <c:val>
            <c:numRef>
              <c:f>'Sheet 1'!$B$2261:$B$2266</c:f>
              <c:numCache>
                <c:formatCode>0%</c:formatCode>
                <c:ptCount val="6"/>
                <c:pt idx="0">
                  <c:v>0.27100000000000002</c:v>
                </c:pt>
                <c:pt idx="1">
                  <c:v>1.4999999999999999E-2</c:v>
                </c:pt>
                <c:pt idx="2">
                  <c:v>4.7E-2</c:v>
                </c:pt>
                <c:pt idx="3">
                  <c:v>0.188</c:v>
                </c:pt>
                <c:pt idx="4">
                  <c:v>0.22</c:v>
                </c:pt>
                <c:pt idx="5">
                  <c:v>0.26</c:v>
                </c:pt>
              </c:numCache>
            </c:numRef>
          </c:val>
          <c:extLst>
            <c:ext xmlns:c16="http://schemas.microsoft.com/office/drawing/2014/chart" uri="{C3380CC4-5D6E-409C-BE32-E72D297353CC}">
              <c16:uniqueId val="{00000000-53E9-42A4-9A56-502D7C3F38CC}"/>
            </c:ext>
          </c:extLst>
        </c:ser>
        <c:dLbls>
          <c:showLegendKey val="0"/>
          <c:showVal val="0"/>
          <c:showCatName val="0"/>
          <c:showSerName val="0"/>
          <c:showPercent val="0"/>
          <c:showBubbleSize val="0"/>
        </c:dLbls>
        <c:gapWidth val="150"/>
        <c:shape val="box"/>
        <c:axId val="1384631967"/>
        <c:axId val="1"/>
        <c:axId val="0"/>
      </c:bar3DChart>
      <c:catAx>
        <c:axId val="1384631967"/>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384631967"/>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Savivaldybės veiklos skaidrumas</a:t>
            </a:r>
          </a:p>
        </c:rich>
      </c:tx>
      <c:overlay val="0"/>
      <c:spPr>
        <a:noFill/>
        <a:ln>
          <a:noFill/>
        </a:ln>
        <a:effectLst/>
      </c:spPr>
      <c:txPr>
        <a:bodyPr rot="0" spcFirstLastPara="1" vertOverflow="ellipsis" vert="horz" wrap="square" anchor="ctr" anchorCtr="1"/>
        <a:lstStyle/>
        <a:p>
          <a:pPr algn="ctr" rtl="0">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7101713877481868E-2"/>
          <c:y val="0.14491988632790181"/>
          <c:w val="0.95966112841330087"/>
          <c:h val="0.42937453569813255"/>
        </c:manualLayout>
      </c:layout>
      <c:bar3DChart>
        <c:barDir val="bar"/>
        <c:grouping val="stacked"/>
        <c:varyColors val="0"/>
        <c:ser>
          <c:idx val="0"/>
          <c:order val="0"/>
          <c:tx>
            <c:strRef>
              <c:f>'Sheet 1'!$A$2272</c:f>
              <c:strCache>
                <c:ptCount val="1"/>
                <c:pt idx="0">
                  <c:v>Labai skaidriai</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1'!$B$2272</c:f>
              <c:numCache>
                <c:formatCode>0%</c:formatCode>
                <c:ptCount val="1"/>
                <c:pt idx="0">
                  <c:v>3.7999999999999999E-2</c:v>
                </c:pt>
              </c:numCache>
            </c:numRef>
          </c:val>
          <c:extLst>
            <c:ext xmlns:c16="http://schemas.microsoft.com/office/drawing/2014/chart" uri="{C3380CC4-5D6E-409C-BE32-E72D297353CC}">
              <c16:uniqueId val="{00000000-EC53-4AF4-BC7B-EE362854B7DB}"/>
            </c:ext>
          </c:extLst>
        </c:ser>
        <c:ser>
          <c:idx val="1"/>
          <c:order val="1"/>
          <c:tx>
            <c:strRef>
              <c:f>'Sheet 1'!$A$2273</c:f>
              <c:strCache>
                <c:ptCount val="1"/>
                <c:pt idx="0">
                  <c:v>Skaidriai</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1'!$B$2273</c:f>
              <c:numCache>
                <c:formatCode>0%</c:formatCode>
                <c:ptCount val="1"/>
                <c:pt idx="0">
                  <c:v>0.11899999999999999</c:v>
                </c:pt>
              </c:numCache>
            </c:numRef>
          </c:val>
          <c:extLst>
            <c:ext xmlns:c16="http://schemas.microsoft.com/office/drawing/2014/chart" uri="{C3380CC4-5D6E-409C-BE32-E72D297353CC}">
              <c16:uniqueId val="{00000001-EC53-4AF4-BC7B-EE362854B7DB}"/>
            </c:ext>
          </c:extLst>
        </c:ser>
        <c:ser>
          <c:idx val="2"/>
          <c:order val="2"/>
          <c:tx>
            <c:strRef>
              <c:f>'Sheet 1'!$A$2274</c:f>
              <c:strCache>
                <c:ptCount val="1"/>
                <c:pt idx="0">
                  <c:v>Nei skaidriai, nei neskaidriai</c:v>
                </c:pt>
              </c:strCache>
            </c:strRef>
          </c:tx>
          <c:spPr>
            <a:gradFill>
              <a:gsLst>
                <a:gs pos="0">
                  <a:schemeClr val="accent1">
                    <a:lumMod val="5000"/>
                    <a:lumOff val="95000"/>
                  </a:schemeClr>
                </a:gs>
                <a:gs pos="60000">
                  <a:srgbClr val="FFE799"/>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1'!$B$2274</c:f>
              <c:numCache>
                <c:formatCode>0%</c:formatCode>
                <c:ptCount val="1"/>
                <c:pt idx="0">
                  <c:v>0.32200000000000001</c:v>
                </c:pt>
              </c:numCache>
            </c:numRef>
          </c:val>
          <c:extLst>
            <c:ext xmlns:c16="http://schemas.microsoft.com/office/drawing/2014/chart" uri="{C3380CC4-5D6E-409C-BE32-E72D297353CC}">
              <c16:uniqueId val="{00000002-EC53-4AF4-BC7B-EE362854B7DB}"/>
            </c:ext>
          </c:extLst>
        </c:ser>
        <c:ser>
          <c:idx val="3"/>
          <c:order val="3"/>
          <c:tx>
            <c:strRef>
              <c:f>'Sheet 1'!$A$2275</c:f>
              <c:strCache>
                <c:ptCount val="1"/>
                <c:pt idx="0">
                  <c:v>Neskaidriai</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1'!$B$2275</c:f>
              <c:numCache>
                <c:formatCode>0%</c:formatCode>
                <c:ptCount val="1"/>
                <c:pt idx="0">
                  <c:v>0.20499999999999999</c:v>
                </c:pt>
              </c:numCache>
            </c:numRef>
          </c:val>
          <c:extLst>
            <c:ext xmlns:c16="http://schemas.microsoft.com/office/drawing/2014/chart" uri="{C3380CC4-5D6E-409C-BE32-E72D297353CC}">
              <c16:uniqueId val="{00000003-EC53-4AF4-BC7B-EE362854B7DB}"/>
            </c:ext>
          </c:extLst>
        </c:ser>
        <c:ser>
          <c:idx val="4"/>
          <c:order val="4"/>
          <c:tx>
            <c:strRef>
              <c:f>'Sheet 1'!$A$2276</c:f>
              <c:strCache>
                <c:ptCount val="1"/>
                <c:pt idx="0">
                  <c:v>Labai neskaidriai</c:v>
                </c:pt>
              </c:strCache>
            </c:strRef>
          </c:tx>
          <c:spPr>
            <a:gradFill>
              <a:gsLst>
                <a:gs pos="0">
                  <a:schemeClr val="accent1">
                    <a:lumMod val="5000"/>
                    <a:lumOff val="95000"/>
                  </a:schemeClr>
                </a:gs>
                <a:gs pos="60000">
                  <a:srgbClr val="DF496D"/>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DF496D"/>
                  </a:gs>
                </a:gsLst>
                <a:lin ang="5400000" scaled="1"/>
              </a:gradFill>
              <a:ln>
                <a:noFill/>
              </a:ln>
              <a:effectLst/>
              <a:sp3d/>
            </c:spPr>
            <c:extLst>
              <c:ext xmlns:c16="http://schemas.microsoft.com/office/drawing/2014/chart" uri="{C3380CC4-5D6E-409C-BE32-E72D297353CC}">
                <c16:uniqueId val="{00000005-EC53-4AF4-BC7B-EE362854B7DB}"/>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1'!$B$2276</c:f>
              <c:numCache>
                <c:formatCode>0%</c:formatCode>
                <c:ptCount val="1"/>
                <c:pt idx="0">
                  <c:v>0.104</c:v>
                </c:pt>
              </c:numCache>
            </c:numRef>
          </c:val>
          <c:extLst>
            <c:ext xmlns:c16="http://schemas.microsoft.com/office/drawing/2014/chart" uri="{C3380CC4-5D6E-409C-BE32-E72D297353CC}">
              <c16:uniqueId val="{00000006-EC53-4AF4-BC7B-EE362854B7DB}"/>
            </c:ext>
          </c:extLst>
        </c:ser>
        <c:ser>
          <c:idx val="5"/>
          <c:order val="5"/>
          <c:tx>
            <c:strRef>
              <c:f>'Sheet 1'!$A$2277</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A5A5A5"/>
                  </a:gs>
                </a:gsLst>
                <a:lin ang="5400000" scaled="1"/>
              </a:gradFill>
              <a:ln>
                <a:noFill/>
              </a:ln>
              <a:effectLst/>
              <a:sp3d/>
            </c:spPr>
            <c:extLst>
              <c:ext xmlns:c16="http://schemas.microsoft.com/office/drawing/2014/chart" uri="{C3380CC4-5D6E-409C-BE32-E72D297353CC}">
                <c16:uniqueId val="{00000008-EC53-4AF4-BC7B-EE362854B7DB}"/>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1'!$B$2277</c:f>
              <c:numCache>
                <c:formatCode>0%</c:formatCode>
                <c:ptCount val="1"/>
                <c:pt idx="0">
                  <c:v>0.21299999999999999</c:v>
                </c:pt>
              </c:numCache>
            </c:numRef>
          </c:val>
          <c:extLst>
            <c:ext xmlns:c16="http://schemas.microsoft.com/office/drawing/2014/chart" uri="{C3380CC4-5D6E-409C-BE32-E72D297353CC}">
              <c16:uniqueId val="{00000009-EC53-4AF4-BC7B-EE362854B7DB}"/>
            </c:ext>
          </c:extLst>
        </c:ser>
        <c:dLbls>
          <c:showLegendKey val="0"/>
          <c:showVal val="1"/>
          <c:showCatName val="0"/>
          <c:showSerName val="0"/>
          <c:showPercent val="0"/>
          <c:showBubbleSize val="0"/>
        </c:dLbls>
        <c:gapWidth val="150"/>
        <c:shape val="box"/>
        <c:axId val="311120880"/>
        <c:axId val="311121440"/>
        <c:axId val="0"/>
      </c:bar3DChart>
      <c:catAx>
        <c:axId val="311120880"/>
        <c:scaling>
          <c:orientation val="minMax"/>
        </c:scaling>
        <c:delete val="1"/>
        <c:axPos val="l"/>
        <c:numFmt formatCode="General" sourceLinked="1"/>
        <c:majorTickMark val="none"/>
        <c:minorTickMark val="none"/>
        <c:tickLblPos val="nextTo"/>
        <c:crossAx val="311121440"/>
        <c:crosses val="autoZero"/>
        <c:auto val="1"/>
        <c:lblAlgn val="ctr"/>
        <c:lblOffset val="100"/>
        <c:noMultiLvlLbl val="0"/>
      </c:catAx>
      <c:valAx>
        <c:axId val="31112144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11120880"/>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Atsakomyb</a:t>
            </a:r>
            <a:r>
              <a:rPr lang="lt-LT" sz="1800" b="1"/>
              <a:t>ė už korupcijos paplitimo mastą Lietuvoje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'kova su korupcija'!$F$4:$F$11</c:f>
              <c:strCache>
                <c:ptCount val="8"/>
                <c:pt idx="0">
                  <c:v>Aš pats</c:v>
                </c:pt>
                <c:pt idx="1">
                  <c:v>Mano aplinka: šeima, artimieji, pažįstami</c:v>
                </c:pt>
                <c:pt idx="2">
                  <c:v>Gyventojai</c:v>
                </c:pt>
                <c:pt idx="3">
                  <c:v>Verslininkai</c:v>
                </c:pt>
                <c:pt idx="4">
                  <c:v>Politikai</c:v>
                </c:pt>
                <c:pt idx="5">
                  <c:v>Teisėjai</c:v>
                </c:pt>
                <c:pt idx="6">
                  <c:v>Teisėsaugos pareigūnai</c:v>
                </c:pt>
                <c:pt idx="7">
                  <c:v>Valstybės tarnautojai</c:v>
                </c:pt>
              </c:strCache>
            </c:strRef>
          </c:cat>
          <c:val>
            <c:numRef>
              <c:f>'kova su korupcija'!$G$4:$G$11</c:f>
              <c:numCache>
                <c:formatCode>0%</c:formatCode>
                <c:ptCount val="8"/>
                <c:pt idx="0">
                  <c:v>0.42</c:v>
                </c:pt>
                <c:pt idx="1">
                  <c:v>0.43</c:v>
                </c:pt>
                <c:pt idx="2">
                  <c:v>0.49</c:v>
                </c:pt>
                <c:pt idx="3">
                  <c:v>0.65</c:v>
                </c:pt>
                <c:pt idx="4">
                  <c:v>0.72</c:v>
                </c:pt>
                <c:pt idx="5">
                  <c:v>0.73</c:v>
                </c:pt>
                <c:pt idx="6">
                  <c:v>0.73</c:v>
                </c:pt>
                <c:pt idx="7">
                  <c:v>0.73</c:v>
                </c:pt>
              </c:numCache>
            </c:numRef>
          </c:val>
          <c:extLst>
            <c:ext xmlns:c16="http://schemas.microsoft.com/office/drawing/2014/chart" uri="{C3380CC4-5D6E-409C-BE32-E72D297353CC}">
              <c16:uniqueId val="{00000000-1962-4B5A-ADAB-160AD931F39B}"/>
            </c:ext>
          </c:extLst>
        </c:ser>
        <c:dLbls>
          <c:showLegendKey val="0"/>
          <c:showVal val="1"/>
          <c:showCatName val="0"/>
          <c:showSerName val="0"/>
          <c:showPercent val="0"/>
          <c:showBubbleSize val="0"/>
        </c:dLbls>
        <c:gapWidth val="150"/>
        <c:shape val="box"/>
        <c:axId val="600035760"/>
        <c:axId val="600031440"/>
        <c:axId val="0"/>
      </c:bar3DChart>
      <c:catAx>
        <c:axId val="6000357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31440"/>
        <c:crosses val="autoZero"/>
        <c:auto val="1"/>
        <c:lblAlgn val="ctr"/>
        <c:lblOffset val="100"/>
        <c:noMultiLvlLbl val="0"/>
      </c:catAx>
      <c:valAx>
        <c:axId val="60003144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6000357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i="0" u="none" strike="noStrike" kern="1200" spc="0" baseline="0" dirty="0" err="1">
                <a:solidFill>
                  <a:prstClr val="black"/>
                </a:solidFill>
                <a:latin typeface="Calibri" panose="020F0502020204030204" pitchFamily="34" charset="0"/>
                <a:cs typeface="Calibri" panose="020F0502020204030204" pitchFamily="34" charset="0"/>
              </a:rPr>
              <a:t>Kuri</a:t>
            </a:r>
            <a:r>
              <a:rPr lang="lt-LT" sz="1800" b="1" i="0" u="none" strike="noStrike" kern="1200" spc="0" baseline="0" dirty="0">
                <a:solidFill>
                  <a:prstClr val="black"/>
                </a:solidFill>
                <a:latin typeface="Calibri" panose="020F0502020204030204" pitchFamily="34" charset="0"/>
                <a:cs typeface="Calibri" panose="020F0502020204030204" pitchFamily="34" charset="0"/>
              </a:rPr>
              <a:t>ų institucijų veiksmai prisideda prie korupcijos lygio sumažinimo?</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2024'!$D$3230</c:f>
              <c:strCache>
                <c:ptCount val="1"/>
                <c:pt idx="0">
                  <c:v>%</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layout>
                <c:manualLayout>
                  <c:x val="1.9347148009490722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BC-4528-B52A-57518A955EF8}"/>
                </c:ext>
              </c:extLst>
            </c:dLbl>
            <c:dLbl>
              <c:idx val="1"/>
              <c:layout>
                <c:manualLayout>
                  <c:x val="2.1765541510677111E-2"/>
                  <c:y val="-9.131568100556540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ABC-4528-B52A-57518A955EF8}"/>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2024'!$B$3231:$B$3247</c:f>
              <c:strCache>
                <c:ptCount val="17"/>
                <c:pt idx="0">
                  <c:v>Nežino, neatsakė</c:v>
                </c:pt>
                <c:pt idx="1">
                  <c:v>Kita</c:v>
                </c:pt>
                <c:pt idx="2">
                  <c:v>Bažnyčios</c:v>
                </c:pt>
                <c:pt idx="3">
                  <c:v>Šeimos</c:v>
                </c:pt>
                <c:pt idx="4">
                  <c:v>Nevyriausybinių organizacijų</c:v>
                </c:pt>
                <c:pt idx="5">
                  <c:v>Socialinių tinklų (pvz., Facebook, kt.)</c:v>
                </c:pt>
                <c:pt idx="6">
                  <c:v>Švietimo institucijų</c:v>
                </c:pt>
                <c:pt idx="7">
                  <c:v>Vyriausiosios tarnybinės etikos komisijos</c:v>
                </c:pt>
                <c:pt idx="8">
                  <c:v>Verslo įmonių</c:v>
                </c:pt>
                <c:pt idx="9">
                  <c:v>Savivaldybių</c:v>
                </c:pt>
                <c:pt idx="10">
                  <c:v>Gyventojų</c:v>
                </c:pt>
                <c:pt idx="11">
                  <c:v>Valstybės kontrolės</c:v>
                </c:pt>
                <c:pt idx="12">
                  <c:v>Žiniasklaidos</c:v>
                </c:pt>
                <c:pt idx="13">
                  <c:v>LR Vyriausybės</c:v>
                </c:pt>
                <c:pt idx="14">
                  <c:v>Teisėsaugos institucijų</c:v>
                </c:pt>
                <c:pt idx="15">
                  <c:v>LR Seimo</c:v>
                </c:pt>
                <c:pt idx="16">
                  <c:v>Specialiųjų tyrimų tarnybos (STT)</c:v>
                </c:pt>
              </c:strCache>
            </c:strRef>
          </c:cat>
          <c:val>
            <c:numRef>
              <c:f>'Gyventojų korupcija 2024'!$D$3231:$D$3247</c:f>
              <c:numCache>
                <c:formatCode>0%</c:formatCode>
                <c:ptCount val="17"/>
                <c:pt idx="0">
                  <c:v>0.01</c:v>
                </c:pt>
                <c:pt idx="1">
                  <c:v>6.0000000000000001E-3</c:v>
                </c:pt>
                <c:pt idx="2">
                  <c:v>8.5999999999999993E-2</c:v>
                </c:pt>
                <c:pt idx="3">
                  <c:v>0.13200000000000001</c:v>
                </c:pt>
                <c:pt idx="4">
                  <c:v>0.14000000000000001</c:v>
                </c:pt>
                <c:pt idx="5">
                  <c:v>0.16800000000000001</c:v>
                </c:pt>
                <c:pt idx="6">
                  <c:v>0.20699999999999999</c:v>
                </c:pt>
                <c:pt idx="7">
                  <c:v>0.23300000000000001</c:v>
                </c:pt>
                <c:pt idx="8">
                  <c:v>0.26500000000000001</c:v>
                </c:pt>
                <c:pt idx="9">
                  <c:v>0.27300000000000002</c:v>
                </c:pt>
                <c:pt idx="10">
                  <c:v>0.34799999999999998</c:v>
                </c:pt>
                <c:pt idx="11">
                  <c:v>0.47699999999999998</c:v>
                </c:pt>
                <c:pt idx="12">
                  <c:v>0.48399999999999999</c:v>
                </c:pt>
                <c:pt idx="13">
                  <c:v>0.53400000000000003</c:v>
                </c:pt>
                <c:pt idx="14">
                  <c:v>0.57199999999999995</c:v>
                </c:pt>
                <c:pt idx="15">
                  <c:v>0.58899999999999997</c:v>
                </c:pt>
                <c:pt idx="16">
                  <c:v>0.66400000000000003</c:v>
                </c:pt>
              </c:numCache>
            </c:numRef>
          </c:val>
          <c:extLst>
            <c:ext xmlns:c16="http://schemas.microsoft.com/office/drawing/2014/chart" uri="{C3380CC4-5D6E-409C-BE32-E72D297353CC}">
              <c16:uniqueId val="{00000000-4ABC-4528-B52A-57518A955EF8}"/>
            </c:ext>
          </c:extLst>
        </c:ser>
        <c:dLbls>
          <c:showLegendKey val="0"/>
          <c:showVal val="1"/>
          <c:showCatName val="0"/>
          <c:showSerName val="0"/>
          <c:showPercent val="0"/>
          <c:showBubbleSize val="0"/>
        </c:dLbls>
        <c:gapWidth val="150"/>
        <c:shape val="box"/>
        <c:axId val="1980578400"/>
        <c:axId val="1980578880"/>
        <c:axId val="0"/>
      </c:bar3DChart>
      <c:catAx>
        <c:axId val="19805784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80578880"/>
        <c:crosses val="autoZero"/>
        <c:auto val="1"/>
        <c:lblAlgn val="ctr"/>
        <c:lblOffset val="100"/>
        <c:noMultiLvlLbl val="0"/>
      </c:catAx>
      <c:valAx>
        <c:axId val="198057888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80578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Už korupcijos mastą Lietuvoje atsako</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en-US"/>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5368112878507627"/>
          <c:y val="0.10216957605985037"/>
          <c:w val="0.5135403477249908"/>
          <c:h val="0.81465489818760184"/>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1'!$A$1453:$A$1460</c:f>
              <c:strCache>
                <c:ptCount val="8"/>
                <c:pt idx="0">
                  <c:v>Gyventojai </c:v>
                </c:pt>
                <c:pt idx="1">
                  <c:v>Mano aplinka: šeima, artimieji, pažįstami </c:v>
                </c:pt>
                <c:pt idx="2">
                  <c:v>Teisėsaugos pareigūnai </c:v>
                </c:pt>
                <c:pt idx="3">
                  <c:v>Aš pats </c:v>
                </c:pt>
                <c:pt idx="4">
                  <c:v>Verslininkai </c:v>
                </c:pt>
                <c:pt idx="5">
                  <c:v>Teisėjai </c:v>
                </c:pt>
                <c:pt idx="6">
                  <c:v>Politikai </c:v>
                </c:pt>
                <c:pt idx="7">
                  <c:v>Valstybės tarnautojai </c:v>
                </c:pt>
              </c:strCache>
            </c:strRef>
          </c:cat>
          <c:val>
            <c:numRef>
              <c:f>'Sheet 1'!$O$1453:$O$1460</c:f>
              <c:numCache>
                <c:formatCode>0%</c:formatCode>
                <c:ptCount val="8"/>
                <c:pt idx="0">
                  <c:v>0.56400000000000006</c:v>
                </c:pt>
                <c:pt idx="1">
                  <c:v>0.58800000000000008</c:v>
                </c:pt>
                <c:pt idx="2">
                  <c:v>0.628</c:v>
                </c:pt>
                <c:pt idx="3">
                  <c:v>0.67</c:v>
                </c:pt>
                <c:pt idx="4">
                  <c:v>0.67999999999999994</c:v>
                </c:pt>
                <c:pt idx="5">
                  <c:v>0.70300000000000007</c:v>
                </c:pt>
                <c:pt idx="6">
                  <c:v>0.70799999999999996</c:v>
                </c:pt>
                <c:pt idx="7">
                  <c:v>0.73299999999999998</c:v>
                </c:pt>
              </c:numCache>
            </c:numRef>
          </c:val>
          <c:extLst>
            <c:ext xmlns:c16="http://schemas.microsoft.com/office/drawing/2014/chart" uri="{C3380CC4-5D6E-409C-BE32-E72D297353CC}">
              <c16:uniqueId val="{00000000-E776-4886-80FE-EC8838D51192}"/>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Korupcinogeninių situacijų paplitimas</a:t>
            </a:r>
            <a:endParaRPr lang="en-US"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'korupcinogeninės situacijos pap'!$S$13</c:f>
              <c:strCache>
                <c:ptCount val="1"/>
                <c:pt idx="0">
                  <c:v>Labai paplitę</c:v>
                </c:pt>
              </c:strCache>
            </c:strRef>
          </c:tx>
          <c:spPr>
            <a:gradFill>
              <a:gsLst>
                <a:gs pos="0">
                  <a:schemeClr val="bg1"/>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pap'!$R$14:$R$20</c:f>
              <c:strCache>
                <c:ptCount val="7"/>
                <c:pt idx="0">
                  <c:v>Asmuo pasinaudoja pažintimis, kad jam reikalinga paslauga būtų atlikta geriau ar greičiau</c:v>
                </c:pt>
                <c:pt idx="1">
                  <c:v>Valstybės tarnautojas naudoja įstaigos lėšas asmeninėms reikmėms</c:v>
                </c:pt>
                <c:pt idx="2">
                  <c:v>Asmuo tik dėl turimų pažinčių įsidarbina į valstybės instituciją</c:v>
                </c:pt>
                <c:pt idx="3">
                  <c:v>Asmuo tik dėl turimų pažinčių įsidarbina į privačią įmonę</c:v>
                </c:pt>
                <c:pt idx="4">
                  <c:v>Asmuo gydytojui atsidėkoja pinigais PO sėkmingai atliktos operacijos ar procedūros</c:v>
                </c:pt>
                <c:pt idx="5">
                  <c:v>Verslai laimi viešuosius pirkimus padedant asmeniniams ryšiams (politiniams, giminystės, bičiulystės)</c:v>
                </c:pt>
                <c:pt idx="6">
                  <c:v>Asmuo PO sėkmingai atliktos operacijos ar procedūros gydytojui atsidėkoja dovana (gėlėmis, saldainiais, alkoholiniais gėrimais ir pan.)</c:v>
                </c:pt>
              </c:strCache>
            </c:strRef>
          </c:cat>
          <c:val>
            <c:numRef>
              <c:f>'korupcinogeninės situacijos pap'!$S$14:$S$20</c:f>
              <c:numCache>
                <c:formatCode>0%</c:formatCode>
                <c:ptCount val="7"/>
                <c:pt idx="0">
                  <c:v>0.26500000000000001</c:v>
                </c:pt>
                <c:pt idx="1">
                  <c:v>0.27</c:v>
                </c:pt>
                <c:pt idx="2">
                  <c:v>0.28799999999999998</c:v>
                </c:pt>
                <c:pt idx="3">
                  <c:v>0.30099999999999999</c:v>
                </c:pt>
                <c:pt idx="4">
                  <c:v>0.307</c:v>
                </c:pt>
                <c:pt idx="5">
                  <c:v>0.33100000000000002</c:v>
                </c:pt>
                <c:pt idx="6">
                  <c:v>0.38800000000000001</c:v>
                </c:pt>
              </c:numCache>
            </c:numRef>
          </c:val>
          <c:extLst>
            <c:ext xmlns:c16="http://schemas.microsoft.com/office/drawing/2014/chart" uri="{C3380CC4-5D6E-409C-BE32-E72D297353CC}">
              <c16:uniqueId val="{00000000-3E07-4C1A-880D-AF3C1C596D4C}"/>
            </c:ext>
          </c:extLst>
        </c:ser>
        <c:ser>
          <c:idx val="1"/>
          <c:order val="1"/>
          <c:tx>
            <c:strRef>
              <c:f>'korupcinogeninės situacijos pap'!$T$13</c:f>
              <c:strCache>
                <c:ptCount val="1"/>
                <c:pt idx="0">
                  <c:v>Paplitę</c:v>
                </c:pt>
              </c:strCache>
            </c:strRef>
          </c:tx>
          <c:spPr>
            <a:gradFill>
              <a:gsLst>
                <a:gs pos="0">
                  <a:schemeClr val="bg1"/>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pap'!$R$14:$R$20</c:f>
              <c:strCache>
                <c:ptCount val="7"/>
                <c:pt idx="0">
                  <c:v>Asmuo pasinaudoja pažintimis, kad jam reikalinga paslauga būtų atlikta geriau ar greičiau</c:v>
                </c:pt>
                <c:pt idx="1">
                  <c:v>Valstybės tarnautojas naudoja įstaigos lėšas asmeninėms reikmėms</c:v>
                </c:pt>
                <c:pt idx="2">
                  <c:v>Asmuo tik dėl turimų pažinčių įsidarbina į valstybės instituciją</c:v>
                </c:pt>
                <c:pt idx="3">
                  <c:v>Asmuo tik dėl turimų pažinčių įsidarbina į privačią įmonę</c:v>
                </c:pt>
                <c:pt idx="4">
                  <c:v>Asmuo gydytojui atsidėkoja pinigais PO sėkmingai atliktos operacijos ar procedūros</c:v>
                </c:pt>
                <c:pt idx="5">
                  <c:v>Verslai laimi viešuosius pirkimus padedant asmeniniams ryšiams (politiniams, giminystės, bičiulystės)</c:v>
                </c:pt>
                <c:pt idx="6">
                  <c:v>Asmuo PO sėkmingai atliktos operacijos ar procedūros gydytojui atsidėkoja dovana (gėlėmis, saldainiais, alkoholiniais gėrimais ir pan.)</c:v>
                </c:pt>
              </c:strCache>
            </c:strRef>
          </c:cat>
          <c:val>
            <c:numRef>
              <c:f>'korupcinogeninės situacijos pap'!$T$14:$T$20</c:f>
              <c:numCache>
                <c:formatCode>0%</c:formatCode>
                <c:ptCount val="7"/>
                <c:pt idx="0">
                  <c:v>0.63100000000000001</c:v>
                </c:pt>
                <c:pt idx="1">
                  <c:v>0.52900000000000003</c:v>
                </c:pt>
                <c:pt idx="2">
                  <c:v>0.56200000000000006</c:v>
                </c:pt>
                <c:pt idx="3">
                  <c:v>0.51900000000000002</c:v>
                </c:pt>
                <c:pt idx="4">
                  <c:v>0.54500000000000004</c:v>
                </c:pt>
                <c:pt idx="5">
                  <c:v>0.55500000000000005</c:v>
                </c:pt>
                <c:pt idx="6">
                  <c:v>0.50600000000000001</c:v>
                </c:pt>
              </c:numCache>
            </c:numRef>
          </c:val>
          <c:extLst>
            <c:ext xmlns:c16="http://schemas.microsoft.com/office/drawing/2014/chart" uri="{C3380CC4-5D6E-409C-BE32-E72D297353CC}">
              <c16:uniqueId val="{00000001-3E07-4C1A-880D-AF3C1C596D4C}"/>
            </c:ext>
          </c:extLst>
        </c:ser>
        <c:ser>
          <c:idx val="2"/>
          <c:order val="2"/>
          <c:tx>
            <c:strRef>
              <c:f>'korupcinogeninės situacijos pap'!$U$13</c:f>
              <c:strCache>
                <c:ptCount val="1"/>
                <c:pt idx="0">
                  <c:v>Visai nepaplitę</c:v>
                </c:pt>
              </c:strCache>
            </c:strRef>
          </c:tx>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pap'!$R$14:$R$20</c:f>
              <c:strCache>
                <c:ptCount val="7"/>
                <c:pt idx="0">
                  <c:v>Asmuo pasinaudoja pažintimis, kad jam reikalinga paslauga būtų atlikta geriau ar greičiau</c:v>
                </c:pt>
                <c:pt idx="1">
                  <c:v>Valstybės tarnautojas naudoja įstaigos lėšas asmeninėms reikmėms</c:v>
                </c:pt>
                <c:pt idx="2">
                  <c:v>Asmuo tik dėl turimų pažinčių įsidarbina į valstybės instituciją</c:v>
                </c:pt>
                <c:pt idx="3">
                  <c:v>Asmuo tik dėl turimų pažinčių įsidarbina į privačią įmonę</c:v>
                </c:pt>
                <c:pt idx="4">
                  <c:v>Asmuo gydytojui atsidėkoja pinigais PO sėkmingai atliktos operacijos ar procedūros</c:v>
                </c:pt>
                <c:pt idx="5">
                  <c:v>Verslai laimi viešuosius pirkimus padedant asmeniniams ryšiams (politiniams, giminystės, bičiulystės)</c:v>
                </c:pt>
                <c:pt idx="6">
                  <c:v>Asmuo PO sėkmingai atliktos operacijos ar procedūros gydytojui atsidėkoja dovana (gėlėmis, saldainiais, alkoholiniais gėrimais ir pan.)</c:v>
                </c:pt>
              </c:strCache>
            </c:strRef>
          </c:cat>
          <c:val>
            <c:numRef>
              <c:f>'korupcinogeninės situacijos pap'!$U$14:$U$20</c:f>
              <c:numCache>
                <c:formatCode>0%</c:formatCode>
                <c:ptCount val="7"/>
                <c:pt idx="0">
                  <c:v>2.8000000000000001E-2</c:v>
                </c:pt>
                <c:pt idx="1">
                  <c:v>5.3999999999999999E-2</c:v>
                </c:pt>
                <c:pt idx="2">
                  <c:v>4.4999999999999998E-2</c:v>
                </c:pt>
                <c:pt idx="3">
                  <c:v>7.4999999999999997E-2</c:v>
                </c:pt>
                <c:pt idx="4">
                  <c:v>8.2000000000000003E-2</c:v>
                </c:pt>
                <c:pt idx="5">
                  <c:v>2.4E-2</c:v>
                </c:pt>
                <c:pt idx="6">
                  <c:v>6.8000000000000005E-2</c:v>
                </c:pt>
              </c:numCache>
            </c:numRef>
          </c:val>
          <c:extLst>
            <c:ext xmlns:c16="http://schemas.microsoft.com/office/drawing/2014/chart" uri="{C3380CC4-5D6E-409C-BE32-E72D297353CC}">
              <c16:uniqueId val="{00000002-3E07-4C1A-880D-AF3C1C596D4C}"/>
            </c:ext>
          </c:extLst>
        </c:ser>
        <c:ser>
          <c:idx val="3"/>
          <c:order val="3"/>
          <c:tx>
            <c:strRef>
              <c:f>'korupcinogeninės situacijos pap'!$V$13</c:f>
              <c:strCache>
                <c:ptCount val="1"/>
                <c:pt idx="0">
                  <c:v>Sunku pasakyti</c:v>
                </c:pt>
              </c:strCache>
            </c:strRef>
          </c:tx>
          <c:spPr>
            <a:gradFill>
              <a:gsLst>
                <a:gs pos="0">
                  <a:schemeClr val="bg1"/>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pap'!$R$14:$R$20</c:f>
              <c:strCache>
                <c:ptCount val="7"/>
                <c:pt idx="0">
                  <c:v>Asmuo pasinaudoja pažintimis, kad jam reikalinga paslauga būtų atlikta geriau ar greičiau</c:v>
                </c:pt>
                <c:pt idx="1">
                  <c:v>Valstybės tarnautojas naudoja įstaigos lėšas asmeninėms reikmėms</c:v>
                </c:pt>
                <c:pt idx="2">
                  <c:v>Asmuo tik dėl turimų pažinčių įsidarbina į valstybės instituciją</c:v>
                </c:pt>
                <c:pt idx="3">
                  <c:v>Asmuo tik dėl turimų pažinčių įsidarbina į privačią įmonę</c:v>
                </c:pt>
                <c:pt idx="4">
                  <c:v>Asmuo gydytojui atsidėkoja pinigais PO sėkmingai atliktos operacijos ar procedūros</c:v>
                </c:pt>
                <c:pt idx="5">
                  <c:v>Verslai laimi viešuosius pirkimus padedant asmeniniams ryšiams (politiniams, giminystės, bičiulystės)</c:v>
                </c:pt>
                <c:pt idx="6">
                  <c:v>Asmuo PO sėkmingai atliktos operacijos ar procedūros gydytojui atsidėkoja dovana (gėlėmis, saldainiais, alkoholiniais gėrimais ir pan.)</c:v>
                </c:pt>
              </c:strCache>
            </c:strRef>
          </c:cat>
          <c:val>
            <c:numRef>
              <c:f>'korupcinogeninės situacijos pap'!$V$14:$V$20</c:f>
              <c:numCache>
                <c:formatCode>0%</c:formatCode>
                <c:ptCount val="7"/>
                <c:pt idx="0">
                  <c:v>7.5999999999999998E-2</c:v>
                </c:pt>
                <c:pt idx="1">
                  <c:v>0.14699999999999999</c:v>
                </c:pt>
                <c:pt idx="2">
                  <c:v>0.105</c:v>
                </c:pt>
                <c:pt idx="3">
                  <c:v>0.105</c:v>
                </c:pt>
                <c:pt idx="4">
                  <c:v>6.7000000000000004E-2</c:v>
                </c:pt>
                <c:pt idx="5">
                  <c:v>0.09</c:v>
                </c:pt>
                <c:pt idx="6">
                  <c:v>3.7999999999999999E-2</c:v>
                </c:pt>
              </c:numCache>
            </c:numRef>
          </c:val>
          <c:extLst>
            <c:ext xmlns:c16="http://schemas.microsoft.com/office/drawing/2014/chart" uri="{C3380CC4-5D6E-409C-BE32-E72D297353CC}">
              <c16:uniqueId val="{00000003-3E07-4C1A-880D-AF3C1C596D4C}"/>
            </c:ext>
          </c:extLst>
        </c:ser>
        <c:dLbls>
          <c:showLegendKey val="0"/>
          <c:showVal val="1"/>
          <c:showCatName val="0"/>
          <c:showSerName val="0"/>
          <c:showPercent val="0"/>
          <c:showBubbleSize val="0"/>
        </c:dLbls>
        <c:gapWidth val="150"/>
        <c:shape val="box"/>
        <c:axId val="173789663"/>
        <c:axId val="173809823"/>
        <c:axId val="0"/>
      </c:bar3DChart>
      <c:catAx>
        <c:axId val="17378966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809823"/>
        <c:crosses val="autoZero"/>
        <c:auto val="1"/>
        <c:lblAlgn val="ctr"/>
        <c:lblOffset val="100"/>
        <c:noMultiLvlLbl val="0"/>
      </c:catAx>
      <c:valAx>
        <c:axId val="173809823"/>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7896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en-US" sz="1800" b="1" i="0" u="none" strike="noStrike" kern="1200" spc="0" baseline="0" dirty="0" err="1">
                <a:solidFill>
                  <a:prstClr val="black"/>
                </a:solidFill>
                <a:latin typeface="Calibri" panose="020F0502020204030204" pitchFamily="34" charset="0"/>
                <a:cs typeface="Calibri" panose="020F0502020204030204" pitchFamily="34" charset="0"/>
              </a:rPr>
              <a:t>Kuri</a:t>
            </a:r>
            <a:r>
              <a:rPr lang="lt-LT" sz="1800" b="1" i="0" u="none" strike="noStrike" kern="1200" spc="0" baseline="0" dirty="0">
                <a:solidFill>
                  <a:prstClr val="black"/>
                </a:solidFill>
                <a:latin typeface="Calibri" panose="020F0502020204030204" pitchFamily="34" charset="0"/>
                <a:cs typeface="Calibri" panose="020F0502020204030204" pitchFamily="34" charset="0"/>
              </a:rPr>
              <a:t>ų institucijų veiksmai prisideda prie korupcijos lygio sumažinimo?</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5368112878507627"/>
          <c:y val="0.10216957605985037"/>
          <c:w val="0.5135403477249908"/>
          <c:h val="0.81465489818760184"/>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1'!$A$1465:$A$1480</c:f>
              <c:strCache>
                <c:ptCount val="16"/>
                <c:pt idx="0">
                  <c:v>Kita  </c:v>
                </c:pt>
                <c:pt idx="1">
                  <c:v> Socialinių tinklų (pvz., Facebook, kt.) </c:v>
                </c:pt>
                <c:pt idx="2">
                  <c:v>Šeimos </c:v>
                </c:pt>
                <c:pt idx="3">
                  <c:v>Švietimo institucijų </c:v>
                </c:pt>
                <c:pt idx="4">
                  <c:v>Bažnyčios </c:v>
                </c:pt>
                <c:pt idx="5">
                  <c:v>Savivaldybių </c:v>
                </c:pt>
                <c:pt idx="6">
                  <c:v> Verslo įmonių </c:v>
                </c:pt>
                <c:pt idx="7">
                  <c:v>Nevyriausybinių organizacijų </c:v>
                </c:pt>
                <c:pt idx="8">
                  <c:v> Vyriausiosios tarnybinės etikos komisijos </c:v>
                </c:pt>
                <c:pt idx="9">
                  <c:v>Gyventojų </c:v>
                </c:pt>
                <c:pt idx="10">
                  <c:v>Žiniasklaidos </c:v>
                </c:pt>
                <c:pt idx="11">
                  <c:v>Valstybės kontrolės </c:v>
                </c:pt>
                <c:pt idx="12">
                  <c:v>Teisėsaugos institucijų </c:v>
                </c:pt>
                <c:pt idx="13">
                  <c:v>Specialiųjų tyrimų tarnybos (STT) </c:v>
                </c:pt>
                <c:pt idx="14">
                  <c:v> LR Seimo </c:v>
                </c:pt>
                <c:pt idx="15">
                  <c:v> LR Vyriausybės </c:v>
                </c:pt>
              </c:strCache>
            </c:strRef>
          </c:cat>
          <c:val>
            <c:numRef>
              <c:f>'Sheet 1'!$B$1465:$B$1480</c:f>
              <c:numCache>
                <c:formatCode>0%</c:formatCode>
                <c:ptCount val="16"/>
                <c:pt idx="0">
                  <c:v>0.04</c:v>
                </c:pt>
                <c:pt idx="1">
                  <c:v>2.1999999999999999E-2</c:v>
                </c:pt>
                <c:pt idx="2">
                  <c:v>3.7999999999999999E-2</c:v>
                </c:pt>
                <c:pt idx="3">
                  <c:v>4.3999999999999997E-2</c:v>
                </c:pt>
                <c:pt idx="4">
                  <c:v>5.3999999999999999E-2</c:v>
                </c:pt>
                <c:pt idx="5">
                  <c:v>5.3999999999999999E-2</c:v>
                </c:pt>
                <c:pt idx="6">
                  <c:v>9.2999999999999999E-2</c:v>
                </c:pt>
                <c:pt idx="7">
                  <c:v>0.10299999999999999</c:v>
                </c:pt>
                <c:pt idx="8">
                  <c:v>0.11700000000000001</c:v>
                </c:pt>
                <c:pt idx="9">
                  <c:v>0.19700000000000001</c:v>
                </c:pt>
                <c:pt idx="10">
                  <c:v>0.3</c:v>
                </c:pt>
                <c:pt idx="11">
                  <c:v>0.32800000000000001</c:v>
                </c:pt>
                <c:pt idx="12">
                  <c:v>0.35799999999999998</c:v>
                </c:pt>
                <c:pt idx="13">
                  <c:v>0.51500000000000001</c:v>
                </c:pt>
                <c:pt idx="14">
                  <c:v>0.54100000000000004</c:v>
                </c:pt>
                <c:pt idx="15">
                  <c:v>0.56299999999999994</c:v>
                </c:pt>
              </c:numCache>
            </c:numRef>
          </c:val>
          <c:extLst>
            <c:ext xmlns:c16="http://schemas.microsoft.com/office/drawing/2014/chart" uri="{C3380CC4-5D6E-409C-BE32-E72D297353CC}">
              <c16:uniqueId val="{00000000-75D4-4005-90C5-0E1385B9CD46}"/>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r>
              <a:rPr lang="lt-LT" sz="1800" b="1" i="0" u="none" strike="noStrike" kern="1200" baseline="0" dirty="0">
                <a:solidFill>
                  <a:prstClr val="black"/>
                </a:solidFill>
                <a:latin typeface="Calibri" panose="020F0502020204030204" pitchFamily="34" charset="0"/>
                <a:cs typeface="Calibri" panose="020F0502020204030204" pitchFamily="34" charset="0"/>
              </a:rPr>
              <a:t>Už korupcijos mastą Lietuvoje atsako</a:t>
            </a:r>
          </a:p>
        </c:rich>
      </c:tx>
      <c:overlay val="0"/>
      <c:spPr>
        <a:noFill/>
        <a:ln>
          <a:noFill/>
        </a:ln>
        <a:effectLst/>
      </c:spPr>
      <c:txPr>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8965028711665678"/>
          <c:y val="0.10758951255536589"/>
          <c:w val="0.57663077987148592"/>
          <c:h val="0.82137201784018421"/>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1'!$A$2398:$A$2405</c:f>
              <c:strCache>
                <c:ptCount val="8"/>
                <c:pt idx="0">
                  <c:v>Mano aplinka: šeima, artimieji, pažįstami </c:v>
                </c:pt>
                <c:pt idx="1">
                  <c:v> Gyventojai </c:v>
                </c:pt>
                <c:pt idx="2">
                  <c:v>Aš pats </c:v>
                </c:pt>
                <c:pt idx="3">
                  <c:v>Verslininkai </c:v>
                </c:pt>
                <c:pt idx="4">
                  <c:v>Valstybės tarnautojai </c:v>
                </c:pt>
                <c:pt idx="5">
                  <c:v>Teisėjai </c:v>
                </c:pt>
                <c:pt idx="6">
                  <c:v>Teisėsaugos pareigūnai </c:v>
                </c:pt>
                <c:pt idx="7">
                  <c:v>Politikai </c:v>
                </c:pt>
              </c:strCache>
            </c:strRef>
          </c:cat>
          <c:val>
            <c:numRef>
              <c:f>'Sheet 1'!$O$2398:$O$2405</c:f>
              <c:numCache>
                <c:formatCode>0%</c:formatCode>
                <c:ptCount val="8"/>
                <c:pt idx="0">
                  <c:v>0.64900000000000002</c:v>
                </c:pt>
                <c:pt idx="1">
                  <c:v>0.66400000000000003</c:v>
                </c:pt>
                <c:pt idx="2">
                  <c:v>0.68799999999999994</c:v>
                </c:pt>
                <c:pt idx="3">
                  <c:v>0.71900000000000008</c:v>
                </c:pt>
                <c:pt idx="4">
                  <c:v>0.749</c:v>
                </c:pt>
                <c:pt idx="5">
                  <c:v>0.76300000000000001</c:v>
                </c:pt>
                <c:pt idx="6">
                  <c:v>0.77</c:v>
                </c:pt>
                <c:pt idx="7">
                  <c:v>0.79699999999999993</c:v>
                </c:pt>
              </c:numCache>
            </c:numRef>
          </c:val>
          <c:extLst>
            <c:ext xmlns:c16="http://schemas.microsoft.com/office/drawing/2014/chart" uri="{C3380CC4-5D6E-409C-BE32-E72D297353CC}">
              <c16:uniqueId val="{00000000-BFE5-48CF-B7DE-EA1F3745AA07}"/>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r>
              <a:rPr lang="en-US" sz="1800" b="1" i="0" u="none" strike="noStrike" kern="1200" baseline="0" dirty="0" err="1">
                <a:solidFill>
                  <a:prstClr val="black"/>
                </a:solidFill>
                <a:latin typeface="Calibri" panose="020F0502020204030204" pitchFamily="34" charset="0"/>
                <a:cs typeface="Calibri" panose="020F0502020204030204" pitchFamily="34" charset="0"/>
              </a:rPr>
              <a:t>Kuri</a:t>
            </a:r>
            <a:r>
              <a:rPr lang="lt-LT" sz="1800" b="1" i="0" u="none" strike="noStrike" kern="1200" baseline="0" dirty="0">
                <a:solidFill>
                  <a:prstClr val="black"/>
                </a:solidFill>
                <a:latin typeface="Calibri" panose="020F0502020204030204" pitchFamily="34" charset="0"/>
                <a:cs typeface="Calibri" panose="020F0502020204030204" pitchFamily="34" charset="0"/>
              </a:rPr>
              <a:t>ų institucijų veiksmai prisideda prie korupcijos lygio sumažinimo?</a:t>
            </a:r>
          </a:p>
        </c:rich>
      </c:tx>
      <c:overlay val="0"/>
      <c:spPr>
        <a:noFill/>
        <a:ln>
          <a:noFill/>
        </a:ln>
        <a:effectLst/>
      </c:spPr>
      <c:txPr>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8965028711665678"/>
          <c:y val="0.10758951255536589"/>
          <c:w val="0.57663077987148592"/>
          <c:h val="0.82137201784018421"/>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1'!$A$2410:$A$2425</c:f>
              <c:strCache>
                <c:ptCount val="16"/>
                <c:pt idx="0">
                  <c:v>Kita </c:v>
                </c:pt>
                <c:pt idx="1">
                  <c:v>Bažnyčios </c:v>
                </c:pt>
                <c:pt idx="2">
                  <c:v>Socialinių tinklų (pvz., Facebook, kt.) </c:v>
                </c:pt>
                <c:pt idx="3">
                  <c:v>Nevyriausybinių organizacijų </c:v>
                </c:pt>
                <c:pt idx="4">
                  <c:v> Vyriausiosios tarnybinės etikos komisijos </c:v>
                </c:pt>
                <c:pt idx="5">
                  <c:v>Šeimos </c:v>
                </c:pt>
                <c:pt idx="6">
                  <c:v> Švietimo institucijų </c:v>
                </c:pt>
                <c:pt idx="7">
                  <c:v>Verslo įmonių </c:v>
                </c:pt>
                <c:pt idx="8">
                  <c:v>Savivaldybių </c:v>
                </c:pt>
                <c:pt idx="9">
                  <c:v>Valstybės kontrolės </c:v>
                </c:pt>
                <c:pt idx="10">
                  <c:v>Gyventojų </c:v>
                </c:pt>
                <c:pt idx="11">
                  <c:v>Žiniasklaidos </c:v>
                </c:pt>
                <c:pt idx="12">
                  <c:v>Specialiųjų tyrimų tarnybos (STT) </c:v>
                </c:pt>
                <c:pt idx="13">
                  <c:v>Teisėsaugos institucijų </c:v>
                </c:pt>
                <c:pt idx="14">
                  <c:v>LR Vyriausybės </c:v>
                </c:pt>
                <c:pt idx="15">
                  <c:v>LR Seimo </c:v>
                </c:pt>
              </c:strCache>
            </c:strRef>
          </c:cat>
          <c:val>
            <c:numRef>
              <c:f>'Sheet 1'!$B$2410:$B$2425</c:f>
              <c:numCache>
                <c:formatCode>0%</c:formatCode>
                <c:ptCount val="16"/>
                <c:pt idx="0">
                  <c:v>3.9E-2</c:v>
                </c:pt>
                <c:pt idx="1">
                  <c:v>4.8000000000000001E-2</c:v>
                </c:pt>
                <c:pt idx="2">
                  <c:v>6.3E-2</c:v>
                </c:pt>
                <c:pt idx="3">
                  <c:v>7.8E-2</c:v>
                </c:pt>
                <c:pt idx="4">
                  <c:v>7.9000000000000001E-2</c:v>
                </c:pt>
                <c:pt idx="5">
                  <c:v>8.1000000000000003E-2</c:v>
                </c:pt>
                <c:pt idx="6">
                  <c:v>0.09</c:v>
                </c:pt>
                <c:pt idx="7">
                  <c:v>9.1999999999999998E-2</c:v>
                </c:pt>
                <c:pt idx="8">
                  <c:v>0.14000000000000001</c:v>
                </c:pt>
                <c:pt idx="9">
                  <c:v>0.26700000000000002</c:v>
                </c:pt>
                <c:pt idx="10">
                  <c:v>0.28999999999999998</c:v>
                </c:pt>
                <c:pt idx="11">
                  <c:v>0.5</c:v>
                </c:pt>
                <c:pt idx="12">
                  <c:v>0.56200000000000006</c:v>
                </c:pt>
                <c:pt idx="13">
                  <c:v>0.59099999999999997</c:v>
                </c:pt>
                <c:pt idx="14">
                  <c:v>0.59499999999999997</c:v>
                </c:pt>
                <c:pt idx="15">
                  <c:v>0.65100000000000002</c:v>
                </c:pt>
              </c:numCache>
            </c:numRef>
          </c:val>
          <c:extLst>
            <c:ext xmlns:c16="http://schemas.microsoft.com/office/drawing/2014/chart" uri="{C3380CC4-5D6E-409C-BE32-E72D297353CC}">
              <c16:uniqueId val="{00000000-296D-4967-A7CC-B5DC537B27C4}"/>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Informacijos apie korupciją šaltiniai</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2024'!$B$3280:$B$3291</c:f>
              <c:strCache>
                <c:ptCount val="12"/>
                <c:pt idx="0">
                  <c:v>Nežino, neatsakė</c:v>
                </c:pt>
                <c:pt idx="1">
                  <c:v>Seminarai, konferencijos, specialūs renginiai</c:v>
                </c:pt>
                <c:pt idx="2">
                  <c:v>Specializuoti leidiniai, ataskaitos</c:v>
                </c:pt>
                <c:pt idx="3">
                  <c:v>Regioninė spauda (popierinė)</c:v>
                </c:pt>
                <c:pt idx="4">
                  <c:v>Valstybės institucijų internetiniai puslapiai</c:v>
                </c:pt>
                <c:pt idx="5">
                  <c:v>Asmeninė patirtis</c:v>
                </c:pt>
                <c:pt idx="6">
                  <c:v>Respublikinė spauda (popierinė)</c:v>
                </c:pt>
                <c:pt idx="7">
                  <c:v>Radijas</c:v>
                </c:pt>
                <c:pt idx="8">
                  <c:v>Artimųjų, draugų, pažįstamų patirtis</c:v>
                </c:pt>
                <c:pt idx="9">
                  <c:v>Socialiniai tinklai (pvz., Facebook, kt.)</c:v>
                </c:pt>
                <c:pt idx="10">
                  <c:v>Internetinė žiniasklaida</c:v>
                </c:pt>
                <c:pt idx="11">
                  <c:v>Televizija</c:v>
                </c:pt>
              </c:strCache>
            </c:strRef>
          </c:cat>
          <c:val>
            <c:numRef>
              <c:f>'Gyventojų korupcija 2024'!$D$3280:$D$3291</c:f>
              <c:numCache>
                <c:formatCode>0%</c:formatCode>
                <c:ptCount val="12"/>
                <c:pt idx="0">
                  <c:v>8.0000000000000002E-3</c:v>
                </c:pt>
                <c:pt idx="1">
                  <c:v>7.0000000000000001E-3</c:v>
                </c:pt>
                <c:pt idx="2">
                  <c:v>1.6E-2</c:v>
                </c:pt>
                <c:pt idx="3">
                  <c:v>2.4E-2</c:v>
                </c:pt>
                <c:pt idx="4">
                  <c:v>4.8000000000000001E-2</c:v>
                </c:pt>
                <c:pt idx="5">
                  <c:v>4.8000000000000001E-2</c:v>
                </c:pt>
                <c:pt idx="6">
                  <c:v>7.0000000000000007E-2</c:v>
                </c:pt>
                <c:pt idx="7">
                  <c:v>0.23699999999999999</c:v>
                </c:pt>
                <c:pt idx="8">
                  <c:v>0.25</c:v>
                </c:pt>
                <c:pt idx="9">
                  <c:v>0.252</c:v>
                </c:pt>
                <c:pt idx="10">
                  <c:v>0.61099999999999999</c:v>
                </c:pt>
                <c:pt idx="11">
                  <c:v>0.76800000000000002</c:v>
                </c:pt>
              </c:numCache>
            </c:numRef>
          </c:val>
          <c:extLst>
            <c:ext xmlns:c16="http://schemas.microsoft.com/office/drawing/2014/chart" uri="{C3380CC4-5D6E-409C-BE32-E72D297353CC}">
              <c16:uniqueId val="{00000000-C5D6-4DCF-8C0C-64D62AD04C41}"/>
            </c:ext>
          </c:extLst>
        </c:ser>
        <c:dLbls>
          <c:showLegendKey val="0"/>
          <c:showVal val="1"/>
          <c:showCatName val="0"/>
          <c:showSerName val="0"/>
          <c:showPercent val="0"/>
          <c:showBubbleSize val="0"/>
        </c:dLbls>
        <c:gapWidth val="150"/>
        <c:shape val="box"/>
        <c:axId val="1971999328"/>
        <c:axId val="1971981088"/>
        <c:axId val="0"/>
      </c:bar3DChart>
      <c:catAx>
        <c:axId val="19719993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1981088"/>
        <c:crosses val="autoZero"/>
        <c:auto val="1"/>
        <c:lblAlgn val="ctr"/>
        <c:lblOffset val="100"/>
        <c:noMultiLvlLbl val="0"/>
      </c:catAx>
      <c:valAx>
        <c:axId val="197198108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19993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lt-LT" sz="1800" b="1" i="0" u="none" strike="noStrike" kern="1200" spc="0" baseline="0" dirty="0">
                <a:solidFill>
                  <a:sysClr val="windowText" lastClr="000000"/>
                </a:solidFill>
              </a:rPr>
              <a:t>Informacijos apie korupciją šaltiniai</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597880080689809"/>
          <c:y val="0.10216957605985037"/>
          <c:w val="0.61124265660950239"/>
          <c:h val="0.81465489818760184"/>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1'!$A$1485:$A$1496</c:f>
              <c:strCache>
                <c:ptCount val="12"/>
                <c:pt idx="0">
                  <c:v>Nežino, neatsakė </c:v>
                </c:pt>
                <c:pt idx="1">
                  <c:v>Seminarai, konferencijos, specialūs renginiai </c:v>
                </c:pt>
                <c:pt idx="2">
                  <c:v>Regioninė spauda (popierinė) </c:v>
                </c:pt>
                <c:pt idx="3">
                  <c:v>Specializuoti leidiniai, ataskaitos </c:v>
                </c:pt>
                <c:pt idx="4">
                  <c:v>Asmeninė patirtis </c:v>
                </c:pt>
                <c:pt idx="5">
                  <c:v>Radijas </c:v>
                </c:pt>
                <c:pt idx="6">
                  <c:v>Socialiniai tinklai (pvz., Facebook, kt.) </c:v>
                </c:pt>
                <c:pt idx="7">
                  <c:v>Respublikinė spauda (popierinė) </c:v>
                </c:pt>
                <c:pt idx="8">
                  <c:v>Valstybės institucijų internetiniai puslapiai </c:v>
                </c:pt>
                <c:pt idx="9">
                  <c:v>Artimųjų, draugų, pažįstamų patirtis </c:v>
                </c:pt>
                <c:pt idx="10">
                  <c:v> Televizija </c:v>
                </c:pt>
                <c:pt idx="11">
                  <c:v> Internetinė žiniasklaida </c:v>
                </c:pt>
              </c:strCache>
            </c:strRef>
          </c:cat>
          <c:val>
            <c:numRef>
              <c:f>'Sheet 1'!$B$1485:$B$1496</c:f>
              <c:numCache>
                <c:formatCode>0%</c:formatCode>
                <c:ptCount val="12"/>
                <c:pt idx="0">
                  <c:v>2.9000000000000001E-2</c:v>
                </c:pt>
                <c:pt idx="1">
                  <c:v>2.4E-2</c:v>
                </c:pt>
                <c:pt idx="2">
                  <c:v>4.3999999999999997E-2</c:v>
                </c:pt>
                <c:pt idx="3">
                  <c:v>5.0999999999999997E-2</c:v>
                </c:pt>
                <c:pt idx="4">
                  <c:v>5.2999999999999999E-2</c:v>
                </c:pt>
                <c:pt idx="5">
                  <c:v>5.6000000000000001E-2</c:v>
                </c:pt>
                <c:pt idx="6">
                  <c:v>7.5999999999999998E-2</c:v>
                </c:pt>
                <c:pt idx="7">
                  <c:v>0.08</c:v>
                </c:pt>
                <c:pt idx="8">
                  <c:v>8.8999999999999996E-2</c:v>
                </c:pt>
                <c:pt idx="9">
                  <c:v>0.1</c:v>
                </c:pt>
                <c:pt idx="10">
                  <c:v>0.38700000000000001</c:v>
                </c:pt>
                <c:pt idx="11">
                  <c:v>0.61799999999999999</c:v>
                </c:pt>
              </c:numCache>
            </c:numRef>
          </c:val>
          <c:extLst>
            <c:ext xmlns:c16="http://schemas.microsoft.com/office/drawing/2014/chart" uri="{C3380CC4-5D6E-409C-BE32-E72D297353CC}">
              <c16:uniqueId val="{00000000-3D8F-4E96-A4FF-7D1292112963}"/>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r>
              <a:rPr lang="lt-LT" sz="1800" b="1" i="0" u="none" strike="noStrike" kern="1200" baseline="0" dirty="0">
                <a:solidFill>
                  <a:prstClr val="black"/>
                </a:solidFill>
                <a:latin typeface="Calibri" panose="020F0502020204030204" pitchFamily="34" charset="0"/>
                <a:cs typeface="Calibri" panose="020F0502020204030204" pitchFamily="34" charset="0"/>
              </a:rPr>
              <a:t>Informacijos apie korupciją šaltiniai</a:t>
            </a:r>
          </a:p>
        </c:rich>
      </c:tx>
      <c:overlay val="0"/>
      <c:spPr>
        <a:noFill/>
        <a:ln>
          <a:noFill/>
        </a:ln>
        <a:effectLst/>
      </c:spPr>
      <c:txPr>
        <a:bodyPr rot="0" spcFirstLastPara="1" vertOverflow="ellipsis" vert="horz" wrap="square" anchor="ctr" anchorCtr="1"/>
        <a:lstStyle/>
        <a:p>
          <a:pPr>
            <a:defRPr sz="1680" b="0"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8965028711665678"/>
          <c:y val="0.10758951255536589"/>
          <c:w val="0.57663077987148592"/>
          <c:h val="0.82137201784018421"/>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1'!$A$2430:$A$2441</c:f>
              <c:strCache>
                <c:ptCount val="12"/>
                <c:pt idx="0">
                  <c:v>Nežino, neatsakė </c:v>
                </c:pt>
                <c:pt idx="1">
                  <c:v>Regioninė spauda (popierinė) </c:v>
                </c:pt>
                <c:pt idx="2">
                  <c:v>Specializuoti leidiniai, ataskaitos </c:v>
                </c:pt>
                <c:pt idx="3">
                  <c:v> Respublikinė spauda (popierinė) </c:v>
                </c:pt>
                <c:pt idx="4">
                  <c:v> Asmeninė patirtis </c:v>
                </c:pt>
                <c:pt idx="5">
                  <c:v>Valstybės institucijų internetiniai puslapiai </c:v>
                </c:pt>
                <c:pt idx="6">
                  <c:v>Seminarai, konferencijos, specialūs renginiai </c:v>
                </c:pt>
                <c:pt idx="7">
                  <c:v> Artimųjų, draugų, pažįstamų patirtis </c:v>
                </c:pt>
                <c:pt idx="8">
                  <c:v>Socialiniai tinklai (pvz., Facebook, kt.) </c:v>
                </c:pt>
                <c:pt idx="9">
                  <c:v>Radijas </c:v>
                </c:pt>
                <c:pt idx="10">
                  <c:v> Internetinė žiniasklaida </c:v>
                </c:pt>
                <c:pt idx="11">
                  <c:v>Televizija </c:v>
                </c:pt>
              </c:strCache>
            </c:strRef>
          </c:cat>
          <c:val>
            <c:numRef>
              <c:f>'Sheet 1'!$B$2430:$B$2441</c:f>
              <c:numCache>
                <c:formatCode>0%</c:formatCode>
                <c:ptCount val="12"/>
                <c:pt idx="0">
                  <c:v>3.1E-2</c:v>
                </c:pt>
                <c:pt idx="1">
                  <c:v>8.0000000000000002E-3</c:v>
                </c:pt>
                <c:pt idx="2">
                  <c:v>4.3999999999999997E-2</c:v>
                </c:pt>
                <c:pt idx="3">
                  <c:v>5.5E-2</c:v>
                </c:pt>
                <c:pt idx="4">
                  <c:v>6.6000000000000003E-2</c:v>
                </c:pt>
                <c:pt idx="5">
                  <c:v>6.9000000000000006E-2</c:v>
                </c:pt>
                <c:pt idx="6">
                  <c:v>8.8999999999999996E-2</c:v>
                </c:pt>
                <c:pt idx="7">
                  <c:v>0.154</c:v>
                </c:pt>
                <c:pt idx="8">
                  <c:v>0.25700000000000001</c:v>
                </c:pt>
                <c:pt idx="9">
                  <c:v>0.27400000000000002</c:v>
                </c:pt>
                <c:pt idx="10">
                  <c:v>0.72399999999999998</c:v>
                </c:pt>
                <c:pt idx="11">
                  <c:v>0.76300000000000001</c:v>
                </c:pt>
              </c:numCache>
            </c:numRef>
          </c:val>
          <c:extLst>
            <c:ext xmlns:c16="http://schemas.microsoft.com/office/drawing/2014/chart" uri="{C3380CC4-5D6E-409C-BE32-E72D297353CC}">
              <c16:uniqueId val="{00000000-D3CB-4105-AC66-62E19F79023C}"/>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maj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lt-LT" sz="1600" b="1"/>
              <a:t>Įmonių vadovai</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4528231790920381"/>
          <c:y val="8.0902462530819647E-2"/>
          <c:w val="0.5015786739892184"/>
          <c:h val="0.79111711558523035"/>
        </c:manualLayout>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layout>
                <c:manualLayout>
                  <c:x val="5.9824427082973426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E79-471B-AA09-9564E8AD20EC}"/>
                </c:ext>
              </c:extLst>
            </c:dLbl>
            <c:dLbl>
              <c:idx val="1"/>
              <c:layout>
                <c:manualLayout>
                  <c:x val="5.7830279513541118E-2"/>
                  <c:y val="-1.97034735827617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E79-471B-AA09-9564E8AD20EC}"/>
                </c:ext>
              </c:extLst>
            </c:dLbl>
            <c:dLbl>
              <c:idx val="2"/>
              <c:layout>
                <c:manualLayout>
                  <c:x val="6.3812722221838467E-2"/>
                  <c:y val="-3.94069471655241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E79-471B-AA09-9564E8AD20EC}"/>
                </c:ext>
              </c:extLst>
            </c:dLbl>
            <c:dLbl>
              <c:idx val="3"/>
              <c:layout>
                <c:manualLayout>
                  <c:x val="0.14158447742970379"/>
                  <c:y val="-1.97034735827617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E79-471B-AA09-9564E8AD20EC}"/>
                </c:ext>
              </c:extLst>
            </c:dLbl>
            <c:dLbl>
              <c:idx val="4"/>
              <c:layout>
                <c:manualLayout>
                  <c:x val="0.19542646180437995"/>
                  <c:y val="-1.97034735827617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E79-471B-AA09-9564E8AD20EC}"/>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Lapas3!$A$8:$A$12</c:f>
              <c:strCache>
                <c:ptCount val="5"/>
                <c:pt idx="0">
                  <c:v>Socialiniai tinklai</c:v>
                </c:pt>
                <c:pt idx="1">
                  <c:v>Valstybės institucijų internetiniai puslapiai</c:v>
                </c:pt>
                <c:pt idx="2">
                  <c:v>Artimųjų, draugų, pažįstamų patirtis </c:v>
                </c:pt>
                <c:pt idx="3">
                  <c:v>Televizija </c:v>
                </c:pt>
                <c:pt idx="4">
                  <c:v>Internetinė žiniasklaida</c:v>
                </c:pt>
              </c:strCache>
            </c:strRef>
          </c:cat>
          <c:val>
            <c:numRef>
              <c:f>Lapas3!$L$8:$L$12</c:f>
              <c:numCache>
                <c:formatCode>0%</c:formatCode>
                <c:ptCount val="5"/>
                <c:pt idx="0">
                  <c:v>0.08</c:v>
                </c:pt>
                <c:pt idx="1">
                  <c:v>0.09</c:v>
                </c:pt>
                <c:pt idx="2">
                  <c:v>0.1</c:v>
                </c:pt>
                <c:pt idx="3">
                  <c:v>0.39</c:v>
                </c:pt>
                <c:pt idx="4">
                  <c:v>0.62</c:v>
                </c:pt>
              </c:numCache>
            </c:numRef>
          </c:val>
          <c:extLst>
            <c:ext xmlns:c16="http://schemas.microsoft.com/office/drawing/2014/chart" uri="{C3380CC4-5D6E-409C-BE32-E72D297353CC}">
              <c16:uniqueId val="{00000000-6E79-471B-AA09-9564E8AD20EC}"/>
            </c:ext>
          </c:extLst>
        </c:ser>
        <c:dLbls>
          <c:showLegendKey val="0"/>
          <c:showVal val="1"/>
          <c:showCatName val="0"/>
          <c:showSerName val="0"/>
          <c:showPercent val="0"/>
          <c:showBubbleSize val="0"/>
        </c:dLbls>
        <c:gapWidth val="150"/>
        <c:shape val="box"/>
        <c:axId val="1571902255"/>
        <c:axId val="1571903215"/>
        <c:axId val="0"/>
      </c:bar3DChart>
      <c:catAx>
        <c:axId val="157190225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1571903215"/>
        <c:crosses val="autoZero"/>
        <c:auto val="1"/>
        <c:lblAlgn val="ctr"/>
        <c:lblOffset val="100"/>
        <c:noMultiLvlLbl val="0"/>
      </c:catAx>
      <c:valAx>
        <c:axId val="157190321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71902255"/>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1" i="0" u="none" strike="noStrike" kern="1200" spc="0" baseline="0">
                <a:solidFill>
                  <a:sysClr val="windowText" lastClr="000000"/>
                </a:solidFill>
                <a:latin typeface="+mn-lt"/>
                <a:ea typeface="+mn-ea"/>
                <a:cs typeface="+mn-cs"/>
              </a:defRPr>
            </a:pPr>
            <a:r>
              <a:rPr lang="en-US" sz="1600" b="1" dirty="0" err="1"/>
              <a:t>Valstyb</a:t>
            </a:r>
            <a:r>
              <a:rPr lang="lt-LT" sz="1600" b="1" dirty="0"/>
              <a:t>ės tarnautojai</a:t>
            </a:r>
          </a:p>
        </c:rich>
      </c:tx>
      <c:overlay val="0"/>
      <c:spPr>
        <a:noFill/>
        <a:ln>
          <a:noFill/>
        </a:ln>
        <a:effectLst/>
      </c:spPr>
      <c:txPr>
        <a:bodyPr rot="0" spcFirstLastPara="1" vertOverflow="ellipsis" vert="horz" wrap="square" anchor="ctr" anchorCtr="1"/>
        <a:lstStyle/>
        <a:p>
          <a:pPr>
            <a:defRPr sz="144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8965028711665678"/>
          <c:y val="0.10758951255536589"/>
          <c:w val="0.57663077987148592"/>
          <c:h val="0.82137201784018421"/>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1'!$A$2437:$A$2441</c:f>
              <c:strCache>
                <c:ptCount val="5"/>
                <c:pt idx="0">
                  <c:v> Artimųjų, draugų, pažįstamų patirtis </c:v>
                </c:pt>
                <c:pt idx="1">
                  <c:v>Socialiniai tinklai (pvz., Facebook, kt.) </c:v>
                </c:pt>
                <c:pt idx="2">
                  <c:v>Radijas </c:v>
                </c:pt>
                <c:pt idx="3">
                  <c:v> Internetinė žiniasklaida </c:v>
                </c:pt>
                <c:pt idx="4">
                  <c:v>Televizija </c:v>
                </c:pt>
              </c:strCache>
            </c:strRef>
          </c:cat>
          <c:val>
            <c:numRef>
              <c:f>'Sheet 1'!$B$2437:$B$2441</c:f>
              <c:numCache>
                <c:formatCode>0%</c:formatCode>
                <c:ptCount val="5"/>
                <c:pt idx="0">
                  <c:v>0.154</c:v>
                </c:pt>
                <c:pt idx="1">
                  <c:v>0.25700000000000001</c:v>
                </c:pt>
                <c:pt idx="2">
                  <c:v>0.27400000000000002</c:v>
                </c:pt>
                <c:pt idx="3">
                  <c:v>0.72399999999999998</c:v>
                </c:pt>
                <c:pt idx="4">
                  <c:v>0.76300000000000001</c:v>
                </c:pt>
              </c:numCache>
            </c:numRef>
          </c:val>
          <c:extLst>
            <c:ext xmlns:c16="http://schemas.microsoft.com/office/drawing/2014/chart" uri="{C3380CC4-5D6E-409C-BE32-E72D297353CC}">
              <c16:uniqueId val="{00000000-55AA-40FE-BD0A-ECCF565B4F57}"/>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ysClr val="windowText" lastClr="000000"/>
          </a:solidFill>
        </a:defRPr>
      </a:pPr>
      <a:endParaRPr lang="lt-LT"/>
    </a:p>
  </c:txPr>
  <c:externalData r:id="rId3">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n-US" sz="1600" b="1"/>
              <a:t>Gyventojai</a:t>
            </a:r>
            <a:endParaRPr lang="lt-LT" sz="1600" b="1"/>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2024'!$B$3286:$B$3290</c:f>
              <c:strCache>
                <c:ptCount val="5"/>
                <c:pt idx="0">
                  <c:v>Radijas</c:v>
                </c:pt>
                <c:pt idx="1">
                  <c:v>Artimųjų, draugų, pažįstamų patirtis</c:v>
                </c:pt>
                <c:pt idx="2">
                  <c:v>Socialiniai tinklai (pvz., Facebook, kt.)</c:v>
                </c:pt>
                <c:pt idx="3">
                  <c:v>Internetinė žiniasklaida</c:v>
                </c:pt>
                <c:pt idx="4">
                  <c:v>Televizija</c:v>
                </c:pt>
              </c:strCache>
            </c:strRef>
          </c:cat>
          <c:val>
            <c:numRef>
              <c:f>'Gyventojų korupcija 2024'!$D$3286:$D$3290</c:f>
              <c:numCache>
                <c:formatCode>0%</c:formatCode>
                <c:ptCount val="5"/>
                <c:pt idx="0">
                  <c:v>0.23699999999999999</c:v>
                </c:pt>
                <c:pt idx="1">
                  <c:v>0.25</c:v>
                </c:pt>
                <c:pt idx="2">
                  <c:v>0.252</c:v>
                </c:pt>
                <c:pt idx="3">
                  <c:v>0.61099999999999999</c:v>
                </c:pt>
                <c:pt idx="4">
                  <c:v>0.76800000000000002</c:v>
                </c:pt>
              </c:numCache>
            </c:numRef>
          </c:val>
          <c:extLst>
            <c:ext xmlns:c16="http://schemas.microsoft.com/office/drawing/2014/chart" uri="{C3380CC4-5D6E-409C-BE32-E72D297353CC}">
              <c16:uniqueId val="{00000000-3A83-45BD-B25E-EE4C753FC455}"/>
            </c:ext>
          </c:extLst>
        </c:ser>
        <c:dLbls>
          <c:showLegendKey val="0"/>
          <c:showVal val="1"/>
          <c:showCatName val="0"/>
          <c:showSerName val="0"/>
          <c:showPercent val="0"/>
          <c:showBubbleSize val="0"/>
        </c:dLbls>
        <c:gapWidth val="150"/>
        <c:shape val="box"/>
        <c:axId val="1971999328"/>
        <c:axId val="1971981088"/>
        <c:axId val="0"/>
      </c:bar3DChart>
      <c:catAx>
        <c:axId val="19719993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1971981088"/>
        <c:crosses val="autoZero"/>
        <c:auto val="1"/>
        <c:lblAlgn val="ctr"/>
        <c:lblOffset val="100"/>
        <c:noMultiLvlLbl val="0"/>
      </c:catAx>
      <c:valAx>
        <c:axId val="197198108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19993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mn-lt"/>
                <a:ea typeface="+mn-ea"/>
                <a:cs typeface="+mn-cs"/>
              </a:defRPr>
            </a:pPr>
            <a:r>
              <a:rPr lang="en-US" b="1"/>
              <a:t>Ar pasteb</a:t>
            </a:r>
            <a:r>
              <a:rPr lang="lt-LT" b="1"/>
              <a:t>ėjo?</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328E-4F8C-A031-E5697CEF4088}"/>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328E-4F8C-A031-E5697CEF4088}"/>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328E-4F8C-A031-E5697CEF4088}"/>
              </c:ext>
            </c:extLst>
          </c:dPt>
          <c:dLbls>
            <c:dLbl>
              <c:idx val="0"/>
              <c:layout>
                <c:manualLayout>
                  <c:x val="4.3969715324046033E-2"/>
                  <c:y val="-1.0049739152662517E-2"/>
                </c:manualLayout>
              </c:layout>
              <c:tx>
                <c:rich>
                  <a:bodyPr/>
                  <a:lstStyle/>
                  <a:p>
                    <a:fld id="{254C5C93-FC95-41AC-87AB-D688C3A013B6}" type="VALUE">
                      <a:rPr lang="en-US"/>
                      <a:pPr/>
                      <a:t>[VALUE]</a:t>
                    </a:fld>
                    <a:r>
                      <a:rPr lang="en-US"/>
                      <a:t> (19</a:t>
                    </a:r>
                    <a:r>
                      <a:rPr lang="en-US" baseline="0"/>
                      <a:t>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28E-4F8C-A031-E5697CEF4088}"/>
                </c:ext>
              </c:extLst>
            </c:dLbl>
            <c:dLbl>
              <c:idx val="1"/>
              <c:layout>
                <c:manualLayout>
                  <c:x val="0.30983397494528886"/>
                  <c:y val="-5.4147176309020058E-2"/>
                </c:manualLayout>
              </c:layout>
              <c:tx>
                <c:rich>
                  <a:bodyPr/>
                  <a:lstStyle/>
                  <a:p>
                    <a:fld id="{B3CAB4BB-2D70-450B-A41F-F8B3C0ADA02D}" type="VALUE">
                      <a:rPr lang="en-US"/>
                      <a:pPr/>
                      <a:t>[VALUE]</a:t>
                    </a:fld>
                    <a:r>
                      <a:rPr lang="en-US"/>
                      <a:t> (70 %)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28E-4F8C-A031-E5697CEF4088}"/>
                </c:ext>
              </c:extLst>
            </c:dLbl>
            <c:dLbl>
              <c:idx val="2"/>
              <c:layout>
                <c:manualLayout>
                  <c:x val="-2.7627044215626929E-2"/>
                  <c:y val="4.8436852480854823E-4"/>
                </c:manualLayout>
              </c:layout>
              <c:tx>
                <c:rich>
                  <a:bodyPr/>
                  <a:lstStyle/>
                  <a:p>
                    <a:fld id="{7E1BF9B1-6951-4586-AB0C-3884A48886C3}" type="VALUE">
                      <a:rPr lang="en-US"/>
                      <a:pPr/>
                      <a:t>[VALUE]</a:t>
                    </a:fld>
                    <a:r>
                      <a:rPr lang="en-US" dirty="0"/>
                      <a:t> (11 %)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28E-4F8C-A031-E5697CEF4088}"/>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2024'!$B$3294:$B$3296</c:f>
              <c:strCache>
                <c:ptCount val="3"/>
                <c:pt idx="0">
                  <c:v>Taip</c:v>
                </c:pt>
                <c:pt idx="1">
                  <c:v>Ne</c:v>
                </c:pt>
                <c:pt idx="2">
                  <c:v>Nežino, neatsakė</c:v>
                </c:pt>
              </c:strCache>
            </c:strRef>
          </c:cat>
          <c:val>
            <c:numRef>
              <c:f>'Gyventojų korupcija 2024'!$D$3294:$D$3296</c:f>
              <c:numCache>
                <c:formatCode>0%</c:formatCode>
                <c:ptCount val="3"/>
                <c:pt idx="0">
                  <c:v>0.14599999999999999</c:v>
                </c:pt>
                <c:pt idx="1">
                  <c:v>0.71499999999999997</c:v>
                </c:pt>
                <c:pt idx="2">
                  <c:v>0.13900000000000001</c:v>
                </c:pt>
              </c:numCache>
            </c:numRef>
          </c:val>
          <c:extLst>
            <c:ext xmlns:c16="http://schemas.microsoft.com/office/drawing/2014/chart" uri="{C3380CC4-5D6E-409C-BE32-E72D297353CC}">
              <c16:uniqueId val="{00000006-328E-4F8C-A031-E5697CEF4088}"/>
            </c:ext>
          </c:extLst>
        </c:ser>
        <c:dLbls>
          <c:dLblPos val="ctr"/>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Korupcinogeninių situacijų paplitimas</a:t>
            </a:r>
            <a:endParaRPr lang="en-US" sz="1800" b="1"/>
          </a:p>
        </c:rich>
      </c:tx>
      <c:layout>
        <c:manualLayout>
          <c:xMode val="edge"/>
          <c:yMode val="edge"/>
          <c:x val="0.29961323097985848"/>
          <c:y val="0"/>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'korupcinogeninės situacijos pap'!$S$4</c:f>
              <c:strCache>
                <c:ptCount val="1"/>
                <c:pt idx="0">
                  <c:v>Labai paplitę</c:v>
                </c:pt>
              </c:strCache>
            </c:strRef>
          </c:tx>
          <c:spPr>
            <a:gradFill>
              <a:gsLst>
                <a:gs pos="0">
                  <a:schemeClr val="bg1"/>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pap'!$R$5:$R$12</c:f>
              <c:strCache>
                <c:ptCount val="8"/>
                <c:pt idx="0">
                  <c:v>Užsienio verslininkas paperka Lietuvos valstybės tarnautoją ar pareigūną, siekdamas naudos savo verslui</c:v>
                </c:pt>
                <c:pt idx="1">
                  <c:v>Lietuvos verslininkas paperka užsienio valstybės tarnautoją ar pareigūną, siekdamas naudos savo verslui</c:v>
                </c:pt>
                <c:pt idx="2">
                  <c:v>Asmuo, norėdamas, kad jam reikalinga paslauga būtų suteikta geriau ar greičiau, siūlo valstybės tarnyboje dirbančiam asmeniui pasinaudoti jo įmonės teikiamomis paslaugomis nemokamai arba su didele nuolaida</c:v>
                </c:pt>
                <c:pt idx="3">
                  <c:v>Asmuo duoda piniginį atlygį valstybės tarnyboje dirbančiam asmeniui ar pareigūnui norėdamas, kad jam reikalinga paslauga būtų suteikta geriau ar greičiau</c:v>
                </c:pt>
                <c:pt idx="4">
                  <c:v>Asmuo valstybės tarnyboje dirbančiam asmeniui atsidėkoja pinigais PO paslaugos atlikimo</c:v>
                </c:pt>
                <c:pt idx="5">
                  <c:v>Valstybės tarnyboje dirbantis asmuo paima piniginį atlygį už paslaugos atlikimą ar atlikimo pagreitinimą</c:v>
                </c:pt>
                <c:pt idx="6">
                  <c:v>Politinė partija žada priimti verslininkui naudingą sprendimą, jei jis suteiks finansinę paramą partijai</c:v>
                </c:pt>
                <c:pt idx="7">
                  <c:v>Valstybės tarnyboje dirbantis asmuo turi turto, kurio negalėjo įgyti teisėtai gautomis pajamomis (gyvena ne pagal pajamas)</c:v>
                </c:pt>
              </c:strCache>
            </c:strRef>
          </c:cat>
          <c:val>
            <c:numRef>
              <c:f>'korupcinogeninės situacijos pap'!$S$5:$S$12</c:f>
              <c:numCache>
                <c:formatCode>0%</c:formatCode>
                <c:ptCount val="8"/>
                <c:pt idx="0">
                  <c:v>6.8000000000000005E-2</c:v>
                </c:pt>
                <c:pt idx="1">
                  <c:v>8.2000000000000003E-2</c:v>
                </c:pt>
                <c:pt idx="2">
                  <c:v>0.125</c:v>
                </c:pt>
                <c:pt idx="3">
                  <c:v>0.17599999999999999</c:v>
                </c:pt>
                <c:pt idx="4">
                  <c:v>0.19500000000000001</c:v>
                </c:pt>
                <c:pt idx="5">
                  <c:v>0.19600000000000001</c:v>
                </c:pt>
                <c:pt idx="6">
                  <c:v>0.222</c:v>
                </c:pt>
                <c:pt idx="7">
                  <c:v>0.249</c:v>
                </c:pt>
              </c:numCache>
            </c:numRef>
          </c:val>
          <c:extLst>
            <c:ext xmlns:c16="http://schemas.microsoft.com/office/drawing/2014/chart" uri="{C3380CC4-5D6E-409C-BE32-E72D297353CC}">
              <c16:uniqueId val="{00000000-7ABC-4F6F-A3CE-79F459A8E9DF}"/>
            </c:ext>
          </c:extLst>
        </c:ser>
        <c:ser>
          <c:idx val="1"/>
          <c:order val="1"/>
          <c:tx>
            <c:strRef>
              <c:f>'korupcinogeninės situacijos pap'!$T$4</c:f>
              <c:strCache>
                <c:ptCount val="1"/>
                <c:pt idx="0">
                  <c:v>Paplitę</c:v>
                </c:pt>
              </c:strCache>
            </c:strRef>
          </c:tx>
          <c:spPr>
            <a:gradFill>
              <a:gsLst>
                <a:gs pos="0">
                  <a:schemeClr val="bg1"/>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pap'!$R$5:$R$12</c:f>
              <c:strCache>
                <c:ptCount val="8"/>
                <c:pt idx="0">
                  <c:v>Užsienio verslininkas paperka Lietuvos valstybės tarnautoją ar pareigūną, siekdamas naudos savo verslui</c:v>
                </c:pt>
                <c:pt idx="1">
                  <c:v>Lietuvos verslininkas paperka užsienio valstybės tarnautoją ar pareigūną, siekdamas naudos savo verslui</c:v>
                </c:pt>
                <c:pt idx="2">
                  <c:v>Asmuo, norėdamas, kad jam reikalinga paslauga būtų suteikta geriau ar greičiau, siūlo valstybės tarnyboje dirbančiam asmeniui pasinaudoti jo įmonės teikiamomis paslaugomis nemokamai arba su didele nuolaida</c:v>
                </c:pt>
                <c:pt idx="3">
                  <c:v>Asmuo duoda piniginį atlygį valstybės tarnyboje dirbančiam asmeniui ar pareigūnui norėdamas, kad jam reikalinga paslauga būtų suteikta geriau ar greičiau</c:v>
                </c:pt>
                <c:pt idx="4">
                  <c:v>Asmuo valstybės tarnyboje dirbančiam asmeniui atsidėkoja pinigais PO paslaugos atlikimo</c:v>
                </c:pt>
                <c:pt idx="5">
                  <c:v>Valstybės tarnyboje dirbantis asmuo paima piniginį atlygį už paslaugos atlikimą ar atlikimo pagreitinimą</c:v>
                </c:pt>
                <c:pt idx="6">
                  <c:v>Politinė partija žada priimti verslininkui naudingą sprendimą, jei jis suteiks finansinę paramą partijai</c:v>
                </c:pt>
                <c:pt idx="7">
                  <c:v>Valstybės tarnyboje dirbantis asmuo turi turto, kurio negalėjo įgyti teisėtai gautomis pajamomis (gyvena ne pagal pajamas)</c:v>
                </c:pt>
              </c:strCache>
            </c:strRef>
          </c:cat>
          <c:val>
            <c:numRef>
              <c:f>'korupcinogeninės situacijos pap'!$T$5:$T$12</c:f>
              <c:numCache>
                <c:formatCode>0%</c:formatCode>
                <c:ptCount val="8"/>
                <c:pt idx="0">
                  <c:v>0.35299999999999998</c:v>
                </c:pt>
                <c:pt idx="1">
                  <c:v>0.35199999999999998</c:v>
                </c:pt>
                <c:pt idx="2">
                  <c:v>0.55600000000000005</c:v>
                </c:pt>
                <c:pt idx="3">
                  <c:v>0.64600000000000002</c:v>
                </c:pt>
                <c:pt idx="4">
                  <c:v>0.51400000000000001</c:v>
                </c:pt>
                <c:pt idx="5">
                  <c:v>0.61899999999999999</c:v>
                </c:pt>
                <c:pt idx="6">
                  <c:v>0.55300000000000005</c:v>
                </c:pt>
                <c:pt idx="7">
                  <c:v>0.61299999999999999</c:v>
                </c:pt>
              </c:numCache>
            </c:numRef>
          </c:val>
          <c:extLst>
            <c:ext xmlns:c16="http://schemas.microsoft.com/office/drawing/2014/chart" uri="{C3380CC4-5D6E-409C-BE32-E72D297353CC}">
              <c16:uniqueId val="{00000001-7ABC-4F6F-A3CE-79F459A8E9DF}"/>
            </c:ext>
          </c:extLst>
        </c:ser>
        <c:ser>
          <c:idx val="2"/>
          <c:order val="2"/>
          <c:tx>
            <c:strRef>
              <c:f>'korupcinogeninės situacijos pap'!$U$4</c:f>
              <c:strCache>
                <c:ptCount val="1"/>
                <c:pt idx="0">
                  <c:v>Visai nepaplitę</c:v>
                </c:pt>
              </c:strCache>
            </c:strRef>
          </c:tx>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pap'!$R$5:$R$12</c:f>
              <c:strCache>
                <c:ptCount val="8"/>
                <c:pt idx="0">
                  <c:v>Užsienio verslininkas paperka Lietuvos valstybės tarnautoją ar pareigūną, siekdamas naudos savo verslui</c:v>
                </c:pt>
                <c:pt idx="1">
                  <c:v>Lietuvos verslininkas paperka užsienio valstybės tarnautoją ar pareigūną, siekdamas naudos savo verslui</c:v>
                </c:pt>
                <c:pt idx="2">
                  <c:v>Asmuo, norėdamas, kad jam reikalinga paslauga būtų suteikta geriau ar greičiau, siūlo valstybės tarnyboje dirbančiam asmeniui pasinaudoti jo įmonės teikiamomis paslaugomis nemokamai arba su didele nuolaida</c:v>
                </c:pt>
                <c:pt idx="3">
                  <c:v>Asmuo duoda piniginį atlygį valstybės tarnyboje dirbančiam asmeniui ar pareigūnui norėdamas, kad jam reikalinga paslauga būtų suteikta geriau ar greičiau</c:v>
                </c:pt>
                <c:pt idx="4">
                  <c:v>Asmuo valstybės tarnyboje dirbančiam asmeniui atsidėkoja pinigais PO paslaugos atlikimo</c:v>
                </c:pt>
                <c:pt idx="5">
                  <c:v>Valstybės tarnyboje dirbantis asmuo paima piniginį atlygį už paslaugos atlikimą ar atlikimo pagreitinimą</c:v>
                </c:pt>
                <c:pt idx="6">
                  <c:v>Politinė partija žada priimti verslininkui naudingą sprendimą, jei jis suteiks finansinę paramą partijai</c:v>
                </c:pt>
                <c:pt idx="7">
                  <c:v>Valstybės tarnyboje dirbantis asmuo turi turto, kurio negalėjo įgyti teisėtai gautomis pajamomis (gyvena ne pagal pajamas)</c:v>
                </c:pt>
              </c:strCache>
            </c:strRef>
          </c:cat>
          <c:val>
            <c:numRef>
              <c:f>'korupcinogeninės situacijos pap'!$U$5:$U$12</c:f>
              <c:numCache>
                <c:formatCode>0%</c:formatCode>
                <c:ptCount val="8"/>
                <c:pt idx="0">
                  <c:v>0.154</c:v>
                </c:pt>
                <c:pt idx="1">
                  <c:v>0.16300000000000001</c:v>
                </c:pt>
                <c:pt idx="2">
                  <c:v>8.5999999999999993E-2</c:v>
                </c:pt>
                <c:pt idx="3">
                  <c:v>4.7E-2</c:v>
                </c:pt>
                <c:pt idx="4">
                  <c:v>0.126</c:v>
                </c:pt>
                <c:pt idx="5">
                  <c:v>4.2000000000000003E-2</c:v>
                </c:pt>
                <c:pt idx="6">
                  <c:v>5.3999999999999999E-2</c:v>
                </c:pt>
                <c:pt idx="7">
                  <c:v>3.5000000000000003E-2</c:v>
                </c:pt>
              </c:numCache>
            </c:numRef>
          </c:val>
          <c:extLst>
            <c:ext xmlns:c16="http://schemas.microsoft.com/office/drawing/2014/chart" uri="{C3380CC4-5D6E-409C-BE32-E72D297353CC}">
              <c16:uniqueId val="{00000002-7ABC-4F6F-A3CE-79F459A8E9DF}"/>
            </c:ext>
          </c:extLst>
        </c:ser>
        <c:ser>
          <c:idx val="3"/>
          <c:order val="3"/>
          <c:tx>
            <c:strRef>
              <c:f>'korupcinogeninės situacijos pap'!$V$4</c:f>
              <c:strCache>
                <c:ptCount val="1"/>
                <c:pt idx="0">
                  <c:v>Sunku pasakyti</c:v>
                </c:pt>
              </c:strCache>
            </c:strRef>
          </c:tx>
          <c:spPr>
            <a:gradFill>
              <a:gsLst>
                <a:gs pos="0">
                  <a:schemeClr val="bg1"/>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'korupcinogeninės situacijos pap'!$R$5:$R$12</c:f>
              <c:strCache>
                <c:ptCount val="8"/>
                <c:pt idx="0">
                  <c:v>Užsienio verslininkas paperka Lietuvos valstybės tarnautoją ar pareigūną, siekdamas naudos savo verslui</c:v>
                </c:pt>
                <c:pt idx="1">
                  <c:v>Lietuvos verslininkas paperka užsienio valstybės tarnautoją ar pareigūną, siekdamas naudos savo verslui</c:v>
                </c:pt>
                <c:pt idx="2">
                  <c:v>Asmuo, norėdamas, kad jam reikalinga paslauga būtų suteikta geriau ar greičiau, siūlo valstybės tarnyboje dirbančiam asmeniui pasinaudoti jo įmonės teikiamomis paslaugomis nemokamai arba su didele nuolaida</c:v>
                </c:pt>
                <c:pt idx="3">
                  <c:v>Asmuo duoda piniginį atlygį valstybės tarnyboje dirbančiam asmeniui ar pareigūnui norėdamas, kad jam reikalinga paslauga būtų suteikta geriau ar greičiau</c:v>
                </c:pt>
                <c:pt idx="4">
                  <c:v>Asmuo valstybės tarnyboje dirbančiam asmeniui atsidėkoja pinigais PO paslaugos atlikimo</c:v>
                </c:pt>
                <c:pt idx="5">
                  <c:v>Valstybės tarnyboje dirbantis asmuo paima piniginį atlygį už paslaugos atlikimą ar atlikimo pagreitinimą</c:v>
                </c:pt>
                <c:pt idx="6">
                  <c:v>Politinė partija žada priimti verslininkui naudingą sprendimą, jei jis suteiks finansinę paramą partijai</c:v>
                </c:pt>
                <c:pt idx="7">
                  <c:v>Valstybės tarnyboje dirbantis asmuo turi turto, kurio negalėjo įgyti teisėtai gautomis pajamomis (gyvena ne pagal pajamas)</c:v>
                </c:pt>
              </c:strCache>
            </c:strRef>
          </c:cat>
          <c:val>
            <c:numRef>
              <c:f>'korupcinogeninės situacijos pap'!$V$5:$V$12</c:f>
              <c:numCache>
                <c:formatCode>0%</c:formatCode>
                <c:ptCount val="8"/>
                <c:pt idx="0">
                  <c:v>0.42499999999999999</c:v>
                </c:pt>
                <c:pt idx="1">
                  <c:v>0.40300000000000002</c:v>
                </c:pt>
                <c:pt idx="2">
                  <c:v>0.23300000000000001</c:v>
                </c:pt>
                <c:pt idx="3">
                  <c:v>0.13100000000000001</c:v>
                </c:pt>
                <c:pt idx="4">
                  <c:v>0.16500000000000001</c:v>
                </c:pt>
                <c:pt idx="5">
                  <c:v>0.14299999999999999</c:v>
                </c:pt>
                <c:pt idx="6">
                  <c:v>0.17100000000000001</c:v>
                </c:pt>
                <c:pt idx="7">
                  <c:v>0.10299999999999999</c:v>
                </c:pt>
              </c:numCache>
            </c:numRef>
          </c:val>
          <c:extLst>
            <c:ext xmlns:c16="http://schemas.microsoft.com/office/drawing/2014/chart" uri="{C3380CC4-5D6E-409C-BE32-E72D297353CC}">
              <c16:uniqueId val="{00000003-7ABC-4F6F-A3CE-79F459A8E9DF}"/>
            </c:ext>
          </c:extLst>
        </c:ser>
        <c:dLbls>
          <c:showLegendKey val="0"/>
          <c:showVal val="1"/>
          <c:showCatName val="0"/>
          <c:showSerName val="0"/>
          <c:showPercent val="0"/>
          <c:showBubbleSize val="0"/>
        </c:dLbls>
        <c:gapWidth val="150"/>
        <c:shape val="box"/>
        <c:axId val="173815103"/>
        <c:axId val="173798783"/>
        <c:axId val="0"/>
      </c:bar3DChart>
      <c:catAx>
        <c:axId val="17381510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798783"/>
        <c:crosses val="autoZero"/>
        <c:auto val="1"/>
        <c:lblAlgn val="l"/>
        <c:lblOffset val="100"/>
        <c:noMultiLvlLbl val="0"/>
      </c:catAx>
      <c:valAx>
        <c:axId val="173798783"/>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8151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mn-lt"/>
                <a:ea typeface="+mn-ea"/>
                <a:cs typeface="+mn-cs"/>
              </a:defRPr>
            </a:pPr>
            <a:r>
              <a:rPr lang="lt-LT" b="1"/>
              <a:t>Ar pranešė?</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0636-49FD-98D2-A5009B85AD20}"/>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0636-49FD-98D2-A5009B85AD20}"/>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0636-49FD-98D2-A5009B85AD20}"/>
              </c:ext>
            </c:extLst>
          </c:dPt>
          <c:dLbls>
            <c:dLbl>
              <c:idx val="0"/>
              <c:layout>
                <c:manualLayout>
                  <c:x val="0.10962817147856503"/>
                  <c:y val="-1.6536172581614994E-2"/>
                </c:manualLayout>
              </c:layout>
              <c:tx>
                <c:rich>
                  <a:bodyPr/>
                  <a:lstStyle/>
                  <a:p>
                    <a:fld id="{F960F58D-6F3A-468D-8305-2201EC1EFE74}" type="VALUE">
                      <a:rPr lang="en-US"/>
                      <a:pPr/>
                      <a:t>[VALUE]</a:t>
                    </a:fld>
                    <a:r>
                      <a:rPr lang="en-US"/>
                      <a:t> (14 %)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636-49FD-98D2-A5009B85AD20}"/>
                </c:ext>
              </c:extLst>
            </c:dLbl>
            <c:dLbl>
              <c:idx val="1"/>
              <c:layout>
                <c:manualLayout>
                  <c:x val="0.24699582671452294"/>
                  <c:y val="-8.8414939541008625E-2"/>
                </c:manualLayout>
              </c:layout>
              <c:tx>
                <c:rich>
                  <a:bodyPr/>
                  <a:lstStyle/>
                  <a:p>
                    <a:fld id="{BB2923F2-8DCE-45C5-A68A-3D053D38E05B}" type="VALUE">
                      <a:rPr lang="en-US"/>
                      <a:pPr/>
                      <a:t>[VALUE]</a:t>
                    </a:fld>
                    <a:r>
                      <a:rPr lang="en-US"/>
                      <a:t> (79 %)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636-49FD-98D2-A5009B85AD20}"/>
                </c:ext>
              </c:extLst>
            </c:dLbl>
            <c:dLbl>
              <c:idx val="2"/>
              <c:layout>
                <c:manualLayout>
                  <c:x val="-5.311929758780156E-2"/>
                  <c:y val="-2.1093768104855113E-2"/>
                </c:manualLayout>
              </c:layout>
              <c:tx>
                <c:rich>
                  <a:bodyPr/>
                  <a:lstStyle/>
                  <a:p>
                    <a:fld id="{F8E3A29C-2C56-47A4-8421-9BF1500C0F35}" type="VALUE">
                      <a:rPr lang="en-US"/>
                      <a:pPr/>
                      <a:t>[VALUE]</a:t>
                    </a:fld>
                    <a:r>
                      <a:rPr lang="en-US"/>
                      <a:t> (7</a:t>
                    </a:r>
                    <a:r>
                      <a:rPr lang="en-US" baseline="0"/>
                      <a:t>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636-49FD-98D2-A5009B85AD20}"/>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2024'!$B$3303:$B$3305</c:f>
              <c:strCache>
                <c:ptCount val="3"/>
                <c:pt idx="0">
                  <c:v>Taip, pranešiau</c:v>
                </c:pt>
                <c:pt idx="1">
                  <c:v>Ne, nepranešiau</c:v>
                </c:pt>
                <c:pt idx="2">
                  <c:v>Nežino, neatsakė</c:v>
                </c:pt>
              </c:strCache>
            </c:strRef>
          </c:cat>
          <c:val>
            <c:numRef>
              <c:f>'Gyventojų korupcija 2024'!$D$3303:$D$3305</c:f>
              <c:numCache>
                <c:formatCode>0%</c:formatCode>
                <c:ptCount val="3"/>
                <c:pt idx="0">
                  <c:v>5.0999999999999997E-2</c:v>
                </c:pt>
                <c:pt idx="1">
                  <c:v>0.85699999999999998</c:v>
                </c:pt>
                <c:pt idx="2">
                  <c:v>9.1999999999999998E-2</c:v>
                </c:pt>
              </c:numCache>
            </c:numRef>
          </c:val>
          <c:extLst>
            <c:ext xmlns:c16="http://schemas.microsoft.com/office/drawing/2014/chart" uri="{C3380CC4-5D6E-409C-BE32-E72D297353CC}">
              <c16:uniqueId val="{00000006-0636-49FD-98D2-A5009B85AD20}"/>
            </c:ext>
          </c:extLst>
        </c:ser>
        <c:dLbls>
          <c:dLblPos val="ctr"/>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lt-LT" sz="1600" b="1"/>
              <a:t>Ar žino kur kreiptis?</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1725859559749371"/>
          <c:y val="0.11912656748242788"/>
          <c:w val="0.82655499401204058"/>
          <c:h val="0.67491298346654405"/>
        </c:manualLayout>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140F-427C-9D1E-24B86C145311}"/>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140F-427C-9D1E-24B86C145311}"/>
              </c:ext>
            </c:extLst>
          </c:dPt>
          <c:dLbls>
            <c:dLbl>
              <c:idx val="0"/>
              <c:layout>
                <c:manualLayout>
                  <c:x val="-0.29967169132059424"/>
                  <c:y val="1.7872204073535524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0F-427C-9D1E-24B86C145311}"/>
                </c:ext>
              </c:extLst>
            </c:dLbl>
            <c:dLbl>
              <c:idx val="1"/>
              <c:layout>
                <c:manualLayout>
                  <c:x val="0.19776327690071066"/>
                  <c:y val="1.485918189569586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40F-427C-9D1E-24B86C145311}"/>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ctr"/>
            <c:showLegendKey val="0"/>
            <c:showVal val="1"/>
            <c:showCatName val="0"/>
            <c:showSerName val="0"/>
            <c:showPercent val="0"/>
            <c:showBubbleSize val="0"/>
            <c:showLeaderLines val="0"/>
            <c:extLst>
              <c:ext xmlns:c15="http://schemas.microsoft.com/office/drawing/2012/chart" uri="{CE6537A1-D6FC-4f65-9D91-7224C49458BB}"/>
            </c:extLst>
          </c:dLbls>
          <c:cat>
            <c:strRef>
              <c:f>'Gyventojų korupcija 2024'!$B$3320:$B$3321</c:f>
              <c:strCache>
                <c:ptCount val="2"/>
                <c:pt idx="0">
                  <c:v>Taip, žinau</c:v>
                </c:pt>
                <c:pt idx="1">
                  <c:v>Ne, nežinau</c:v>
                </c:pt>
              </c:strCache>
            </c:strRef>
          </c:cat>
          <c:val>
            <c:numRef>
              <c:f>'Gyventojų korupcija 2024'!$D$3320:$D$3321</c:f>
              <c:numCache>
                <c:formatCode>0%</c:formatCode>
                <c:ptCount val="2"/>
                <c:pt idx="0">
                  <c:v>0.57599999999999996</c:v>
                </c:pt>
                <c:pt idx="1">
                  <c:v>0.42399999999999999</c:v>
                </c:pt>
              </c:numCache>
            </c:numRef>
          </c:val>
          <c:extLst>
            <c:ext xmlns:c16="http://schemas.microsoft.com/office/drawing/2014/chart" uri="{C3380CC4-5D6E-409C-BE32-E72D297353CC}">
              <c16:uniqueId val="{00000004-140F-427C-9D1E-24B86C145311}"/>
            </c:ext>
          </c:extLst>
        </c:ser>
        <c:dLbls>
          <c:dLblPos val="ctr"/>
          <c:showLegendKey val="0"/>
          <c:showVal val="1"/>
          <c:showCatName val="0"/>
          <c:showSerName val="0"/>
          <c:showPercent val="0"/>
          <c:showBubbleSize val="0"/>
          <c:showLeaderLines val="0"/>
        </c:dLbls>
      </c:pie3DChart>
      <c:spPr>
        <a:noFill/>
        <a:ln>
          <a:noFill/>
        </a:ln>
        <a:effectLst/>
      </c:spPr>
    </c:plotArea>
    <c:legend>
      <c:legendPos val="b"/>
      <c:layout>
        <c:manualLayout>
          <c:xMode val="edge"/>
          <c:yMode val="edge"/>
          <c:x val="0.20317648457345455"/>
          <c:y val="0.846184253184455"/>
          <c:w val="0.59853261331631391"/>
          <c:h val="7.3918652595271514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lt-LT" sz="1600" b="1"/>
              <a:t>Ar praneštų apie korupciją?</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3BF6-4245-B9C6-E55030EB0CB0}"/>
              </c:ext>
            </c:extLst>
          </c:dPt>
          <c:dPt>
            <c:idx val="1"/>
            <c:bubble3D val="0"/>
            <c:spPr>
              <a:gradFill>
                <a:gsLst>
                  <a:gs pos="0">
                    <a:schemeClr val="accent1">
                      <a:lumMod val="5000"/>
                      <a:lumOff val="95000"/>
                    </a:schemeClr>
                  </a:gs>
                  <a:gs pos="60000">
                    <a:srgbClr val="F4B1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3BF6-4245-B9C6-E55030EB0CB0}"/>
              </c:ext>
            </c:extLst>
          </c:dPt>
          <c:dPt>
            <c:idx val="2"/>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3BF6-4245-B9C6-E55030EB0CB0}"/>
              </c:ext>
            </c:extLst>
          </c:dPt>
          <c:dPt>
            <c:idx val="3"/>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3BF6-4245-B9C6-E55030EB0CB0}"/>
              </c:ext>
            </c:extLst>
          </c:dPt>
          <c:dLbls>
            <c:dLbl>
              <c:idx val="0"/>
              <c:layout>
                <c:manualLayout>
                  <c:x val="-0.12093348719335409"/>
                  <c:y val="7.5512400406489544E-2"/>
                </c:manualLayout>
              </c:layout>
              <c:tx>
                <c:rich>
                  <a:bodyPr/>
                  <a:lstStyle/>
                  <a:p>
                    <a:fld id="{67FE62F5-4A30-4066-A8A6-F66CC841280C}" type="VALUE">
                      <a:rPr lang="en-US" smtClean="0"/>
                      <a:pPr/>
                      <a:t>[VALUE]</a:t>
                    </a:fld>
                    <a:r>
                      <a:rPr lang="en-US" dirty="0"/>
                      <a:t> (17 %)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BF6-4245-B9C6-E55030EB0CB0}"/>
                </c:ext>
              </c:extLst>
            </c:dLbl>
            <c:dLbl>
              <c:idx val="1"/>
              <c:layout>
                <c:manualLayout>
                  <c:x val="-0.2949835262051424"/>
                  <c:y val="-0.17788553283812519"/>
                </c:manualLayout>
              </c:layout>
              <c:tx>
                <c:rich>
                  <a:bodyPr/>
                  <a:lstStyle/>
                  <a:p>
                    <a:fld id="{B0779449-E06C-4B05-8CF7-4AFEDE60E6D2}" type="VALUE">
                      <a:rPr lang="en-US" smtClean="0"/>
                      <a:pPr/>
                      <a:t>[VALUE]</a:t>
                    </a:fld>
                    <a:r>
                      <a:rPr lang="en-US"/>
                      <a:t> (55</a:t>
                    </a:r>
                    <a:r>
                      <a:rPr lang="en-US" baseline="0"/>
                      <a:t> %)</a:t>
                    </a:r>
                  </a:p>
                </c:rich>
              </c:tx>
              <c:showLegendKey val="0"/>
              <c:showVal val="1"/>
              <c:showCatName val="0"/>
              <c:showSerName val="0"/>
              <c:showPercent val="0"/>
              <c:showBubbleSize val="0"/>
              <c:extLst>
                <c:ext xmlns:c15="http://schemas.microsoft.com/office/drawing/2012/chart" uri="{CE6537A1-D6FC-4f65-9D91-7224C49458BB}">
                  <c15:layout>
                    <c:manualLayout>
                      <c:w val="0.22643953906385156"/>
                      <c:h val="0.11185593190838299"/>
                    </c:manualLayout>
                  </c15:layout>
                  <c15:dlblFieldTable/>
                  <c15:showDataLabelsRange val="0"/>
                </c:ext>
                <c:ext xmlns:c16="http://schemas.microsoft.com/office/drawing/2014/chart" uri="{C3380CC4-5D6E-409C-BE32-E72D297353CC}">
                  <c16:uniqueId val="{00000003-3BF6-4245-B9C6-E55030EB0CB0}"/>
                </c:ext>
              </c:extLst>
            </c:dLbl>
            <c:dLbl>
              <c:idx val="2"/>
              <c:layout>
                <c:manualLayout>
                  <c:x val="0.17205166550483741"/>
                  <c:y val="2.5269290954181008E-2"/>
                </c:manualLayout>
              </c:layout>
              <c:tx>
                <c:rich>
                  <a:bodyPr/>
                  <a:lstStyle/>
                  <a:p>
                    <a:fld id="{1751774A-8FCF-4B3F-87B2-6306F995DFBB}" type="VALUE">
                      <a:rPr lang="en-US" smtClean="0"/>
                      <a:pPr/>
                      <a:t>[VALUE]</a:t>
                    </a:fld>
                    <a:r>
                      <a:rPr lang="en-US" dirty="0"/>
                      <a:t> (17 %)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BF6-4245-B9C6-E55030EB0CB0}"/>
                </c:ext>
              </c:extLst>
            </c:dLbl>
            <c:dLbl>
              <c:idx val="3"/>
              <c:layout>
                <c:manualLayout>
                  <c:x val="0.11266959022441407"/>
                  <c:y val="5.2835046682131612E-2"/>
                </c:manualLayout>
              </c:layout>
              <c:tx>
                <c:rich>
                  <a:bodyPr/>
                  <a:lstStyle/>
                  <a:p>
                    <a:fld id="{364ADA76-CCAF-4919-850A-B56872DD161E}" type="VALUE">
                      <a:rPr lang="en-US" smtClean="0"/>
                      <a:pPr/>
                      <a:t>[VALUE]</a:t>
                    </a:fld>
                    <a:r>
                      <a:rPr lang="en-US" dirty="0"/>
                      <a:t> (10%)</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BF6-4245-B9C6-E55030EB0CB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extLst>
          </c:dLbls>
          <c:cat>
            <c:strRef>
              <c:f>'Gyventojų korupcija 2024'!$B$3313:$B$3316</c:f>
              <c:strCache>
                <c:ptCount val="4"/>
                <c:pt idx="0">
                  <c:v>Taip, praneščiau</c:v>
                </c:pt>
                <c:pt idx="1">
                  <c:v>Sunku pasakyti, priklausytų nuo aplinkybių</c:v>
                </c:pt>
                <c:pt idx="2">
                  <c:v>Ne, nepraneščiau</c:v>
                </c:pt>
                <c:pt idx="3">
                  <c:v>Nežino, neatsakė</c:v>
                </c:pt>
              </c:strCache>
            </c:strRef>
          </c:cat>
          <c:val>
            <c:numRef>
              <c:f>'Gyventojų korupcija 2024'!$D$3313:$D$3316</c:f>
              <c:numCache>
                <c:formatCode>0%</c:formatCode>
                <c:ptCount val="4"/>
                <c:pt idx="0">
                  <c:v>0.13400000000000001</c:v>
                </c:pt>
                <c:pt idx="1">
                  <c:v>0.54100000000000004</c:v>
                </c:pt>
                <c:pt idx="2">
                  <c:v>0.22</c:v>
                </c:pt>
                <c:pt idx="3">
                  <c:v>0.106</c:v>
                </c:pt>
              </c:numCache>
            </c:numRef>
          </c:val>
          <c:extLst>
            <c:ext xmlns:c16="http://schemas.microsoft.com/office/drawing/2014/chart" uri="{C3380CC4-5D6E-409C-BE32-E72D297353CC}">
              <c16:uniqueId val="{00000008-3BF6-4245-B9C6-E55030EB0CB0}"/>
            </c:ext>
          </c:extLst>
        </c:ser>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a:t>Kur</a:t>
            </a:r>
            <a:r>
              <a:rPr lang="en-US" sz="1800" b="1" baseline="0" dirty="0"/>
              <a:t> </a:t>
            </a:r>
            <a:r>
              <a:rPr lang="en-US" sz="1800" b="1" baseline="0" dirty="0" err="1"/>
              <a:t>reikia</a:t>
            </a:r>
            <a:r>
              <a:rPr lang="en-US" sz="1800" b="1" baseline="0" dirty="0"/>
              <a:t> </a:t>
            </a:r>
            <a:r>
              <a:rPr lang="en-US" sz="1800" b="1" baseline="0" dirty="0" err="1"/>
              <a:t>kreiptis</a:t>
            </a:r>
            <a:r>
              <a:rPr lang="en-US" sz="1800" b="1" baseline="0" dirty="0"/>
              <a:t>?</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2024'!$B$3331:$B$3337</c:f>
              <c:strCache>
                <c:ptCount val="7"/>
                <c:pt idx="0">
                  <c:v>Nenurodė</c:v>
                </c:pt>
                <c:pt idx="1">
                  <c:v>Teisėsauga</c:v>
                </c:pt>
                <c:pt idx="2">
                  <c:v>VMI</c:v>
                </c:pt>
                <c:pt idx="3">
                  <c:v>FNTT</c:v>
                </c:pt>
                <c:pt idx="4">
                  <c:v>112</c:v>
                </c:pt>
                <c:pt idx="5">
                  <c:v>Policija</c:v>
                </c:pt>
                <c:pt idx="6">
                  <c:v>STT</c:v>
                </c:pt>
              </c:strCache>
            </c:strRef>
          </c:cat>
          <c:val>
            <c:numRef>
              <c:f>'Gyventojų korupcija 2024'!$D$3331:$D$3337</c:f>
              <c:numCache>
                <c:formatCode>0%</c:formatCode>
                <c:ptCount val="7"/>
                <c:pt idx="0">
                  <c:v>2.5000000000000001E-2</c:v>
                </c:pt>
                <c:pt idx="1">
                  <c:v>1.7000000000000001E-2</c:v>
                </c:pt>
                <c:pt idx="2">
                  <c:v>1.9E-2</c:v>
                </c:pt>
                <c:pt idx="3">
                  <c:v>3.2000000000000001E-2</c:v>
                </c:pt>
                <c:pt idx="4">
                  <c:v>7.2999999999999995E-2</c:v>
                </c:pt>
                <c:pt idx="5">
                  <c:v>0.32400000000000001</c:v>
                </c:pt>
                <c:pt idx="6">
                  <c:v>0.621</c:v>
                </c:pt>
              </c:numCache>
            </c:numRef>
          </c:val>
          <c:extLst>
            <c:ext xmlns:c16="http://schemas.microsoft.com/office/drawing/2014/chart" uri="{C3380CC4-5D6E-409C-BE32-E72D297353CC}">
              <c16:uniqueId val="{00000000-0DAF-4A42-86DF-9E28A361C7C2}"/>
            </c:ext>
          </c:extLst>
        </c:ser>
        <c:dLbls>
          <c:showLegendKey val="0"/>
          <c:showVal val="1"/>
          <c:showCatName val="0"/>
          <c:showSerName val="0"/>
          <c:showPercent val="0"/>
          <c:showBubbleSize val="0"/>
        </c:dLbls>
        <c:gapWidth val="150"/>
        <c:shape val="box"/>
        <c:axId val="72763264"/>
        <c:axId val="72766144"/>
        <c:axId val="0"/>
      </c:bar3DChart>
      <c:catAx>
        <c:axId val="727632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72766144"/>
        <c:crosses val="autoZero"/>
        <c:auto val="1"/>
        <c:lblAlgn val="ctr"/>
        <c:lblOffset val="100"/>
        <c:noMultiLvlLbl val="0"/>
      </c:catAx>
      <c:valAx>
        <c:axId val="7276614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727632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en-US" sz="1800" b="1"/>
              <a:t>Dalyvavimas antikorupcin</a:t>
            </a:r>
            <a:r>
              <a:rPr lang="lt-LT" sz="1800" b="1"/>
              <a:t>ė</a:t>
            </a:r>
            <a:r>
              <a:rPr lang="en-US" sz="1800" b="1"/>
              <a:t>s</a:t>
            </a:r>
            <a:r>
              <a:rPr lang="lt-LT" sz="1800" b="1"/>
              <a:t>e veiklose</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8432150948892938E-2"/>
          <c:y val="0.14680914974295034"/>
          <c:w val="0.61686682988641994"/>
          <c:h val="0.82185181188770273"/>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CDD8-4A37-A0B0-B51A27C86C9F}"/>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CDD8-4A37-A0B0-B51A27C86C9F}"/>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CDD8-4A37-A0B0-B51A27C86C9F}"/>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2024'!$B$3612:$B$3614</c:f>
              <c:strCache>
                <c:ptCount val="3"/>
                <c:pt idx="0">
                  <c:v>Taip, norėčiau dalyvauti</c:v>
                </c:pt>
                <c:pt idx="1">
                  <c:v>Ne, dalyvauti nenorėčiau</c:v>
                </c:pt>
                <c:pt idx="2">
                  <c:v>Nežino, neatsakė</c:v>
                </c:pt>
              </c:strCache>
            </c:strRef>
          </c:cat>
          <c:val>
            <c:numRef>
              <c:f>'Gyventojų korupcija 2024'!$D$3612:$D$3614</c:f>
              <c:numCache>
                <c:formatCode>0%</c:formatCode>
                <c:ptCount val="3"/>
                <c:pt idx="0">
                  <c:v>7.1999999999999995E-2</c:v>
                </c:pt>
                <c:pt idx="1">
                  <c:v>0.80800000000000005</c:v>
                </c:pt>
                <c:pt idx="2">
                  <c:v>0.12</c:v>
                </c:pt>
              </c:numCache>
            </c:numRef>
          </c:val>
          <c:extLst>
            <c:ext xmlns:c16="http://schemas.microsoft.com/office/drawing/2014/chart" uri="{C3380CC4-5D6E-409C-BE32-E72D297353CC}">
              <c16:uniqueId val="{00000006-CDD8-4A37-A0B0-B51A27C86C9F}"/>
            </c:ext>
          </c:extLst>
        </c:ser>
        <c:dLbls>
          <c:dLblPos val="ctr"/>
          <c:showLegendKey val="0"/>
          <c:showVal val="1"/>
          <c:showCatName val="0"/>
          <c:showSerName val="0"/>
          <c:showPercent val="0"/>
          <c:showBubbleSize val="0"/>
          <c:showLeaderLines val="1"/>
        </c:dLbls>
      </c:pie3DChart>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Nenoro pranešti apie korumpuotą įvykį priežastys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2.8734552915244835E-2"/>
                  <c:y val="-4.85926776191501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8E5-40BF-A79C-F4194319651F}"/>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2024'!$B$3353:$B$3362</c:f>
              <c:strCache>
                <c:ptCount val="10"/>
                <c:pt idx="0">
                  <c:v>Nežino, neatsakė</c:v>
                </c:pt>
                <c:pt idx="1">
                  <c:v>Kita priežastis</c:v>
                </c:pt>
                <c:pt idx="2">
                  <c:v>Atvejis toks nereikšmingas, kad apie jį nėra prasmės pranešinėti</c:v>
                </c:pt>
                <c:pt idx="3">
                  <c:v>Sunku pranešti ir tam reikia laiko</c:v>
                </c:pt>
                <c:pt idx="4">
                  <c:v>Nenori nieko išduoti, sukelti papildomų rūpesčių</c:v>
                </c:pt>
                <c:pt idx="5">
                  <c:v>Nėra įsitikinę, kad tai – korupcijos atvejis</c:v>
                </c:pt>
                <c:pt idx="6">
                  <c:v>Visi žino apie šiuos atvejus, bet niekas nepraneša</c:v>
                </c:pt>
                <c:pt idx="7">
                  <c:v>Nežino, kur pranešti</c:v>
                </c:pt>
                <c:pt idx="8">
                  <c:v>Tie, kas praneša, galų gale nukenčia skaudžiausiai</c:v>
                </c:pt>
                <c:pt idx="9">
                  <c:v>Su tuo susijusių asmenų vis tiek niekas nenuteistų</c:v>
                </c:pt>
              </c:strCache>
            </c:strRef>
          </c:cat>
          <c:val>
            <c:numRef>
              <c:f>'Gyventojų korupcija 2024'!$D$3353:$D$3362</c:f>
              <c:numCache>
                <c:formatCode>0.0%</c:formatCode>
                <c:ptCount val="10"/>
                <c:pt idx="0" formatCode="0%">
                  <c:v>3.1E-2</c:v>
                </c:pt>
                <c:pt idx="1">
                  <c:v>2E-3</c:v>
                </c:pt>
                <c:pt idx="2" formatCode="0%">
                  <c:v>0.10299999999999999</c:v>
                </c:pt>
                <c:pt idx="3" formatCode="0%">
                  <c:v>0.11</c:v>
                </c:pt>
                <c:pt idx="4" formatCode="0%">
                  <c:v>0.224</c:v>
                </c:pt>
                <c:pt idx="5" formatCode="0%">
                  <c:v>0.251</c:v>
                </c:pt>
                <c:pt idx="6" formatCode="0%">
                  <c:v>0.33200000000000002</c:v>
                </c:pt>
                <c:pt idx="7" formatCode="0%">
                  <c:v>0.33500000000000002</c:v>
                </c:pt>
                <c:pt idx="8" formatCode="0%">
                  <c:v>0.47699999999999998</c:v>
                </c:pt>
                <c:pt idx="9" formatCode="0%">
                  <c:v>0.55700000000000005</c:v>
                </c:pt>
              </c:numCache>
            </c:numRef>
          </c:val>
          <c:extLst>
            <c:ext xmlns:c16="http://schemas.microsoft.com/office/drawing/2014/chart" uri="{C3380CC4-5D6E-409C-BE32-E72D297353CC}">
              <c16:uniqueId val="{00000000-D8E5-40BF-A79C-F4194319651F}"/>
            </c:ext>
          </c:extLst>
        </c:ser>
        <c:dLbls>
          <c:showLegendKey val="0"/>
          <c:showVal val="1"/>
          <c:showCatName val="0"/>
          <c:showSerName val="0"/>
          <c:showPercent val="0"/>
          <c:showBubbleSize val="0"/>
        </c:dLbls>
        <c:gapWidth val="150"/>
        <c:shape val="box"/>
        <c:axId val="1973846768"/>
        <c:axId val="1973850608"/>
        <c:axId val="0"/>
      </c:bar3DChart>
      <c:catAx>
        <c:axId val="19738467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3850608"/>
        <c:crosses val="autoZero"/>
        <c:auto val="1"/>
        <c:lblAlgn val="ctr"/>
        <c:lblOffset val="100"/>
        <c:noMultiLvlLbl val="0"/>
      </c:catAx>
      <c:valAx>
        <c:axId val="197385060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738467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en-US" sz="1800" b="1"/>
              <a:t>Kaip gali nukent</a:t>
            </a:r>
            <a:r>
              <a:rPr lang="lt-LT" sz="1800" b="1"/>
              <a:t>ėti apie korupciją pranešęs žmogus?</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2024'!$H$3374:$H$3379</c:f>
              <c:strCache>
                <c:ptCount val="6"/>
                <c:pt idx="0">
                  <c:v>Yra atstumiamas artimųjų, pažįstamų</c:v>
                </c:pt>
                <c:pt idx="1">
                  <c:v>Yra viešai apšmeižiamas</c:v>
                </c:pt>
                <c:pt idx="2">
                  <c:v>Yra įtarinėjamas, kad veikia dėl savanaudiškų paskatų</c:v>
                </c:pt>
                <c:pt idx="3">
                  <c:v>Pranešęs praranda darbą</c:v>
                </c:pt>
                <c:pt idx="4">
                  <c:v>Pranešęs pats turės nemalonumų su teisėsaugos institucijomis</c:v>
                </c:pt>
                <c:pt idx="5">
                  <c:v>Patiria spaudimą darbe</c:v>
                </c:pt>
              </c:strCache>
            </c:strRef>
          </c:cat>
          <c:val>
            <c:numRef>
              <c:f>'Gyventojų korupcija 2024'!$I$3374:$I$3379</c:f>
              <c:numCache>
                <c:formatCode>0%</c:formatCode>
                <c:ptCount val="6"/>
                <c:pt idx="0">
                  <c:v>0.25600000000000001</c:v>
                </c:pt>
                <c:pt idx="1">
                  <c:v>0.4</c:v>
                </c:pt>
                <c:pt idx="2">
                  <c:v>0.46300000000000002</c:v>
                </c:pt>
                <c:pt idx="3">
                  <c:v>0.49</c:v>
                </c:pt>
                <c:pt idx="4">
                  <c:v>0.57899999999999996</c:v>
                </c:pt>
                <c:pt idx="5">
                  <c:v>0.58899999999999997</c:v>
                </c:pt>
              </c:numCache>
            </c:numRef>
          </c:val>
          <c:extLst>
            <c:ext xmlns:c16="http://schemas.microsoft.com/office/drawing/2014/chart" uri="{C3380CC4-5D6E-409C-BE32-E72D297353CC}">
              <c16:uniqueId val="{00000000-5F19-4C00-9E2D-9452278F6E9B}"/>
            </c:ext>
          </c:extLst>
        </c:ser>
        <c:dLbls>
          <c:showLegendKey val="0"/>
          <c:showVal val="1"/>
          <c:showCatName val="0"/>
          <c:showSerName val="0"/>
          <c:showPercent val="0"/>
          <c:showBubbleSize val="0"/>
        </c:dLbls>
        <c:gapWidth val="150"/>
        <c:shape val="box"/>
        <c:axId val="320013312"/>
        <c:axId val="320013872"/>
        <c:axId val="0"/>
      </c:bar3DChart>
      <c:catAx>
        <c:axId val="32001331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320013872"/>
        <c:crosses val="autoZero"/>
        <c:auto val="1"/>
        <c:lblAlgn val="ctr"/>
        <c:lblOffset val="100"/>
        <c:noMultiLvlLbl val="0"/>
      </c:catAx>
      <c:valAx>
        <c:axId val="32001387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32001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Teiginiai apie tuos, kurie praneša korupcijos atvejį</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'antikorupcinis potencialas'!$O$16:$O$21</c:f>
              <c:strCache>
                <c:ptCount val="6"/>
                <c:pt idx="0">
                  <c:v>Tai yra žmonės, turintys liguistą sąmonę</c:v>
                </c:pt>
                <c:pt idx="1">
                  <c:v>Tai yra savanaudžiai, norintys pašalinti jiems neparankius asmenis</c:v>
                </c:pt>
                <c:pt idx="2">
                  <c:v>Jie yra "Don Kichotai" su padidintu teisingumo jausmu</c:v>
                </c:pt>
                <c:pt idx="3">
                  <c:v>Jie yra pilietiškai aktyvūs žmonės</c:v>
                </c:pt>
                <c:pt idx="4">
                  <c:v>Jie yra drąsūs žmonės</c:v>
                </c:pt>
                <c:pt idx="5">
                  <c:v>Jie yra tiesiog normalūs žmonės</c:v>
                </c:pt>
              </c:strCache>
            </c:strRef>
          </c:cat>
          <c:val>
            <c:numRef>
              <c:f>'antikorupcinis potencialas'!$R$16:$R$21</c:f>
              <c:numCache>
                <c:formatCode>0%</c:formatCode>
                <c:ptCount val="6"/>
                <c:pt idx="0">
                  <c:v>8.5000000000000006E-2</c:v>
                </c:pt>
                <c:pt idx="1">
                  <c:v>0.14400000000000002</c:v>
                </c:pt>
                <c:pt idx="2">
                  <c:v>0.34899999999999998</c:v>
                </c:pt>
                <c:pt idx="3">
                  <c:v>0.8600000000000001</c:v>
                </c:pt>
                <c:pt idx="4">
                  <c:v>0.86199999999999999</c:v>
                </c:pt>
                <c:pt idx="5">
                  <c:v>0.86299999999999999</c:v>
                </c:pt>
              </c:numCache>
            </c:numRef>
          </c:val>
          <c:extLst>
            <c:ext xmlns:c16="http://schemas.microsoft.com/office/drawing/2014/chart" uri="{C3380CC4-5D6E-409C-BE32-E72D297353CC}">
              <c16:uniqueId val="{00000000-E7E3-4A82-AE74-CA75B968B1C4}"/>
            </c:ext>
          </c:extLst>
        </c:ser>
        <c:dLbls>
          <c:showLegendKey val="0"/>
          <c:showVal val="1"/>
          <c:showCatName val="0"/>
          <c:showSerName val="0"/>
          <c:showPercent val="0"/>
          <c:showBubbleSize val="0"/>
        </c:dLbls>
        <c:gapWidth val="150"/>
        <c:shape val="box"/>
        <c:axId val="1491108800"/>
        <c:axId val="1491121280"/>
        <c:axId val="0"/>
      </c:bar3DChart>
      <c:catAx>
        <c:axId val="14911088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21280"/>
        <c:crosses val="autoZero"/>
        <c:auto val="1"/>
        <c:lblAlgn val="ctr"/>
        <c:lblOffset val="100"/>
        <c:noMultiLvlLbl val="0"/>
      </c:catAx>
      <c:valAx>
        <c:axId val="149112128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911088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Dalyvavimas antikorupcinėse veiklose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2024'!$B$3621:$B$3626</c:f>
              <c:strCache>
                <c:ptCount val="6"/>
                <c:pt idx="0">
                  <c:v>Nežino, neatsakė</c:v>
                </c:pt>
                <c:pt idx="1">
                  <c:v>Korupcijos prevencijos priemonių kūrimas ir įgyvendinimas</c:v>
                </c:pt>
                <c:pt idx="2">
                  <c:v>Savanorystė antikorupcijos įstaigose/ organizacijose (viešajame/ privačiame/ nevyriausybiniame sektoriuose)</c:v>
                </c:pt>
                <c:pt idx="3">
                  <c:v>Skaidrių sprendimų asmeniniame gyvenime priėmimas ir buvimas pavyzdžiu aplinkiniams</c:v>
                </c:pt>
                <c:pt idx="4">
                  <c:v>Antikorupcinio švietimo mokymai</c:v>
                </c:pt>
                <c:pt idx="5">
                  <c:v>Viešieji renginiai ir socialinės kampanijos, skirtos antikorupcinio sąmoningumo didinimui</c:v>
                </c:pt>
              </c:strCache>
            </c:strRef>
          </c:cat>
          <c:val>
            <c:numRef>
              <c:f>'Gyventojų korupcija 2024'!$D$3621:$D$3626</c:f>
              <c:numCache>
                <c:formatCode>0%</c:formatCode>
                <c:ptCount val="6"/>
                <c:pt idx="0">
                  <c:v>6.0999999999999999E-2</c:v>
                </c:pt>
                <c:pt idx="1">
                  <c:v>0.27500000000000002</c:v>
                </c:pt>
                <c:pt idx="2">
                  <c:v>0.27700000000000002</c:v>
                </c:pt>
                <c:pt idx="3">
                  <c:v>0.29799999999999999</c:v>
                </c:pt>
                <c:pt idx="4">
                  <c:v>0.4</c:v>
                </c:pt>
                <c:pt idx="5">
                  <c:v>0.48499999999999999</c:v>
                </c:pt>
              </c:numCache>
            </c:numRef>
          </c:val>
          <c:extLst>
            <c:ext xmlns:c16="http://schemas.microsoft.com/office/drawing/2014/chart" uri="{C3380CC4-5D6E-409C-BE32-E72D297353CC}">
              <c16:uniqueId val="{00000000-D122-495B-B2B9-52653724DFEE}"/>
            </c:ext>
          </c:extLst>
        </c:ser>
        <c:dLbls>
          <c:showLegendKey val="0"/>
          <c:showVal val="1"/>
          <c:showCatName val="0"/>
          <c:showSerName val="0"/>
          <c:showPercent val="0"/>
          <c:showBubbleSize val="0"/>
        </c:dLbls>
        <c:gapWidth val="150"/>
        <c:shape val="box"/>
        <c:axId val="320020592"/>
        <c:axId val="320021152"/>
        <c:axId val="0"/>
      </c:bar3DChart>
      <c:catAx>
        <c:axId val="3200205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0021152"/>
        <c:crosses val="autoZero"/>
        <c:auto val="1"/>
        <c:lblAlgn val="ctr"/>
        <c:lblOffset val="100"/>
        <c:noMultiLvlLbl val="0"/>
      </c:catAx>
      <c:valAx>
        <c:axId val="32002115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002059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600" b="1" dirty="0"/>
              <a:t>Ar pastebėjo?</a:t>
            </a:r>
          </a:p>
        </c:rich>
      </c:tx>
      <c:overlay val="0"/>
      <c:spPr>
        <a:noFill/>
        <a:ln>
          <a:noFill/>
        </a:ln>
        <a:effectLst/>
      </c:sp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1"/>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DF496D"/>
                  </a:gs>
                </a:gsLst>
                <a:lin ang="5400000" scaled="1"/>
              </a:gradFill>
            </c:spPr>
            <c:extLst>
              <c:ext xmlns:c16="http://schemas.microsoft.com/office/drawing/2014/chart" uri="{C3380CC4-5D6E-409C-BE32-E72D297353CC}">
                <c16:uniqueId val="{00000000-2543-4DFE-9C06-A23A90DB4491}"/>
              </c:ext>
            </c:extLst>
          </c:dPt>
          <c:dPt>
            <c:idx val="1"/>
            <c:bubble3D val="0"/>
            <c:spPr>
              <a:gradFill>
                <a:gsLst>
                  <a:gs pos="0">
                    <a:schemeClr val="accent1">
                      <a:lumMod val="5000"/>
                      <a:lumOff val="95000"/>
                    </a:schemeClr>
                  </a:gs>
                  <a:gs pos="60000">
                    <a:srgbClr val="53B582"/>
                  </a:gs>
                </a:gsLst>
                <a:lin ang="5400000" scaled="1"/>
              </a:gradFill>
            </c:spPr>
            <c:extLst>
              <c:ext xmlns:c16="http://schemas.microsoft.com/office/drawing/2014/chart" uri="{C3380CC4-5D6E-409C-BE32-E72D297353CC}">
                <c16:uniqueId val="{00000002-2543-4DFE-9C06-A23A90DB4491}"/>
              </c:ext>
            </c:extLst>
          </c:dPt>
          <c:dPt>
            <c:idx val="2"/>
            <c:bubble3D val="0"/>
            <c:extLst>
              <c:ext xmlns:c16="http://schemas.microsoft.com/office/drawing/2014/chart" uri="{C3380CC4-5D6E-409C-BE32-E72D297353CC}">
                <c16:uniqueId val="{00000004-2543-4DFE-9C06-A23A90DB4491}"/>
              </c:ext>
            </c:extLst>
          </c:dPt>
          <c:dLbls>
            <c:spPr>
              <a:noFill/>
              <a:ln>
                <a:noFill/>
              </a:ln>
              <a:effectLst/>
            </c:spPr>
            <c:dLblPos val="outEnd"/>
            <c:showLegendKey val="0"/>
            <c:showVal val="1"/>
            <c:showCatName val="0"/>
            <c:showSerName val="0"/>
            <c:showPercent val="0"/>
            <c:showBubbleSize val="0"/>
            <c:showLeaderLines val="1"/>
            <c:extLst>
              <c:ext xmlns:c15="http://schemas.microsoft.com/office/drawing/2012/chart" uri="{CE6537A1-D6FC-4f65-9D91-7224C49458BB}"/>
            </c:extLst>
          </c:dLbls>
          <c:cat>
            <c:strRef>
              <c:f>'Sheet 1'!$A$1501:$A$1503</c:f>
              <c:strCache>
                <c:ptCount val="3"/>
                <c:pt idx="0">
                  <c:v>Taip </c:v>
                </c:pt>
                <c:pt idx="1">
                  <c:v>Ne </c:v>
                </c:pt>
                <c:pt idx="2">
                  <c:v>Nežino, neatsakė </c:v>
                </c:pt>
              </c:strCache>
            </c:strRef>
          </c:cat>
          <c:val>
            <c:numRef>
              <c:f>'Sheet 1'!$B$1501:$B$1503</c:f>
              <c:numCache>
                <c:formatCode>0%</c:formatCode>
                <c:ptCount val="3"/>
                <c:pt idx="0">
                  <c:v>0.16300000000000001</c:v>
                </c:pt>
                <c:pt idx="1">
                  <c:v>0.57099999999999995</c:v>
                </c:pt>
                <c:pt idx="2">
                  <c:v>0.26600000000000001</c:v>
                </c:pt>
              </c:numCache>
            </c:numRef>
          </c:val>
          <c:extLst>
            <c:ext xmlns:c16="http://schemas.microsoft.com/office/drawing/2014/chart" uri="{C3380CC4-5D6E-409C-BE32-E72D297353CC}">
              <c16:uniqueId val="{00000005-2543-4DFE-9C06-A23A90DB4491}"/>
            </c:ext>
          </c:extLst>
        </c:ser>
        <c:ser>
          <c:idx val="0"/>
          <c:order val="1"/>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2543-4DFE-9C06-A23A90DB4491}"/>
              </c:ext>
            </c:extLst>
          </c:dPt>
          <c:dPt>
            <c:idx val="1"/>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2543-4DFE-9C06-A23A90DB4491}"/>
              </c:ext>
            </c:extLst>
          </c:dPt>
          <c:dPt>
            <c:idx val="2"/>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B-2543-4DFE-9C06-A23A90DB4491}"/>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1'!$A$1501:$A$1503</c:f>
              <c:strCache>
                <c:ptCount val="3"/>
                <c:pt idx="0">
                  <c:v>Taip </c:v>
                </c:pt>
                <c:pt idx="1">
                  <c:v>Ne </c:v>
                </c:pt>
                <c:pt idx="2">
                  <c:v>Nežino, neatsakė </c:v>
                </c:pt>
              </c:strCache>
            </c:strRef>
          </c:cat>
          <c:val>
            <c:numRef>
              <c:f>'Sheet 1'!$B$1501:$B$1503</c:f>
              <c:numCache>
                <c:formatCode>0%</c:formatCode>
                <c:ptCount val="3"/>
                <c:pt idx="0">
                  <c:v>0.16300000000000001</c:v>
                </c:pt>
                <c:pt idx="1">
                  <c:v>0.57099999999999995</c:v>
                </c:pt>
                <c:pt idx="2">
                  <c:v>0.26600000000000001</c:v>
                </c:pt>
              </c:numCache>
            </c:numRef>
          </c:val>
          <c:extLst>
            <c:ext xmlns:c16="http://schemas.microsoft.com/office/drawing/2014/chart" uri="{C3380CC4-5D6E-409C-BE32-E72D297353CC}">
              <c16:uniqueId val="{0000000C-2543-4DFE-9C06-A23A90DB4491}"/>
            </c:ext>
          </c:extLst>
        </c:ser>
        <c:dLbls>
          <c:dLblPos val="outEnd"/>
          <c:showLegendKey val="0"/>
          <c:showVal val="1"/>
          <c:showCatName val="0"/>
          <c:showSerName val="0"/>
          <c:showPercent val="0"/>
          <c:showBubbleSize val="0"/>
          <c:showLeaderLines val="1"/>
        </c:dLbls>
      </c:pie3DChart>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extLst/>
  </c:chart>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Korupcinogeninių situacijų paplitimas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1'!$B$81</c:f>
              <c:strCache>
                <c:ptCount val="1"/>
                <c:pt idx="0">
                  <c:v>Labai paplitę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1'!$A$90:$A$97</c:f>
              <c:strCache>
                <c:ptCount val="8"/>
                <c:pt idx="0">
                  <c:v>Valstybės tarnyboje dirbantis asmuo turi turto, kurio negalėjo įgyti teisėtai gautomis pajamomis (gyvena ne pagal pajamas) </c:v>
                </c:pt>
                <c:pt idx="1">
                  <c:v>Asmuo pasinaudoja pažintimis, kad jam reikalinga paslauga būtų atlikta geriau ar greičiau </c:v>
                </c:pt>
                <c:pt idx="2">
                  <c:v>Politinė partija žada priimti verslininkui naudingą sprendimą, jei jis suteiks finansinę paramą partijai </c:v>
                </c:pt>
                <c:pt idx="3">
                  <c:v>Asmuo tik dėl turimų pažinčių įsidarbina į privačią įmonę </c:v>
                </c:pt>
                <c:pt idx="4">
                  <c:v>Verslai laimi viešuosius pirkimus padedant asmeniniams ryšiams (politiniams, giminystės, bičiulystės) </c:v>
                </c:pt>
                <c:pt idx="5">
                  <c:v>Asmuo gydytojui atsidėkoja pinigais PO sėkmingai atliktos operacijos ar procedūros </c:v>
                </c:pt>
                <c:pt idx="6">
                  <c:v>Valstybės tarnautojas naudoja įstaigos lėšas asmeninėms reikmėms </c:v>
                </c:pt>
                <c:pt idx="7">
                  <c:v>Asmuo PO sėkmingai atliktos operacijos ar procedūros gydytojui atsidėkoja dovana (gėlėmis, saldainiais, alkoholiniais gėrimais ir pan.) </c:v>
                </c:pt>
              </c:strCache>
            </c:strRef>
          </c:cat>
          <c:val>
            <c:numRef>
              <c:f>'Sheet 1'!$C$90:$C$97</c:f>
              <c:numCache>
                <c:formatCode>0%</c:formatCode>
                <c:ptCount val="8"/>
                <c:pt idx="0">
                  <c:v>0.19500000000000001</c:v>
                </c:pt>
                <c:pt idx="1">
                  <c:v>0.19700000000000001</c:v>
                </c:pt>
                <c:pt idx="2">
                  <c:v>0.20100000000000001</c:v>
                </c:pt>
                <c:pt idx="3">
                  <c:v>0.23699999999999999</c:v>
                </c:pt>
                <c:pt idx="4">
                  <c:v>0.34599999999999997</c:v>
                </c:pt>
                <c:pt idx="5">
                  <c:v>0.35</c:v>
                </c:pt>
                <c:pt idx="6">
                  <c:v>0.37</c:v>
                </c:pt>
                <c:pt idx="7">
                  <c:v>0.437</c:v>
                </c:pt>
              </c:numCache>
            </c:numRef>
          </c:val>
          <c:extLst>
            <c:ext xmlns:c16="http://schemas.microsoft.com/office/drawing/2014/chart" uri="{C3380CC4-5D6E-409C-BE32-E72D297353CC}">
              <c16:uniqueId val="{00000000-FBF4-45C4-BD86-D0198CD4798C}"/>
            </c:ext>
          </c:extLst>
        </c:ser>
        <c:ser>
          <c:idx val="1"/>
          <c:order val="1"/>
          <c:tx>
            <c:strRef>
              <c:f>'Sheet 1'!$D$81</c:f>
              <c:strCache>
                <c:ptCount val="1"/>
                <c:pt idx="0">
                  <c:v>Paplitę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1'!$A$90:$A$97</c:f>
              <c:strCache>
                <c:ptCount val="8"/>
                <c:pt idx="0">
                  <c:v>Valstybės tarnyboje dirbantis asmuo turi turto, kurio negalėjo įgyti teisėtai gautomis pajamomis (gyvena ne pagal pajamas) </c:v>
                </c:pt>
                <c:pt idx="1">
                  <c:v>Asmuo pasinaudoja pažintimis, kad jam reikalinga paslauga būtų atlikta geriau ar greičiau </c:v>
                </c:pt>
                <c:pt idx="2">
                  <c:v>Politinė partija žada priimti verslininkui naudingą sprendimą, jei jis suteiks finansinę paramą partijai </c:v>
                </c:pt>
                <c:pt idx="3">
                  <c:v>Asmuo tik dėl turimų pažinčių įsidarbina į privačią įmonę </c:v>
                </c:pt>
                <c:pt idx="4">
                  <c:v>Verslai laimi viešuosius pirkimus padedant asmeniniams ryšiams (politiniams, giminystės, bičiulystės) </c:v>
                </c:pt>
                <c:pt idx="5">
                  <c:v>Asmuo gydytojui atsidėkoja pinigais PO sėkmingai atliktos operacijos ar procedūros </c:v>
                </c:pt>
                <c:pt idx="6">
                  <c:v>Valstybės tarnautojas naudoja įstaigos lėšas asmeninėms reikmėms </c:v>
                </c:pt>
                <c:pt idx="7">
                  <c:v>Asmuo PO sėkmingai atliktos operacijos ar procedūros gydytojui atsidėkoja dovana (gėlėmis, saldainiais, alkoholiniais gėrimais ir pan.) </c:v>
                </c:pt>
              </c:strCache>
            </c:strRef>
          </c:cat>
          <c:val>
            <c:numRef>
              <c:f>'Sheet 1'!$E$90:$E$97</c:f>
              <c:numCache>
                <c:formatCode>0%</c:formatCode>
                <c:ptCount val="8"/>
                <c:pt idx="0">
                  <c:v>0.52300000000000002</c:v>
                </c:pt>
                <c:pt idx="1">
                  <c:v>0.61399999999999999</c:v>
                </c:pt>
                <c:pt idx="2">
                  <c:v>0.50700000000000001</c:v>
                </c:pt>
                <c:pt idx="3">
                  <c:v>0.51900000000000002</c:v>
                </c:pt>
                <c:pt idx="4">
                  <c:v>0.503</c:v>
                </c:pt>
                <c:pt idx="5">
                  <c:v>0.44700000000000001</c:v>
                </c:pt>
                <c:pt idx="6">
                  <c:v>0.46300000000000002</c:v>
                </c:pt>
                <c:pt idx="7">
                  <c:v>0.439</c:v>
                </c:pt>
              </c:numCache>
            </c:numRef>
          </c:val>
          <c:extLst>
            <c:ext xmlns:c16="http://schemas.microsoft.com/office/drawing/2014/chart" uri="{C3380CC4-5D6E-409C-BE32-E72D297353CC}">
              <c16:uniqueId val="{00000001-FBF4-45C4-BD86-D0198CD4798C}"/>
            </c:ext>
          </c:extLst>
        </c:ser>
        <c:ser>
          <c:idx val="2"/>
          <c:order val="2"/>
          <c:tx>
            <c:strRef>
              <c:f>'Sheet 1'!$F$81</c:f>
              <c:strCache>
                <c:ptCount val="1"/>
                <c:pt idx="0">
                  <c:v>Visai nepaplitę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1'!$A$90:$A$97</c:f>
              <c:strCache>
                <c:ptCount val="8"/>
                <c:pt idx="0">
                  <c:v>Valstybės tarnyboje dirbantis asmuo turi turto, kurio negalėjo įgyti teisėtai gautomis pajamomis (gyvena ne pagal pajamas) </c:v>
                </c:pt>
                <c:pt idx="1">
                  <c:v>Asmuo pasinaudoja pažintimis, kad jam reikalinga paslauga būtų atlikta geriau ar greičiau </c:v>
                </c:pt>
                <c:pt idx="2">
                  <c:v>Politinė partija žada priimti verslininkui naudingą sprendimą, jei jis suteiks finansinę paramą partijai </c:v>
                </c:pt>
                <c:pt idx="3">
                  <c:v>Asmuo tik dėl turimų pažinčių įsidarbina į privačią įmonę </c:v>
                </c:pt>
                <c:pt idx="4">
                  <c:v>Verslai laimi viešuosius pirkimus padedant asmeniniams ryšiams (politiniams, giminystės, bičiulystės) </c:v>
                </c:pt>
                <c:pt idx="5">
                  <c:v>Asmuo gydytojui atsidėkoja pinigais PO sėkmingai atliktos operacijos ar procedūros </c:v>
                </c:pt>
                <c:pt idx="6">
                  <c:v>Valstybės tarnautojas naudoja įstaigos lėšas asmeninėms reikmėms </c:v>
                </c:pt>
                <c:pt idx="7">
                  <c:v>Asmuo PO sėkmingai atliktos operacijos ar procedūros gydytojui atsidėkoja dovana (gėlėmis, saldainiais, alkoholiniais gėrimais ir pan.) </c:v>
                </c:pt>
              </c:strCache>
            </c:strRef>
          </c:cat>
          <c:val>
            <c:numRef>
              <c:f>'Sheet 1'!$G$90:$G$97</c:f>
              <c:numCache>
                <c:formatCode>0%</c:formatCode>
                <c:ptCount val="8"/>
                <c:pt idx="0">
                  <c:v>9.5000000000000001E-2</c:v>
                </c:pt>
                <c:pt idx="1">
                  <c:v>0.10299999999999999</c:v>
                </c:pt>
                <c:pt idx="2">
                  <c:v>0.13100000000000001</c:v>
                </c:pt>
                <c:pt idx="3">
                  <c:v>0.16700000000000001</c:v>
                </c:pt>
                <c:pt idx="4">
                  <c:v>9.9000000000000005E-2</c:v>
                </c:pt>
                <c:pt idx="5">
                  <c:v>9.7000000000000003E-2</c:v>
                </c:pt>
                <c:pt idx="6">
                  <c:v>0.115</c:v>
                </c:pt>
                <c:pt idx="7">
                  <c:v>8.5000000000000006E-2</c:v>
                </c:pt>
              </c:numCache>
            </c:numRef>
          </c:val>
          <c:extLst>
            <c:ext xmlns:c16="http://schemas.microsoft.com/office/drawing/2014/chart" uri="{C3380CC4-5D6E-409C-BE32-E72D297353CC}">
              <c16:uniqueId val="{00000002-FBF4-45C4-BD86-D0198CD4798C}"/>
            </c:ext>
          </c:extLst>
        </c:ser>
        <c:ser>
          <c:idx val="3"/>
          <c:order val="3"/>
          <c:tx>
            <c:strRef>
              <c:f>'Sheet 1'!$H$81</c:f>
              <c:strCache>
                <c:ptCount val="1"/>
                <c:pt idx="0">
                  <c:v>Sunku pasakyti </c:v>
                </c:pt>
              </c:strCache>
            </c:strRef>
          </c:tx>
          <c:spPr>
            <a:gradFill>
              <a:gsLst>
                <a:gs pos="0">
                  <a:schemeClr val="accent1">
                    <a:lumMod val="5000"/>
                    <a:lumOff val="95000"/>
                  </a:schemeClr>
                </a:gs>
                <a:gs pos="60000">
                  <a:srgbClr val="A5A5A5"/>
                </a:gs>
              </a:gsLst>
              <a:lin ang="5400000" scaled="1"/>
            </a:gradFill>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1'!$A$90:$A$97</c:f>
              <c:strCache>
                <c:ptCount val="8"/>
                <c:pt idx="0">
                  <c:v>Valstybės tarnyboje dirbantis asmuo turi turto, kurio negalėjo įgyti teisėtai gautomis pajamomis (gyvena ne pagal pajamas) </c:v>
                </c:pt>
                <c:pt idx="1">
                  <c:v>Asmuo pasinaudoja pažintimis, kad jam reikalinga paslauga būtų atlikta geriau ar greičiau </c:v>
                </c:pt>
                <c:pt idx="2">
                  <c:v>Politinė partija žada priimti verslininkui naudingą sprendimą, jei jis suteiks finansinę paramą partijai </c:v>
                </c:pt>
                <c:pt idx="3">
                  <c:v>Asmuo tik dėl turimų pažinčių įsidarbina į privačią įmonę </c:v>
                </c:pt>
                <c:pt idx="4">
                  <c:v>Verslai laimi viešuosius pirkimus padedant asmeniniams ryšiams (politiniams, giminystės, bičiulystės) </c:v>
                </c:pt>
                <c:pt idx="5">
                  <c:v>Asmuo gydytojui atsidėkoja pinigais PO sėkmingai atliktos operacijos ar procedūros </c:v>
                </c:pt>
                <c:pt idx="6">
                  <c:v>Valstybės tarnautojas naudoja įstaigos lėšas asmeninėms reikmėms </c:v>
                </c:pt>
                <c:pt idx="7">
                  <c:v>Asmuo PO sėkmingai atliktos operacijos ar procedūros gydytojui atsidėkoja dovana (gėlėmis, saldainiais, alkoholiniais gėrimais ir pan.) </c:v>
                </c:pt>
              </c:strCache>
            </c:strRef>
          </c:cat>
          <c:val>
            <c:numRef>
              <c:f>'Sheet 1'!$I$90:$I$97</c:f>
              <c:numCache>
                <c:formatCode>0%</c:formatCode>
                <c:ptCount val="8"/>
                <c:pt idx="0">
                  <c:v>0.187</c:v>
                </c:pt>
                <c:pt idx="1">
                  <c:v>8.5000000000000006E-2</c:v>
                </c:pt>
                <c:pt idx="2">
                  <c:v>0.161</c:v>
                </c:pt>
                <c:pt idx="3">
                  <c:v>7.8E-2</c:v>
                </c:pt>
                <c:pt idx="4">
                  <c:v>5.1999999999999998E-2</c:v>
                </c:pt>
                <c:pt idx="5">
                  <c:v>0.105</c:v>
                </c:pt>
                <c:pt idx="6">
                  <c:v>5.1999999999999998E-2</c:v>
                </c:pt>
                <c:pt idx="7">
                  <c:v>3.7999999999999999E-2</c:v>
                </c:pt>
              </c:numCache>
            </c:numRef>
          </c:val>
          <c:extLst>
            <c:ext xmlns:c16="http://schemas.microsoft.com/office/drawing/2014/chart" uri="{C3380CC4-5D6E-409C-BE32-E72D297353CC}">
              <c16:uniqueId val="{00000003-FBF4-45C4-BD86-D0198CD4798C}"/>
            </c:ext>
          </c:extLst>
        </c:ser>
        <c:dLbls>
          <c:showLegendKey val="0"/>
          <c:showVal val="0"/>
          <c:showCatName val="0"/>
          <c:showSerName val="0"/>
          <c:showPercent val="0"/>
          <c:showBubbleSize val="0"/>
        </c:dLbls>
        <c:gapWidth val="150"/>
        <c:shape val="box"/>
        <c:axId val="292008064"/>
        <c:axId val="1"/>
        <c:axId val="0"/>
      </c:bar3DChart>
      <c:catAx>
        <c:axId val="292008064"/>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292008064"/>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600" b="1"/>
              <a:t>Ar pranešėte apie galimai korupcinį atvejį atsakingoms institucijoms?</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A5A5A5"/>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511F-4335-889A-C3F4899DE3A1}"/>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511F-4335-889A-C3F4899DE3A1}"/>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511F-4335-889A-C3F4899DE3A1}"/>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1'!$A$1509:$A$1511</c:f>
              <c:strCache>
                <c:ptCount val="3"/>
                <c:pt idx="0">
                  <c:v>Taip, pranešiau </c:v>
                </c:pt>
                <c:pt idx="1">
                  <c:v>Ne, nepranešiau </c:v>
                </c:pt>
                <c:pt idx="2">
                  <c:v>Nežino, neatsakė </c:v>
                </c:pt>
              </c:strCache>
            </c:strRef>
          </c:cat>
          <c:val>
            <c:numRef>
              <c:f>'Sheet 1'!$B$1509:$B$1511</c:f>
              <c:numCache>
                <c:formatCode>0%</c:formatCode>
                <c:ptCount val="3"/>
                <c:pt idx="0">
                  <c:v>0.19500000000000001</c:v>
                </c:pt>
                <c:pt idx="1">
                  <c:v>0.67100000000000004</c:v>
                </c:pt>
                <c:pt idx="2">
                  <c:v>0.13400000000000001</c:v>
                </c:pt>
              </c:numCache>
            </c:numRef>
          </c:val>
          <c:extLst>
            <c:ext xmlns:c16="http://schemas.microsoft.com/office/drawing/2014/chart" uri="{C3380CC4-5D6E-409C-BE32-E72D297353CC}">
              <c16:uniqueId val="{00000006-511F-4335-889A-C3F4899DE3A1}"/>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r>
              <a:rPr lang="lt-LT" sz="1800" b="1" i="0" u="none" strike="noStrike" kern="1200" spc="0" baseline="0" dirty="0">
                <a:solidFill>
                  <a:prstClr val="black"/>
                </a:solidFill>
                <a:latin typeface="Calibri" panose="020F0502020204030204" pitchFamily="34" charset="0"/>
                <a:cs typeface="Calibri" panose="020F0502020204030204" pitchFamily="34" charset="0"/>
              </a:rPr>
              <a:t>Ar praneštų apie korupcijos atvejį?</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1"/>
          <c:order val="0"/>
          <c:tx>
            <c:strRef>
              <c:f>'Sheet 1'!$A$1517</c:f>
              <c:strCache>
                <c:ptCount val="1"/>
                <c:pt idx="0">
                  <c:v>Taip, praneščiau </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fld id="{AA0B2D5D-D6A7-4F70-A0A9-967890618C55}" type="VALUE">
                      <a:rPr lang="en-US"/>
                      <a:pPr/>
                      <a:t>[VALUE]</a:t>
                    </a:fld>
                    <a:r>
                      <a:rPr lang="en-US"/>
                      <a:t> (25 %)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B62A-4688-BC56-760AB76A7596}"/>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1'!$B$1517</c:f>
              <c:numCache>
                <c:formatCode>0%</c:formatCode>
                <c:ptCount val="1"/>
                <c:pt idx="0">
                  <c:v>0.26</c:v>
                </c:pt>
              </c:numCache>
            </c:numRef>
          </c:val>
          <c:extLst>
            <c:ext xmlns:c16="http://schemas.microsoft.com/office/drawing/2014/chart" uri="{C3380CC4-5D6E-409C-BE32-E72D297353CC}">
              <c16:uniqueId val="{00000001-B62A-4688-BC56-760AB76A7596}"/>
            </c:ext>
          </c:extLst>
        </c:ser>
        <c:ser>
          <c:idx val="0"/>
          <c:order val="1"/>
          <c:tx>
            <c:strRef>
              <c:f>'Sheet 1'!$A$1518</c:f>
              <c:strCache>
                <c:ptCount val="1"/>
                <c:pt idx="0">
                  <c:v>Sunku pasakyti, priklausytų nuo aplinkybių </c:v>
                </c:pt>
              </c:strCache>
            </c:strRef>
          </c:tx>
          <c:spPr>
            <a:gradFill>
              <a:gsLst>
                <a:gs pos="0">
                  <a:schemeClr val="accent1">
                    <a:lumMod val="5000"/>
                    <a:lumOff val="95000"/>
                  </a:schemeClr>
                </a:gs>
                <a:gs pos="70000">
                  <a:srgbClr val="F4B183"/>
                </a:gs>
              </a:gsLst>
              <a:lin ang="5400000" scaled="1"/>
            </a:gradFill>
            <a:ln>
              <a:noFill/>
            </a:ln>
            <a:effectLst/>
            <a:sp3d/>
          </c:spPr>
          <c:invertIfNegative val="0"/>
          <c:dPt>
            <c:idx val="0"/>
            <c:invertIfNegative val="0"/>
            <c:bubble3D val="0"/>
            <c:spPr>
              <a:gradFill>
                <a:gsLst>
                  <a:gs pos="0">
                    <a:schemeClr val="accent1">
                      <a:lumMod val="5000"/>
                      <a:lumOff val="95000"/>
                    </a:schemeClr>
                  </a:gs>
                  <a:gs pos="70000">
                    <a:srgbClr val="F4B183"/>
                  </a:gs>
                </a:gsLst>
                <a:lin ang="5400000" scaled="1"/>
              </a:gradFill>
              <a:ln>
                <a:noFill/>
              </a:ln>
              <a:effectLst/>
              <a:sp3d/>
            </c:spPr>
            <c:extLst>
              <c:ext xmlns:c16="http://schemas.microsoft.com/office/drawing/2014/chart" uri="{C3380CC4-5D6E-409C-BE32-E72D297353CC}">
                <c16:uniqueId val="{00000003-B62A-4688-BC56-760AB76A7596}"/>
              </c:ext>
            </c:extLst>
          </c:dPt>
          <c:dLbls>
            <c:dLbl>
              <c:idx val="0"/>
              <c:tx>
                <c:rich>
                  <a:bodyPr/>
                  <a:lstStyle/>
                  <a:p>
                    <a:fld id="{207E2F75-2A73-40E3-B94A-2C3983BF90AE}" type="VALUE">
                      <a:rPr lang="en-US"/>
                      <a:pPr/>
                      <a:t>[VALUE]</a:t>
                    </a:fld>
                    <a:r>
                      <a:rPr lang="en-US" dirty="0"/>
                      <a:t> (</a:t>
                    </a:r>
                    <a:r>
                      <a:rPr lang="en-US" baseline="0" dirty="0"/>
                      <a:t>57 %)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62A-4688-BC56-760AB76A7596}"/>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1'!$B$1518</c:f>
              <c:numCache>
                <c:formatCode>0%</c:formatCode>
                <c:ptCount val="1"/>
                <c:pt idx="0">
                  <c:v>0.54500000000000004</c:v>
                </c:pt>
              </c:numCache>
            </c:numRef>
          </c:val>
          <c:extLst>
            <c:ext xmlns:c16="http://schemas.microsoft.com/office/drawing/2014/chart" uri="{C3380CC4-5D6E-409C-BE32-E72D297353CC}">
              <c16:uniqueId val="{00000004-B62A-4688-BC56-760AB76A7596}"/>
            </c:ext>
          </c:extLst>
        </c:ser>
        <c:ser>
          <c:idx val="2"/>
          <c:order val="2"/>
          <c:tx>
            <c:strRef>
              <c:f>'Sheet 1'!$A$1519</c:f>
              <c:strCache>
                <c:ptCount val="1"/>
                <c:pt idx="0">
                  <c:v>Ne, nepraneščiau </c:v>
                </c:pt>
              </c:strCache>
            </c:strRef>
          </c:tx>
          <c:spPr>
            <a:gradFill>
              <a:gsLst>
                <a:gs pos="0">
                  <a:schemeClr val="accent1">
                    <a:lumMod val="5000"/>
                    <a:lumOff val="95000"/>
                  </a:schemeClr>
                </a:gs>
                <a:gs pos="60000">
                  <a:srgbClr val="DF496D"/>
                </a:gs>
              </a:gsLst>
              <a:lin ang="5400000" scaled="1"/>
            </a:gradFill>
            <a:ln>
              <a:noFill/>
            </a:ln>
            <a:effectLst/>
            <a:sp3d/>
          </c:spPr>
          <c:invertIfNegative val="0"/>
          <c:dLbls>
            <c:dLbl>
              <c:idx val="0"/>
              <c:tx>
                <c:rich>
                  <a:bodyPr/>
                  <a:lstStyle/>
                  <a:p>
                    <a:fld id="{0438544D-EF22-4D69-BBCD-02FABA9F2FED}" type="VALUE">
                      <a:rPr lang="en-US"/>
                      <a:pPr/>
                      <a:t>[VALUE]</a:t>
                    </a:fld>
                    <a:r>
                      <a:rPr lang="en-US" dirty="0"/>
                      <a:t> (9 %)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62A-4688-BC56-760AB76A7596}"/>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1'!$B$1519</c:f>
              <c:numCache>
                <c:formatCode>0%</c:formatCode>
                <c:ptCount val="1"/>
                <c:pt idx="0">
                  <c:v>0.123</c:v>
                </c:pt>
              </c:numCache>
            </c:numRef>
          </c:val>
          <c:extLst>
            <c:ext xmlns:c16="http://schemas.microsoft.com/office/drawing/2014/chart" uri="{C3380CC4-5D6E-409C-BE32-E72D297353CC}">
              <c16:uniqueId val="{00000006-B62A-4688-BC56-760AB76A7596}"/>
            </c:ext>
          </c:extLst>
        </c:ser>
        <c:ser>
          <c:idx val="3"/>
          <c:order val="3"/>
          <c:tx>
            <c:strRef>
              <c:f>'Sheet 1'!$A$1520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0"/>
              <c:tx>
                <c:rich>
                  <a:bodyPr/>
                  <a:lstStyle/>
                  <a:p>
                    <a:fld id="{278F5055-93B8-4B97-A0B6-47983D842789}" type="VALUE">
                      <a:rPr lang="en-US"/>
                      <a:pPr/>
                      <a:t>[VALUE]</a:t>
                    </a:fld>
                    <a:r>
                      <a:rPr lang="en-US"/>
                      <a:t> (9 %)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B62A-4688-BC56-760AB76A7596}"/>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1'!$B$1520</c:f>
              <c:numCache>
                <c:formatCode>0%</c:formatCode>
                <c:ptCount val="1"/>
                <c:pt idx="0">
                  <c:v>7.1999999999999995E-2</c:v>
                </c:pt>
              </c:numCache>
            </c:numRef>
          </c:val>
          <c:extLst>
            <c:ext xmlns:c16="http://schemas.microsoft.com/office/drawing/2014/chart" uri="{C3380CC4-5D6E-409C-BE32-E72D297353CC}">
              <c16:uniqueId val="{00000008-B62A-4688-BC56-760AB76A7596}"/>
            </c:ext>
          </c:extLst>
        </c:ser>
        <c:dLbls>
          <c:showLegendKey val="0"/>
          <c:showVal val="1"/>
          <c:showCatName val="0"/>
          <c:showSerName val="0"/>
          <c:showPercent val="0"/>
          <c:showBubbleSize val="0"/>
        </c:dLbls>
        <c:gapWidth val="75"/>
        <c:shape val="box"/>
        <c:axId val="320032912"/>
        <c:axId val="320032352"/>
        <c:axId val="0"/>
      </c:bar3DChart>
      <c:valAx>
        <c:axId val="32003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0032912"/>
        <c:crosses val="autoZero"/>
        <c:crossBetween val="between"/>
      </c:valAx>
      <c:catAx>
        <c:axId val="320032912"/>
        <c:scaling>
          <c:orientation val="minMax"/>
        </c:scaling>
        <c:delete val="1"/>
        <c:axPos val="l"/>
        <c:numFmt formatCode="General" sourceLinked="1"/>
        <c:majorTickMark val="none"/>
        <c:minorTickMark val="none"/>
        <c:tickLblPos val="nextTo"/>
        <c:crossAx val="32003235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Ar</a:t>
            </a:r>
            <a:r>
              <a:rPr lang="en-US" sz="1800" b="1" dirty="0"/>
              <a:t> </a:t>
            </a:r>
            <a:r>
              <a:rPr lang="en-US" sz="1800" b="1" dirty="0" err="1"/>
              <a:t>žino</a:t>
            </a:r>
            <a:r>
              <a:rPr lang="en-US" sz="1800" b="1" dirty="0"/>
              <a:t>, </a:t>
            </a:r>
            <a:r>
              <a:rPr lang="en-US" sz="1800" b="1" dirty="0" err="1"/>
              <a:t>kur</a:t>
            </a:r>
            <a:r>
              <a:rPr lang="en-US" sz="1800" b="1" dirty="0"/>
              <a:t> </a:t>
            </a:r>
            <a:r>
              <a:rPr lang="en-US" sz="1800" b="1" dirty="0" err="1"/>
              <a:t>reikia</a:t>
            </a:r>
            <a:r>
              <a:rPr lang="en-US" sz="1800" b="1" dirty="0"/>
              <a:t> </a:t>
            </a:r>
            <a:r>
              <a:rPr lang="en-US" sz="1800" b="1" dirty="0" err="1"/>
              <a:t>kreiptis</a:t>
            </a:r>
            <a:r>
              <a:rPr lang="en-US" sz="1800" b="1" dirty="0"/>
              <a:t>, </a:t>
            </a:r>
            <a:r>
              <a:rPr lang="en-US" sz="1800" b="1" dirty="0" err="1"/>
              <a:t>norint</a:t>
            </a:r>
            <a:r>
              <a:rPr lang="en-US" sz="1800" b="1" dirty="0"/>
              <a:t> </a:t>
            </a:r>
            <a:r>
              <a:rPr lang="en-US" sz="1800" b="1" dirty="0" err="1"/>
              <a:t>pranešti</a:t>
            </a:r>
            <a:r>
              <a:rPr lang="en-US" sz="1800" b="1" dirty="0"/>
              <a:t> </a:t>
            </a:r>
            <a:r>
              <a:rPr lang="en-US" sz="1800" b="1" dirty="0" err="1"/>
              <a:t>apie</a:t>
            </a:r>
            <a:r>
              <a:rPr lang="en-US" sz="1800" b="1" dirty="0"/>
              <a:t> </a:t>
            </a:r>
            <a:r>
              <a:rPr lang="en-US" sz="1800" b="1" dirty="0" err="1"/>
              <a:t>korupcijos</a:t>
            </a:r>
            <a:r>
              <a:rPr lang="en-US" sz="1800" b="1" dirty="0"/>
              <a:t> </a:t>
            </a:r>
            <a:r>
              <a:rPr lang="en-US" sz="1800" b="1" dirty="0" err="1"/>
              <a:t>atvejį</a:t>
            </a:r>
            <a:r>
              <a:rPr lang="en-US" sz="1800" b="1" dirty="0"/>
              <a:t>?</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1'!$A$1526</c:f>
              <c:strCache>
                <c:ptCount val="1"/>
                <c:pt idx="0">
                  <c:v>Taip, žinau</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1-0866-482A-9539-D63C750D9086}"/>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1'!$B$1526</c:f>
              <c:numCache>
                <c:formatCode>0%</c:formatCode>
                <c:ptCount val="1"/>
                <c:pt idx="0">
                  <c:v>0.71</c:v>
                </c:pt>
              </c:numCache>
            </c:numRef>
          </c:val>
          <c:extLst>
            <c:ext xmlns:c16="http://schemas.microsoft.com/office/drawing/2014/chart" uri="{C3380CC4-5D6E-409C-BE32-E72D297353CC}">
              <c16:uniqueId val="{00000002-0866-482A-9539-D63C750D9086}"/>
            </c:ext>
          </c:extLst>
        </c:ser>
        <c:ser>
          <c:idx val="1"/>
          <c:order val="1"/>
          <c:tx>
            <c:strRef>
              <c:f>'Sheet 1'!$A$1527</c:f>
              <c:strCache>
                <c:ptCount val="1"/>
                <c:pt idx="0">
                  <c:v>Ne, nežinau </c:v>
                </c:pt>
              </c:strCache>
            </c:strRef>
          </c:tx>
          <c:spPr>
            <a:gradFill>
              <a:gsLst>
                <a:gs pos="0">
                  <a:schemeClr val="accent1">
                    <a:lumMod val="5000"/>
                    <a:lumOff val="95000"/>
                  </a:schemeClr>
                </a:gs>
                <a:gs pos="60000">
                  <a:srgbClr val="DF496D"/>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DF496D"/>
                  </a:gs>
                </a:gsLst>
                <a:lin ang="5400000" scaled="1"/>
              </a:gradFill>
              <a:ln>
                <a:noFill/>
              </a:ln>
              <a:effectLst/>
              <a:sp3d/>
            </c:spPr>
            <c:extLst>
              <c:ext xmlns:c16="http://schemas.microsoft.com/office/drawing/2014/chart" uri="{C3380CC4-5D6E-409C-BE32-E72D297353CC}">
                <c16:uniqueId val="{00000002-01E0-4D03-BC9E-1B647A50E0D5}"/>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1'!$B$1527</c:f>
              <c:numCache>
                <c:formatCode>0%</c:formatCode>
                <c:ptCount val="1"/>
                <c:pt idx="0">
                  <c:v>0.28999999999999998</c:v>
                </c:pt>
              </c:numCache>
            </c:numRef>
          </c:val>
          <c:extLst>
            <c:ext xmlns:c16="http://schemas.microsoft.com/office/drawing/2014/chart" uri="{C3380CC4-5D6E-409C-BE32-E72D297353CC}">
              <c16:uniqueId val="{00000003-0866-482A-9539-D63C750D9086}"/>
            </c:ext>
          </c:extLst>
        </c:ser>
        <c:dLbls>
          <c:showLegendKey val="0"/>
          <c:showVal val="1"/>
          <c:showCatName val="0"/>
          <c:showSerName val="0"/>
          <c:showPercent val="0"/>
          <c:showBubbleSize val="0"/>
        </c:dLbls>
        <c:gapWidth val="95"/>
        <c:gapDepth val="95"/>
        <c:shape val="box"/>
        <c:axId val="320032912"/>
        <c:axId val="320032352"/>
        <c:axId val="0"/>
      </c:bar3DChart>
      <c:valAx>
        <c:axId val="32003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0032912"/>
        <c:crosses val="autoZero"/>
        <c:crossBetween val="between"/>
      </c:valAx>
      <c:catAx>
        <c:axId val="320032912"/>
        <c:scaling>
          <c:orientation val="minMax"/>
        </c:scaling>
        <c:delete val="1"/>
        <c:axPos val="l"/>
        <c:numFmt formatCode="General" sourceLinked="1"/>
        <c:majorTickMark val="out"/>
        <c:minorTickMark val="none"/>
        <c:tickLblPos val="nextTo"/>
        <c:crossAx val="32003235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lt-LT" sz="1800" b="1" i="0" u="none" strike="noStrike" kern="1200" spc="0" baseline="0" dirty="0">
                <a:solidFill>
                  <a:prstClr val="black"/>
                </a:solidFill>
              </a:rPr>
              <a:t>Nenoro pranešti apie korumpuotą įvykį priežastys</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en-US"/>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5368112878507627"/>
          <c:y val="0.10216957605985037"/>
          <c:w val="0.5135403477249908"/>
          <c:h val="0.81465489818760184"/>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1'!$A$1553:$A$1561</c:f>
              <c:strCache>
                <c:ptCount val="9"/>
                <c:pt idx="0">
                  <c:v>Nežino, neatsakė </c:v>
                </c:pt>
                <c:pt idx="1">
                  <c:v>Sunku pranešti ir tam reikia laiko </c:v>
                </c:pt>
                <c:pt idx="2">
                  <c:v>Nežino, kur pranešti </c:v>
                </c:pt>
                <c:pt idx="3">
                  <c:v>Atvejis toks nereikšmingas, kad apie jį nėra prasmės pranešinėti </c:v>
                </c:pt>
                <c:pt idx="4">
                  <c:v>Nenori nieko išduoti, sukelti papildomų rūpesčių </c:v>
                </c:pt>
                <c:pt idx="5">
                  <c:v>Nėra įsitikinę, kad tai – korupcijos atvejis </c:v>
                </c:pt>
                <c:pt idx="6">
                  <c:v>Visi žino apie šiuos atvejus, bet niekas nepraneša </c:v>
                </c:pt>
                <c:pt idx="7">
                  <c:v>Nėra prasmės pranešti, nes su tuo susijusių asmenų vis tiek niekas nenuteistų </c:v>
                </c:pt>
                <c:pt idx="8">
                  <c:v>Tie, kas praneša, galų gale nukenčia skaudžiausiai </c:v>
                </c:pt>
              </c:strCache>
            </c:strRef>
          </c:cat>
          <c:val>
            <c:numRef>
              <c:f>'Sheet 1'!$B$1553:$B$1561</c:f>
              <c:numCache>
                <c:formatCode>0%</c:formatCode>
                <c:ptCount val="9"/>
                <c:pt idx="0">
                  <c:v>4.8000000000000001E-2</c:v>
                </c:pt>
                <c:pt idx="1">
                  <c:v>8.8999999999999996E-2</c:v>
                </c:pt>
                <c:pt idx="2">
                  <c:v>0.11899999999999999</c:v>
                </c:pt>
                <c:pt idx="3">
                  <c:v>0.129</c:v>
                </c:pt>
                <c:pt idx="4">
                  <c:v>0.19700000000000001</c:v>
                </c:pt>
                <c:pt idx="5">
                  <c:v>0.221</c:v>
                </c:pt>
                <c:pt idx="6">
                  <c:v>0.28599999999999998</c:v>
                </c:pt>
                <c:pt idx="7">
                  <c:v>0.372</c:v>
                </c:pt>
                <c:pt idx="8">
                  <c:v>0.47899999999999998</c:v>
                </c:pt>
              </c:numCache>
            </c:numRef>
          </c:val>
          <c:extLst>
            <c:ext xmlns:c16="http://schemas.microsoft.com/office/drawing/2014/chart" uri="{C3380CC4-5D6E-409C-BE32-E72D297353CC}">
              <c16:uniqueId val="{00000000-A13B-411E-B9B5-0ADD5A6C848C}"/>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en-US" sz="1800" b="1" i="0" u="none" strike="noStrike" kern="1200" spc="0" baseline="0" dirty="0">
                <a:solidFill>
                  <a:sysClr val="windowText" lastClr="000000"/>
                </a:solidFill>
              </a:rPr>
              <a:t>Kaip </a:t>
            </a:r>
            <a:r>
              <a:rPr lang="en-US" sz="1800" b="1" i="0" u="none" strike="noStrike" kern="1200" spc="0" baseline="0" dirty="0" err="1">
                <a:solidFill>
                  <a:sysClr val="windowText" lastClr="000000"/>
                </a:solidFill>
              </a:rPr>
              <a:t>gali</a:t>
            </a:r>
            <a:r>
              <a:rPr lang="en-US" sz="1800" b="1" i="0" u="none" strike="noStrike" kern="1200" spc="0" baseline="0" dirty="0">
                <a:solidFill>
                  <a:sysClr val="windowText" lastClr="000000"/>
                </a:solidFill>
              </a:rPr>
              <a:t> </a:t>
            </a:r>
            <a:r>
              <a:rPr lang="en-US" sz="1800" b="1" i="0" u="none" strike="noStrike" kern="1200" spc="0" baseline="0" dirty="0" err="1">
                <a:solidFill>
                  <a:sysClr val="windowText" lastClr="000000"/>
                </a:solidFill>
              </a:rPr>
              <a:t>nukent</a:t>
            </a:r>
            <a:r>
              <a:rPr lang="lt-LT" sz="1800" b="1" i="0" u="none" strike="noStrike" kern="1200" spc="0" baseline="0" dirty="0">
                <a:solidFill>
                  <a:sysClr val="windowText" lastClr="000000"/>
                </a:solidFill>
              </a:rPr>
              <a:t>ėti apie korupciją pranešęs žmogus?</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en-US"/>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5368112878507627"/>
          <c:y val="0.10216957605985037"/>
          <c:w val="0.5135403477249908"/>
          <c:h val="0.81465489818760184"/>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1'!$A$1574:$A$1579</c:f>
              <c:strCache>
                <c:ptCount val="6"/>
                <c:pt idx="0">
                  <c:v>Yra atstumiamas artimųjų, pažįstamų </c:v>
                </c:pt>
                <c:pt idx="1">
                  <c:v>Yra įtarinėjamas, kad veikia dėl savanaudiškų paskatų </c:v>
                </c:pt>
                <c:pt idx="2">
                  <c:v>Yra viešai apšmeižiamas </c:v>
                </c:pt>
                <c:pt idx="3">
                  <c:v>Pranešęs pats turės nemalonumų su teisėsaugos institucijomis </c:v>
                </c:pt>
                <c:pt idx="4">
                  <c:v>Pranešęs praranda darbą </c:v>
                </c:pt>
                <c:pt idx="5">
                  <c:v>Patiria spaudimą darbe </c:v>
                </c:pt>
              </c:strCache>
            </c:strRef>
          </c:cat>
          <c:val>
            <c:numRef>
              <c:f>'Sheet 1'!$N$1574:$N$1579</c:f>
              <c:numCache>
                <c:formatCode>0%</c:formatCode>
                <c:ptCount val="6"/>
                <c:pt idx="0">
                  <c:v>0.378</c:v>
                </c:pt>
                <c:pt idx="1">
                  <c:v>0.47300000000000003</c:v>
                </c:pt>
                <c:pt idx="2">
                  <c:v>0.502</c:v>
                </c:pt>
                <c:pt idx="3">
                  <c:v>0.53500000000000003</c:v>
                </c:pt>
                <c:pt idx="4">
                  <c:v>0.67599999999999993</c:v>
                </c:pt>
                <c:pt idx="5">
                  <c:v>0.68399999999999994</c:v>
                </c:pt>
              </c:numCache>
            </c:numRef>
          </c:val>
          <c:extLst>
            <c:ext xmlns:c16="http://schemas.microsoft.com/office/drawing/2014/chart" uri="{C3380CC4-5D6E-409C-BE32-E72D297353CC}">
              <c16:uniqueId val="{00000000-CCD0-48B4-AE34-11C9B2BD5C48}"/>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a:t> Ar sutiktumėte su tokiais teiginiais apie tuos, kurie praneša apie korupcijos atvejį?</a:t>
            </a:r>
            <a:endParaRPr lang="en-US"/>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1'!$A$1590:$A$1595</c:f>
              <c:strCache>
                <c:ptCount val="6"/>
                <c:pt idx="0">
                  <c:v>Tai yra savanaudžiai, norintys pašalinti jiems neparankius asmenis</c:v>
                </c:pt>
                <c:pt idx="1">
                  <c:v>Tai yra žmonės, turintys liguistą sąmonę</c:v>
                </c:pt>
                <c:pt idx="2">
                  <c:v>Jie yra „Don Kichotai“ su padidintu teisingumo jausmu</c:v>
                </c:pt>
                <c:pt idx="3">
                  <c:v>Jie yra tiesiog normalūs žmonės</c:v>
                </c:pt>
                <c:pt idx="4">
                  <c:v>Jie yra pilietiškai aktyvūs žmonės</c:v>
                </c:pt>
                <c:pt idx="5">
                  <c:v>Jie yra drąsūs žmonės</c:v>
                </c:pt>
              </c:strCache>
            </c:strRef>
          </c:cat>
          <c:val>
            <c:numRef>
              <c:f>'Sheet 1'!$M$1590:$M$1595</c:f>
              <c:numCache>
                <c:formatCode>0%</c:formatCode>
                <c:ptCount val="6"/>
                <c:pt idx="0">
                  <c:v>0.23299999999999998</c:v>
                </c:pt>
                <c:pt idx="1">
                  <c:v>0.249</c:v>
                </c:pt>
                <c:pt idx="2">
                  <c:v>0.40899999999999997</c:v>
                </c:pt>
                <c:pt idx="3">
                  <c:v>0.76700000000000002</c:v>
                </c:pt>
                <c:pt idx="4">
                  <c:v>0.81499999999999995</c:v>
                </c:pt>
                <c:pt idx="5">
                  <c:v>0.83699999999999997</c:v>
                </c:pt>
              </c:numCache>
            </c:numRef>
          </c:val>
          <c:extLst>
            <c:ext xmlns:c16="http://schemas.microsoft.com/office/drawing/2014/chart" uri="{C3380CC4-5D6E-409C-BE32-E72D297353CC}">
              <c16:uniqueId val="{00000000-8877-46AC-9D3E-72B650679720}"/>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b="1" dirty="0" err="1"/>
              <a:t>Ar</a:t>
            </a:r>
            <a:r>
              <a:rPr lang="en-US" b="1" dirty="0"/>
              <a:t> nor</a:t>
            </a:r>
            <a:r>
              <a:rPr lang="lt-LT" b="1" dirty="0" err="1"/>
              <a:t>ėtų</a:t>
            </a:r>
            <a:r>
              <a:rPr lang="lt-LT" b="1" baseline="0" dirty="0"/>
              <a:t> dalyvauti antikorupcinėse veiklose?</a:t>
            </a:r>
            <a:endParaRPr lang="lt-LT" b="1" dirty="0"/>
          </a:p>
        </c:rich>
      </c:tx>
      <c:layout>
        <c:manualLayout>
          <c:xMode val="edge"/>
          <c:yMode val="edge"/>
          <c:x val="0.24999804648593396"/>
          <c:y val="0"/>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0462548619414744"/>
          <c:y val="0.28688542733789613"/>
          <c:w val="0.64875945053166895"/>
          <c:h val="0.55249517439695817"/>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372F-4C1F-8159-25E43B9BC0C7}"/>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372F-4C1F-8159-25E43B9BC0C7}"/>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372F-4C1F-8159-25E43B9BC0C7}"/>
              </c:ext>
            </c:extLst>
          </c:dPt>
          <c:dPt>
            <c:idx val="3"/>
            <c:bubble3D val="0"/>
            <c:spPr>
              <a:gradFill>
                <a:gsLst>
                  <a:gs pos="0">
                    <a:schemeClr val="accent1">
                      <a:lumMod val="5000"/>
                      <a:lumOff val="95000"/>
                    </a:schemeClr>
                  </a:gs>
                  <a:gs pos="60000">
                    <a:srgbClr val="FFE699"/>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372F-4C1F-8159-25E43B9BC0C7}"/>
              </c:ext>
            </c:extLst>
          </c:dPt>
          <c:dPt>
            <c:idx val="4"/>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372F-4C1F-8159-25E43B9BC0C7}"/>
              </c:ext>
            </c:extLst>
          </c:dPt>
          <c:dLbls>
            <c:dLbl>
              <c:idx val="0"/>
              <c:layout>
                <c:manualLayout>
                  <c:x val="3.3808235916094067E-3"/>
                  <c:y val="-1.8178605864563577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72F-4C1F-8159-25E43B9BC0C7}"/>
                </c:ext>
              </c:extLst>
            </c:dLbl>
            <c:dLbl>
              <c:idx val="1"/>
              <c:layout>
                <c:manualLayout>
                  <c:x val="-0.21950541762616499"/>
                  <c:y val="-5.3903913781404973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72F-4C1F-8159-25E43B9BC0C7}"/>
                </c:ext>
              </c:extLst>
            </c:dLbl>
            <c:dLbl>
              <c:idx val="2"/>
              <c:layout>
                <c:manualLayout>
                  <c:x val="-3.8895488776814799E-2"/>
                  <c:y val="1.0788601673173033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372F-4C1F-8159-25E43B9BC0C7}"/>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0"/>
            <c:showCatName val="1"/>
            <c:showSerName val="0"/>
            <c:showPercent val="1"/>
            <c:showBubbleSize val="0"/>
            <c:showLeaderLines val="0"/>
            <c:extLst>
              <c:ext xmlns:c15="http://schemas.microsoft.com/office/drawing/2012/chart" uri="{CE6537A1-D6FC-4f65-9D91-7224C49458BB}"/>
            </c:extLst>
          </c:dLbls>
          <c:cat>
            <c:strRef>
              <c:f>'Sheet 1'!$A$2353:$A$2355</c:f>
              <c:strCache>
                <c:ptCount val="3"/>
                <c:pt idx="0">
                  <c:v>Taip, norėčiau dalyvauti </c:v>
                </c:pt>
                <c:pt idx="1">
                  <c:v>Ne, dalyvauti nenorėčiau </c:v>
                </c:pt>
                <c:pt idx="2">
                  <c:v> Nežino, neatsakė </c:v>
                </c:pt>
              </c:strCache>
            </c:strRef>
          </c:cat>
          <c:val>
            <c:numRef>
              <c:f>'Sheet 1'!$B$2353:$B$2355</c:f>
              <c:numCache>
                <c:formatCode>0%</c:formatCode>
                <c:ptCount val="3"/>
                <c:pt idx="0">
                  <c:v>0.17499999999999999</c:v>
                </c:pt>
                <c:pt idx="1">
                  <c:v>0.67400000000000004</c:v>
                </c:pt>
                <c:pt idx="2">
                  <c:v>0.151</c:v>
                </c:pt>
              </c:numCache>
            </c:numRef>
          </c:val>
          <c:extLst>
            <c:ext xmlns:c16="http://schemas.microsoft.com/office/drawing/2014/chart" uri="{C3380CC4-5D6E-409C-BE32-E72D297353CC}">
              <c16:uniqueId val="{0000000A-372F-4C1F-8159-25E43B9BC0C7}"/>
            </c:ext>
          </c:extLst>
        </c:ser>
        <c:dLbls>
          <c:showLegendKey val="0"/>
          <c:showVal val="0"/>
          <c:showCatName val="1"/>
          <c:showSerName val="0"/>
          <c:showPercent val="1"/>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a:t>Kokiose antikorupcinio sąmoningumo didinimo veiklose norėtumėte dalyvauti?</a:t>
            </a:r>
            <a:endParaRPr lang="en-US"/>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1'!$A$2361:$A$2364</c:f>
              <c:strCache>
                <c:ptCount val="4"/>
                <c:pt idx="0">
                  <c:v>Užtikrinant savo įmonės darbuotojų patikimumą </c:v>
                </c:pt>
                <c:pt idx="1">
                  <c:v>Korupcijos prevencijos priemonių kūrimas ir įgyvendinimas įmonėje </c:v>
                </c:pt>
                <c:pt idx="2">
                  <c:v>Skaidrių sprendimų priėmimas ir asmeninio pavyzdžio savo įmonėje rodymas </c:v>
                </c:pt>
                <c:pt idx="3">
                  <c:v>Didinant įmonės darbuotojų antikorupcinį sąmoningumą </c:v>
                </c:pt>
              </c:strCache>
            </c:strRef>
          </c:cat>
          <c:val>
            <c:numRef>
              <c:f>'Sheet 1'!$B$2361:$B$2364</c:f>
              <c:numCache>
                <c:formatCode>0%</c:formatCode>
                <c:ptCount val="4"/>
                <c:pt idx="0">
                  <c:v>0.55700000000000005</c:v>
                </c:pt>
                <c:pt idx="1">
                  <c:v>0.57999999999999996</c:v>
                </c:pt>
                <c:pt idx="2">
                  <c:v>0.59099999999999997</c:v>
                </c:pt>
                <c:pt idx="3">
                  <c:v>0.76100000000000001</c:v>
                </c:pt>
              </c:numCache>
            </c:numRef>
          </c:val>
          <c:extLst>
            <c:ext xmlns:c16="http://schemas.microsoft.com/office/drawing/2014/chart" uri="{C3380CC4-5D6E-409C-BE32-E72D297353CC}">
              <c16:uniqueId val="{00000000-629F-4594-8E2A-344DBCD36D06}"/>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b="1"/>
              <a:t> Ar žinote apie priemones, kuriomis Jūsų įmonėje yra kuriama korupcijai atsparesnė aplinka?</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1'!$A$2374</c:f>
              <c:strCache>
                <c:ptCount val="1"/>
                <c:pt idx="0">
                  <c:v>Taip, žinau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1'!$B$2374</c:f>
              <c:numCache>
                <c:formatCode>0%</c:formatCode>
                <c:ptCount val="1"/>
                <c:pt idx="0">
                  <c:v>0.19700000000000001</c:v>
                </c:pt>
              </c:numCache>
            </c:numRef>
          </c:val>
          <c:extLst>
            <c:ext xmlns:c16="http://schemas.microsoft.com/office/drawing/2014/chart" uri="{C3380CC4-5D6E-409C-BE32-E72D297353CC}">
              <c16:uniqueId val="{00000000-62D4-49C7-9559-C77F39BA00FA}"/>
            </c:ext>
          </c:extLst>
        </c:ser>
        <c:ser>
          <c:idx val="2"/>
          <c:order val="1"/>
          <c:tx>
            <c:strRef>
              <c:f>'Sheet 1'!$A$2376</c:f>
              <c:strCache>
                <c:ptCount val="1"/>
                <c:pt idx="0">
                  <c:v>Iš dalies žinau </c:v>
                </c:pt>
              </c:strCache>
            </c:strRef>
          </c:tx>
          <c:spPr>
            <a:gradFill>
              <a:gsLst>
                <a:gs pos="0">
                  <a:schemeClr val="bg1"/>
                </a:gs>
                <a:gs pos="60000">
                  <a:srgbClr val="F1A983"/>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1'!$B$2376</c:f>
              <c:numCache>
                <c:formatCode>0%</c:formatCode>
                <c:ptCount val="1"/>
                <c:pt idx="0">
                  <c:v>0.34599999999999997</c:v>
                </c:pt>
              </c:numCache>
            </c:numRef>
          </c:val>
          <c:extLst>
            <c:ext xmlns:c16="http://schemas.microsoft.com/office/drawing/2014/chart" uri="{C3380CC4-5D6E-409C-BE32-E72D297353CC}">
              <c16:uniqueId val="{00000001-62D4-49C7-9559-C77F39BA00FA}"/>
            </c:ext>
          </c:extLst>
        </c:ser>
        <c:ser>
          <c:idx val="1"/>
          <c:order val="2"/>
          <c:tx>
            <c:strRef>
              <c:f>'Sheet 1'!$A$2375</c:f>
              <c:strCache>
                <c:ptCount val="1"/>
                <c:pt idx="0">
                  <c:v>Ne, nežinau </c:v>
                </c:pt>
              </c:strCache>
            </c:strRef>
          </c:tx>
          <c:spPr>
            <a:gradFill>
              <a:gsLst>
                <a:gs pos="0">
                  <a:schemeClr val="bg1"/>
                </a:gs>
                <a:gs pos="60000">
                  <a:srgbClr val="DF496D"/>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1'!$B$2375</c:f>
              <c:numCache>
                <c:formatCode>0%</c:formatCode>
                <c:ptCount val="1"/>
                <c:pt idx="0">
                  <c:v>0.245</c:v>
                </c:pt>
              </c:numCache>
            </c:numRef>
          </c:val>
          <c:extLst>
            <c:ext xmlns:c16="http://schemas.microsoft.com/office/drawing/2014/chart" uri="{C3380CC4-5D6E-409C-BE32-E72D297353CC}">
              <c16:uniqueId val="{00000002-62D4-49C7-9559-C77F39BA00FA}"/>
            </c:ext>
          </c:extLst>
        </c:ser>
        <c:ser>
          <c:idx val="3"/>
          <c:order val="3"/>
          <c:tx>
            <c:strRef>
              <c:f>'Sheet 1'!$A$2377</c:f>
              <c:strCache>
                <c:ptCount val="1"/>
                <c:pt idx="0">
                  <c:v>Neturi nuomonės ,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1'!$B$2377</c:f>
              <c:numCache>
                <c:formatCode>0%</c:formatCode>
                <c:ptCount val="1"/>
                <c:pt idx="0">
                  <c:v>0.21299999999999999</c:v>
                </c:pt>
              </c:numCache>
            </c:numRef>
          </c:val>
          <c:extLst>
            <c:ext xmlns:c16="http://schemas.microsoft.com/office/drawing/2014/chart" uri="{C3380CC4-5D6E-409C-BE32-E72D297353CC}">
              <c16:uniqueId val="{00000003-62D4-49C7-9559-C77F39BA00FA}"/>
            </c:ext>
          </c:extLst>
        </c:ser>
        <c:dLbls>
          <c:showLegendKey val="0"/>
          <c:showVal val="1"/>
          <c:showCatName val="0"/>
          <c:showSerName val="0"/>
          <c:showPercent val="0"/>
          <c:showBubbleSize val="0"/>
        </c:dLbls>
        <c:gapWidth val="150"/>
        <c:shape val="box"/>
        <c:axId val="1893807888"/>
        <c:axId val="1893808368"/>
        <c:axId val="0"/>
      </c:bar3DChart>
      <c:catAx>
        <c:axId val="1893807888"/>
        <c:scaling>
          <c:orientation val="minMax"/>
        </c:scaling>
        <c:delete val="1"/>
        <c:axPos val="l"/>
        <c:numFmt formatCode="General" sourceLinked="1"/>
        <c:majorTickMark val="none"/>
        <c:minorTickMark val="none"/>
        <c:tickLblPos val="nextTo"/>
        <c:crossAx val="1893808368"/>
        <c:crosses val="autoZero"/>
        <c:auto val="1"/>
        <c:lblAlgn val="ctr"/>
        <c:lblOffset val="100"/>
        <c:noMultiLvlLbl val="0"/>
      </c:catAx>
      <c:valAx>
        <c:axId val="18938083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9380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Antikorupcini</a:t>
            </a:r>
            <a:r>
              <a:rPr lang="lt-LT" sz="1800" b="1"/>
              <a:t>ų priemonių taikymas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1'!$C$2377</c:f>
              <c:strCache>
                <c:ptCount val="1"/>
                <c:pt idx="0">
                  <c:v>Taip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1'!$A$2378:$A$2381</c:f>
              <c:strCache>
                <c:ptCount val="4"/>
                <c:pt idx="0">
                  <c:v>Rengiami antikorupciniai mokymai </c:v>
                </c:pt>
                <c:pt idx="1">
                  <c:v>Įmonėje įdiegta korupcijos rizikų valdymo politika </c:v>
                </c:pt>
                <c:pt idx="2">
                  <c:v>Įmonė skatina darbuotojus pranešti, jeigu jie sužino apie įmonės duotus kyšius, kitą neteisėtą veiklą </c:v>
                </c:pt>
                <c:pt idx="3">
                  <c:v>Taikomas vidinis elgesio kodeksas, skatinantis darbuotojus neduoti ir neimti kyšių </c:v>
                </c:pt>
              </c:strCache>
            </c:strRef>
          </c:cat>
          <c:val>
            <c:numRef>
              <c:f>'Sheet 1'!$C$2378:$C$2381</c:f>
              <c:numCache>
                <c:formatCode>0%</c:formatCode>
                <c:ptCount val="4"/>
                <c:pt idx="0">
                  <c:v>0.27400000000000002</c:v>
                </c:pt>
                <c:pt idx="1">
                  <c:v>0.30199999999999999</c:v>
                </c:pt>
                <c:pt idx="2">
                  <c:v>0.44900000000000001</c:v>
                </c:pt>
                <c:pt idx="3">
                  <c:v>0.501</c:v>
                </c:pt>
              </c:numCache>
            </c:numRef>
          </c:val>
          <c:extLst>
            <c:ext xmlns:c16="http://schemas.microsoft.com/office/drawing/2014/chart" uri="{C3380CC4-5D6E-409C-BE32-E72D297353CC}">
              <c16:uniqueId val="{00000000-8096-44AB-A550-CE7FF2D877C4}"/>
            </c:ext>
          </c:extLst>
        </c:ser>
        <c:ser>
          <c:idx val="1"/>
          <c:order val="1"/>
          <c:tx>
            <c:strRef>
              <c:f>'Sheet 1'!$E$2377</c:f>
              <c:strCache>
                <c:ptCount val="1"/>
                <c:pt idx="0">
                  <c:v>Ne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1'!$A$2378:$A$2381</c:f>
              <c:strCache>
                <c:ptCount val="4"/>
                <c:pt idx="0">
                  <c:v>Rengiami antikorupciniai mokymai </c:v>
                </c:pt>
                <c:pt idx="1">
                  <c:v>Įmonėje įdiegta korupcijos rizikų valdymo politika </c:v>
                </c:pt>
                <c:pt idx="2">
                  <c:v>Įmonė skatina darbuotojus pranešti, jeigu jie sužino apie įmonės duotus kyšius, kitą neteisėtą veiklą </c:v>
                </c:pt>
                <c:pt idx="3">
                  <c:v>Taikomas vidinis elgesio kodeksas, skatinantis darbuotojus neduoti ir neimti kyšių </c:v>
                </c:pt>
              </c:strCache>
            </c:strRef>
          </c:cat>
          <c:val>
            <c:numRef>
              <c:f>'Sheet 1'!$E$2378:$E$2381</c:f>
              <c:numCache>
                <c:formatCode>0%</c:formatCode>
                <c:ptCount val="4"/>
                <c:pt idx="0">
                  <c:v>0.72599999999999998</c:v>
                </c:pt>
                <c:pt idx="1">
                  <c:v>0.69799999999999995</c:v>
                </c:pt>
                <c:pt idx="2">
                  <c:v>0.55100000000000005</c:v>
                </c:pt>
                <c:pt idx="3">
                  <c:v>0.499</c:v>
                </c:pt>
              </c:numCache>
            </c:numRef>
          </c:val>
          <c:extLst>
            <c:ext xmlns:c16="http://schemas.microsoft.com/office/drawing/2014/chart" uri="{C3380CC4-5D6E-409C-BE32-E72D297353CC}">
              <c16:uniqueId val="{00000001-8096-44AB-A550-CE7FF2D877C4}"/>
            </c:ext>
          </c:extLst>
        </c:ser>
        <c:dLbls>
          <c:showLegendKey val="0"/>
          <c:showVal val="1"/>
          <c:showCatName val="0"/>
          <c:showSerName val="0"/>
          <c:showPercent val="0"/>
          <c:showBubbleSize val="0"/>
        </c:dLbls>
        <c:gapWidth val="150"/>
        <c:shape val="box"/>
        <c:axId val="1920584175"/>
        <c:axId val="1920582735"/>
        <c:axId val="0"/>
      </c:bar3DChart>
      <c:catAx>
        <c:axId val="19205841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20582735"/>
        <c:crosses val="autoZero"/>
        <c:auto val="1"/>
        <c:lblAlgn val="ctr"/>
        <c:lblOffset val="100"/>
        <c:noMultiLvlLbl val="0"/>
      </c:catAx>
      <c:valAx>
        <c:axId val="1920582735"/>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92058417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Korupcinogeninių situacijų paplitimas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manualLayout>
          <c:layoutTarget val="inner"/>
          <c:xMode val="edge"/>
          <c:yMode val="edge"/>
          <c:x val="0.46458016604537544"/>
          <c:y val="9.6097365053567599E-2"/>
          <c:w val="0.48888401156283151"/>
          <c:h val="0.76154248512530243"/>
        </c:manualLayout>
      </c:layout>
      <c:bar3DChart>
        <c:barDir val="bar"/>
        <c:grouping val="stacked"/>
        <c:varyColors val="0"/>
        <c:ser>
          <c:idx val="0"/>
          <c:order val="0"/>
          <c:tx>
            <c:strRef>
              <c:f>'Sheet 1'!$B$81</c:f>
              <c:strCache>
                <c:ptCount val="1"/>
                <c:pt idx="0">
                  <c:v>Labai paplitę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1'!$A$83:$A$89</c:f>
              <c:strCache>
                <c:ptCount val="7"/>
                <c:pt idx="0">
                  <c:v>Lietuvos verslininkas paperka užsienio valstybės tarnautoją ar pareigūną, siekdamas naudos savo verslui </c:v>
                </c:pt>
                <c:pt idx="1">
                  <c:v>Užsienio verslininkas paperka Lietuvos valstybės tarnautoją ar pareigūną, siekdamas naudos savo verslui </c:v>
                </c:pt>
                <c:pt idx="2">
                  <c:v>Asmuo duoda piniginį atlygį valstybės tarnyboje dirbančiam asmeniui ar pareigūnui norėdamas, kad jam reikalinga paslauga būtų suteikta geriau ar greičiau </c:v>
                </c:pt>
                <c:pt idx="3">
                  <c:v>Asmuo, norėdamas, kad jam reikalinga paslauga būtų suteikta geriau ar greičiau, siūlo valstybės tarnyboje dirbančiam asmeniui pasinaudoti jo įmonės teikiamomis paslaugomis nemokamai arba su didele nuolaida </c:v>
                </c:pt>
                <c:pt idx="4">
                  <c:v>Valstybės tarnyboje dirbantis asmuo paima piniginį atlygį už paslaugos atlikimą ar atlikimo pagreitinimą </c:v>
                </c:pt>
                <c:pt idx="5">
                  <c:v>Asmuo valstybės tarnyboje dirbančiam asmeniui atsidėkoja pinigais PO paslaugos atlikimo </c:v>
                </c:pt>
                <c:pt idx="6">
                  <c:v>Asmuo tik dėl turimų pažinčių įsidarbina į valstybės instituciją </c:v>
                </c:pt>
              </c:strCache>
            </c:strRef>
          </c:cat>
          <c:val>
            <c:numRef>
              <c:f>'Sheet 1'!$C$83:$C$89</c:f>
              <c:numCache>
                <c:formatCode>0%</c:formatCode>
                <c:ptCount val="7"/>
                <c:pt idx="0">
                  <c:v>4.8000000000000001E-2</c:v>
                </c:pt>
                <c:pt idx="1">
                  <c:v>5.8000000000000003E-2</c:v>
                </c:pt>
                <c:pt idx="2">
                  <c:v>0.105</c:v>
                </c:pt>
                <c:pt idx="3">
                  <c:v>0.107</c:v>
                </c:pt>
                <c:pt idx="4">
                  <c:v>0.107</c:v>
                </c:pt>
                <c:pt idx="5">
                  <c:v>0.191</c:v>
                </c:pt>
                <c:pt idx="6">
                  <c:v>0.191</c:v>
                </c:pt>
              </c:numCache>
            </c:numRef>
          </c:val>
          <c:extLst>
            <c:ext xmlns:c16="http://schemas.microsoft.com/office/drawing/2014/chart" uri="{C3380CC4-5D6E-409C-BE32-E72D297353CC}">
              <c16:uniqueId val="{00000000-EA78-4878-A66D-C1225B4DC797}"/>
            </c:ext>
          </c:extLst>
        </c:ser>
        <c:ser>
          <c:idx val="1"/>
          <c:order val="1"/>
          <c:tx>
            <c:strRef>
              <c:f>'Sheet 1'!$D$81</c:f>
              <c:strCache>
                <c:ptCount val="1"/>
                <c:pt idx="0">
                  <c:v>Paplitę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1'!$A$83:$A$89</c:f>
              <c:strCache>
                <c:ptCount val="7"/>
                <c:pt idx="0">
                  <c:v>Lietuvos verslininkas paperka užsienio valstybės tarnautoją ar pareigūną, siekdamas naudos savo verslui </c:v>
                </c:pt>
                <c:pt idx="1">
                  <c:v>Užsienio verslininkas paperka Lietuvos valstybės tarnautoją ar pareigūną, siekdamas naudos savo verslui </c:v>
                </c:pt>
                <c:pt idx="2">
                  <c:v>Asmuo duoda piniginį atlygį valstybės tarnyboje dirbančiam asmeniui ar pareigūnui norėdamas, kad jam reikalinga paslauga būtų suteikta geriau ar greičiau </c:v>
                </c:pt>
                <c:pt idx="3">
                  <c:v>Asmuo, norėdamas, kad jam reikalinga paslauga būtų suteikta geriau ar greičiau, siūlo valstybės tarnyboje dirbančiam asmeniui pasinaudoti jo įmonės teikiamomis paslaugomis nemokamai arba su didele nuolaida </c:v>
                </c:pt>
                <c:pt idx="4">
                  <c:v>Valstybės tarnyboje dirbantis asmuo paima piniginį atlygį už paslaugos atlikimą ar atlikimo pagreitinimą </c:v>
                </c:pt>
                <c:pt idx="5">
                  <c:v>Asmuo valstybės tarnyboje dirbančiam asmeniui atsidėkoja pinigais PO paslaugos atlikimo </c:v>
                </c:pt>
                <c:pt idx="6">
                  <c:v>Asmuo tik dėl turimų pažinčių įsidarbina į valstybės instituciją </c:v>
                </c:pt>
              </c:strCache>
            </c:strRef>
          </c:cat>
          <c:val>
            <c:numRef>
              <c:f>'Sheet 1'!$E$83:$E$89</c:f>
              <c:numCache>
                <c:formatCode>0%</c:formatCode>
                <c:ptCount val="7"/>
                <c:pt idx="0">
                  <c:v>0.33200000000000002</c:v>
                </c:pt>
                <c:pt idx="1">
                  <c:v>0.37</c:v>
                </c:pt>
                <c:pt idx="2">
                  <c:v>0.63200000000000001</c:v>
                </c:pt>
                <c:pt idx="3">
                  <c:v>0.53500000000000003</c:v>
                </c:pt>
                <c:pt idx="4">
                  <c:v>0.52100000000000002</c:v>
                </c:pt>
                <c:pt idx="5">
                  <c:v>0.47699999999999998</c:v>
                </c:pt>
                <c:pt idx="6">
                  <c:v>0.57899999999999996</c:v>
                </c:pt>
              </c:numCache>
            </c:numRef>
          </c:val>
          <c:extLst>
            <c:ext xmlns:c16="http://schemas.microsoft.com/office/drawing/2014/chart" uri="{C3380CC4-5D6E-409C-BE32-E72D297353CC}">
              <c16:uniqueId val="{00000001-EA78-4878-A66D-C1225B4DC797}"/>
            </c:ext>
          </c:extLst>
        </c:ser>
        <c:ser>
          <c:idx val="2"/>
          <c:order val="2"/>
          <c:tx>
            <c:strRef>
              <c:f>'Sheet 1'!$F$81</c:f>
              <c:strCache>
                <c:ptCount val="1"/>
                <c:pt idx="0">
                  <c:v>Visai nepaplitę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1'!$A$83:$A$89</c:f>
              <c:strCache>
                <c:ptCount val="7"/>
                <c:pt idx="0">
                  <c:v>Lietuvos verslininkas paperka užsienio valstybės tarnautoją ar pareigūną, siekdamas naudos savo verslui </c:v>
                </c:pt>
                <c:pt idx="1">
                  <c:v>Užsienio verslininkas paperka Lietuvos valstybės tarnautoją ar pareigūną, siekdamas naudos savo verslui </c:v>
                </c:pt>
                <c:pt idx="2">
                  <c:v>Asmuo duoda piniginį atlygį valstybės tarnyboje dirbančiam asmeniui ar pareigūnui norėdamas, kad jam reikalinga paslauga būtų suteikta geriau ar greičiau </c:v>
                </c:pt>
                <c:pt idx="3">
                  <c:v>Asmuo, norėdamas, kad jam reikalinga paslauga būtų suteikta geriau ar greičiau, siūlo valstybės tarnyboje dirbančiam asmeniui pasinaudoti jo įmonės teikiamomis paslaugomis nemokamai arba su didele nuolaida </c:v>
                </c:pt>
                <c:pt idx="4">
                  <c:v>Valstybės tarnyboje dirbantis asmuo paima piniginį atlygį už paslaugos atlikimą ar atlikimo pagreitinimą </c:v>
                </c:pt>
                <c:pt idx="5">
                  <c:v>Asmuo valstybės tarnyboje dirbančiam asmeniui atsidėkoja pinigais PO paslaugos atlikimo </c:v>
                </c:pt>
                <c:pt idx="6">
                  <c:v>Asmuo tik dėl turimų pažinčių įsidarbina į valstybės instituciją </c:v>
                </c:pt>
              </c:strCache>
            </c:strRef>
          </c:cat>
          <c:val>
            <c:numRef>
              <c:f>'Sheet 1'!$G$83:$G$89</c:f>
              <c:numCache>
                <c:formatCode>0%</c:formatCode>
                <c:ptCount val="7"/>
                <c:pt idx="0">
                  <c:v>0.14299999999999999</c:v>
                </c:pt>
                <c:pt idx="1">
                  <c:v>0.17699999999999999</c:v>
                </c:pt>
                <c:pt idx="2">
                  <c:v>0.08</c:v>
                </c:pt>
                <c:pt idx="3">
                  <c:v>0.16900000000000001</c:v>
                </c:pt>
                <c:pt idx="4">
                  <c:v>0.125</c:v>
                </c:pt>
                <c:pt idx="5">
                  <c:v>0.19900000000000001</c:v>
                </c:pt>
                <c:pt idx="6">
                  <c:v>8.5000000000000006E-2</c:v>
                </c:pt>
              </c:numCache>
            </c:numRef>
          </c:val>
          <c:extLst>
            <c:ext xmlns:c16="http://schemas.microsoft.com/office/drawing/2014/chart" uri="{C3380CC4-5D6E-409C-BE32-E72D297353CC}">
              <c16:uniqueId val="{00000002-EA78-4878-A66D-C1225B4DC797}"/>
            </c:ext>
          </c:extLst>
        </c:ser>
        <c:ser>
          <c:idx val="3"/>
          <c:order val="3"/>
          <c:tx>
            <c:strRef>
              <c:f>'Sheet 1'!$H$81</c:f>
              <c:strCache>
                <c:ptCount val="1"/>
                <c:pt idx="0">
                  <c:v>Sunku pasakyti </c:v>
                </c:pt>
              </c:strCache>
            </c:strRef>
          </c:tx>
          <c:spPr>
            <a:gradFill>
              <a:gsLst>
                <a:gs pos="0">
                  <a:schemeClr val="accent1">
                    <a:lumMod val="5000"/>
                    <a:lumOff val="95000"/>
                  </a:schemeClr>
                </a:gs>
                <a:gs pos="60000">
                  <a:srgbClr val="A5A5A5"/>
                </a:gs>
              </a:gsLst>
              <a:lin ang="5400000" scaled="1"/>
            </a:gradFill>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1'!$A$83:$A$89</c:f>
              <c:strCache>
                <c:ptCount val="7"/>
                <c:pt idx="0">
                  <c:v>Lietuvos verslininkas paperka užsienio valstybės tarnautoją ar pareigūną, siekdamas naudos savo verslui </c:v>
                </c:pt>
                <c:pt idx="1">
                  <c:v>Užsienio verslininkas paperka Lietuvos valstybės tarnautoją ar pareigūną, siekdamas naudos savo verslui </c:v>
                </c:pt>
                <c:pt idx="2">
                  <c:v>Asmuo duoda piniginį atlygį valstybės tarnyboje dirbančiam asmeniui ar pareigūnui norėdamas, kad jam reikalinga paslauga būtų suteikta geriau ar greičiau </c:v>
                </c:pt>
                <c:pt idx="3">
                  <c:v>Asmuo, norėdamas, kad jam reikalinga paslauga būtų suteikta geriau ar greičiau, siūlo valstybės tarnyboje dirbančiam asmeniui pasinaudoti jo įmonės teikiamomis paslaugomis nemokamai arba su didele nuolaida </c:v>
                </c:pt>
                <c:pt idx="4">
                  <c:v>Valstybės tarnyboje dirbantis asmuo paima piniginį atlygį už paslaugos atlikimą ar atlikimo pagreitinimą </c:v>
                </c:pt>
                <c:pt idx="5">
                  <c:v>Asmuo valstybės tarnyboje dirbančiam asmeniui atsidėkoja pinigais PO paslaugos atlikimo </c:v>
                </c:pt>
                <c:pt idx="6">
                  <c:v>Asmuo tik dėl turimų pažinčių įsidarbina į valstybės instituciją </c:v>
                </c:pt>
              </c:strCache>
            </c:strRef>
          </c:cat>
          <c:val>
            <c:numRef>
              <c:f>'Sheet 1'!$I$83:$I$89</c:f>
              <c:numCache>
                <c:formatCode>0%</c:formatCode>
                <c:ptCount val="7"/>
                <c:pt idx="0">
                  <c:v>0.47699999999999998</c:v>
                </c:pt>
                <c:pt idx="1">
                  <c:v>0.39600000000000002</c:v>
                </c:pt>
                <c:pt idx="2">
                  <c:v>0.183</c:v>
                </c:pt>
                <c:pt idx="3">
                  <c:v>0.189</c:v>
                </c:pt>
                <c:pt idx="4">
                  <c:v>0.247</c:v>
                </c:pt>
                <c:pt idx="5">
                  <c:v>0.13300000000000001</c:v>
                </c:pt>
                <c:pt idx="6">
                  <c:v>0.14499999999999999</c:v>
                </c:pt>
              </c:numCache>
            </c:numRef>
          </c:val>
          <c:extLst>
            <c:ext xmlns:c16="http://schemas.microsoft.com/office/drawing/2014/chart" uri="{C3380CC4-5D6E-409C-BE32-E72D297353CC}">
              <c16:uniqueId val="{00000003-EA78-4878-A66D-C1225B4DC797}"/>
            </c:ext>
          </c:extLst>
        </c:ser>
        <c:dLbls>
          <c:showLegendKey val="0"/>
          <c:showVal val="0"/>
          <c:showCatName val="0"/>
          <c:showSerName val="0"/>
          <c:showPercent val="0"/>
          <c:showBubbleSize val="0"/>
        </c:dLbls>
        <c:gapWidth val="150"/>
        <c:shape val="box"/>
        <c:axId val="292001344"/>
        <c:axId val="1"/>
        <c:axId val="0"/>
      </c:bar3DChart>
      <c:catAx>
        <c:axId val="292001344"/>
        <c:scaling>
          <c:orientation val="minMax"/>
        </c:scaling>
        <c:delete val="0"/>
        <c:axPos val="l"/>
        <c:numFmt formatCode="General" sourceLinked="1"/>
        <c:majorTickMark val="none"/>
        <c:minorTickMark val="none"/>
        <c:tickLblPos val="nextTo"/>
        <c:spPr>
          <a:ln w="12700">
            <a:noFill/>
          </a:ln>
        </c:spPr>
        <c:txPr>
          <a:bodyPr rot="0" vert="horz"/>
          <a:lstStyle/>
          <a:p>
            <a:pPr>
              <a:defRPr sz="11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292001344"/>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a:t>Ar pastebėjo?</a:t>
            </a:r>
          </a:p>
        </c:rich>
      </c:tx>
      <c:layout>
        <c:manualLayout>
          <c:xMode val="edge"/>
          <c:yMode val="edge"/>
          <c:x val="0.37469497319583972"/>
          <c:y val="7.1874246500360124E-3"/>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9079844064435212E-2"/>
          <c:y val="0.17505076541672493"/>
          <c:w val="0.84547576789558421"/>
          <c:h val="0.59798597534824915"/>
        </c:manualLayout>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3061-49B3-B67A-79222BC25A50}"/>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3061-49B3-B67A-79222BC25A50}"/>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3061-49B3-B67A-79222BC25A50}"/>
              </c:ext>
            </c:extLst>
          </c:dPt>
          <c:dLbls>
            <c:dLbl>
              <c:idx val="0"/>
              <c:tx>
                <c:rich>
                  <a:bodyPr/>
                  <a:lstStyle/>
                  <a:p>
                    <a:r>
                      <a:rPr lang="en-US"/>
                      <a:t>14% (19 %)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061-49B3-B67A-79222BC25A50}"/>
                </c:ext>
              </c:extLst>
            </c:dLbl>
            <c:dLbl>
              <c:idx val="1"/>
              <c:tx>
                <c:rich>
                  <a:bodyPr/>
                  <a:lstStyle/>
                  <a:p>
                    <a:r>
                      <a:rPr lang="en-US" dirty="0"/>
                      <a:t>67% (69</a:t>
                    </a:r>
                    <a:r>
                      <a:rPr lang="en-US" baseline="0" dirty="0"/>
                      <a:t>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061-49B3-B67A-79222BC25A50}"/>
                </c:ext>
              </c:extLst>
            </c:dLbl>
            <c:dLbl>
              <c:idx val="2"/>
              <c:tx>
                <c:rich>
                  <a:bodyPr/>
                  <a:lstStyle/>
                  <a:p>
                    <a:r>
                      <a:rPr lang="en-US" dirty="0"/>
                      <a:t>19 % (12 %)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3061-49B3-B67A-79222BC25A5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1'!$A$2446:$A$2448</c:f>
              <c:strCache>
                <c:ptCount val="3"/>
                <c:pt idx="0">
                  <c:v>Taip </c:v>
                </c:pt>
                <c:pt idx="1">
                  <c:v>Ne </c:v>
                </c:pt>
                <c:pt idx="2">
                  <c:v>Nežino, neatsakė </c:v>
                </c:pt>
              </c:strCache>
            </c:strRef>
          </c:cat>
          <c:val>
            <c:numRef>
              <c:f>'Sheet 1'!$B$2446:$B$2448</c:f>
              <c:numCache>
                <c:formatCode>0%</c:formatCode>
                <c:ptCount val="3"/>
                <c:pt idx="0">
                  <c:v>0.13500000000000001</c:v>
                </c:pt>
                <c:pt idx="1">
                  <c:v>0.67100000000000004</c:v>
                </c:pt>
                <c:pt idx="2">
                  <c:v>0.19400000000000001</c:v>
                </c:pt>
              </c:numCache>
            </c:numRef>
          </c:val>
          <c:extLst>
            <c:ext xmlns:c16="http://schemas.microsoft.com/office/drawing/2014/chart" uri="{C3380CC4-5D6E-409C-BE32-E72D297353CC}">
              <c16:uniqueId val="{00000006-3061-49B3-B67A-79222BC25A50}"/>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a:t>Ar prane</a:t>
            </a:r>
            <a:r>
              <a:rPr lang="lt-LT" sz="1800" b="1"/>
              <a:t>šė?</a:t>
            </a:r>
          </a:p>
        </c:rich>
      </c:tx>
      <c:layout>
        <c:manualLayout>
          <c:xMode val="edge"/>
          <c:yMode val="edge"/>
          <c:x val="0.37469497319583972"/>
          <c:y val="7.1874246500360124E-3"/>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9079844064435212E-2"/>
          <c:y val="0.17505076541672493"/>
          <c:w val="0.84547576789558421"/>
          <c:h val="0.59798597534824915"/>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0788-4373-B76C-6CD7552408B1}"/>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0788-4373-B76C-6CD7552408B1}"/>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0788-4373-B76C-6CD7552408B1}"/>
              </c:ext>
            </c:extLst>
          </c:dPt>
          <c:dLbls>
            <c:dLbl>
              <c:idx val="0"/>
              <c:tx>
                <c:rich>
                  <a:bodyPr/>
                  <a:lstStyle/>
                  <a:p>
                    <a:r>
                      <a:rPr lang="en-US"/>
                      <a:t>14% (24 %)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788-4373-B76C-6CD7552408B1}"/>
                </c:ext>
              </c:extLst>
            </c:dLbl>
            <c:dLbl>
              <c:idx val="1"/>
              <c:tx>
                <c:rich>
                  <a:bodyPr/>
                  <a:lstStyle/>
                  <a:p>
                    <a:r>
                      <a:rPr lang="en-US"/>
                      <a:t>75% (55</a:t>
                    </a:r>
                    <a:r>
                      <a:rPr lang="en-US" baseline="0"/>
                      <a:t>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0788-4373-B76C-6CD7552408B1}"/>
                </c:ext>
              </c:extLst>
            </c:dLbl>
            <c:dLbl>
              <c:idx val="2"/>
              <c:tx>
                <c:rich>
                  <a:bodyPr/>
                  <a:lstStyle/>
                  <a:p>
                    <a:r>
                      <a:rPr lang="en-US" dirty="0"/>
                      <a:t>11% (21 %)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0788-4373-B76C-6CD7552408B1}"/>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1'!$A$2454:$A$2456</c:f>
              <c:strCache>
                <c:ptCount val="3"/>
                <c:pt idx="0">
                  <c:v>Taip, pranešiau</c:v>
                </c:pt>
                <c:pt idx="1">
                  <c:v>Ne, nepranešiau </c:v>
                </c:pt>
                <c:pt idx="2">
                  <c:v>Nežino, neatsakė </c:v>
                </c:pt>
              </c:strCache>
            </c:strRef>
          </c:cat>
          <c:val>
            <c:numRef>
              <c:f>'Sheet 1'!$B$2454:$B$2456</c:f>
              <c:numCache>
                <c:formatCode>0%</c:formatCode>
                <c:ptCount val="3"/>
                <c:pt idx="0">
                  <c:v>0.14099999999999999</c:v>
                </c:pt>
                <c:pt idx="1">
                  <c:v>0.746</c:v>
                </c:pt>
                <c:pt idx="2">
                  <c:v>0.114</c:v>
                </c:pt>
              </c:numCache>
            </c:numRef>
          </c:val>
          <c:extLst>
            <c:ext xmlns:c16="http://schemas.microsoft.com/office/drawing/2014/chart" uri="{C3380CC4-5D6E-409C-BE32-E72D297353CC}">
              <c16:uniqueId val="{00000006-0788-4373-B76C-6CD7552408B1}"/>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Ar praneštų apie korupcijos atvejį?</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7120010330345974E-2"/>
          <c:y val="0.1151941897577409"/>
          <c:w val="0.95741325987721226"/>
          <c:h val="0.71631483526338191"/>
        </c:manualLayout>
      </c:layout>
      <c:bar3DChart>
        <c:barDir val="bar"/>
        <c:grouping val="stacked"/>
        <c:varyColors val="0"/>
        <c:ser>
          <c:idx val="0"/>
          <c:order val="0"/>
          <c:tx>
            <c:strRef>
              <c:f>'[Lietuvos korupcijos žemėlapis, valstybės tarnautojai (2).xlsx]Sheet 1'!$A$2473</c:f>
              <c:strCache>
                <c:ptCount val="1"/>
                <c:pt idx="0">
                  <c:v>Taip, praneščiau </c:v>
                </c:pt>
              </c:strCache>
            </c:strRef>
          </c:tx>
          <c:spPr>
            <a:gradFill>
              <a:gsLst>
                <a:gs pos="0">
                  <a:schemeClr val="accent1">
                    <a:lumMod val="5000"/>
                    <a:lumOff val="95000"/>
                  </a:schemeClr>
                </a:gs>
                <a:gs pos="61000">
                  <a:srgbClr val="53B582"/>
                </a:gs>
              </a:gsLst>
              <a:lin ang="5400000" scaled="1"/>
            </a:gradFill>
            <a:ln>
              <a:noFill/>
            </a:ln>
            <a:effectLst/>
            <a:sp3d/>
          </c:spPr>
          <c:invertIfNegative val="0"/>
          <c:dLbls>
            <c:dLbl>
              <c:idx val="0"/>
              <c:tx>
                <c:rich>
                  <a:bodyPr/>
                  <a:lstStyle/>
                  <a:p>
                    <a:fld id="{E0E13A6E-9CD2-452E-BC05-0D7891F5229E}" type="VALUE">
                      <a:rPr lang="en-US" smtClean="0"/>
                      <a:pPr/>
                      <a:t>[VALUE]</a:t>
                    </a:fld>
                    <a:r>
                      <a:rPr lang="en-US" baseline="0"/>
                      <a:t> (66 %)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C801-4034-B58D-85A7E85808B1}"/>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'[Lietuvos korupcijos žemėlapis, valstybės tarnautojai (2).xlsx]Sheet 1'!$B$2473</c:f>
              <c:numCache>
                <c:formatCode>0%</c:formatCode>
                <c:ptCount val="1"/>
                <c:pt idx="0">
                  <c:v>0.501</c:v>
                </c:pt>
              </c:numCache>
            </c:numRef>
          </c:val>
          <c:extLst>
            <c:ext xmlns:c16="http://schemas.microsoft.com/office/drawing/2014/chart" uri="{C3380CC4-5D6E-409C-BE32-E72D297353CC}">
              <c16:uniqueId val="{00000000-C801-4034-B58D-85A7E85808B1}"/>
            </c:ext>
          </c:extLst>
        </c:ser>
        <c:ser>
          <c:idx val="1"/>
          <c:order val="1"/>
          <c:tx>
            <c:strRef>
              <c:f>'[Lietuvos korupcijos žemėlapis, valstybės tarnautojai (2).xlsx]Sheet 1'!$A$2474</c:f>
              <c:strCache>
                <c:ptCount val="1"/>
                <c:pt idx="0">
                  <c:v>Sunku pasakyti, priklausytų nuo aplinkybių </c:v>
                </c:pt>
              </c:strCache>
            </c:strRef>
          </c:tx>
          <c:spPr>
            <a:gradFill>
              <a:gsLst>
                <a:gs pos="0">
                  <a:schemeClr val="accent1">
                    <a:lumMod val="5000"/>
                    <a:lumOff val="95000"/>
                  </a:schemeClr>
                </a:gs>
                <a:gs pos="60000">
                  <a:srgbClr val="F4B183"/>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4B183"/>
                  </a:gs>
                </a:gsLst>
                <a:lin ang="5400000" scaled="1"/>
              </a:gradFill>
              <a:ln>
                <a:noFill/>
              </a:ln>
              <a:effectLst/>
              <a:sp3d/>
            </c:spPr>
            <c:extLst>
              <c:ext xmlns:c16="http://schemas.microsoft.com/office/drawing/2014/chart" uri="{C3380CC4-5D6E-409C-BE32-E72D297353CC}">
                <c16:uniqueId val="{00000002-C801-4034-B58D-85A7E85808B1}"/>
              </c:ext>
            </c:extLst>
          </c:dPt>
          <c:dLbls>
            <c:dLbl>
              <c:idx val="0"/>
              <c:tx>
                <c:rich>
                  <a:bodyPr/>
                  <a:lstStyle/>
                  <a:p>
                    <a:fld id="{F3B8B312-829B-40E3-A09D-A5BA0707ACFD}" type="VALUE">
                      <a:rPr lang="en-US" smtClean="0"/>
                      <a:pPr/>
                      <a:t>[VALUE]</a:t>
                    </a:fld>
                    <a:r>
                      <a:rPr lang="en-US"/>
                      <a:t> (33 %)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C801-4034-B58D-85A7E85808B1}"/>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'[Lietuvos korupcijos žemėlapis, valstybės tarnautojai (2).xlsx]Sheet 1'!$B$2474</c:f>
              <c:numCache>
                <c:formatCode>0%</c:formatCode>
                <c:ptCount val="1"/>
                <c:pt idx="0">
                  <c:v>0.32300000000000001</c:v>
                </c:pt>
              </c:numCache>
            </c:numRef>
          </c:val>
          <c:extLst>
            <c:ext xmlns:c16="http://schemas.microsoft.com/office/drawing/2014/chart" uri="{C3380CC4-5D6E-409C-BE32-E72D297353CC}">
              <c16:uniqueId val="{00000003-C801-4034-B58D-85A7E85808B1}"/>
            </c:ext>
          </c:extLst>
        </c:ser>
        <c:ser>
          <c:idx val="2"/>
          <c:order val="2"/>
          <c:tx>
            <c:strRef>
              <c:f>'[Lietuvos korupcijos žemėlapis, valstybės tarnautojai (2).xlsx]Sheet 1'!$A$2475</c:f>
              <c:strCache>
                <c:ptCount val="1"/>
                <c:pt idx="0">
                  <c:v>Ne, nepraneščiau </c:v>
                </c:pt>
              </c:strCache>
            </c:strRef>
          </c:tx>
          <c:spPr>
            <a:gradFill>
              <a:gsLst>
                <a:gs pos="0">
                  <a:schemeClr val="accent1">
                    <a:lumMod val="5000"/>
                    <a:lumOff val="95000"/>
                  </a:schemeClr>
                </a:gs>
                <a:gs pos="60000">
                  <a:srgbClr val="DF496D"/>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DF496D"/>
                  </a:gs>
                </a:gsLst>
                <a:lin ang="5400000" scaled="1"/>
              </a:gradFill>
              <a:ln>
                <a:noFill/>
              </a:ln>
              <a:effectLst/>
              <a:sp3d/>
            </c:spPr>
            <c:extLst>
              <c:ext xmlns:c16="http://schemas.microsoft.com/office/drawing/2014/chart" uri="{C3380CC4-5D6E-409C-BE32-E72D297353CC}">
                <c16:uniqueId val="{00000005-C801-4034-B58D-85A7E85808B1}"/>
              </c:ext>
            </c:extLst>
          </c:dPt>
          <c:dLbls>
            <c:dLbl>
              <c:idx val="0"/>
              <c:tx>
                <c:rich>
                  <a:bodyPr/>
                  <a:lstStyle/>
                  <a:p>
                    <a:fld id="{D1542081-E833-4779-8F03-58B575587A01}" type="VALUE">
                      <a:rPr lang="en-US" smtClean="0"/>
                      <a:pPr/>
                      <a:t>[VALUE]</a:t>
                    </a:fld>
                    <a:r>
                      <a:rPr lang="en-US"/>
                      <a:t> (1 %)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801-4034-B58D-85A7E85808B1}"/>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'[Lietuvos korupcijos žemėlapis, valstybės tarnautojai (2).xlsx]Sheet 1'!$B$2475</c:f>
              <c:numCache>
                <c:formatCode>0%</c:formatCode>
                <c:ptCount val="1"/>
                <c:pt idx="0">
                  <c:v>2.3E-2</c:v>
                </c:pt>
              </c:numCache>
            </c:numRef>
          </c:val>
          <c:extLst>
            <c:ext xmlns:c16="http://schemas.microsoft.com/office/drawing/2014/chart" uri="{C3380CC4-5D6E-409C-BE32-E72D297353CC}">
              <c16:uniqueId val="{00000006-C801-4034-B58D-85A7E85808B1}"/>
            </c:ext>
          </c:extLst>
        </c:ser>
        <c:ser>
          <c:idx val="3"/>
          <c:order val="3"/>
          <c:tx>
            <c:strRef>
              <c:f>'[Lietuvos korupcijos žemėlapis, valstybės tarnautojai (2).xlsx]Sheet 1'!$A$2476</c:f>
              <c:strCache>
                <c:ptCount val="1"/>
                <c:pt idx="0">
                  <c:v>Nežino, neatsakė </c:v>
                </c:pt>
              </c:strCache>
            </c:strRef>
          </c:tx>
          <c:spPr>
            <a:gradFill>
              <a:gsLst>
                <a:gs pos="0">
                  <a:schemeClr val="accent1">
                    <a:lumMod val="5000"/>
                    <a:lumOff val="95000"/>
                  </a:schemeClr>
                </a:gs>
                <a:gs pos="61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'[Lietuvos korupcijos žemėlapis, valstybės tarnautojai (2).xlsx]Sheet 1'!$B$2476</c:f>
              <c:numCache>
                <c:formatCode>0%</c:formatCode>
                <c:ptCount val="1"/>
                <c:pt idx="0">
                  <c:v>0.154</c:v>
                </c:pt>
              </c:numCache>
            </c:numRef>
          </c:val>
          <c:extLst>
            <c:ext xmlns:c16="http://schemas.microsoft.com/office/drawing/2014/chart" uri="{C3380CC4-5D6E-409C-BE32-E72D297353CC}">
              <c16:uniqueId val="{00000007-C801-4034-B58D-85A7E85808B1}"/>
            </c:ext>
          </c:extLst>
        </c:ser>
        <c:dLbls>
          <c:showLegendKey val="0"/>
          <c:showVal val="1"/>
          <c:showCatName val="0"/>
          <c:showSerName val="0"/>
          <c:showPercent val="0"/>
          <c:showBubbleSize val="0"/>
        </c:dLbls>
        <c:gapWidth val="150"/>
        <c:shape val="box"/>
        <c:axId val="324649168"/>
        <c:axId val="324649728"/>
        <c:axId val="0"/>
      </c:bar3DChart>
      <c:catAx>
        <c:axId val="324649168"/>
        <c:scaling>
          <c:orientation val="minMax"/>
        </c:scaling>
        <c:delete val="1"/>
        <c:axPos val="l"/>
        <c:numFmt formatCode="General" sourceLinked="1"/>
        <c:majorTickMark val="none"/>
        <c:minorTickMark val="none"/>
        <c:tickLblPos val="nextTo"/>
        <c:crossAx val="324649728"/>
        <c:crosses val="autoZero"/>
        <c:auto val="1"/>
        <c:lblAlgn val="ctr"/>
        <c:lblOffset val="100"/>
        <c:noMultiLvlLbl val="0"/>
      </c:catAx>
      <c:valAx>
        <c:axId val="3246497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491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a:t>Ar </a:t>
            </a:r>
            <a:r>
              <a:rPr lang="lt-LT" sz="1800" b="1"/>
              <a:t>žino kur kreiptis norint pranešti apie korupcijos atvejį?</a:t>
            </a:r>
          </a:p>
        </c:rich>
      </c:tx>
      <c:overlay val="0"/>
      <c:spPr>
        <a:noFill/>
        <a:ln>
          <a:noFill/>
        </a:ln>
        <a:effectLst/>
      </c:sp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2"/>
          <c:order val="0"/>
          <c:tx>
            <c:strRef>
              <c:f>'Sheet 1'!$A$2482</c:f>
              <c:strCache>
                <c:ptCount val="1"/>
                <c:pt idx="0">
                  <c:v>Taip, žinau</c:v>
                </c:pt>
              </c:strCache>
            </c:strRef>
          </c:tx>
          <c:spPr>
            <a:gradFill>
              <a:gsLst>
                <a:gs pos="0">
                  <a:schemeClr val="accent1">
                    <a:lumMod val="5000"/>
                    <a:lumOff val="95000"/>
                  </a:schemeClr>
                </a:gs>
                <a:gs pos="61000">
                  <a:srgbClr val="53B582"/>
                </a:gs>
              </a:gsLst>
              <a:lin ang="5400000" scaled="1"/>
            </a:gradFill>
          </c:spPr>
          <c:invertIfNegative val="0"/>
          <c:dPt>
            <c:idx val="0"/>
            <c:invertIfNegative val="0"/>
            <c:bubble3D val="0"/>
            <c:extLst>
              <c:ext xmlns:c16="http://schemas.microsoft.com/office/drawing/2014/chart" uri="{C3380CC4-5D6E-409C-BE32-E72D297353CC}">
                <c16:uniqueId val="{00000001-084D-4A50-B9FD-936B0F602599}"/>
              </c:ext>
            </c:extLst>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'Sheet 1'!$B$2482</c:f>
              <c:numCache>
                <c:formatCode>0%</c:formatCode>
                <c:ptCount val="1"/>
                <c:pt idx="0">
                  <c:v>0.70699999999999996</c:v>
                </c:pt>
              </c:numCache>
            </c:numRef>
          </c:val>
          <c:extLst>
            <c:ext xmlns:c16="http://schemas.microsoft.com/office/drawing/2014/chart" uri="{C3380CC4-5D6E-409C-BE32-E72D297353CC}">
              <c16:uniqueId val="{00000002-084D-4A50-B9FD-936B0F602599}"/>
            </c:ext>
          </c:extLst>
        </c:ser>
        <c:ser>
          <c:idx val="3"/>
          <c:order val="1"/>
          <c:tx>
            <c:strRef>
              <c:f>'Sheet 1'!$A$2483</c:f>
              <c:strCache>
                <c:ptCount val="1"/>
                <c:pt idx="0">
                  <c:v>Ne, nežinau </c:v>
                </c:pt>
              </c:strCache>
            </c:strRef>
          </c:tx>
          <c:spPr>
            <a:gradFill>
              <a:gsLst>
                <a:gs pos="0">
                  <a:schemeClr val="accent1">
                    <a:lumMod val="5000"/>
                    <a:lumOff val="95000"/>
                  </a:schemeClr>
                </a:gs>
                <a:gs pos="60000">
                  <a:srgbClr val="DF496D"/>
                </a:gs>
              </a:gsLst>
              <a:lin ang="5400000" scaled="1"/>
            </a:gra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'Sheet 1'!$B$2483</c:f>
              <c:numCache>
                <c:formatCode>0%</c:formatCode>
                <c:ptCount val="1"/>
                <c:pt idx="0">
                  <c:v>0.29299999999999998</c:v>
                </c:pt>
              </c:numCache>
            </c:numRef>
          </c:val>
          <c:extLst>
            <c:ext xmlns:c16="http://schemas.microsoft.com/office/drawing/2014/chart" uri="{C3380CC4-5D6E-409C-BE32-E72D297353CC}">
              <c16:uniqueId val="{00000003-084D-4A50-B9FD-936B0F602599}"/>
            </c:ext>
          </c:extLst>
        </c:ser>
        <c:dLbls>
          <c:showLegendKey val="0"/>
          <c:showVal val="1"/>
          <c:showCatName val="0"/>
          <c:showSerName val="0"/>
          <c:showPercent val="0"/>
          <c:showBubbleSize val="0"/>
        </c:dLbls>
        <c:gapWidth val="150"/>
        <c:shape val="box"/>
        <c:axId val="324652528"/>
        <c:axId val="324653088"/>
        <c:axId val="0"/>
      </c:bar3DChart>
      <c:catAx>
        <c:axId val="324652528"/>
        <c:scaling>
          <c:orientation val="minMax"/>
        </c:scaling>
        <c:delete val="1"/>
        <c:axPos val="l"/>
        <c:numFmt formatCode="General" sourceLinked="1"/>
        <c:majorTickMark val="none"/>
        <c:minorTickMark val="none"/>
        <c:tickLblPos val="nextTo"/>
        <c:crossAx val="324653088"/>
        <c:crosses val="autoZero"/>
        <c:auto val="1"/>
        <c:lblAlgn val="ctr"/>
        <c:lblOffset val="100"/>
        <c:noMultiLvlLbl val="0"/>
      </c:catAx>
      <c:valAx>
        <c:axId val="3246530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52528"/>
        <c:crosses val="autoZero"/>
        <c:crossBetween val="between"/>
      </c:valAx>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i="0" u="none" strike="noStrike" kern="1200" spc="0" baseline="0" dirty="0">
                <a:solidFill>
                  <a:prstClr val="black"/>
                </a:solidFill>
              </a:rPr>
              <a:t>Nenoro pranešti apie korumpuotą įvykį priežastys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8166904521291931"/>
          <c:y val="0.13278911465194304"/>
          <c:w val="0.50031069243111481"/>
          <c:h val="0.8672108853480569"/>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1'!$A$2519:$A$2528</c:f>
              <c:strCache>
                <c:ptCount val="10"/>
                <c:pt idx="0">
                  <c:v>Nežino, neatsakė </c:v>
                </c:pt>
                <c:pt idx="1">
                  <c:v>Kita</c:v>
                </c:pt>
                <c:pt idx="2">
                  <c:v>Sunku pranešti ir tam reikia laiko </c:v>
                </c:pt>
                <c:pt idx="3">
                  <c:v>Atvejis toks nereikšmingas, kad apie jį nėra prasmės pranešinėti </c:v>
                </c:pt>
                <c:pt idx="4">
                  <c:v>Nenori nieko išduoti, sukelti papildomų rūpesčių </c:v>
                </c:pt>
                <c:pt idx="5">
                  <c:v>Visi žino apie šiuos atvejus, bet niekas nepraneša </c:v>
                </c:pt>
                <c:pt idx="6">
                  <c:v>Nežino, kur pranešti </c:v>
                </c:pt>
                <c:pt idx="7">
                  <c:v>Nėra įsitikinę, kad tai – korupcijos atvejis </c:v>
                </c:pt>
                <c:pt idx="8">
                  <c:v>Nėra prasmės pranešti, nes su tuo susijusių asmenų vis tiek niekas nenuteistų </c:v>
                </c:pt>
                <c:pt idx="9">
                  <c:v>Tie, kas praneša, galų gale nukenčia skaudžiausiai </c:v>
                </c:pt>
              </c:strCache>
            </c:strRef>
          </c:cat>
          <c:val>
            <c:numRef>
              <c:f>'Sheet 1'!$B$2519:$B$2528</c:f>
              <c:numCache>
                <c:formatCode>0%</c:formatCode>
                <c:ptCount val="10"/>
                <c:pt idx="0">
                  <c:v>6.6000000000000003E-2</c:v>
                </c:pt>
                <c:pt idx="1">
                  <c:v>0.02</c:v>
                </c:pt>
                <c:pt idx="2">
                  <c:v>0.108</c:v>
                </c:pt>
                <c:pt idx="3">
                  <c:v>0.13</c:v>
                </c:pt>
                <c:pt idx="4">
                  <c:v>0.27200000000000002</c:v>
                </c:pt>
                <c:pt idx="5">
                  <c:v>0.30299999999999999</c:v>
                </c:pt>
                <c:pt idx="6">
                  <c:v>0.374</c:v>
                </c:pt>
                <c:pt idx="7">
                  <c:v>0.379</c:v>
                </c:pt>
                <c:pt idx="8">
                  <c:v>0.41599999999999998</c:v>
                </c:pt>
                <c:pt idx="9">
                  <c:v>0.443</c:v>
                </c:pt>
              </c:numCache>
            </c:numRef>
          </c:val>
          <c:extLst>
            <c:ext xmlns:c16="http://schemas.microsoft.com/office/drawing/2014/chart" uri="{C3380CC4-5D6E-409C-BE32-E72D297353CC}">
              <c16:uniqueId val="{00000000-2ECD-4A2D-B011-185E700EB3CF}"/>
            </c:ext>
          </c:extLst>
        </c:ser>
        <c:dLbls>
          <c:showLegendKey val="0"/>
          <c:showVal val="1"/>
          <c:showCatName val="0"/>
          <c:showSerName val="0"/>
          <c:showPercent val="0"/>
          <c:showBubbleSize val="0"/>
        </c:dLbls>
        <c:gapWidth val="150"/>
        <c:shape val="box"/>
        <c:axId val="324658128"/>
        <c:axId val="324658688"/>
        <c:axId val="0"/>
      </c:bar3DChart>
      <c:catAx>
        <c:axId val="324658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58688"/>
        <c:crosses val="autoZero"/>
        <c:auto val="1"/>
        <c:lblAlgn val="ctr"/>
        <c:lblOffset val="100"/>
        <c:noMultiLvlLbl val="0"/>
      </c:catAx>
      <c:valAx>
        <c:axId val="32465868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58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a:t>Kaip </a:t>
            </a:r>
            <a:r>
              <a:rPr lang="en-US" sz="1800" b="1" dirty="0" err="1"/>
              <a:t>gali</a:t>
            </a:r>
            <a:r>
              <a:rPr lang="en-US" sz="1800" b="1" dirty="0"/>
              <a:t> </a:t>
            </a:r>
            <a:r>
              <a:rPr lang="en-US" sz="1800" b="1" dirty="0" err="1"/>
              <a:t>nukent</a:t>
            </a:r>
            <a:r>
              <a:rPr lang="lt-LT" sz="1800" b="1" dirty="0" err="1"/>
              <a:t>ėti</a:t>
            </a:r>
            <a:r>
              <a:rPr lang="lt-LT" sz="1800" b="1" dirty="0"/>
              <a:t> apie korupciją pranešęs žmogus?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8166904521291931"/>
          <c:y val="0.13278911465194304"/>
          <c:w val="0.50031069243111481"/>
          <c:h val="0.8672108853480569"/>
        </c:manualLayout>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1'!$A$2548:$A$2553</c:f>
              <c:strCache>
                <c:ptCount val="6"/>
                <c:pt idx="0">
                  <c:v> Yra atstumiamas artimųjų, pažįstamų </c:v>
                </c:pt>
                <c:pt idx="1">
                  <c:v>Yra įtarinėjamas, kad veikia dėl savanaudiškų paskatų </c:v>
                </c:pt>
                <c:pt idx="2">
                  <c:v>Pranešęs pats turės nemalonumų su teisėsaugos institucijomis </c:v>
                </c:pt>
                <c:pt idx="3">
                  <c:v>Yra viešai apšmeižiamas </c:v>
                </c:pt>
                <c:pt idx="4">
                  <c:v>Pranešęs praranda darbą </c:v>
                </c:pt>
                <c:pt idx="5">
                  <c:v>Patiria spaudimą darbe </c:v>
                </c:pt>
              </c:strCache>
            </c:strRef>
          </c:cat>
          <c:val>
            <c:numRef>
              <c:f>'Sheet 1'!$O$2548:$O$2553</c:f>
              <c:numCache>
                <c:formatCode>0%</c:formatCode>
                <c:ptCount val="6"/>
                <c:pt idx="0">
                  <c:v>0.314</c:v>
                </c:pt>
                <c:pt idx="1">
                  <c:v>0.49199999999999999</c:v>
                </c:pt>
                <c:pt idx="2">
                  <c:v>0.499</c:v>
                </c:pt>
                <c:pt idx="3">
                  <c:v>0.52400000000000002</c:v>
                </c:pt>
                <c:pt idx="4">
                  <c:v>0.63500000000000001</c:v>
                </c:pt>
                <c:pt idx="5">
                  <c:v>0.78099999999999992</c:v>
                </c:pt>
              </c:numCache>
            </c:numRef>
          </c:val>
          <c:extLst>
            <c:ext xmlns:c16="http://schemas.microsoft.com/office/drawing/2014/chart" uri="{C3380CC4-5D6E-409C-BE32-E72D297353CC}">
              <c16:uniqueId val="{00000000-97CC-4A11-A117-662CEDEC903F}"/>
            </c:ext>
          </c:extLst>
        </c:ser>
        <c:dLbls>
          <c:showLegendKey val="0"/>
          <c:showVal val="1"/>
          <c:showCatName val="0"/>
          <c:showSerName val="0"/>
          <c:showPercent val="0"/>
          <c:showBubbleSize val="0"/>
        </c:dLbls>
        <c:gapWidth val="150"/>
        <c:shape val="box"/>
        <c:axId val="324658128"/>
        <c:axId val="324658688"/>
        <c:axId val="0"/>
      </c:bar3DChart>
      <c:catAx>
        <c:axId val="324658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58688"/>
        <c:crosses val="autoZero"/>
        <c:auto val="1"/>
        <c:lblAlgn val="ctr"/>
        <c:lblOffset val="100"/>
        <c:noMultiLvlLbl val="0"/>
      </c:catAx>
      <c:valAx>
        <c:axId val="32465868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58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r>
              <a:rPr lang="lt-LT" sz="1800" b="1" i="0" u="none" strike="noStrike" kern="1200" baseline="0" dirty="0">
                <a:solidFill>
                  <a:prstClr val="black"/>
                </a:solidFill>
                <a:latin typeface="Calibri" panose="020F0502020204030204" pitchFamily="34" charset="0"/>
                <a:cs typeface="Calibri" panose="020F0502020204030204" pitchFamily="34" charset="0"/>
              </a:rPr>
              <a:t>Teiginiai apie tuos, kurie praneša korupcijos atvejį</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lt-LT" sz="1800" b="1"/>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1'!$A$2559:$A$2564</c:f>
              <c:strCache>
                <c:ptCount val="6"/>
                <c:pt idx="0">
                  <c:v>Tai yra žmonės, turintys liguistą sąmonę </c:v>
                </c:pt>
                <c:pt idx="1">
                  <c:v>Tai yra savanaudžiai, norintys pašalinti jiems neparankius asmenis </c:v>
                </c:pt>
                <c:pt idx="2">
                  <c:v>Jie yra „Don Kichotai“ su padidintu teisingumo jausmu </c:v>
                </c:pt>
                <c:pt idx="3">
                  <c:v>Jie yra tiesiog normalūs žmonės </c:v>
                </c:pt>
                <c:pt idx="4">
                  <c:v>Jie yra drąsūs žmonės </c:v>
                </c:pt>
                <c:pt idx="5">
                  <c:v>Jie yra pilietiškai aktyvūs žmonės </c:v>
                </c:pt>
              </c:strCache>
            </c:strRef>
          </c:cat>
          <c:val>
            <c:numRef>
              <c:f>'Sheet 1'!$M$2559:$M$2564</c:f>
              <c:numCache>
                <c:formatCode>0%</c:formatCode>
                <c:ptCount val="6"/>
                <c:pt idx="0">
                  <c:v>4.2999999999999997E-2</c:v>
                </c:pt>
                <c:pt idx="1">
                  <c:v>0.09</c:v>
                </c:pt>
                <c:pt idx="2">
                  <c:v>0.315</c:v>
                </c:pt>
                <c:pt idx="3">
                  <c:v>0.874</c:v>
                </c:pt>
                <c:pt idx="4">
                  <c:v>0.89799999999999991</c:v>
                </c:pt>
                <c:pt idx="5">
                  <c:v>0.93500000000000005</c:v>
                </c:pt>
              </c:numCache>
            </c:numRef>
          </c:val>
          <c:extLst>
            <c:ext xmlns:c16="http://schemas.microsoft.com/office/drawing/2014/chart" uri="{C3380CC4-5D6E-409C-BE32-E72D297353CC}">
              <c16:uniqueId val="{00000000-4D93-4DF5-B09F-1F72B015A0FA}"/>
            </c:ext>
          </c:extLst>
        </c:ser>
        <c:dLbls>
          <c:showLegendKey val="0"/>
          <c:showVal val="1"/>
          <c:showCatName val="0"/>
          <c:showSerName val="0"/>
          <c:showPercent val="0"/>
          <c:showBubbleSize val="0"/>
        </c:dLbls>
        <c:gapWidth val="150"/>
        <c:shape val="box"/>
        <c:axId val="1972013248"/>
        <c:axId val="1972013728"/>
        <c:axId val="0"/>
      </c:bar3DChart>
      <c:catAx>
        <c:axId val="19720132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2013728"/>
        <c:crosses val="autoZero"/>
        <c:auto val="1"/>
        <c:lblAlgn val="ctr"/>
        <c:lblOffset val="100"/>
        <c:noMultiLvlLbl val="0"/>
      </c:catAx>
      <c:valAx>
        <c:axId val="19720137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20132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i="0" u="none" strike="noStrike" kern="1200" baseline="0" dirty="0" err="1">
                <a:solidFill>
                  <a:prstClr val="black"/>
                </a:solidFill>
                <a:latin typeface="Calibri" panose="020F0502020204030204" pitchFamily="34" charset="0"/>
                <a:cs typeface="Calibri" panose="020F0502020204030204" pitchFamily="34" charset="0"/>
              </a:rPr>
              <a:t>Dalyvavimas</a:t>
            </a:r>
            <a:r>
              <a:rPr lang="en-US" sz="1800" b="1" i="0" u="none" strike="noStrike" kern="1200" baseline="0" dirty="0">
                <a:solidFill>
                  <a:prstClr val="black"/>
                </a:solidFill>
                <a:latin typeface="Calibri" panose="020F0502020204030204" pitchFamily="34" charset="0"/>
                <a:cs typeface="Calibri" panose="020F0502020204030204" pitchFamily="34" charset="0"/>
              </a:rPr>
              <a:t> </a:t>
            </a:r>
            <a:r>
              <a:rPr lang="en-US" sz="1800" b="1" i="0" u="none" strike="noStrike" kern="1200" baseline="0" dirty="0" err="1">
                <a:solidFill>
                  <a:prstClr val="black"/>
                </a:solidFill>
                <a:latin typeface="Calibri" panose="020F0502020204030204" pitchFamily="34" charset="0"/>
                <a:cs typeface="Calibri" panose="020F0502020204030204" pitchFamily="34" charset="0"/>
              </a:rPr>
              <a:t>antikorupcin</a:t>
            </a:r>
            <a:r>
              <a:rPr lang="lt-LT" sz="1800" b="1" i="0" u="none" strike="noStrike" kern="1200" baseline="0" dirty="0">
                <a:solidFill>
                  <a:prstClr val="black"/>
                </a:solidFill>
                <a:latin typeface="Calibri" panose="020F0502020204030204" pitchFamily="34" charset="0"/>
                <a:cs typeface="Calibri" panose="020F0502020204030204" pitchFamily="34" charset="0"/>
              </a:rPr>
              <a:t>ė</a:t>
            </a:r>
            <a:r>
              <a:rPr lang="en-US" sz="1800" b="1" i="0" u="none" strike="noStrike" kern="1200" baseline="0" dirty="0">
                <a:solidFill>
                  <a:prstClr val="black"/>
                </a:solidFill>
                <a:latin typeface="Calibri" panose="020F0502020204030204" pitchFamily="34" charset="0"/>
                <a:cs typeface="Calibri" panose="020F0502020204030204" pitchFamily="34" charset="0"/>
              </a:rPr>
              <a:t>s</a:t>
            </a:r>
            <a:r>
              <a:rPr lang="lt-LT" sz="1800" b="1" i="0" u="none" strike="noStrike" kern="1200" baseline="0" dirty="0">
                <a:solidFill>
                  <a:prstClr val="black"/>
                </a:solidFill>
                <a:latin typeface="Calibri" panose="020F0502020204030204" pitchFamily="34" charset="0"/>
                <a:cs typeface="Calibri" panose="020F0502020204030204" pitchFamily="34" charset="0"/>
              </a:rPr>
              <a:t>e veiklose</a:t>
            </a:r>
          </a:p>
          <a:p>
            <a:pPr marL="0" marR="0" lvl="0" indent="0" algn="ctr" defTabSz="914400" rtl="0" eaLnBrk="1" fontAlgn="auto" latinLnBrk="0" hangingPunct="1">
              <a:lnSpc>
                <a:spcPct val="100000"/>
              </a:lnSpc>
              <a:spcBef>
                <a:spcPts val="0"/>
              </a:spcBef>
              <a:spcAft>
                <a:spcPts val="0"/>
              </a:spcAft>
              <a:buClrTx/>
              <a:buSzTx/>
              <a:buFontTx/>
              <a:buNone/>
              <a:tabLst/>
              <a:defRPr sz="1600" b="1"/>
            </a:pPr>
            <a:endParaRPr lang="lt-LT" sz="1600" b="1" dirty="0"/>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6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AF1B-4072-8052-C7B99F4BF668}"/>
              </c:ext>
            </c:extLst>
          </c:dPt>
          <c:dPt>
            <c:idx val="1"/>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AF1B-4072-8052-C7B99F4BF668}"/>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AF1B-4072-8052-C7B99F4BF668}"/>
              </c:ext>
            </c:extLst>
          </c:dPt>
          <c:dPt>
            <c:idx val="3"/>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AF1B-4072-8052-C7B99F4BF668}"/>
              </c:ext>
            </c:extLst>
          </c:dPt>
          <c:dPt>
            <c:idx val="4"/>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AF1B-4072-8052-C7B99F4BF668}"/>
              </c:ext>
            </c:extLst>
          </c:dPt>
          <c:dPt>
            <c:idx val="5"/>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B-AF1B-4072-8052-C7B99F4BF668}"/>
              </c:ext>
            </c:extLst>
          </c:dPt>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1'!$A$4775:$A$4777</c:f>
              <c:strCache>
                <c:ptCount val="3"/>
                <c:pt idx="0">
                  <c:v>Taip, norėčiau dalyvauti </c:v>
                </c:pt>
                <c:pt idx="1">
                  <c:v>Ne, dalyvauti nenorėčiau </c:v>
                </c:pt>
                <c:pt idx="2">
                  <c:v>Nežino, neatsakė </c:v>
                </c:pt>
              </c:strCache>
            </c:strRef>
          </c:cat>
          <c:val>
            <c:numRef>
              <c:f>'Sheet 1'!$B$4775:$B$4777</c:f>
              <c:numCache>
                <c:formatCode>0%</c:formatCode>
                <c:ptCount val="3"/>
                <c:pt idx="0">
                  <c:v>0.20899999999999999</c:v>
                </c:pt>
                <c:pt idx="1">
                  <c:v>0.36499999999999999</c:v>
                </c:pt>
                <c:pt idx="2">
                  <c:v>0.42599999999999999</c:v>
                </c:pt>
              </c:numCache>
            </c:numRef>
          </c:val>
          <c:extLst>
            <c:ext xmlns:c16="http://schemas.microsoft.com/office/drawing/2014/chart" uri="{C3380CC4-5D6E-409C-BE32-E72D297353CC}">
              <c16:uniqueId val="{0000000C-AF1B-4072-8052-C7B99F4BF668}"/>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Dalyvavimas antikorupcinėse veiklose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0"/>
              <c:layout>
                <c:manualLayout>
                  <c:x val="2.5173364202088596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71-4EE3-B693-A5A095D48A2F}"/>
                </c:ext>
              </c:extLst>
            </c:dLbl>
            <c:dLbl>
              <c:idx val="1"/>
              <c:layout>
                <c:manualLayout>
                  <c:x val="2.7461851856823923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71-4EE3-B693-A5A095D48A2F}"/>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1'!$A$4783:$A$4788</c:f>
              <c:strCache>
                <c:ptCount val="6"/>
                <c:pt idx="0">
                  <c:v>Nežino, neatsakė </c:v>
                </c:pt>
                <c:pt idx="1">
                  <c:v>Kita</c:v>
                </c:pt>
                <c:pt idx="2">
                  <c:v>Užtikrinant įstaigos darbuotojų patikimumą </c:v>
                </c:pt>
                <c:pt idx="3">
                  <c:v>Korupcijos prevencijos priemonių kūrimas ir įgyvendinimas įstaigoje </c:v>
                </c:pt>
                <c:pt idx="4">
                  <c:v>Skaidrių sprendimų priėmimas ir asmeninio pavyzdžio įstaigoje rodymas </c:v>
                </c:pt>
                <c:pt idx="5">
                  <c:v>Didinant įstaigos darbuotojų antikorupcinį sąmoningumą </c:v>
                </c:pt>
              </c:strCache>
            </c:strRef>
          </c:cat>
          <c:val>
            <c:numRef>
              <c:f>'Sheet 1'!$B$4783:$B$4788</c:f>
              <c:numCache>
                <c:formatCode>0%</c:formatCode>
                <c:ptCount val="6"/>
                <c:pt idx="0">
                  <c:v>2.8000000000000001E-2</c:v>
                </c:pt>
                <c:pt idx="1">
                  <c:v>0.04</c:v>
                </c:pt>
                <c:pt idx="2">
                  <c:v>0.38700000000000001</c:v>
                </c:pt>
                <c:pt idx="3">
                  <c:v>0.47</c:v>
                </c:pt>
                <c:pt idx="4">
                  <c:v>0.47399999999999998</c:v>
                </c:pt>
                <c:pt idx="5">
                  <c:v>0.624</c:v>
                </c:pt>
              </c:numCache>
            </c:numRef>
          </c:val>
          <c:extLst>
            <c:ext xmlns:c16="http://schemas.microsoft.com/office/drawing/2014/chart" uri="{C3380CC4-5D6E-409C-BE32-E72D297353CC}">
              <c16:uniqueId val="{00000000-DFEB-4070-B656-B6E848ED9F20}"/>
            </c:ext>
          </c:extLst>
        </c:ser>
        <c:dLbls>
          <c:showLegendKey val="0"/>
          <c:showVal val="1"/>
          <c:showCatName val="0"/>
          <c:showSerName val="0"/>
          <c:showPercent val="0"/>
          <c:showBubbleSize val="0"/>
        </c:dLbls>
        <c:gapWidth val="150"/>
        <c:shape val="box"/>
        <c:axId val="324665408"/>
        <c:axId val="324665968"/>
        <c:axId val="0"/>
      </c:bar3DChart>
      <c:catAx>
        <c:axId val="3246654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65968"/>
        <c:crosses val="autoZero"/>
        <c:auto val="1"/>
        <c:lblAlgn val="ctr"/>
        <c:lblOffset val="100"/>
        <c:noMultiLvlLbl val="0"/>
      </c:catAx>
      <c:valAx>
        <c:axId val="3246659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6540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dirty="0" err="1"/>
              <a:t>Priemon</a:t>
            </a:r>
            <a:r>
              <a:rPr lang="lt-LT" sz="1800" b="1" dirty="0"/>
              <a:t>ės</a:t>
            </a:r>
            <a:r>
              <a:rPr lang="en-US" sz="1800" b="1" dirty="0"/>
              <a:t>,</a:t>
            </a:r>
            <a:r>
              <a:rPr lang="en-US" sz="1800" b="1" baseline="0" dirty="0"/>
              <a:t> </a:t>
            </a:r>
            <a:r>
              <a:rPr lang="en-US" sz="1800" b="1" baseline="0" dirty="0" err="1"/>
              <a:t>skirtos</a:t>
            </a:r>
            <a:r>
              <a:rPr lang="en-US" sz="1800" b="1" baseline="0" dirty="0"/>
              <a:t> </a:t>
            </a:r>
            <a:r>
              <a:rPr lang="en-US" sz="1800" b="1" baseline="0" dirty="0" err="1"/>
              <a:t>kurti</a:t>
            </a:r>
            <a:r>
              <a:rPr lang="en-US" sz="1800" b="1" baseline="0" dirty="0"/>
              <a:t> </a:t>
            </a:r>
            <a:r>
              <a:rPr lang="lt-LT" sz="1800" b="1" dirty="0"/>
              <a:t>korupcijai atsparesnę aplinką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1'!$A$4801</c:f>
              <c:strCache>
                <c:ptCount val="1"/>
                <c:pt idx="0">
                  <c:v>Taip, žinau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1-5B2B-403B-ACFC-6B229FF6E74B}"/>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1'!$B$4801</c:f>
              <c:numCache>
                <c:formatCode>0%</c:formatCode>
                <c:ptCount val="1"/>
                <c:pt idx="0">
                  <c:v>0.51500000000000001</c:v>
                </c:pt>
              </c:numCache>
            </c:numRef>
          </c:val>
          <c:extLst>
            <c:ext xmlns:c16="http://schemas.microsoft.com/office/drawing/2014/chart" uri="{C3380CC4-5D6E-409C-BE32-E72D297353CC}">
              <c16:uniqueId val="{00000002-5B2B-403B-ACFC-6B229FF6E74B}"/>
            </c:ext>
          </c:extLst>
        </c:ser>
        <c:ser>
          <c:idx val="1"/>
          <c:order val="1"/>
          <c:tx>
            <c:strRef>
              <c:f>'Sheet 1'!$A$4802</c:f>
              <c:strCache>
                <c:ptCount val="1"/>
                <c:pt idx="0">
                  <c:v>Iš dalies žinau </c:v>
                </c:pt>
              </c:strCache>
            </c:strRef>
          </c:tx>
          <c:spPr>
            <a:gradFill>
              <a:gsLst>
                <a:gs pos="0">
                  <a:schemeClr val="accent1">
                    <a:lumMod val="5000"/>
                    <a:lumOff val="95000"/>
                  </a:schemeClr>
                </a:gs>
                <a:gs pos="60000">
                  <a:srgbClr val="F4B183"/>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F4B183"/>
                  </a:gs>
                </a:gsLst>
                <a:lin ang="5400000" scaled="1"/>
              </a:gradFill>
              <a:ln>
                <a:noFill/>
              </a:ln>
              <a:effectLst/>
              <a:sp3d/>
            </c:spPr>
            <c:extLst>
              <c:ext xmlns:c16="http://schemas.microsoft.com/office/drawing/2014/chart" uri="{C3380CC4-5D6E-409C-BE32-E72D297353CC}">
                <c16:uniqueId val="{00000002-7A8D-41EE-97BB-DCC0A5CC1512}"/>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1'!$B$4802</c:f>
              <c:numCache>
                <c:formatCode>0%</c:formatCode>
                <c:ptCount val="1"/>
                <c:pt idx="0">
                  <c:v>0.26600000000000001</c:v>
                </c:pt>
              </c:numCache>
            </c:numRef>
          </c:val>
          <c:extLst>
            <c:ext xmlns:c16="http://schemas.microsoft.com/office/drawing/2014/chart" uri="{C3380CC4-5D6E-409C-BE32-E72D297353CC}">
              <c16:uniqueId val="{00000003-5B2B-403B-ACFC-6B229FF6E74B}"/>
            </c:ext>
          </c:extLst>
        </c:ser>
        <c:ser>
          <c:idx val="2"/>
          <c:order val="2"/>
          <c:tx>
            <c:strRef>
              <c:f>'Sheet 1'!$A$4803</c:f>
              <c:strCache>
                <c:ptCount val="1"/>
                <c:pt idx="0">
                  <c:v>Ne, nežinau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1'!$B$4803</c:f>
              <c:numCache>
                <c:formatCode>0%</c:formatCode>
                <c:ptCount val="1"/>
                <c:pt idx="0">
                  <c:v>0.124</c:v>
                </c:pt>
              </c:numCache>
            </c:numRef>
          </c:val>
          <c:extLst>
            <c:ext xmlns:c16="http://schemas.microsoft.com/office/drawing/2014/chart" uri="{C3380CC4-5D6E-409C-BE32-E72D297353CC}">
              <c16:uniqueId val="{00000004-5B2B-403B-ACFC-6B229FF6E74B}"/>
            </c:ext>
          </c:extLst>
        </c:ser>
        <c:ser>
          <c:idx val="3"/>
          <c:order val="3"/>
          <c:tx>
            <c:strRef>
              <c:f>'Sheet 1'!$A$4804</c:f>
              <c:strCache>
                <c:ptCount val="1"/>
                <c:pt idx="0">
                  <c:v>Neturi nuomonės ,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1'!$B$4804</c:f>
              <c:numCache>
                <c:formatCode>0%</c:formatCode>
                <c:ptCount val="1"/>
                <c:pt idx="0">
                  <c:v>9.5000000000000001E-2</c:v>
                </c:pt>
              </c:numCache>
            </c:numRef>
          </c:val>
          <c:extLst>
            <c:ext xmlns:c16="http://schemas.microsoft.com/office/drawing/2014/chart" uri="{C3380CC4-5D6E-409C-BE32-E72D297353CC}">
              <c16:uniqueId val="{00000005-5B2B-403B-ACFC-6B229FF6E74B}"/>
            </c:ext>
          </c:extLst>
        </c:ser>
        <c:dLbls>
          <c:showLegendKey val="0"/>
          <c:showVal val="1"/>
          <c:showCatName val="0"/>
          <c:showSerName val="0"/>
          <c:showPercent val="0"/>
          <c:showBubbleSize val="0"/>
        </c:dLbls>
        <c:gapWidth val="150"/>
        <c:shape val="box"/>
        <c:axId val="324669888"/>
        <c:axId val="324670448"/>
        <c:axId val="0"/>
      </c:bar3DChart>
      <c:catAx>
        <c:axId val="324669888"/>
        <c:scaling>
          <c:orientation val="minMax"/>
        </c:scaling>
        <c:delete val="1"/>
        <c:axPos val="l"/>
        <c:numFmt formatCode="General" sourceLinked="1"/>
        <c:majorTickMark val="none"/>
        <c:minorTickMark val="none"/>
        <c:tickLblPos val="nextTo"/>
        <c:crossAx val="324670448"/>
        <c:crosses val="autoZero"/>
        <c:auto val="1"/>
        <c:lblAlgn val="ctr"/>
        <c:lblOffset val="100"/>
        <c:noMultiLvlLbl val="0"/>
      </c:catAx>
      <c:valAx>
        <c:axId val="3246704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24669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Korupcinogeninių situacijų paplitimas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1'!$B$58</c:f>
              <c:strCache>
                <c:ptCount val="1"/>
                <c:pt idx="0">
                  <c:v>Labai paplitę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1'!$A$67:$A$72</c:f>
              <c:strCache>
                <c:ptCount val="6"/>
                <c:pt idx="0">
                  <c:v>Asmuo tik dėl turimų pažinčių įsidarbina į valstybės instituciją </c:v>
                </c:pt>
                <c:pt idx="1">
                  <c:v>Asmuo tik dėl turimų pažinčių įsidarbina į privačią įmonę </c:v>
                </c:pt>
                <c:pt idx="2">
                  <c:v>Politinė partija žada priimti verslininkui naudingą sprendimą, jei jis suteiks finansinę paramą partijai </c:v>
                </c:pt>
                <c:pt idx="3">
                  <c:v>Asmuo pasinaudoja pažintimis, kad jam reikalinga paslauga būtų atlikta geriau ar greičiau </c:v>
                </c:pt>
                <c:pt idx="4">
                  <c:v>Asmuo gydytojui atsidėkoja pinigais PO sėkmingai atliktos operacijos ar procedūros </c:v>
                </c:pt>
                <c:pt idx="5">
                  <c:v>Asmuo PO sėkmingai atliktos operacijos ar procedūros gydytojui atsidėkoja dovana (gėlėmis, saldainiais, alkoholiniais gėrimais ir pan.) </c:v>
                </c:pt>
              </c:strCache>
            </c:strRef>
          </c:cat>
          <c:val>
            <c:numRef>
              <c:f>'Sheet 1'!$C$67:$C$72</c:f>
              <c:numCache>
                <c:formatCode>0%</c:formatCode>
                <c:ptCount val="6"/>
                <c:pt idx="0">
                  <c:v>0.156</c:v>
                </c:pt>
                <c:pt idx="1">
                  <c:v>0.161</c:v>
                </c:pt>
                <c:pt idx="2">
                  <c:v>0.19700000000000001</c:v>
                </c:pt>
                <c:pt idx="3">
                  <c:v>0.21</c:v>
                </c:pt>
                <c:pt idx="4">
                  <c:v>0.27600000000000002</c:v>
                </c:pt>
                <c:pt idx="5">
                  <c:v>0.36099999999999999</c:v>
                </c:pt>
              </c:numCache>
            </c:numRef>
          </c:val>
          <c:extLst>
            <c:ext xmlns:c16="http://schemas.microsoft.com/office/drawing/2014/chart" uri="{C3380CC4-5D6E-409C-BE32-E72D297353CC}">
              <c16:uniqueId val="{00000000-5604-44A7-8984-C60CC82EB585}"/>
            </c:ext>
          </c:extLst>
        </c:ser>
        <c:ser>
          <c:idx val="1"/>
          <c:order val="1"/>
          <c:tx>
            <c:strRef>
              <c:f>'Sheet 1'!$D$58</c:f>
              <c:strCache>
                <c:ptCount val="1"/>
                <c:pt idx="0">
                  <c:v>Paplitę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1'!$A$67:$A$72</c:f>
              <c:strCache>
                <c:ptCount val="6"/>
                <c:pt idx="0">
                  <c:v>Asmuo tik dėl turimų pažinčių įsidarbina į valstybės instituciją </c:v>
                </c:pt>
                <c:pt idx="1">
                  <c:v>Asmuo tik dėl turimų pažinčių įsidarbina į privačią įmonę </c:v>
                </c:pt>
                <c:pt idx="2">
                  <c:v>Politinė partija žada priimti verslininkui naudingą sprendimą, jei jis suteiks finansinę paramą partijai </c:v>
                </c:pt>
                <c:pt idx="3">
                  <c:v>Asmuo pasinaudoja pažintimis, kad jam reikalinga paslauga būtų atlikta geriau ar greičiau </c:v>
                </c:pt>
                <c:pt idx="4">
                  <c:v>Asmuo gydytojui atsidėkoja pinigais PO sėkmingai atliktos operacijos ar procedūros </c:v>
                </c:pt>
                <c:pt idx="5">
                  <c:v>Asmuo PO sėkmingai atliktos operacijos ar procedūros gydytojui atsidėkoja dovana (gėlėmis, saldainiais, alkoholiniais gėrimais ir pan.) </c:v>
                </c:pt>
              </c:strCache>
            </c:strRef>
          </c:cat>
          <c:val>
            <c:numRef>
              <c:f>'Sheet 1'!$E$67:$E$72</c:f>
              <c:numCache>
                <c:formatCode>0%</c:formatCode>
                <c:ptCount val="6"/>
                <c:pt idx="0">
                  <c:v>0.36299999999999999</c:v>
                </c:pt>
                <c:pt idx="1">
                  <c:v>0.42599999999999999</c:v>
                </c:pt>
                <c:pt idx="2">
                  <c:v>0.43</c:v>
                </c:pt>
                <c:pt idx="3">
                  <c:v>0.54200000000000004</c:v>
                </c:pt>
                <c:pt idx="4">
                  <c:v>0.46600000000000003</c:v>
                </c:pt>
                <c:pt idx="5">
                  <c:v>0.46400000000000002</c:v>
                </c:pt>
              </c:numCache>
            </c:numRef>
          </c:val>
          <c:extLst>
            <c:ext xmlns:c16="http://schemas.microsoft.com/office/drawing/2014/chart" uri="{C3380CC4-5D6E-409C-BE32-E72D297353CC}">
              <c16:uniqueId val="{00000001-5604-44A7-8984-C60CC82EB585}"/>
            </c:ext>
          </c:extLst>
        </c:ser>
        <c:ser>
          <c:idx val="2"/>
          <c:order val="2"/>
          <c:tx>
            <c:strRef>
              <c:f>'Sheet 1'!$F$58</c:f>
              <c:strCache>
                <c:ptCount val="1"/>
                <c:pt idx="0">
                  <c:v>Visai nepaplitę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1'!$A$67:$A$72</c:f>
              <c:strCache>
                <c:ptCount val="6"/>
                <c:pt idx="0">
                  <c:v>Asmuo tik dėl turimų pažinčių įsidarbina į valstybės instituciją </c:v>
                </c:pt>
                <c:pt idx="1">
                  <c:v>Asmuo tik dėl turimų pažinčių įsidarbina į privačią įmonę </c:v>
                </c:pt>
                <c:pt idx="2">
                  <c:v>Politinė partija žada priimti verslininkui naudingą sprendimą, jei jis suteiks finansinę paramą partijai </c:v>
                </c:pt>
                <c:pt idx="3">
                  <c:v>Asmuo pasinaudoja pažintimis, kad jam reikalinga paslauga būtų atlikta geriau ar greičiau </c:v>
                </c:pt>
                <c:pt idx="4">
                  <c:v>Asmuo gydytojui atsidėkoja pinigais PO sėkmingai atliktos operacijos ar procedūros </c:v>
                </c:pt>
                <c:pt idx="5">
                  <c:v>Asmuo PO sėkmingai atliktos operacijos ar procedūros gydytojui atsidėkoja dovana (gėlėmis, saldainiais, alkoholiniais gėrimais ir pan.) </c:v>
                </c:pt>
              </c:strCache>
            </c:strRef>
          </c:cat>
          <c:val>
            <c:numRef>
              <c:f>'Sheet 1'!$G$67:$G$72</c:f>
              <c:numCache>
                <c:formatCode>0%</c:formatCode>
                <c:ptCount val="6"/>
                <c:pt idx="0">
                  <c:v>0.19500000000000001</c:v>
                </c:pt>
                <c:pt idx="1">
                  <c:v>0.10299999999999999</c:v>
                </c:pt>
                <c:pt idx="2">
                  <c:v>4.9000000000000002E-2</c:v>
                </c:pt>
                <c:pt idx="3">
                  <c:v>7.3999999999999996E-2</c:v>
                </c:pt>
                <c:pt idx="4">
                  <c:v>7.2999999999999995E-2</c:v>
                </c:pt>
                <c:pt idx="5">
                  <c:v>4.4999999999999998E-2</c:v>
                </c:pt>
              </c:numCache>
            </c:numRef>
          </c:val>
          <c:extLst>
            <c:ext xmlns:c16="http://schemas.microsoft.com/office/drawing/2014/chart" uri="{C3380CC4-5D6E-409C-BE32-E72D297353CC}">
              <c16:uniqueId val="{00000002-5604-44A7-8984-C60CC82EB585}"/>
            </c:ext>
          </c:extLst>
        </c:ser>
        <c:ser>
          <c:idx val="3"/>
          <c:order val="3"/>
          <c:tx>
            <c:strRef>
              <c:f>'Sheet 1'!$H$58</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1'!$I$67:$I$72</c:f>
              <c:numCache>
                <c:formatCode>0%</c:formatCode>
                <c:ptCount val="6"/>
                <c:pt idx="0">
                  <c:v>0.28499999999999998</c:v>
                </c:pt>
                <c:pt idx="1">
                  <c:v>0.309</c:v>
                </c:pt>
                <c:pt idx="2">
                  <c:v>0.32400000000000001</c:v>
                </c:pt>
                <c:pt idx="3">
                  <c:v>0.17299999999999999</c:v>
                </c:pt>
                <c:pt idx="4">
                  <c:v>0.186</c:v>
                </c:pt>
                <c:pt idx="5">
                  <c:v>0.13</c:v>
                </c:pt>
              </c:numCache>
            </c:numRef>
          </c:val>
          <c:extLst>
            <c:ext xmlns:c16="http://schemas.microsoft.com/office/drawing/2014/chart" uri="{C3380CC4-5D6E-409C-BE32-E72D297353CC}">
              <c16:uniqueId val="{00000003-5604-44A7-8984-C60CC82EB585}"/>
            </c:ext>
          </c:extLst>
        </c:ser>
        <c:dLbls>
          <c:showLegendKey val="0"/>
          <c:showVal val="0"/>
          <c:showCatName val="0"/>
          <c:showSerName val="0"/>
          <c:showPercent val="0"/>
          <c:showBubbleSize val="0"/>
        </c:dLbls>
        <c:gapWidth val="150"/>
        <c:shape val="box"/>
        <c:axId val="351123168"/>
        <c:axId val="1"/>
        <c:axId val="0"/>
      </c:bar3DChart>
      <c:catAx>
        <c:axId val="35112316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12316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en-US" sz="1800" b="1"/>
              <a:t>Vidinis prane</a:t>
            </a:r>
            <a:r>
              <a:rPr lang="lt-LT" sz="1800" b="1"/>
              <a:t>šimų kanalas</a:t>
            </a:r>
          </a:p>
        </c:rich>
      </c:tx>
      <c:layout>
        <c:manualLayout>
          <c:xMode val="edge"/>
          <c:yMode val="edge"/>
          <c:x val="0.37469497319583972"/>
          <c:y val="7.1874246500360124E-3"/>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9079844064435212E-2"/>
          <c:y val="0.17505076541672493"/>
          <c:w val="0.84547576789558421"/>
          <c:h val="0.59798597534824915"/>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BA4A-4FCF-ABB0-E564BA12593F}"/>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BA4A-4FCF-ABB0-E564BA12593F}"/>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BA4A-4FCF-ABB0-E564BA12593F}"/>
              </c:ext>
            </c:extLst>
          </c:dPt>
          <c:dLbls>
            <c:dLbl>
              <c:idx val="0"/>
              <c:tx>
                <c:rich>
                  <a:bodyPr/>
                  <a:lstStyle/>
                  <a:p>
                    <a:r>
                      <a:rPr lang="en-US"/>
                      <a:t>78% (80 %)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A4A-4FCF-ABB0-E564BA12593F}"/>
                </c:ext>
              </c:extLst>
            </c:dLbl>
            <c:dLbl>
              <c:idx val="1"/>
              <c:tx>
                <c:rich>
                  <a:bodyPr/>
                  <a:lstStyle/>
                  <a:p>
                    <a:r>
                      <a:rPr lang="en-US"/>
                      <a:t>4% (4</a:t>
                    </a:r>
                    <a:r>
                      <a:rPr lang="en-US" baseline="0"/>
                      <a:t>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BA4A-4FCF-ABB0-E564BA12593F}"/>
                </c:ext>
              </c:extLst>
            </c:dLbl>
            <c:dLbl>
              <c:idx val="2"/>
              <c:tx>
                <c:rich>
                  <a:bodyPr/>
                  <a:lstStyle/>
                  <a:p>
                    <a:r>
                      <a:rPr lang="en-US" dirty="0"/>
                      <a:t>18</a:t>
                    </a:r>
                    <a:r>
                      <a:rPr lang="en-US" baseline="0" dirty="0"/>
                      <a:t> % </a:t>
                    </a:r>
                    <a:r>
                      <a:rPr lang="en-US" dirty="0"/>
                      <a:t>(15 %)</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A4A-4FCF-ABB0-E564BA12593F}"/>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dLblPos val="outEnd"/>
            <c:showLegendKey val="0"/>
            <c:showVal val="1"/>
            <c:showCatName val="0"/>
            <c:showSerName val="0"/>
            <c:showPercent val="0"/>
            <c:showBubbleSize val="0"/>
            <c:showLeaderLines val="0"/>
            <c:extLst>
              <c:ext xmlns:c15="http://schemas.microsoft.com/office/drawing/2012/chart" uri="{CE6537A1-D6FC-4f65-9D91-7224C49458BB}"/>
            </c:extLst>
          </c:dLbls>
          <c:cat>
            <c:strRef>
              <c:f>'Sheet 1'!$A$2502:$A$2504</c:f>
              <c:strCache>
                <c:ptCount val="3"/>
                <c:pt idx="0">
                  <c:v>Taip </c:v>
                </c:pt>
                <c:pt idx="1">
                  <c:v>Ne </c:v>
                </c:pt>
                <c:pt idx="2">
                  <c:v>Nežino, neatsakė </c:v>
                </c:pt>
              </c:strCache>
            </c:strRef>
          </c:cat>
          <c:val>
            <c:numRef>
              <c:f>'Sheet 1'!$B$2502:$B$2504</c:f>
              <c:numCache>
                <c:formatCode>0%</c:formatCode>
                <c:ptCount val="3"/>
                <c:pt idx="0">
                  <c:v>0.77900000000000003</c:v>
                </c:pt>
                <c:pt idx="1">
                  <c:v>0.04</c:v>
                </c:pt>
                <c:pt idx="2">
                  <c:v>0.18</c:v>
                </c:pt>
              </c:numCache>
            </c:numRef>
          </c:val>
          <c:extLst>
            <c:ext xmlns:c16="http://schemas.microsoft.com/office/drawing/2014/chart" uri="{C3380CC4-5D6E-409C-BE32-E72D297353CC}">
              <c16:uniqueId val="{00000006-BA4A-4FCF-ABB0-E564BA12593F}"/>
            </c:ext>
          </c:extLst>
        </c:ser>
        <c:dLbls>
          <c:dLblPos val="outEnd"/>
          <c:showLegendKey val="0"/>
          <c:showVal val="1"/>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i="0" u="none" strike="noStrike" kern="1200" baseline="0" dirty="0">
                <a:solidFill>
                  <a:prstClr val="black"/>
                </a:solidFill>
                <a:latin typeface="Calibri" panose="020F0502020204030204" pitchFamily="34" charset="0"/>
                <a:cs typeface="Calibri" panose="020F0502020204030204" pitchFamily="34" charset="0"/>
              </a:rPr>
              <a:t>Vidinis kanalas institucijose</a:t>
            </a:r>
          </a:p>
        </c:rich>
      </c:tx>
      <c:overlay val="0"/>
      <c:spPr>
        <a:noFill/>
        <a:ln>
          <a:noFill/>
        </a:ln>
        <a:effectLst/>
      </c:spPr>
      <c:txPr>
        <a:bodyPr rot="0" spcFirstLastPara="1" vertOverflow="ellipsis" vert="horz" wrap="square" anchor="ctr" anchorCtr="1"/>
        <a:lstStyle/>
        <a:p>
          <a:pPr>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1'!$C$2510</c:f>
              <c:strCache>
                <c:ptCount val="1"/>
                <c:pt idx="0">
                  <c:v>Tikrai taip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1'!$A$2511:$A$2514</c:f>
              <c:strCache>
                <c:ptCount val="4"/>
                <c:pt idx="0">
                  <c:v>Imtasi veiksmų, nukreiptų prieš pranešėją </c:v>
                </c:pt>
                <c:pt idx="1">
                  <c:v>Užtikrintas pranešėjo konfidencialumas </c:v>
                </c:pt>
                <c:pt idx="2">
                  <c:v>Imtasi priemonių pašalinti pažeidimus ar užkirsti kelią korupcijai </c:v>
                </c:pt>
                <c:pt idx="3">
                  <c:v>Patikimai įvertinama informacija, skiriamas deramas dėmesys </c:v>
                </c:pt>
              </c:strCache>
            </c:strRef>
          </c:cat>
          <c:val>
            <c:numRef>
              <c:f>'Sheet 1'!$C$2511:$C$2514</c:f>
              <c:numCache>
                <c:formatCode>0%</c:formatCode>
                <c:ptCount val="4"/>
                <c:pt idx="0">
                  <c:v>0.13700000000000001</c:v>
                </c:pt>
                <c:pt idx="1">
                  <c:v>0.371</c:v>
                </c:pt>
                <c:pt idx="2">
                  <c:v>0.49199999999999999</c:v>
                </c:pt>
                <c:pt idx="3">
                  <c:v>0.49399999999999999</c:v>
                </c:pt>
              </c:numCache>
            </c:numRef>
          </c:val>
          <c:extLst>
            <c:ext xmlns:c16="http://schemas.microsoft.com/office/drawing/2014/chart" uri="{C3380CC4-5D6E-409C-BE32-E72D297353CC}">
              <c16:uniqueId val="{00000000-66D6-4982-BC4E-D391371C6326}"/>
            </c:ext>
          </c:extLst>
        </c:ser>
        <c:ser>
          <c:idx val="1"/>
          <c:order val="1"/>
          <c:tx>
            <c:strRef>
              <c:f>'Sheet 1'!$E$2510</c:f>
              <c:strCache>
                <c:ptCount val="1"/>
                <c:pt idx="0">
                  <c:v>Tikriausiai taip </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1'!$A$2511:$A$2514</c:f>
              <c:strCache>
                <c:ptCount val="4"/>
                <c:pt idx="0">
                  <c:v>Imtasi veiksmų, nukreiptų prieš pranešėją </c:v>
                </c:pt>
                <c:pt idx="1">
                  <c:v>Užtikrintas pranešėjo konfidencialumas </c:v>
                </c:pt>
                <c:pt idx="2">
                  <c:v>Imtasi priemonių pašalinti pažeidimus ar užkirsti kelią korupcijai </c:v>
                </c:pt>
                <c:pt idx="3">
                  <c:v>Patikimai įvertinama informacija, skiriamas deramas dėmesys </c:v>
                </c:pt>
              </c:strCache>
            </c:strRef>
          </c:cat>
          <c:val>
            <c:numRef>
              <c:f>'Sheet 1'!$E$2511:$E$2514</c:f>
              <c:numCache>
                <c:formatCode>0%</c:formatCode>
                <c:ptCount val="4"/>
                <c:pt idx="0">
                  <c:v>0.159</c:v>
                </c:pt>
                <c:pt idx="1">
                  <c:v>0.41599999999999998</c:v>
                </c:pt>
                <c:pt idx="2">
                  <c:v>0.39100000000000001</c:v>
                </c:pt>
                <c:pt idx="3">
                  <c:v>0.39</c:v>
                </c:pt>
              </c:numCache>
            </c:numRef>
          </c:val>
          <c:extLst>
            <c:ext xmlns:c16="http://schemas.microsoft.com/office/drawing/2014/chart" uri="{C3380CC4-5D6E-409C-BE32-E72D297353CC}">
              <c16:uniqueId val="{00000001-66D6-4982-BC4E-D391371C6326}"/>
            </c:ext>
          </c:extLst>
        </c:ser>
        <c:ser>
          <c:idx val="2"/>
          <c:order val="2"/>
          <c:tx>
            <c:strRef>
              <c:f>'Sheet 1'!$G$2510</c:f>
              <c:strCache>
                <c:ptCount val="1"/>
                <c:pt idx="0">
                  <c:v>Tikriausiai ne </c:v>
                </c:pt>
              </c:strCache>
            </c:strRef>
          </c:tx>
          <c:spPr>
            <a:gradFill>
              <a:gsLst>
                <a:gs pos="0">
                  <a:schemeClr val="accent1">
                    <a:lumMod val="5000"/>
                    <a:lumOff val="95000"/>
                  </a:schemeClr>
                </a:gs>
                <a:gs pos="60000">
                  <a:srgbClr val="F4B183"/>
                </a:gs>
              </a:gsLst>
              <a:lin ang="5400000" scaled="1"/>
            </a:gradFill>
            <a:ln>
              <a:noFill/>
            </a:ln>
            <a:effectLst/>
            <a:sp3d/>
          </c:spPr>
          <c:invertIfNegative val="0"/>
          <c:dLbls>
            <c:dLbl>
              <c:idx val="2"/>
              <c:layout>
                <c:manualLayout>
                  <c:x val="-4.1571419289172804E-3"/>
                  <c:y val="5.136768483215406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954-42C3-9774-2DF87F7F0912}"/>
                </c:ext>
              </c:extLst>
            </c:dLbl>
            <c:dLbl>
              <c:idx val="3"/>
              <c:layout>
                <c:manualLayout>
                  <c:x val="-4.1571419289171286E-3"/>
                  <c:y val="2.5683842416076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954-42C3-9774-2DF87F7F0912}"/>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1'!$A$2511:$A$2514</c:f>
              <c:strCache>
                <c:ptCount val="4"/>
                <c:pt idx="0">
                  <c:v>Imtasi veiksmų, nukreiptų prieš pranešėją </c:v>
                </c:pt>
                <c:pt idx="1">
                  <c:v>Užtikrintas pranešėjo konfidencialumas </c:v>
                </c:pt>
                <c:pt idx="2">
                  <c:v>Imtasi priemonių pašalinti pažeidimus ar užkirsti kelią korupcijai </c:v>
                </c:pt>
                <c:pt idx="3">
                  <c:v>Patikimai įvertinama informacija, skiriamas deramas dėmesys </c:v>
                </c:pt>
              </c:strCache>
            </c:strRef>
          </c:cat>
          <c:val>
            <c:numRef>
              <c:f>'Sheet 1'!$G$2511:$G$2514</c:f>
              <c:numCache>
                <c:formatCode>0%</c:formatCode>
                <c:ptCount val="4"/>
                <c:pt idx="0">
                  <c:v>0.24199999999999999</c:v>
                </c:pt>
                <c:pt idx="1">
                  <c:v>8.8999999999999996E-2</c:v>
                </c:pt>
                <c:pt idx="2">
                  <c:v>4.2000000000000003E-2</c:v>
                </c:pt>
                <c:pt idx="3">
                  <c:v>3.9E-2</c:v>
                </c:pt>
              </c:numCache>
            </c:numRef>
          </c:val>
          <c:extLst>
            <c:ext xmlns:c16="http://schemas.microsoft.com/office/drawing/2014/chart" uri="{C3380CC4-5D6E-409C-BE32-E72D297353CC}">
              <c16:uniqueId val="{00000002-66D6-4982-BC4E-D391371C6326}"/>
            </c:ext>
          </c:extLst>
        </c:ser>
        <c:ser>
          <c:idx val="3"/>
          <c:order val="3"/>
          <c:tx>
            <c:strRef>
              <c:f>'Sheet 1'!$I$2510</c:f>
              <c:strCache>
                <c:ptCount val="1"/>
                <c:pt idx="0">
                  <c:v>Tikrai ne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1'!$A$2511:$A$2514</c:f>
              <c:strCache>
                <c:ptCount val="4"/>
                <c:pt idx="0">
                  <c:v>Imtasi veiksmų, nukreiptų prieš pranešėją </c:v>
                </c:pt>
                <c:pt idx="1">
                  <c:v>Užtikrintas pranešėjo konfidencialumas </c:v>
                </c:pt>
                <c:pt idx="2">
                  <c:v>Imtasi priemonių pašalinti pažeidimus ar užkirsti kelią korupcijai </c:v>
                </c:pt>
                <c:pt idx="3">
                  <c:v>Patikimai įvertinama informacija, skiriamas deramas dėmesys </c:v>
                </c:pt>
              </c:strCache>
            </c:strRef>
          </c:cat>
          <c:val>
            <c:numRef>
              <c:f>'Sheet 1'!$I$2511:$I$2514</c:f>
              <c:numCache>
                <c:formatCode>0%</c:formatCode>
                <c:ptCount val="4"/>
                <c:pt idx="0">
                  <c:v>0.26500000000000001</c:v>
                </c:pt>
                <c:pt idx="1">
                  <c:v>2.9000000000000001E-2</c:v>
                </c:pt>
                <c:pt idx="2">
                  <c:v>8.9999999999999993E-3</c:v>
                </c:pt>
                <c:pt idx="3">
                  <c:v>1.4E-2</c:v>
                </c:pt>
              </c:numCache>
            </c:numRef>
          </c:val>
          <c:extLst>
            <c:ext xmlns:c16="http://schemas.microsoft.com/office/drawing/2014/chart" uri="{C3380CC4-5D6E-409C-BE32-E72D297353CC}">
              <c16:uniqueId val="{00000003-66D6-4982-BC4E-D391371C6326}"/>
            </c:ext>
          </c:extLst>
        </c:ser>
        <c:ser>
          <c:idx val="4"/>
          <c:order val="4"/>
          <c:tx>
            <c:strRef>
              <c:f>'Sheet 1'!$K$2510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1'!$A$2511:$A$2514</c:f>
              <c:strCache>
                <c:ptCount val="4"/>
                <c:pt idx="0">
                  <c:v>Imtasi veiksmų, nukreiptų prieš pranešėją </c:v>
                </c:pt>
                <c:pt idx="1">
                  <c:v>Užtikrintas pranešėjo konfidencialumas </c:v>
                </c:pt>
                <c:pt idx="2">
                  <c:v>Imtasi priemonių pašalinti pažeidimus ar užkirsti kelią korupcijai </c:v>
                </c:pt>
                <c:pt idx="3">
                  <c:v>Patikimai įvertinama informacija, skiriamas deramas dėmesys </c:v>
                </c:pt>
              </c:strCache>
            </c:strRef>
          </c:cat>
          <c:val>
            <c:numRef>
              <c:f>'Sheet 1'!$K$2511:$K$2514</c:f>
              <c:numCache>
                <c:formatCode>0%</c:formatCode>
                <c:ptCount val="4"/>
                <c:pt idx="0">
                  <c:v>0.19700000000000001</c:v>
                </c:pt>
                <c:pt idx="1">
                  <c:v>9.5000000000000001E-2</c:v>
                </c:pt>
                <c:pt idx="2">
                  <c:v>6.5000000000000002E-2</c:v>
                </c:pt>
                <c:pt idx="3">
                  <c:v>6.3E-2</c:v>
                </c:pt>
              </c:numCache>
            </c:numRef>
          </c:val>
          <c:extLst>
            <c:ext xmlns:c16="http://schemas.microsoft.com/office/drawing/2014/chart" uri="{C3380CC4-5D6E-409C-BE32-E72D297353CC}">
              <c16:uniqueId val="{00000004-66D6-4982-BC4E-D391371C6326}"/>
            </c:ext>
          </c:extLst>
        </c:ser>
        <c:dLbls>
          <c:showLegendKey val="0"/>
          <c:showVal val="1"/>
          <c:showCatName val="0"/>
          <c:showSerName val="0"/>
          <c:showPercent val="0"/>
          <c:showBubbleSize val="0"/>
        </c:dLbls>
        <c:gapWidth val="150"/>
        <c:shape val="box"/>
        <c:axId val="1893807888"/>
        <c:axId val="1893808368"/>
        <c:axId val="0"/>
      </c:bar3DChart>
      <c:catAx>
        <c:axId val="18938078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93808368"/>
        <c:crosses val="autoZero"/>
        <c:auto val="1"/>
        <c:lblAlgn val="ctr"/>
        <c:lblOffset val="100"/>
        <c:noMultiLvlLbl val="0"/>
      </c:catAx>
      <c:valAx>
        <c:axId val="18938083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89380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r>
              <a:rPr lang="en-US" sz="1800" b="1" i="0" u="none" strike="noStrike" kern="1200" spc="0" baseline="0" dirty="0">
                <a:solidFill>
                  <a:sysClr val="windowText" lastClr="000000"/>
                </a:solidFill>
                <a:latin typeface="Calibri" panose="020F0502020204030204" pitchFamily="34" charset="0"/>
                <a:cs typeface="Calibri" panose="020F0502020204030204" pitchFamily="34" charset="0"/>
              </a:rPr>
              <a:t>Gird</a:t>
            </a:r>
            <a:r>
              <a:rPr lang="lt-LT" sz="1800" b="1" i="0" u="none" strike="noStrike" kern="1200" spc="0" baseline="0" dirty="0">
                <a:solidFill>
                  <a:sysClr val="windowText" lastClr="000000"/>
                </a:solidFill>
                <a:latin typeface="Calibri" panose="020F0502020204030204" pitchFamily="34" charset="0"/>
                <a:cs typeface="Calibri" panose="020F0502020204030204" pitchFamily="34" charset="0"/>
              </a:rPr>
              <a:t>ėjo apie STT</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2607828872799878"/>
          <c:y val="0.20389286771590656"/>
          <c:w val="0.80708686770678151"/>
          <c:h val="0.71388784182914744"/>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0CDE-4692-A41F-25E83B8F3F57}"/>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0CDE-4692-A41F-25E83B8F3F57}"/>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0CDE-4692-A41F-25E83B8F3F57}"/>
              </c:ext>
            </c:extLst>
          </c:dPt>
          <c:dLbls>
            <c:dLbl>
              <c:idx val="0"/>
              <c:layout>
                <c:manualLayout>
                  <c:x val="2.0787087909899901E-2"/>
                  <c:y val="-9.3781411792243988E-3"/>
                </c:manualLayout>
              </c:layout>
              <c:tx>
                <c:rich>
                  <a:bodyPr/>
                  <a:lstStyle/>
                  <a:p>
                    <a:fld id="{5B6E8AB6-23E9-4CCA-9C8D-CADEAFF99F4F}" type="CATEGORYNAME">
                      <a:rPr lang="lt-LT" smtClean="0"/>
                      <a:pPr/>
                      <a:t>[CATEGORY NAME]</a:t>
                    </a:fld>
                    <a:r>
                      <a:rPr lang="lt-LT" baseline="0" dirty="0"/>
                      <a:t> </a:t>
                    </a:r>
                    <a:fld id="{23AE6620-52EA-44B6-A819-8AE758D95A8D}" type="VALUE">
                      <a:rPr lang="lt-LT" baseline="0"/>
                      <a:pPr/>
                      <a:t>[VALUE]</a:t>
                    </a:fld>
                    <a:endParaRPr lang="lt-LT"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CDE-4692-A41F-25E83B8F3F57}"/>
                </c:ext>
              </c:extLst>
            </c:dLbl>
            <c:dLbl>
              <c:idx val="1"/>
              <c:layout>
                <c:manualLayout>
                  <c:x val="-1.5313412274531871E-2"/>
                  <c:y val="-5.2636266936549929E-2"/>
                </c:manualLayout>
              </c:layout>
              <c:tx>
                <c:rich>
                  <a:bodyPr/>
                  <a:lstStyle/>
                  <a:p>
                    <a:fld id="{FF37A13B-2E75-4FC0-8861-A6145F9C2EAC}" type="CATEGORYNAME">
                      <a:rPr lang="lt-LT" smtClean="0"/>
                      <a:pPr/>
                      <a:t>[CATEGORY NAME]</a:t>
                    </a:fld>
                    <a:r>
                      <a:rPr lang="lt-LT" baseline="0" dirty="0"/>
                      <a:t> </a:t>
                    </a:r>
                    <a:fld id="{F179333C-846B-4E42-99D8-344FF697335E}" type="VALUE">
                      <a:rPr lang="lt-LT" baseline="0"/>
                      <a:pPr/>
                      <a:t>[VALUE]</a:t>
                    </a:fld>
                    <a:endParaRPr lang="lt-LT"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CDE-4692-A41F-25E83B8F3F57}"/>
                </c:ext>
              </c:extLst>
            </c:dLbl>
            <c:dLbl>
              <c:idx val="2"/>
              <c:layout>
                <c:manualLayout>
                  <c:x val="0.18355296377650737"/>
                  <c:y val="-4.3879907124366589E-2"/>
                </c:manualLayout>
              </c:layout>
              <c:tx>
                <c:rich>
                  <a:bodyPr/>
                  <a:lstStyle/>
                  <a:p>
                    <a:fld id="{5D767053-9FA8-4368-8B99-37B0B88132D6}" type="CATEGORYNAME">
                      <a:rPr lang="lt-LT" smtClean="0"/>
                      <a:pPr/>
                      <a:t>[CATEGORY NAME]</a:t>
                    </a:fld>
                    <a:r>
                      <a:rPr lang="lt-LT" baseline="0" dirty="0"/>
                      <a:t> </a:t>
                    </a:r>
                    <a:fld id="{6F2BA131-38D2-4325-8819-FA8985546B8A}" type="VALUE">
                      <a:rPr lang="lt-LT" baseline="0"/>
                      <a:pPr/>
                      <a:t>[VALUE]</a:t>
                    </a:fld>
                    <a:endParaRPr lang="lt-LT"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CDE-4692-A41F-25E83B8F3F57}"/>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2024'!$B$3467:$B$3469</c:f>
              <c:strCache>
                <c:ptCount val="3"/>
                <c:pt idx="0">
                  <c:v>Taip, esu girdėjęs</c:v>
                </c:pt>
                <c:pt idx="1">
                  <c:v>Ne, nesu girdėjęs</c:v>
                </c:pt>
                <c:pt idx="2">
                  <c:v>Nežino, neatsakė</c:v>
                </c:pt>
              </c:strCache>
            </c:strRef>
          </c:cat>
          <c:val>
            <c:numRef>
              <c:f>'Gyventojų korupcija 2024'!$D$3467:$D$3469</c:f>
              <c:numCache>
                <c:formatCode>0%</c:formatCode>
                <c:ptCount val="3"/>
                <c:pt idx="0">
                  <c:v>0.85899999999999999</c:v>
                </c:pt>
                <c:pt idx="1">
                  <c:v>8.2000000000000003E-2</c:v>
                </c:pt>
                <c:pt idx="2">
                  <c:v>5.8999999999999997E-2</c:v>
                </c:pt>
              </c:numCache>
            </c:numRef>
          </c:val>
          <c:extLst>
            <c:ext xmlns:c16="http://schemas.microsoft.com/office/drawing/2014/chart" uri="{C3380CC4-5D6E-409C-BE32-E72D297353CC}">
              <c16:uniqueId val="{00000006-0CDE-4692-A41F-25E83B8F3F57}"/>
            </c:ext>
          </c:extLst>
        </c:ser>
        <c:dLbls>
          <c:showLegendKey val="0"/>
          <c:showVal val="1"/>
          <c:showCatName val="1"/>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i="0" u="none" strike="noStrike" kern="1200" spc="0" baseline="0" dirty="0">
                <a:solidFill>
                  <a:sysClr val="windowText" lastClr="000000"/>
                </a:solidFill>
              </a:rPr>
              <a:t>Ar žinote, koks yra Specialiųjų tyrimų tarnybos (STT) pagrindinis uždavinys?</a:t>
            </a:r>
            <a:endParaRPr lang="en-US" sz="1800" b="1" i="0" u="none" strike="noStrike" kern="1200" spc="0" baseline="0"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'Gyventojų korupcija 2024'!$B$3476</c:f>
              <c:strCache>
                <c:ptCount val="1"/>
                <c:pt idx="0">
                  <c:v>Taip, žinau jos pagrindinį uždavinį</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2024'!$D$3476</c:f>
              <c:numCache>
                <c:formatCode>0%</c:formatCode>
                <c:ptCount val="1"/>
                <c:pt idx="0">
                  <c:v>0.66400000000000003</c:v>
                </c:pt>
              </c:numCache>
            </c:numRef>
          </c:val>
          <c:extLst>
            <c:ext xmlns:c16="http://schemas.microsoft.com/office/drawing/2014/chart" uri="{C3380CC4-5D6E-409C-BE32-E72D297353CC}">
              <c16:uniqueId val="{00000000-0E8A-4BA7-92C5-B75B09F34ADC}"/>
            </c:ext>
          </c:extLst>
        </c:ser>
        <c:ser>
          <c:idx val="1"/>
          <c:order val="1"/>
          <c:tx>
            <c:strRef>
              <c:f>'Gyventojų korupcija 2024'!$B$3477</c:f>
              <c:strCache>
                <c:ptCount val="1"/>
                <c:pt idx="0">
                  <c:v>Ne, nežinau jos pagrindinio uždavinio</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2024'!$D$3477</c:f>
              <c:numCache>
                <c:formatCode>0%</c:formatCode>
                <c:ptCount val="1"/>
                <c:pt idx="0">
                  <c:v>0.29699999999999999</c:v>
                </c:pt>
              </c:numCache>
            </c:numRef>
          </c:val>
          <c:extLst>
            <c:ext xmlns:c16="http://schemas.microsoft.com/office/drawing/2014/chart" uri="{C3380CC4-5D6E-409C-BE32-E72D297353CC}">
              <c16:uniqueId val="{00000001-0E8A-4BA7-92C5-B75B09F34ADC}"/>
            </c:ext>
          </c:extLst>
        </c:ser>
        <c:ser>
          <c:idx val="2"/>
          <c:order val="2"/>
          <c:tx>
            <c:strRef>
              <c:f>'Gyventojų korupcija 2024'!$B$3478</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'Gyventojų korupcija 2024'!$D$3478</c:f>
              <c:numCache>
                <c:formatCode>0%</c:formatCode>
                <c:ptCount val="1"/>
                <c:pt idx="0">
                  <c:v>3.9E-2</c:v>
                </c:pt>
              </c:numCache>
            </c:numRef>
          </c:val>
          <c:extLst>
            <c:ext xmlns:c16="http://schemas.microsoft.com/office/drawing/2014/chart" uri="{C3380CC4-5D6E-409C-BE32-E72D297353CC}">
              <c16:uniqueId val="{00000002-0E8A-4BA7-92C5-B75B09F34ADC}"/>
            </c:ext>
          </c:extLst>
        </c:ser>
        <c:dLbls>
          <c:showLegendKey val="0"/>
          <c:showVal val="1"/>
          <c:showCatName val="0"/>
          <c:showSerName val="0"/>
          <c:showPercent val="0"/>
          <c:showBubbleSize val="0"/>
        </c:dLbls>
        <c:gapWidth val="150"/>
        <c:shape val="box"/>
        <c:axId val="324682208"/>
        <c:axId val="324682768"/>
        <c:axId val="0"/>
      </c:bar3DChart>
      <c:catAx>
        <c:axId val="324682208"/>
        <c:scaling>
          <c:orientation val="minMax"/>
        </c:scaling>
        <c:delete val="1"/>
        <c:axPos val="l"/>
        <c:numFmt formatCode="General" sourceLinked="1"/>
        <c:majorTickMark val="none"/>
        <c:minorTickMark val="none"/>
        <c:tickLblPos val="nextTo"/>
        <c:crossAx val="324682768"/>
        <c:crosses val="autoZero"/>
        <c:auto val="1"/>
        <c:lblAlgn val="ctr"/>
        <c:lblOffset val="100"/>
        <c:noMultiLvlLbl val="0"/>
      </c:catAx>
      <c:valAx>
        <c:axId val="3246827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82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Pasitikėjimas Specialiųjų tyrimų tarnyba (STT)</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2024'!$B$3518:$B$3522</c:f>
              <c:strCache>
                <c:ptCount val="5"/>
                <c:pt idx="0">
                  <c:v>Nežino, neatsakė</c:v>
                </c:pt>
                <c:pt idx="1">
                  <c:v>Visiškai nepasitikiu</c:v>
                </c:pt>
                <c:pt idx="2">
                  <c:v>Visiškai pasitikiu</c:v>
                </c:pt>
                <c:pt idx="3">
                  <c:v>Greičiau nepasitikiu</c:v>
                </c:pt>
                <c:pt idx="4">
                  <c:v>Greičiau pasitikiu</c:v>
                </c:pt>
              </c:strCache>
            </c:strRef>
          </c:cat>
          <c:val>
            <c:numRef>
              <c:f>'Gyventojų korupcija 2024'!$D$3518:$D$3522</c:f>
              <c:numCache>
                <c:formatCode>0%</c:formatCode>
                <c:ptCount val="5"/>
                <c:pt idx="0">
                  <c:v>0.23499999999999999</c:v>
                </c:pt>
                <c:pt idx="1">
                  <c:v>5.0999999999999997E-2</c:v>
                </c:pt>
                <c:pt idx="2">
                  <c:v>8.3000000000000004E-2</c:v>
                </c:pt>
                <c:pt idx="3">
                  <c:v>0.157</c:v>
                </c:pt>
                <c:pt idx="4">
                  <c:v>0.47399999999999998</c:v>
                </c:pt>
              </c:numCache>
            </c:numRef>
          </c:val>
          <c:extLst>
            <c:ext xmlns:c16="http://schemas.microsoft.com/office/drawing/2014/chart" uri="{C3380CC4-5D6E-409C-BE32-E72D297353CC}">
              <c16:uniqueId val="{00000000-ABFF-444B-967E-AD604FE811AA}"/>
            </c:ext>
          </c:extLst>
        </c:ser>
        <c:dLbls>
          <c:showLegendKey val="0"/>
          <c:showVal val="1"/>
          <c:showCatName val="0"/>
          <c:showSerName val="0"/>
          <c:showPercent val="0"/>
          <c:showBubbleSize val="0"/>
        </c:dLbls>
        <c:gapWidth val="150"/>
        <c:shape val="box"/>
        <c:axId val="1654478448"/>
        <c:axId val="1654484208"/>
        <c:axId val="0"/>
      </c:bar3DChart>
      <c:catAx>
        <c:axId val="16544784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654484208"/>
        <c:crosses val="autoZero"/>
        <c:auto val="1"/>
        <c:lblAlgn val="ctr"/>
        <c:lblOffset val="100"/>
        <c:noMultiLvlLbl val="0"/>
      </c:catAx>
      <c:valAx>
        <c:axId val="165448420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6544784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B</a:t>
            </a:r>
            <a:r>
              <a:rPr lang="lt-LT" sz="1800" b="1"/>
              <a:t>ūdai, kuriais galima pranešti apie korupciją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2024'!$B$3560:$B$3566</c:f>
              <c:strCache>
                <c:ptCount val="7"/>
                <c:pt idx="0">
                  <c:v>Nežino, neatsakė</c:v>
                </c:pt>
                <c:pt idx="1">
                  <c:v>Mobiliąja programėle „Pranešk STT“</c:v>
                </c:pt>
                <c:pt idx="2">
                  <c:v>STT socialinių tinklų paskyrose</c:v>
                </c:pt>
                <c:pt idx="3">
                  <c:v>Elektroniniu paštu</c:v>
                </c:pt>
                <c:pt idx="4">
                  <c:v>Atvykus į STT padalinį</c:v>
                </c:pt>
                <c:pt idx="5">
                  <c:v>Interneto svetainėje www.stt.lt</c:v>
                </c:pt>
                <c:pt idx="6">
                  <c:v>Telefono linija</c:v>
                </c:pt>
              </c:strCache>
            </c:strRef>
          </c:cat>
          <c:val>
            <c:numRef>
              <c:f>'Gyventojų korupcija 2024'!$D$3560:$D$3566</c:f>
              <c:numCache>
                <c:formatCode>0%</c:formatCode>
                <c:ptCount val="7"/>
                <c:pt idx="0">
                  <c:v>0.19600000000000001</c:v>
                </c:pt>
                <c:pt idx="1">
                  <c:v>0.113</c:v>
                </c:pt>
                <c:pt idx="2">
                  <c:v>0.14899999999999999</c:v>
                </c:pt>
                <c:pt idx="3">
                  <c:v>0.26</c:v>
                </c:pt>
                <c:pt idx="4">
                  <c:v>0.33600000000000002</c:v>
                </c:pt>
                <c:pt idx="5">
                  <c:v>0.41099999999999998</c:v>
                </c:pt>
                <c:pt idx="6">
                  <c:v>0.54500000000000004</c:v>
                </c:pt>
              </c:numCache>
            </c:numRef>
          </c:val>
          <c:extLst>
            <c:ext xmlns:c16="http://schemas.microsoft.com/office/drawing/2014/chart" uri="{C3380CC4-5D6E-409C-BE32-E72D297353CC}">
              <c16:uniqueId val="{00000000-1934-4314-A4A4-59A308C9B3C4}"/>
            </c:ext>
          </c:extLst>
        </c:ser>
        <c:dLbls>
          <c:showLegendKey val="0"/>
          <c:showVal val="0"/>
          <c:showCatName val="0"/>
          <c:showSerName val="0"/>
          <c:showPercent val="0"/>
          <c:showBubbleSize val="0"/>
        </c:dLbls>
        <c:gapWidth val="150"/>
        <c:shape val="box"/>
        <c:axId val="324686688"/>
        <c:axId val="324687248"/>
        <c:axId val="0"/>
      </c:bar3DChart>
      <c:catAx>
        <c:axId val="3246866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87248"/>
        <c:crosses val="autoZero"/>
        <c:auto val="1"/>
        <c:lblAlgn val="ctr"/>
        <c:lblOffset val="100"/>
        <c:noMultiLvlLbl val="0"/>
      </c:catAx>
      <c:valAx>
        <c:axId val="32468724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866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I</a:t>
            </a:r>
            <a:r>
              <a:rPr lang="lt-LT" sz="1800" b="1"/>
              <a:t>š kur sužino apie Specialiųjų tyrimų tarnybos veiklą</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1.9245443249835004E-2"/>
                  <c:y val="1.0245886228593993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B1E-423A-A6B6-317EB3209D8B}"/>
                </c:ext>
              </c:extLst>
            </c:dLbl>
            <c:dLbl>
              <c:idx val="2"/>
              <c:layout>
                <c:manualLayout>
                  <c:x val="2.9509679649747031E-2"/>
                  <c:y val="-1.11774595526683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1E-423A-A6B6-317EB3209D8B}"/>
                </c:ext>
              </c:extLst>
            </c:dLbl>
            <c:dLbl>
              <c:idx val="3"/>
              <c:layout>
                <c:manualLayout>
                  <c:x val="2.5660590999780065E-2"/>
                  <c:y val="-1.39718244408354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52B-4E2A-9F91-7C7E550F6B1E}"/>
                </c:ext>
              </c:extLst>
            </c:dLbl>
            <c:dLbl>
              <c:idx val="4"/>
              <c:layout>
                <c:manualLayout>
                  <c:x val="2.5660590999779971E-2"/>
                  <c:y val="-5.122943114296996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52B-4E2A-9F91-7C7E550F6B1E}"/>
                </c:ext>
              </c:extLst>
            </c:dLbl>
            <c:dLbl>
              <c:idx val="5"/>
              <c:layout>
                <c:manualLayout>
                  <c:x val="2.4377561449791016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52B-4E2A-9F91-7C7E550F6B1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'Gyventojų korupcija 2024'!$B$3573:$B$3580</c:f>
              <c:strCache>
                <c:ptCount val="8"/>
                <c:pt idx="0">
                  <c:v>Nežino, neatsakė</c:v>
                </c:pt>
                <c:pt idx="1">
                  <c:v>Kita</c:v>
                </c:pt>
                <c:pt idx="2">
                  <c:v>Socialiniai tinklai</c:v>
                </c:pt>
                <c:pt idx="3">
                  <c:v>Spauda (popierinė – laikraščiai, žurnalai)</c:v>
                </c:pt>
                <c:pt idx="4">
                  <c:v>Radijas</c:v>
                </c:pt>
                <c:pt idx="5">
                  <c:v>STT interneto svetainė (www.stt.lt)</c:v>
                </c:pt>
                <c:pt idx="6">
                  <c:v>Internetinė žiniasklaida</c:v>
                </c:pt>
                <c:pt idx="7">
                  <c:v>Televizija</c:v>
                </c:pt>
              </c:strCache>
            </c:strRef>
          </c:cat>
          <c:val>
            <c:numRef>
              <c:f>'Gyventojų korupcija 2024'!$D$3573:$D$3580</c:f>
              <c:numCache>
                <c:formatCode>0%</c:formatCode>
                <c:ptCount val="8"/>
                <c:pt idx="0">
                  <c:v>4.4999999999999998E-2</c:v>
                </c:pt>
                <c:pt idx="1">
                  <c:v>1E-3</c:v>
                </c:pt>
                <c:pt idx="2">
                  <c:v>5.0000000000000001E-3</c:v>
                </c:pt>
                <c:pt idx="3">
                  <c:v>1.7999999999999999E-2</c:v>
                </c:pt>
                <c:pt idx="4">
                  <c:v>2.1000000000000001E-2</c:v>
                </c:pt>
                <c:pt idx="5">
                  <c:v>2.1999999999999999E-2</c:v>
                </c:pt>
                <c:pt idx="6">
                  <c:v>0.33900000000000002</c:v>
                </c:pt>
                <c:pt idx="7">
                  <c:v>0.54700000000000004</c:v>
                </c:pt>
              </c:numCache>
            </c:numRef>
          </c:val>
          <c:extLst>
            <c:ext xmlns:c16="http://schemas.microsoft.com/office/drawing/2014/chart" uri="{C3380CC4-5D6E-409C-BE32-E72D297353CC}">
              <c16:uniqueId val="{00000000-471F-481F-8697-630C659C7707}"/>
            </c:ext>
          </c:extLst>
        </c:ser>
        <c:dLbls>
          <c:showLegendKey val="0"/>
          <c:showVal val="1"/>
          <c:showCatName val="0"/>
          <c:showSerName val="0"/>
          <c:showPercent val="0"/>
          <c:showBubbleSize val="0"/>
        </c:dLbls>
        <c:gapWidth val="90"/>
        <c:shape val="box"/>
        <c:axId val="324689488"/>
        <c:axId val="324690048"/>
        <c:axId val="0"/>
      </c:bar3DChart>
      <c:catAx>
        <c:axId val="3246894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90048"/>
        <c:crosses val="autoZero"/>
        <c:auto val="1"/>
        <c:lblAlgn val="ctr"/>
        <c:lblOffset val="100"/>
        <c:noMultiLvlLbl val="0"/>
      </c:catAx>
      <c:valAx>
        <c:axId val="32469004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894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Kas padidintų pasitikėjimą Specialiųjų tyrimų tarnyba</a:t>
            </a:r>
            <a:r>
              <a:rPr lang="en-US" sz="1800" b="1"/>
              <a:t>?</a:t>
            </a:r>
            <a:endParaRPr lang="lt-LT"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2024'!$B$3598:$B$3606</c:f>
              <c:strCache>
                <c:ptCount val="9"/>
                <c:pt idx="0">
                  <c:v>Nežino, neatsakė</c:v>
                </c:pt>
                <c:pt idx="1">
                  <c:v>STT darbuotojų darbo sąlygų gerinimas, siekiant pritraukti gerų specialistų</c:v>
                </c:pt>
                <c:pt idx="2">
                  <c:v>STT darbuotojų kvalifikacijos kėlimas</c:v>
                </c:pt>
                <c:pt idx="3">
                  <c:v>Didesnio dėmesio ir resursų skyrimas korupcijos prevencijai</c:v>
                </c:pt>
                <c:pt idx="4">
                  <c:v>Didesnis dėmesys STT vykdomos veiklos atskaitingumui</c:v>
                </c:pt>
                <c:pt idx="5">
                  <c:v>Didesnis dėmesys STT vykdomo baudžiamojo persekiojimo kontrolei ir institucijos atskaitingumui</c:v>
                </c:pt>
                <c:pt idx="6">
                  <c:v>Didesnio dėmesio ir resursų skyrimas korupcinių nusikaltimų tyrimui</c:v>
                </c:pt>
                <c:pt idx="7">
                  <c:v>Aktyvesnis visuomenės informavimas apie veiklos rezultatus, galimybes pranešti apie korupciją</c:v>
                </c:pt>
                <c:pt idx="8">
                  <c:v>Užtikrinimas, kad pranešęs apie korupcija asmuo jaustųsi saugus</c:v>
                </c:pt>
              </c:strCache>
            </c:strRef>
          </c:cat>
          <c:val>
            <c:numRef>
              <c:f>'Gyventojų korupcija 2024'!$D$3598:$D$3606</c:f>
              <c:numCache>
                <c:formatCode>0%</c:formatCode>
                <c:ptCount val="9"/>
                <c:pt idx="0">
                  <c:v>7.6999999999999999E-2</c:v>
                </c:pt>
                <c:pt idx="1">
                  <c:v>0.17799999999999999</c:v>
                </c:pt>
                <c:pt idx="2">
                  <c:v>0.21299999999999999</c:v>
                </c:pt>
                <c:pt idx="3">
                  <c:v>0.24099999999999999</c:v>
                </c:pt>
                <c:pt idx="4">
                  <c:v>0.307</c:v>
                </c:pt>
                <c:pt idx="5">
                  <c:v>0.312</c:v>
                </c:pt>
                <c:pt idx="6">
                  <c:v>0.315</c:v>
                </c:pt>
                <c:pt idx="7">
                  <c:v>0.61699999999999999</c:v>
                </c:pt>
                <c:pt idx="8">
                  <c:v>0.624</c:v>
                </c:pt>
              </c:numCache>
            </c:numRef>
          </c:val>
          <c:extLst>
            <c:ext xmlns:c16="http://schemas.microsoft.com/office/drawing/2014/chart" uri="{C3380CC4-5D6E-409C-BE32-E72D297353CC}">
              <c16:uniqueId val="{00000000-7411-4F67-AE9E-FEFF6B9AC8F0}"/>
            </c:ext>
          </c:extLst>
        </c:ser>
        <c:dLbls>
          <c:showLegendKey val="0"/>
          <c:showVal val="1"/>
          <c:showCatName val="0"/>
          <c:showSerName val="0"/>
          <c:showPercent val="0"/>
          <c:showBubbleSize val="0"/>
        </c:dLbls>
        <c:gapWidth val="150"/>
        <c:shape val="box"/>
        <c:axId val="324692288"/>
        <c:axId val="324692848"/>
        <c:axId val="0"/>
      </c:bar3DChart>
      <c:catAx>
        <c:axId val="324692288"/>
        <c:scaling>
          <c:orientation val="minMax"/>
        </c:scaling>
        <c:delete val="0"/>
        <c:axPos val="l"/>
        <c:numFmt formatCode="General" sourceLinked="1"/>
        <c:majorTickMark val="none"/>
        <c:minorTickMark val="none"/>
        <c:tickLblPos val="nextTo"/>
        <c:spPr>
          <a:noFill/>
          <a:ln>
            <a:noFill/>
          </a:ln>
          <a:effectLst/>
        </c:spPr>
        <c:txPr>
          <a:bodyPr rot="0" spcFirstLastPara="1" vertOverflow="ellipsis" wrap="square" anchor="ctr" anchorCtr="1"/>
          <a:lstStyle/>
          <a:p>
            <a:pPr algn="just">
              <a:defRPr sz="1200" b="0" i="0" u="none" strike="noStrike" kern="1200" baseline="0">
                <a:solidFill>
                  <a:schemeClr val="tx1"/>
                </a:solidFill>
                <a:latin typeface="+mn-lt"/>
                <a:ea typeface="+mn-ea"/>
                <a:cs typeface="+mn-cs"/>
              </a:defRPr>
            </a:pPr>
            <a:endParaRPr lang="lt-LT"/>
          </a:p>
        </c:txPr>
        <c:crossAx val="324692848"/>
        <c:crosses val="autoZero"/>
        <c:auto val="1"/>
        <c:lblAlgn val="r"/>
        <c:lblOffset val="100"/>
        <c:noMultiLvlLbl val="0"/>
      </c:catAx>
      <c:valAx>
        <c:axId val="324692848"/>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692288"/>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b="1" dirty="0"/>
              <a:t>Gird</a:t>
            </a:r>
            <a:r>
              <a:rPr lang="lt-LT" b="1" dirty="0"/>
              <a:t>ėjo</a:t>
            </a:r>
            <a:r>
              <a:rPr lang="lt-LT" b="1" baseline="0" dirty="0"/>
              <a:t> apie STT</a:t>
            </a:r>
            <a:endParaRPr lang="lt-LT" b="1" dirty="0"/>
          </a:p>
        </c:rich>
      </c:tx>
      <c:layout>
        <c:manualLayout>
          <c:xMode val="edge"/>
          <c:yMode val="edge"/>
          <c:x val="0.41345794089069715"/>
          <c:y val="3.583767026924612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0462548619414744"/>
          <c:y val="0.28688542733789613"/>
          <c:w val="0.64875945053166895"/>
          <c:h val="0.55249517439695817"/>
        </c:manualLayout>
      </c:layout>
      <c:pie3DChart>
        <c:varyColors val="1"/>
        <c:ser>
          <c:idx val="0"/>
          <c:order val="0"/>
          <c:spPr>
            <a:gradFill>
              <a:gsLst>
                <a:gs pos="0">
                  <a:schemeClr val="accent1">
                    <a:lumMod val="5000"/>
                    <a:lumOff val="95000"/>
                  </a:schemeClr>
                </a:gs>
                <a:gs pos="60000">
                  <a:srgbClr val="53B582"/>
                </a:gs>
              </a:gsLst>
              <a:lin ang="5400000" scaled="1"/>
            </a:gradFill>
          </c:spPr>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7D69-4F27-B147-4D6DC7DE3C7E}"/>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7D69-4F27-B147-4D6DC7DE3C7E}"/>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7D69-4F27-B147-4D6DC7DE3C7E}"/>
              </c:ext>
            </c:extLst>
          </c:dPt>
          <c:dPt>
            <c:idx val="3"/>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7D69-4F27-B147-4D6DC7DE3C7E}"/>
              </c:ext>
            </c:extLst>
          </c:dPt>
          <c:dPt>
            <c:idx val="4"/>
            <c:bubble3D val="0"/>
            <c:spPr>
              <a:gradFill>
                <a:gsLst>
                  <a:gs pos="0">
                    <a:schemeClr val="accent1">
                      <a:lumMod val="5000"/>
                      <a:lumOff val="95000"/>
                    </a:schemeClr>
                  </a:gs>
                  <a:gs pos="60000">
                    <a:srgbClr val="5B9BD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9-7D69-4F27-B147-4D6DC7DE3C7E}"/>
              </c:ext>
            </c:extLst>
          </c:dPt>
          <c:dLbls>
            <c:dLbl>
              <c:idx val="0"/>
              <c:layout>
                <c:manualLayout>
                  <c:x val="8.431645369389619E-2"/>
                  <c:y val="-5.7835317639860315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D69-4F27-B147-4D6DC7DE3C7E}"/>
                </c:ext>
              </c:extLst>
            </c:dLbl>
            <c:dLbl>
              <c:idx val="1"/>
              <c:layout>
                <c:manualLayout>
                  <c:x val="-6.1461421967203417E-2"/>
                  <c:y val="-4.5118735214654163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D69-4F27-B147-4D6DC7DE3C7E}"/>
                </c:ext>
              </c:extLst>
            </c:dLbl>
            <c:dLbl>
              <c:idx val="2"/>
              <c:layout>
                <c:manualLayout>
                  <c:x val="-5.6086796510304115E-4"/>
                  <c:y val="-8.5033095962606265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7D69-4F27-B147-4D6DC7DE3C7E}"/>
                </c:ext>
              </c:extLst>
            </c:dLbl>
            <c:dLbl>
              <c:idx val="3"/>
              <c:layout>
                <c:manualLayout>
                  <c:x val="3.018710255263013E-2"/>
                  <c:y val="-2.5811713774821971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7D69-4F27-B147-4D6DC7DE3C7E}"/>
                </c:ext>
              </c:extLst>
            </c:dLbl>
            <c:dLbl>
              <c:idx val="4"/>
              <c:layout>
                <c:manualLayout>
                  <c:x val="-2.9841522486477715E-2"/>
                  <c:y val="-7.9566144869341535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7D69-4F27-B147-4D6DC7DE3C7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1'!$A$1600:$A$1602</c:f>
              <c:strCache>
                <c:ptCount val="3"/>
                <c:pt idx="0">
                  <c:v>Taip, esu girdėjęs </c:v>
                </c:pt>
                <c:pt idx="1">
                  <c:v>Ne, nesu girdėjęs </c:v>
                </c:pt>
                <c:pt idx="2">
                  <c:v>Nežino, neatsakė </c:v>
                </c:pt>
              </c:strCache>
            </c:strRef>
          </c:cat>
          <c:val>
            <c:numRef>
              <c:f>'Sheet 1'!$B$1600:$B$1602</c:f>
              <c:numCache>
                <c:formatCode>0%</c:formatCode>
                <c:ptCount val="3"/>
                <c:pt idx="0">
                  <c:v>0.81499999999999995</c:v>
                </c:pt>
                <c:pt idx="1">
                  <c:v>0.125</c:v>
                </c:pt>
                <c:pt idx="2">
                  <c:v>0.06</c:v>
                </c:pt>
              </c:numCache>
            </c:numRef>
          </c:val>
          <c:extLst>
            <c:ext xmlns:c16="http://schemas.microsoft.com/office/drawing/2014/chart" uri="{C3380CC4-5D6E-409C-BE32-E72D297353CC}">
              <c16:uniqueId val="{0000000A-7D69-4F27-B147-4D6DC7DE3C7E}"/>
            </c:ext>
          </c:extLst>
        </c:ser>
        <c:dLbls>
          <c:showLegendKey val="0"/>
          <c:showVal val="0"/>
          <c:showCatName val="1"/>
          <c:showSerName val="0"/>
          <c:showPercent val="1"/>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dirty="0"/>
              <a:t>Ar žinote, koks yra Specialiųjų tyrimų tarnybos (STT) pagrindinis uždavinys?</a:t>
            </a:r>
            <a:endParaRPr lang="en-US" dirty="0"/>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 1'!$A$1608</c:f>
              <c:strCache>
                <c:ptCount val="1"/>
                <c:pt idx="0">
                  <c:v>Taip, žinau jos pagrindinį uždavinį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1'!$B$1608</c:f>
              <c:numCache>
                <c:formatCode>0%</c:formatCode>
                <c:ptCount val="1"/>
                <c:pt idx="0">
                  <c:v>0.71199999999999997</c:v>
                </c:pt>
              </c:numCache>
            </c:numRef>
          </c:val>
          <c:extLst>
            <c:ext xmlns:c16="http://schemas.microsoft.com/office/drawing/2014/chart" uri="{C3380CC4-5D6E-409C-BE32-E72D297353CC}">
              <c16:uniqueId val="{00000000-55FD-4CF8-AE42-1DA21517BECE}"/>
            </c:ext>
          </c:extLst>
        </c:ser>
        <c:ser>
          <c:idx val="1"/>
          <c:order val="1"/>
          <c:tx>
            <c:strRef>
              <c:f>'Sheet 1'!$A$1609</c:f>
              <c:strCache>
                <c:ptCount val="1"/>
                <c:pt idx="0">
                  <c:v>Ne, nežinau jos pagrindinio uždavinio </c:v>
                </c:pt>
              </c:strCache>
            </c:strRef>
          </c:tx>
          <c:spPr>
            <a:gradFill>
              <a:gsLst>
                <a:gs pos="0">
                  <a:schemeClr val="accent1">
                    <a:lumMod val="5000"/>
                    <a:lumOff val="95000"/>
                  </a:schemeClr>
                </a:gs>
                <a:gs pos="74000">
                  <a:srgbClr val="5B9BD5"/>
                </a:gs>
              </a:gsLst>
              <a:lin ang="5400000" scaled="1"/>
            </a:gradFill>
            <a:ln>
              <a:noFill/>
            </a:ln>
            <a:effectLst/>
            <a:sp3d/>
          </c:spPr>
          <c:invertIfNegative val="0"/>
          <c:dPt>
            <c:idx val="0"/>
            <c:invertIfNegative val="0"/>
            <c:bubble3D val="0"/>
            <c:spPr>
              <a:gradFill>
                <a:gsLst>
                  <a:gs pos="0">
                    <a:schemeClr val="accent1">
                      <a:lumMod val="5000"/>
                      <a:lumOff val="95000"/>
                    </a:schemeClr>
                  </a:gs>
                  <a:gs pos="74000">
                    <a:srgbClr val="5B9BD5"/>
                  </a:gs>
                </a:gsLst>
                <a:lin ang="5400000" scaled="1"/>
              </a:gradFill>
              <a:ln>
                <a:noFill/>
              </a:ln>
              <a:effectLst/>
              <a:sp3d/>
            </c:spPr>
            <c:extLst>
              <c:ext xmlns:c16="http://schemas.microsoft.com/office/drawing/2014/chart" uri="{C3380CC4-5D6E-409C-BE32-E72D297353CC}">
                <c16:uniqueId val="{00000003-55FD-4CF8-AE42-1DA21517BECE}"/>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1'!$B$1609</c:f>
              <c:numCache>
                <c:formatCode>0%</c:formatCode>
                <c:ptCount val="1"/>
                <c:pt idx="0">
                  <c:v>0.222</c:v>
                </c:pt>
              </c:numCache>
            </c:numRef>
          </c:val>
          <c:extLst>
            <c:ext xmlns:c16="http://schemas.microsoft.com/office/drawing/2014/chart" uri="{C3380CC4-5D6E-409C-BE32-E72D297353CC}">
              <c16:uniqueId val="{00000001-55FD-4CF8-AE42-1DA21517BECE}"/>
            </c:ext>
          </c:extLst>
        </c:ser>
        <c:ser>
          <c:idx val="2"/>
          <c:order val="2"/>
          <c:tx>
            <c:strRef>
              <c:f>'Sheet 1'!$A$1610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1'!$B$1610</c:f>
              <c:numCache>
                <c:formatCode>0%</c:formatCode>
                <c:ptCount val="1"/>
                <c:pt idx="0">
                  <c:v>6.6000000000000003E-2</c:v>
                </c:pt>
              </c:numCache>
            </c:numRef>
          </c:val>
          <c:extLst>
            <c:ext xmlns:c16="http://schemas.microsoft.com/office/drawing/2014/chart" uri="{C3380CC4-5D6E-409C-BE32-E72D297353CC}">
              <c16:uniqueId val="{00000002-55FD-4CF8-AE42-1DA21517BECE}"/>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1"/>
        <c:axPos val="l"/>
        <c:numFmt formatCode="General" sourceLinked="1"/>
        <c:majorTickMark val="none"/>
        <c:minorTickMark val="none"/>
        <c:tickLblPos val="nextTo"/>
        <c:crossAx val="1792678784"/>
        <c:crosses val="autoZero"/>
        <c:auto val="1"/>
        <c:lblAlgn val="ctr"/>
        <c:lblOffset val="100"/>
        <c:noMultiLvlLbl val="0"/>
      </c:catAx>
      <c:valAx>
        <c:axId val="17926787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Korupcinogeninių situacijų paplitimas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1'!$B$58</c:f>
              <c:strCache>
                <c:ptCount val="1"/>
                <c:pt idx="0">
                  <c:v>Labai paplitę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1'!$A$60:$A$66</c:f>
              <c:strCache>
                <c:ptCount val="7"/>
                <c:pt idx="0">
                  <c:v>Lietuvos verslininkas paperka užsienio valstybės tarnautoją ar pareigūną, siekdamas naudos savo verslui </c:v>
                </c:pt>
                <c:pt idx="1">
                  <c:v>Asmuo valstybės tarnyboje dirbančiam asmeniui atsidėkoja pinigais PO paslaugos atlikimo </c:v>
                </c:pt>
                <c:pt idx="2">
                  <c:v>Užsienio verslininkas paperka Lietuvos valstybės tarnautoją ar pareigūną, siekdamas naudos savo verslui </c:v>
                </c:pt>
                <c:pt idx="3">
                  <c:v>Valstybės tarnyboje dirbantis asmuo paima piniginį atlygį už paslaugos atlikimą ar atlikimo pagreitinimą </c:v>
                </c:pt>
                <c:pt idx="4">
                  <c:v>Asmuo duoda piniginį atlygį valstybės tarnyboje dirbančiam asmeniui ar pareigūnui norėdamas, kad jam reikalinga paslauga būtų suteikta geriau ar greičiau </c:v>
                </c:pt>
                <c:pt idx="5">
                  <c:v>Asmuo, norėdamas, kad jam reikalinga paslauga būtų suteikta geriau ar greičiau, siūlo valstybės tarnyboje dirbančiam asmeniui pasinaudoti jo įmonės teikiamomis paslaugomis nemokamai arba su didele nuolaida </c:v>
                </c:pt>
                <c:pt idx="6">
                  <c:v>Valstybės tarnautojas naudoja įstaigos lėšas asmeninėms reikmėms </c:v>
                </c:pt>
              </c:strCache>
            </c:strRef>
          </c:cat>
          <c:val>
            <c:numRef>
              <c:f>'Sheet 1'!$C$60:$C$66</c:f>
              <c:numCache>
                <c:formatCode>0%</c:formatCode>
                <c:ptCount val="7"/>
                <c:pt idx="0">
                  <c:v>4.9000000000000002E-2</c:v>
                </c:pt>
                <c:pt idx="1">
                  <c:v>5.0999999999999997E-2</c:v>
                </c:pt>
                <c:pt idx="2">
                  <c:v>5.1999999999999998E-2</c:v>
                </c:pt>
                <c:pt idx="3">
                  <c:v>5.8999999999999997E-2</c:v>
                </c:pt>
                <c:pt idx="4">
                  <c:v>7.0999999999999994E-2</c:v>
                </c:pt>
                <c:pt idx="5">
                  <c:v>7.6999999999999999E-2</c:v>
                </c:pt>
                <c:pt idx="6">
                  <c:v>0.1</c:v>
                </c:pt>
              </c:numCache>
            </c:numRef>
          </c:val>
          <c:extLst>
            <c:ext xmlns:c16="http://schemas.microsoft.com/office/drawing/2014/chart" uri="{C3380CC4-5D6E-409C-BE32-E72D297353CC}">
              <c16:uniqueId val="{00000000-504B-4CC3-81D1-CF3F6CE51481}"/>
            </c:ext>
          </c:extLst>
        </c:ser>
        <c:ser>
          <c:idx val="1"/>
          <c:order val="1"/>
          <c:tx>
            <c:strRef>
              <c:f>'Sheet 1'!$D$58</c:f>
              <c:strCache>
                <c:ptCount val="1"/>
                <c:pt idx="0">
                  <c:v>Paplitę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1'!$A$60:$A$66</c:f>
              <c:strCache>
                <c:ptCount val="7"/>
                <c:pt idx="0">
                  <c:v>Lietuvos verslininkas paperka užsienio valstybės tarnautoją ar pareigūną, siekdamas naudos savo verslui </c:v>
                </c:pt>
                <c:pt idx="1">
                  <c:v>Asmuo valstybės tarnyboje dirbančiam asmeniui atsidėkoja pinigais PO paslaugos atlikimo </c:v>
                </c:pt>
                <c:pt idx="2">
                  <c:v>Užsienio verslininkas paperka Lietuvos valstybės tarnautoją ar pareigūną, siekdamas naudos savo verslui </c:v>
                </c:pt>
                <c:pt idx="3">
                  <c:v>Valstybės tarnyboje dirbantis asmuo paima piniginį atlygį už paslaugos atlikimą ar atlikimo pagreitinimą </c:v>
                </c:pt>
                <c:pt idx="4">
                  <c:v>Asmuo duoda piniginį atlygį valstybės tarnyboje dirbančiam asmeniui ar pareigūnui norėdamas, kad jam reikalinga paslauga būtų suteikta geriau ar greičiau </c:v>
                </c:pt>
                <c:pt idx="5">
                  <c:v>Asmuo, norėdamas, kad jam reikalinga paslauga būtų suteikta geriau ar greičiau, siūlo valstybės tarnyboje dirbančiam asmeniui pasinaudoti jo įmonės teikiamomis paslaugomis nemokamai arba su didele nuolaida </c:v>
                </c:pt>
                <c:pt idx="6">
                  <c:v>Valstybės tarnautojas naudoja įstaigos lėšas asmeninėms reikmėms </c:v>
                </c:pt>
              </c:strCache>
            </c:strRef>
          </c:cat>
          <c:val>
            <c:numRef>
              <c:f>'Sheet 1'!$E$60:$E$66</c:f>
              <c:numCache>
                <c:formatCode>0%</c:formatCode>
                <c:ptCount val="7"/>
                <c:pt idx="0">
                  <c:v>0.156</c:v>
                </c:pt>
                <c:pt idx="1">
                  <c:v>0.23699999999999999</c:v>
                </c:pt>
                <c:pt idx="2">
                  <c:v>0.17100000000000001</c:v>
                </c:pt>
                <c:pt idx="3">
                  <c:v>0.22</c:v>
                </c:pt>
                <c:pt idx="4">
                  <c:v>0.33500000000000002</c:v>
                </c:pt>
                <c:pt idx="5">
                  <c:v>0.32200000000000001</c:v>
                </c:pt>
                <c:pt idx="6">
                  <c:v>0.27500000000000002</c:v>
                </c:pt>
              </c:numCache>
            </c:numRef>
          </c:val>
          <c:extLst>
            <c:ext xmlns:c16="http://schemas.microsoft.com/office/drawing/2014/chart" uri="{C3380CC4-5D6E-409C-BE32-E72D297353CC}">
              <c16:uniqueId val="{00000001-504B-4CC3-81D1-CF3F6CE51481}"/>
            </c:ext>
          </c:extLst>
        </c:ser>
        <c:ser>
          <c:idx val="2"/>
          <c:order val="2"/>
          <c:tx>
            <c:strRef>
              <c:f>'Sheet 1'!$F$58</c:f>
              <c:strCache>
                <c:ptCount val="1"/>
                <c:pt idx="0">
                  <c:v>Visai nepaplitę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1'!$A$60:$A$66</c:f>
              <c:strCache>
                <c:ptCount val="7"/>
                <c:pt idx="0">
                  <c:v>Lietuvos verslininkas paperka užsienio valstybės tarnautoją ar pareigūną, siekdamas naudos savo verslui </c:v>
                </c:pt>
                <c:pt idx="1">
                  <c:v>Asmuo valstybės tarnyboje dirbančiam asmeniui atsidėkoja pinigais PO paslaugos atlikimo </c:v>
                </c:pt>
                <c:pt idx="2">
                  <c:v>Užsienio verslininkas paperka Lietuvos valstybės tarnautoją ar pareigūną, siekdamas naudos savo verslui </c:v>
                </c:pt>
                <c:pt idx="3">
                  <c:v>Valstybės tarnyboje dirbantis asmuo paima piniginį atlygį už paslaugos atlikimą ar atlikimo pagreitinimą </c:v>
                </c:pt>
                <c:pt idx="4">
                  <c:v>Asmuo duoda piniginį atlygį valstybės tarnyboje dirbančiam asmeniui ar pareigūnui norėdamas, kad jam reikalinga paslauga būtų suteikta geriau ar greičiau </c:v>
                </c:pt>
                <c:pt idx="5">
                  <c:v>Asmuo, norėdamas, kad jam reikalinga paslauga būtų suteikta geriau ar greičiau, siūlo valstybės tarnyboje dirbančiam asmeniui pasinaudoti jo įmonės teikiamomis paslaugomis nemokamai arba su didele nuolaida </c:v>
                </c:pt>
                <c:pt idx="6">
                  <c:v>Valstybės tarnautojas naudoja įstaigos lėšas asmeninėms reikmėms </c:v>
                </c:pt>
              </c:strCache>
            </c:strRef>
          </c:cat>
          <c:val>
            <c:numRef>
              <c:f>'Sheet 1'!$G$60:$G$66</c:f>
              <c:numCache>
                <c:formatCode>0%</c:formatCode>
                <c:ptCount val="7"/>
                <c:pt idx="0">
                  <c:v>0.13800000000000001</c:v>
                </c:pt>
                <c:pt idx="1">
                  <c:v>0.31</c:v>
                </c:pt>
                <c:pt idx="2">
                  <c:v>0.157</c:v>
                </c:pt>
                <c:pt idx="3">
                  <c:v>0.27900000000000003</c:v>
                </c:pt>
                <c:pt idx="4">
                  <c:v>0.23899999999999999</c:v>
                </c:pt>
                <c:pt idx="5">
                  <c:v>0.2</c:v>
                </c:pt>
                <c:pt idx="6">
                  <c:v>0.25900000000000001</c:v>
                </c:pt>
              </c:numCache>
            </c:numRef>
          </c:val>
          <c:extLst>
            <c:ext xmlns:c16="http://schemas.microsoft.com/office/drawing/2014/chart" uri="{C3380CC4-5D6E-409C-BE32-E72D297353CC}">
              <c16:uniqueId val="{00000002-504B-4CC3-81D1-CF3F6CE51481}"/>
            </c:ext>
          </c:extLst>
        </c:ser>
        <c:ser>
          <c:idx val="3"/>
          <c:order val="3"/>
          <c:tx>
            <c:strRef>
              <c:f>'Sheet 1'!$H$58</c:f>
              <c:strCache>
                <c:ptCount val="1"/>
                <c:pt idx="0">
                  <c:v>Sunku pasakyti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1'!$A$60:$A$66</c:f>
              <c:strCache>
                <c:ptCount val="7"/>
                <c:pt idx="0">
                  <c:v>Lietuvos verslininkas paperka užsienio valstybės tarnautoją ar pareigūną, siekdamas naudos savo verslui </c:v>
                </c:pt>
                <c:pt idx="1">
                  <c:v>Asmuo valstybės tarnyboje dirbančiam asmeniui atsidėkoja pinigais PO paslaugos atlikimo </c:v>
                </c:pt>
                <c:pt idx="2">
                  <c:v>Užsienio verslininkas paperka Lietuvos valstybės tarnautoją ar pareigūną, siekdamas naudos savo verslui </c:v>
                </c:pt>
                <c:pt idx="3">
                  <c:v>Valstybės tarnyboje dirbantis asmuo paima piniginį atlygį už paslaugos atlikimą ar atlikimo pagreitinimą </c:v>
                </c:pt>
                <c:pt idx="4">
                  <c:v>Asmuo duoda piniginį atlygį valstybės tarnyboje dirbančiam asmeniui ar pareigūnui norėdamas, kad jam reikalinga paslauga būtų suteikta geriau ar greičiau </c:v>
                </c:pt>
                <c:pt idx="5">
                  <c:v>Asmuo, norėdamas, kad jam reikalinga paslauga būtų suteikta geriau ar greičiau, siūlo valstybės tarnyboje dirbančiam asmeniui pasinaudoti jo įmonės teikiamomis paslaugomis nemokamai arba su didele nuolaida </c:v>
                </c:pt>
                <c:pt idx="6">
                  <c:v>Valstybės tarnautojas naudoja įstaigos lėšas asmeninėms reikmėms </c:v>
                </c:pt>
              </c:strCache>
            </c:strRef>
          </c:cat>
          <c:val>
            <c:numRef>
              <c:f>'Sheet 1'!$I$60:$I$66</c:f>
              <c:numCache>
                <c:formatCode>0%</c:formatCode>
                <c:ptCount val="7"/>
                <c:pt idx="0">
                  <c:v>0.65700000000000003</c:v>
                </c:pt>
                <c:pt idx="1">
                  <c:v>0.40200000000000002</c:v>
                </c:pt>
                <c:pt idx="2">
                  <c:v>0.62</c:v>
                </c:pt>
                <c:pt idx="3">
                  <c:v>0.442</c:v>
                </c:pt>
                <c:pt idx="4">
                  <c:v>0.35499999999999998</c:v>
                </c:pt>
                <c:pt idx="5">
                  <c:v>0.40100000000000002</c:v>
                </c:pt>
                <c:pt idx="6">
                  <c:v>0.36599999999999999</c:v>
                </c:pt>
              </c:numCache>
            </c:numRef>
          </c:val>
          <c:extLst>
            <c:ext xmlns:c16="http://schemas.microsoft.com/office/drawing/2014/chart" uri="{C3380CC4-5D6E-409C-BE32-E72D297353CC}">
              <c16:uniqueId val="{00000003-504B-4CC3-81D1-CF3F6CE51481}"/>
            </c:ext>
          </c:extLst>
        </c:ser>
        <c:dLbls>
          <c:showLegendKey val="0"/>
          <c:showVal val="0"/>
          <c:showCatName val="0"/>
          <c:showSerName val="0"/>
          <c:showPercent val="0"/>
          <c:showBubbleSize val="0"/>
        </c:dLbls>
        <c:gapWidth val="150"/>
        <c:shape val="box"/>
        <c:axId val="351234544"/>
        <c:axId val="1"/>
        <c:axId val="0"/>
      </c:bar3DChart>
      <c:catAx>
        <c:axId val="351234544"/>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234544"/>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err="1"/>
              <a:t>Ar</a:t>
            </a:r>
            <a:r>
              <a:rPr lang="en-US" sz="1800" b="1" dirty="0"/>
              <a:t> </a:t>
            </a:r>
            <a:r>
              <a:rPr lang="en-US" sz="1800" b="1" dirty="0" err="1"/>
              <a:t>pasitiki</a:t>
            </a:r>
            <a:r>
              <a:rPr lang="en-US" sz="1800" b="1" baseline="0" dirty="0"/>
              <a:t> STT?</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1'!$A$2030:$A$2034</c:f>
              <c:strCache>
                <c:ptCount val="5"/>
                <c:pt idx="0">
                  <c:v>Nežino, neatsakė </c:v>
                </c:pt>
                <c:pt idx="1">
                  <c:v>Visiškai nepasitikiu </c:v>
                </c:pt>
                <c:pt idx="2">
                  <c:v>Greičiau nepasitikiu </c:v>
                </c:pt>
                <c:pt idx="3">
                  <c:v>Visiškai pasitikiu </c:v>
                </c:pt>
                <c:pt idx="4">
                  <c:v>Greičiau pasitikiu </c:v>
                </c:pt>
              </c:strCache>
            </c:strRef>
          </c:cat>
          <c:val>
            <c:numRef>
              <c:f>'Sheet 1'!$B$2030:$B$2034</c:f>
              <c:numCache>
                <c:formatCode>0%</c:formatCode>
                <c:ptCount val="5"/>
                <c:pt idx="0">
                  <c:v>0.14599999999999999</c:v>
                </c:pt>
                <c:pt idx="1">
                  <c:v>2.1999999999999999E-2</c:v>
                </c:pt>
                <c:pt idx="2">
                  <c:v>0.11700000000000001</c:v>
                </c:pt>
                <c:pt idx="3">
                  <c:v>0.154</c:v>
                </c:pt>
                <c:pt idx="4">
                  <c:v>0.56100000000000005</c:v>
                </c:pt>
              </c:numCache>
            </c:numRef>
          </c:val>
          <c:extLst>
            <c:ext xmlns:c16="http://schemas.microsoft.com/office/drawing/2014/chart" uri="{C3380CC4-5D6E-409C-BE32-E72D297353CC}">
              <c16:uniqueId val="{00000000-DC54-4513-B3B6-4E7322D41289}"/>
            </c:ext>
          </c:extLst>
        </c:ser>
        <c:dLbls>
          <c:showLegendKey val="0"/>
          <c:showVal val="1"/>
          <c:showCatName val="0"/>
          <c:showSerName val="0"/>
          <c:showPercent val="0"/>
          <c:showBubbleSize val="0"/>
        </c:dLbls>
        <c:gapWidth val="150"/>
        <c:shape val="box"/>
        <c:axId val="1571905135"/>
        <c:axId val="1571902735"/>
        <c:axId val="0"/>
      </c:bar3DChart>
      <c:catAx>
        <c:axId val="157190513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71902735"/>
        <c:crosses val="autoZero"/>
        <c:auto val="1"/>
        <c:lblAlgn val="ctr"/>
        <c:lblOffset val="100"/>
        <c:noMultiLvlLbl val="0"/>
      </c:catAx>
      <c:valAx>
        <c:axId val="1571902735"/>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57190513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en-US" dirty="0"/>
              <a:t>Kaip </a:t>
            </a:r>
            <a:r>
              <a:rPr lang="en-US" dirty="0" err="1"/>
              <a:t>galima</a:t>
            </a:r>
            <a:r>
              <a:rPr lang="en-US" dirty="0"/>
              <a:t> </a:t>
            </a:r>
            <a:r>
              <a:rPr lang="en-US" dirty="0" err="1"/>
              <a:t>prane</a:t>
            </a:r>
            <a:r>
              <a:rPr lang="lt-LT" dirty="0" err="1"/>
              <a:t>šti</a:t>
            </a:r>
            <a:r>
              <a:rPr lang="lt-LT" dirty="0"/>
              <a:t>?</a:t>
            </a:r>
            <a:endParaRPr lang="en-US" dirty="0"/>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1'!$A$2304:$A$2310</c:f>
              <c:strCache>
                <c:ptCount val="7"/>
                <c:pt idx="0">
                  <c:v>Nežino, neatsakė </c:v>
                </c:pt>
                <c:pt idx="1">
                  <c:v>STT socialinių tinklų paskyrose </c:v>
                </c:pt>
                <c:pt idx="2">
                  <c:v>Mobiliąja programėle „Pranešk STT“ </c:v>
                </c:pt>
                <c:pt idx="3">
                  <c:v>Elektroniniu paštu  </c:v>
                </c:pt>
                <c:pt idx="4">
                  <c:v>Atvykus į STT padalinį </c:v>
                </c:pt>
                <c:pt idx="5">
                  <c:v>Interneto svetainėje www.stt.lt </c:v>
                </c:pt>
                <c:pt idx="6">
                  <c:v>Telefono linija </c:v>
                </c:pt>
              </c:strCache>
            </c:strRef>
          </c:cat>
          <c:val>
            <c:numRef>
              <c:f>'Sheet 1'!$B$2304:$B$2310</c:f>
              <c:numCache>
                <c:formatCode>0%</c:formatCode>
                <c:ptCount val="7"/>
                <c:pt idx="0">
                  <c:v>0.22800000000000001</c:v>
                </c:pt>
                <c:pt idx="1">
                  <c:v>0.21299999999999999</c:v>
                </c:pt>
                <c:pt idx="2">
                  <c:v>0.218</c:v>
                </c:pt>
                <c:pt idx="3">
                  <c:v>0.41499999999999998</c:v>
                </c:pt>
                <c:pt idx="4">
                  <c:v>0.42799999999999999</c:v>
                </c:pt>
                <c:pt idx="5">
                  <c:v>0.54900000000000004</c:v>
                </c:pt>
                <c:pt idx="6">
                  <c:v>0.68600000000000005</c:v>
                </c:pt>
              </c:numCache>
            </c:numRef>
          </c:val>
          <c:extLst>
            <c:ext xmlns:c16="http://schemas.microsoft.com/office/drawing/2014/chart" uri="{C3380CC4-5D6E-409C-BE32-E72D297353CC}">
              <c16:uniqueId val="{00000000-BA5F-49E4-8FE7-A92925F89557}"/>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dirty="0"/>
              <a:t>Iš kurio informacijos šaltinio Jūs gaunate daugiausiai informacijos apie Specialiųjų tyrimų tarnybą ir jos veiklą?</a:t>
            </a:r>
            <a:endParaRPr lang="en-US" dirty="0"/>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1'!$A$2315:$A$2322</c:f>
              <c:strCache>
                <c:ptCount val="8"/>
                <c:pt idx="0">
                  <c:v>Nežino, neatsakė </c:v>
                </c:pt>
                <c:pt idx="1">
                  <c:v>Kita</c:v>
                </c:pt>
                <c:pt idx="2">
                  <c:v>Socialiniai tinklai</c:v>
                </c:pt>
                <c:pt idx="3">
                  <c:v>Spauda (popierinė – laikraščiai, žurnalai) </c:v>
                </c:pt>
                <c:pt idx="4">
                  <c:v>STT interneto svetainė (www.stt.lt) </c:v>
                </c:pt>
                <c:pt idx="5">
                  <c:v>Radijas </c:v>
                </c:pt>
                <c:pt idx="6">
                  <c:v>Televizija </c:v>
                </c:pt>
                <c:pt idx="7">
                  <c:v>Internetinė žiniasklaida </c:v>
                </c:pt>
              </c:strCache>
            </c:strRef>
          </c:cat>
          <c:val>
            <c:numRef>
              <c:f>'Sheet 1'!$B$2315:$B$2322</c:f>
              <c:numCache>
                <c:formatCode>0%</c:formatCode>
                <c:ptCount val="8"/>
                <c:pt idx="0">
                  <c:v>6.8000000000000005E-2</c:v>
                </c:pt>
                <c:pt idx="1">
                  <c:v>1.4999999999999999E-2</c:v>
                </c:pt>
                <c:pt idx="2">
                  <c:v>0.01</c:v>
                </c:pt>
                <c:pt idx="3">
                  <c:v>2.4E-2</c:v>
                </c:pt>
                <c:pt idx="4">
                  <c:v>3.6999999999999998E-2</c:v>
                </c:pt>
                <c:pt idx="5">
                  <c:v>4.1000000000000002E-2</c:v>
                </c:pt>
                <c:pt idx="6">
                  <c:v>0.36799999999999999</c:v>
                </c:pt>
                <c:pt idx="7">
                  <c:v>0.437</c:v>
                </c:pt>
              </c:numCache>
            </c:numRef>
          </c:val>
          <c:extLst>
            <c:ext xmlns:c16="http://schemas.microsoft.com/office/drawing/2014/chart" uri="{C3380CC4-5D6E-409C-BE32-E72D297353CC}">
              <c16:uniqueId val="{00000000-D14E-456B-AAFC-3CD2774F44D1}"/>
            </c:ext>
          </c:extLst>
        </c:ser>
        <c:dLbls>
          <c:showLegendKey val="0"/>
          <c:showVal val="1"/>
          <c:showCatName val="0"/>
          <c:showSerName val="0"/>
          <c:showPercent val="0"/>
          <c:showBubbleSize val="0"/>
        </c:dLbls>
        <c:gapWidth val="150"/>
        <c:shape val="box"/>
        <c:axId val="1792678304"/>
        <c:axId val="1792678784"/>
        <c:axId val="0"/>
      </c:bar3DChart>
      <c:catAx>
        <c:axId val="17926783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784"/>
        <c:crosses val="autoZero"/>
        <c:auto val="1"/>
        <c:lblAlgn val="ctr"/>
        <c:lblOffset val="100"/>
        <c:noMultiLvlLbl val="0"/>
      </c:catAx>
      <c:valAx>
        <c:axId val="17926787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678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Kas padidintų pasitikėjimą Specialiųjų tyrimų tarnyba</a:t>
            </a:r>
            <a:r>
              <a:rPr lang="en-US" sz="1800" b="1"/>
              <a:t>?</a:t>
            </a:r>
            <a:endParaRPr lang="lt-LT"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1'!$A$2340:$A$2348</c:f>
              <c:strCache>
                <c:ptCount val="9"/>
                <c:pt idx="0">
                  <c:v>Nežino, neatsakė </c:v>
                </c:pt>
                <c:pt idx="1">
                  <c:v>STT darbuotojų darbo sąlygų gerinimas, siekiant pritraukti gerų specialistų </c:v>
                </c:pt>
                <c:pt idx="2">
                  <c:v>STT darbuotojų kvalifikacijos kėlimas </c:v>
                </c:pt>
                <c:pt idx="3">
                  <c:v>Didesnis dėmesys STT vykdomos veiklos atskaitingumui </c:v>
                </c:pt>
                <c:pt idx="4">
                  <c:v>Didesnio dėmesio ir resursų skyrimas korupcijos prevencijai </c:v>
                </c:pt>
                <c:pt idx="5">
                  <c:v>Didesnio dėmesio ir resursų skyrimas korupcinių nusikaltimų tyrimui </c:v>
                </c:pt>
                <c:pt idx="6">
                  <c:v>Didesnis dėmesys STT vykdomo baudžiamojo persekiojimo kontrolei ir institucijos atskaitingumui </c:v>
                </c:pt>
                <c:pt idx="7">
                  <c:v>Užtikrinimas, kad pranešęs apie korupcija asmuo jaustųsi saugus </c:v>
                </c:pt>
                <c:pt idx="8">
                  <c:v>Aktyvesnis visuomenės informavimas apie veiklos rezultatus, galimybes pranešti apie korupciją </c:v>
                </c:pt>
              </c:strCache>
            </c:strRef>
          </c:cat>
          <c:val>
            <c:numRef>
              <c:f>'Sheet 1'!$B$2340:$B$2348</c:f>
              <c:numCache>
                <c:formatCode>0%</c:formatCode>
                <c:ptCount val="9"/>
                <c:pt idx="0">
                  <c:v>7.0999999999999994E-2</c:v>
                </c:pt>
                <c:pt idx="1">
                  <c:v>0.29499999999999998</c:v>
                </c:pt>
                <c:pt idx="2">
                  <c:v>0.307</c:v>
                </c:pt>
                <c:pt idx="3">
                  <c:v>0.35399999999999998</c:v>
                </c:pt>
                <c:pt idx="4">
                  <c:v>0.36599999999999999</c:v>
                </c:pt>
                <c:pt idx="5">
                  <c:v>0.376</c:v>
                </c:pt>
                <c:pt idx="6">
                  <c:v>0.38800000000000001</c:v>
                </c:pt>
                <c:pt idx="7">
                  <c:v>0.54100000000000004</c:v>
                </c:pt>
                <c:pt idx="8">
                  <c:v>0.6</c:v>
                </c:pt>
              </c:numCache>
            </c:numRef>
          </c:val>
          <c:extLst>
            <c:ext xmlns:c16="http://schemas.microsoft.com/office/drawing/2014/chart" uri="{C3380CC4-5D6E-409C-BE32-E72D297353CC}">
              <c16:uniqueId val="{00000000-5BCB-4301-9CCC-9DA6FA0A6B05}"/>
            </c:ext>
          </c:extLst>
        </c:ser>
        <c:dLbls>
          <c:showLegendKey val="0"/>
          <c:showVal val="1"/>
          <c:showCatName val="0"/>
          <c:showSerName val="0"/>
          <c:showPercent val="0"/>
          <c:showBubbleSize val="0"/>
        </c:dLbls>
        <c:gapWidth val="150"/>
        <c:shape val="box"/>
        <c:axId val="1218575536"/>
        <c:axId val="1218552496"/>
        <c:axId val="0"/>
      </c:bar3DChart>
      <c:catAx>
        <c:axId val="12185755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52496"/>
        <c:crosses val="autoZero"/>
        <c:auto val="1"/>
        <c:lblAlgn val="ctr"/>
        <c:lblOffset val="100"/>
        <c:noMultiLvlLbl val="0"/>
      </c:catAx>
      <c:valAx>
        <c:axId val="12185524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755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dirty="0"/>
              <a:t>Girdėjo apie STT</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2906852495207932"/>
          <c:y val="0.26949277491661383"/>
          <c:w val="0.70789940672375462"/>
          <c:h val="0.62593771426509326"/>
        </c:manualLayout>
      </c:layout>
      <c:pie3DChart>
        <c:varyColors val="1"/>
        <c:ser>
          <c:idx val="0"/>
          <c:order val="0"/>
          <c:dPt>
            <c:idx val="0"/>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E6D7-4957-8AF1-D0A35627864C}"/>
              </c:ext>
            </c:extLst>
          </c:dPt>
          <c:dPt>
            <c:idx val="1"/>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E6D7-4957-8AF1-D0A35627864C}"/>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E6D7-4957-8AF1-D0A35627864C}"/>
              </c:ext>
            </c:extLst>
          </c:dPt>
          <c:dLbls>
            <c:dLbl>
              <c:idx val="0"/>
              <c:layout>
                <c:manualLayout>
                  <c:x val="0.12759413276846523"/>
                  <c:y val="2.5091634575232905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6D7-4957-8AF1-D0A35627864C}"/>
                </c:ext>
              </c:extLst>
            </c:dLbl>
            <c:dLbl>
              <c:idx val="1"/>
              <c:layout>
                <c:manualLayout>
                  <c:x val="-2.4650044462824625E-2"/>
                  <c:y val="-2.4621475741969409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6D7-4957-8AF1-D0A35627864C}"/>
                </c:ext>
              </c:extLst>
            </c:dLbl>
            <c:dLbl>
              <c:idx val="2"/>
              <c:layout>
                <c:manualLayout>
                  <c:x val="0.1261864909819036"/>
                  <c:y val="-2.255360171566732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E6D7-4957-8AF1-D0A35627864C}"/>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 1'!$A$2569:$A$2571</c:f>
              <c:strCache>
                <c:ptCount val="3"/>
                <c:pt idx="0">
                  <c:v>Taip, esu girdėjęs </c:v>
                </c:pt>
                <c:pt idx="1">
                  <c:v>Ne, nesu girdėjęs </c:v>
                </c:pt>
                <c:pt idx="2">
                  <c:v>Nežino, neatsakė </c:v>
                </c:pt>
              </c:strCache>
            </c:strRef>
          </c:cat>
          <c:val>
            <c:numRef>
              <c:f>'Sheet 1'!$B$2569:$B$2571</c:f>
              <c:numCache>
                <c:formatCode>0%</c:formatCode>
                <c:ptCount val="3"/>
                <c:pt idx="0">
                  <c:v>0.96199999999999997</c:v>
                </c:pt>
                <c:pt idx="1">
                  <c:v>8.9999999999999993E-3</c:v>
                </c:pt>
                <c:pt idx="2">
                  <c:v>2.8000000000000001E-2</c:v>
                </c:pt>
              </c:numCache>
            </c:numRef>
          </c:val>
          <c:extLst>
            <c:ext xmlns:c16="http://schemas.microsoft.com/office/drawing/2014/chart" uri="{C3380CC4-5D6E-409C-BE32-E72D297353CC}">
              <c16:uniqueId val="{00000006-E6D7-4957-8AF1-D0A35627864C}"/>
            </c:ext>
          </c:extLst>
        </c:ser>
        <c:dLbls>
          <c:showLegendKey val="0"/>
          <c:showVal val="0"/>
          <c:showCatName val="1"/>
          <c:showSerName val="0"/>
          <c:showPercent val="1"/>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r>
              <a:rPr lang="lt-LT" sz="1800" b="1" i="0" u="none" strike="noStrike" kern="1200" spc="0" baseline="0" dirty="0">
                <a:solidFill>
                  <a:sysClr val="windowText" lastClr="000000"/>
                </a:solidFill>
              </a:rPr>
              <a:t>Ar žinote, koks yra Specialiųjų tyrimų tarnybos (STT) pagrindinis uždavinys?</a:t>
            </a:r>
            <a:endParaRPr lang="en-US" sz="1800" b="1" i="0" u="none" strike="noStrike" kern="1200" spc="0" baseline="0"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1"/>
          <c:order val="0"/>
          <c:tx>
            <c:strRef>
              <c:f>'Sheet 1'!$A$2578</c:f>
              <c:strCache>
                <c:ptCount val="1"/>
                <c:pt idx="0">
                  <c:v>Taip, žinau jos pagrindinį uždavinį </c:v>
                </c:pt>
              </c:strCache>
            </c:strRef>
          </c:tx>
          <c:spPr>
            <a:gradFill>
              <a:gsLst>
                <a:gs pos="0">
                  <a:schemeClr val="accent1">
                    <a:lumMod val="5000"/>
                    <a:lumOff val="95000"/>
                  </a:schemeClr>
                </a:gs>
                <a:gs pos="60000">
                  <a:srgbClr val="53B582"/>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3B582"/>
                  </a:gs>
                </a:gsLst>
                <a:lin ang="5400000" scaled="1"/>
              </a:gradFill>
              <a:ln>
                <a:noFill/>
              </a:ln>
              <a:effectLst/>
              <a:sp3d/>
            </c:spPr>
            <c:extLst>
              <c:ext xmlns:c16="http://schemas.microsoft.com/office/drawing/2014/chart" uri="{C3380CC4-5D6E-409C-BE32-E72D297353CC}">
                <c16:uniqueId val="{00000001-CC44-493B-947F-97DA2FACAECE}"/>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1'!$B$2578</c:f>
              <c:numCache>
                <c:formatCode>0%</c:formatCode>
                <c:ptCount val="1"/>
                <c:pt idx="0">
                  <c:v>0.77600000000000002</c:v>
                </c:pt>
              </c:numCache>
            </c:numRef>
          </c:val>
          <c:extLst>
            <c:ext xmlns:c16="http://schemas.microsoft.com/office/drawing/2014/chart" uri="{C3380CC4-5D6E-409C-BE32-E72D297353CC}">
              <c16:uniqueId val="{00000002-CC44-493B-947F-97DA2FACAECE}"/>
            </c:ext>
          </c:extLst>
        </c:ser>
        <c:ser>
          <c:idx val="0"/>
          <c:order val="1"/>
          <c:tx>
            <c:strRef>
              <c:f>'Sheet 1'!$A$2577</c:f>
              <c:strCache>
                <c:ptCount val="1"/>
                <c:pt idx="0">
                  <c:v>Ne, nežinau jos pagrindinio uždavinio </c:v>
                </c:pt>
              </c:strCache>
            </c:strRef>
          </c:tx>
          <c:spPr>
            <a:gradFill>
              <a:gsLst>
                <a:gs pos="0">
                  <a:schemeClr val="accent1">
                    <a:lumMod val="5000"/>
                    <a:lumOff val="95000"/>
                  </a:schemeClr>
                </a:gs>
                <a:gs pos="60000">
                  <a:srgbClr val="5B9BD5"/>
                </a:gs>
              </a:gsLst>
              <a:lin ang="5400000" scaled="1"/>
            </a:gradFill>
            <a:ln>
              <a:noFill/>
            </a:ln>
            <a:effectLst/>
            <a:sp3d/>
          </c:spPr>
          <c:invertIfNegative val="0"/>
          <c:dPt>
            <c:idx val="0"/>
            <c:invertIfNegative val="0"/>
            <c:bubble3D val="0"/>
            <c:spPr>
              <a:gradFill>
                <a:gsLst>
                  <a:gs pos="0">
                    <a:schemeClr val="accent1">
                      <a:lumMod val="5000"/>
                      <a:lumOff val="95000"/>
                    </a:schemeClr>
                  </a:gs>
                  <a:gs pos="60000">
                    <a:srgbClr val="5B9BD5"/>
                  </a:gs>
                </a:gsLst>
                <a:lin ang="5400000" scaled="1"/>
              </a:gradFill>
              <a:ln>
                <a:noFill/>
              </a:ln>
              <a:effectLst/>
              <a:sp3d/>
            </c:spPr>
            <c:extLst>
              <c:ext xmlns:c16="http://schemas.microsoft.com/office/drawing/2014/chart" uri="{C3380CC4-5D6E-409C-BE32-E72D297353CC}">
                <c16:uniqueId val="{00000004-CC44-493B-947F-97DA2FACAECE}"/>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1'!$B$2577</c:f>
              <c:numCache>
                <c:formatCode>0%</c:formatCode>
                <c:ptCount val="1"/>
                <c:pt idx="0">
                  <c:v>0.153</c:v>
                </c:pt>
              </c:numCache>
            </c:numRef>
          </c:val>
          <c:extLst>
            <c:ext xmlns:c16="http://schemas.microsoft.com/office/drawing/2014/chart" uri="{C3380CC4-5D6E-409C-BE32-E72D297353CC}">
              <c16:uniqueId val="{00000005-CC44-493B-947F-97DA2FACAECE}"/>
            </c:ext>
          </c:extLst>
        </c:ser>
        <c:ser>
          <c:idx val="2"/>
          <c:order val="2"/>
          <c:tx>
            <c:strRef>
              <c:f>'Sheet 1'!$A$2579</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 1'!$B$2579</c:f>
              <c:numCache>
                <c:formatCode>0%</c:formatCode>
                <c:ptCount val="1"/>
                <c:pt idx="0">
                  <c:v>7.0999999999999994E-2</c:v>
                </c:pt>
              </c:numCache>
            </c:numRef>
          </c:val>
          <c:extLst>
            <c:ext xmlns:c16="http://schemas.microsoft.com/office/drawing/2014/chart" uri="{C3380CC4-5D6E-409C-BE32-E72D297353CC}">
              <c16:uniqueId val="{00000006-CC44-493B-947F-97DA2FACAECE}"/>
            </c:ext>
          </c:extLst>
        </c:ser>
        <c:dLbls>
          <c:showLegendKey val="0"/>
          <c:showVal val="1"/>
          <c:showCatName val="0"/>
          <c:showSerName val="0"/>
          <c:showPercent val="0"/>
          <c:showBubbleSize val="0"/>
        </c:dLbls>
        <c:gapWidth val="150"/>
        <c:shape val="box"/>
        <c:axId val="335420896"/>
        <c:axId val="335421456"/>
        <c:axId val="0"/>
      </c:bar3DChart>
      <c:catAx>
        <c:axId val="335420896"/>
        <c:scaling>
          <c:orientation val="minMax"/>
        </c:scaling>
        <c:delete val="1"/>
        <c:axPos val="l"/>
        <c:numFmt formatCode="General" sourceLinked="1"/>
        <c:majorTickMark val="none"/>
        <c:minorTickMark val="none"/>
        <c:tickLblPos val="nextTo"/>
        <c:crossAx val="335421456"/>
        <c:crosses val="autoZero"/>
        <c:auto val="1"/>
        <c:lblAlgn val="ctr"/>
        <c:lblOffset val="100"/>
        <c:noMultiLvlLbl val="0"/>
      </c:catAx>
      <c:valAx>
        <c:axId val="3354214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crossAx val="3354208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a:noFill/>
    </a:ln>
    <a:effectLst/>
  </c:spPr>
  <c:txPr>
    <a:bodyPr/>
    <a:lstStyle/>
    <a:p>
      <a:pPr>
        <a:defRPr sz="1400">
          <a:solidFill>
            <a:schemeClr val="tx1"/>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Pasitikėjimas Specialiųjų tyrimų tarnyba (STT)</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3.2637313358041181E-2"/>
                  <c:y val="-2.0689746458968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63F-452E-A189-1EFA2162EF64}"/>
                </c:ext>
              </c:extLst>
            </c:dLbl>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1'!$A$3808:$A$3812</c:f>
              <c:strCache>
                <c:ptCount val="5"/>
                <c:pt idx="0">
                  <c:v>Nežino, neatsakė </c:v>
                </c:pt>
                <c:pt idx="1">
                  <c:v>Visiškai nepasitikiu </c:v>
                </c:pt>
                <c:pt idx="2">
                  <c:v>Greičiau nepasitikiu </c:v>
                </c:pt>
                <c:pt idx="3">
                  <c:v>Visiškai pasitikiu </c:v>
                </c:pt>
                <c:pt idx="4">
                  <c:v>Greičiau pasitikiu </c:v>
                </c:pt>
              </c:strCache>
            </c:strRef>
          </c:cat>
          <c:val>
            <c:numRef>
              <c:f>'Sheet 1'!$B$3808:$B$3812</c:f>
              <c:numCache>
                <c:formatCode>0%</c:formatCode>
                <c:ptCount val="5"/>
                <c:pt idx="0">
                  <c:v>0.23799999999999999</c:v>
                </c:pt>
                <c:pt idx="1">
                  <c:v>1.7000000000000001E-2</c:v>
                </c:pt>
                <c:pt idx="2">
                  <c:v>7.9000000000000001E-2</c:v>
                </c:pt>
                <c:pt idx="3">
                  <c:v>0.17699999999999999</c:v>
                </c:pt>
                <c:pt idx="4">
                  <c:v>0.49</c:v>
                </c:pt>
              </c:numCache>
            </c:numRef>
          </c:val>
          <c:extLst>
            <c:ext xmlns:c16="http://schemas.microsoft.com/office/drawing/2014/chart" uri="{C3380CC4-5D6E-409C-BE32-E72D297353CC}">
              <c16:uniqueId val="{00000000-AA55-4E80-A1C8-E2A7366D12FA}"/>
            </c:ext>
          </c:extLst>
        </c:ser>
        <c:dLbls>
          <c:showLegendKey val="0"/>
          <c:showVal val="1"/>
          <c:showCatName val="0"/>
          <c:showSerName val="0"/>
          <c:showPercent val="0"/>
          <c:showBubbleSize val="0"/>
        </c:dLbls>
        <c:gapWidth val="150"/>
        <c:shape val="box"/>
        <c:axId val="1972013248"/>
        <c:axId val="1972013728"/>
        <c:axId val="0"/>
      </c:bar3DChart>
      <c:catAx>
        <c:axId val="19720132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2013728"/>
        <c:crosses val="autoZero"/>
        <c:auto val="1"/>
        <c:lblAlgn val="ctr"/>
        <c:lblOffset val="100"/>
        <c:noMultiLvlLbl val="0"/>
      </c:catAx>
      <c:valAx>
        <c:axId val="19720137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9720132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en-US" sz="1800" b="1" i="0" u="none" strike="noStrike" kern="1200" baseline="0" dirty="0">
                <a:solidFill>
                  <a:prstClr val="black"/>
                </a:solidFill>
                <a:latin typeface="Calibri" panose="020F0502020204030204" pitchFamily="34" charset="0"/>
                <a:cs typeface="Calibri" panose="020F0502020204030204" pitchFamily="34" charset="0"/>
              </a:rPr>
              <a:t>B</a:t>
            </a:r>
            <a:r>
              <a:rPr lang="lt-LT" sz="1800" b="1" i="0" u="none" strike="noStrike" kern="1200" baseline="0" dirty="0">
                <a:solidFill>
                  <a:prstClr val="black"/>
                </a:solidFill>
                <a:latin typeface="Calibri" panose="020F0502020204030204" pitchFamily="34" charset="0"/>
                <a:cs typeface="Calibri" panose="020F0502020204030204" pitchFamily="34" charset="0"/>
              </a:rPr>
              <a:t>ūdai, kuriais galima pranešti apie korupciją</a:t>
            </a:r>
          </a:p>
          <a:p>
            <a:pPr marL="0" marR="0" lvl="0" indent="0" algn="ctr" defTabSz="914400" rtl="0" eaLnBrk="1" fontAlgn="auto" latinLnBrk="0" hangingPunct="1">
              <a:lnSpc>
                <a:spcPct val="100000"/>
              </a:lnSpc>
              <a:spcBef>
                <a:spcPts val="0"/>
              </a:spcBef>
              <a:spcAft>
                <a:spcPts val="0"/>
              </a:spcAft>
              <a:buClrTx/>
              <a:buSzTx/>
              <a:buFontTx/>
              <a:buNone/>
              <a:tabLst/>
              <a:defRPr sz="1800" b="1"/>
            </a:pPr>
            <a:endParaRPr lang="lt-LT" sz="1800" b="1"/>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1'!$A$4720:$A$4726</c:f>
              <c:strCache>
                <c:ptCount val="7"/>
                <c:pt idx="0">
                  <c:v>Nežino, neatsakė </c:v>
                </c:pt>
                <c:pt idx="1">
                  <c:v>STT socialinių tinklų paskyrose </c:v>
                </c:pt>
                <c:pt idx="2">
                  <c:v>Mobiliąja programėle „Pranešk STT“ </c:v>
                </c:pt>
                <c:pt idx="3">
                  <c:v>Atvykus į STT padalinį </c:v>
                </c:pt>
                <c:pt idx="4">
                  <c:v>Elektroniniu paštu </c:v>
                </c:pt>
                <c:pt idx="5">
                  <c:v>Telefono linija </c:v>
                </c:pt>
                <c:pt idx="6">
                  <c:v>Interneto svetainėje www.stt.lt </c:v>
                </c:pt>
              </c:strCache>
            </c:strRef>
          </c:cat>
          <c:val>
            <c:numRef>
              <c:f>'Sheet 1'!$B$4720:$B$4726</c:f>
              <c:numCache>
                <c:formatCode>0%</c:formatCode>
                <c:ptCount val="7"/>
                <c:pt idx="0">
                  <c:v>0.11899999999999999</c:v>
                </c:pt>
                <c:pt idx="1">
                  <c:v>0.14499999999999999</c:v>
                </c:pt>
                <c:pt idx="2">
                  <c:v>0.309</c:v>
                </c:pt>
                <c:pt idx="3">
                  <c:v>0.48199999999999998</c:v>
                </c:pt>
                <c:pt idx="4">
                  <c:v>0.54100000000000004</c:v>
                </c:pt>
                <c:pt idx="5">
                  <c:v>0.58599999999999997</c:v>
                </c:pt>
                <c:pt idx="6">
                  <c:v>0.72299999999999998</c:v>
                </c:pt>
              </c:numCache>
            </c:numRef>
          </c:val>
          <c:extLst>
            <c:ext xmlns:c16="http://schemas.microsoft.com/office/drawing/2014/chart" uri="{C3380CC4-5D6E-409C-BE32-E72D297353CC}">
              <c16:uniqueId val="{00000000-FB14-4020-BA01-E31827AF6190}"/>
            </c:ext>
          </c:extLst>
        </c:ser>
        <c:dLbls>
          <c:showLegendKey val="0"/>
          <c:showVal val="1"/>
          <c:showCatName val="0"/>
          <c:showSerName val="0"/>
          <c:showPercent val="0"/>
          <c:showBubbleSize val="0"/>
        </c:dLbls>
        <c:gapWidth val="150"/>
        <c:shape val="box"/>
        <c:axId val="1218575536"/>
        <c:axId val="1218552496"/>
        <c:axId val="0"/>
      </c:bar3DChart>
      <c:catAx>
        <c:axId val="12185755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52496"/>
        <c:crosses val="autoZero"/>
        <c:auto val="1"/>
        <c:lblAlgn val="ctr"/>
        <c:lblOffset val="100"/>
        <c:noMultiLvlLbl val="0"/>
      </c:catAx>
      <c:valAx>
        <c:axId val="12185524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755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dirty="0"/>
              <a:t>Iš kurio informacijos šaltinio gaunate daugiausia informacijos apie STT?</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1'!$A$4731:$A$4738</c:f>
              <c:strCache>
                <c:ptCount val="8"/>
                <c:pt idx="0">
                  <c:v>Nežino, neatsakė </c:v>
                </c:pt>
                <c:pt idx="1">
                  <c:v>Kita</c:v>
                </c:pt>
                <c:pt idx="2">
                  <c:v>Spauda (popierinė – laikraščiai, žurnalai) </c:v>
                </c:pt>
                <c:pt idx="3">
                  <c:v>Radijas </c:v>
                </c:pt>
                <c:pt idx="4">
                  <c:v>Socialiniai tinklai</c:v>
                </c:pt>
                <c:pt idx="5">
                  <c:v>STT interneto svetainė (www.stt.lt) </c:v>
                </c:pt>
                <c:pt idx="6">
                  <c:v>Televizija </c:v>
                </c:pt>
                <c:pt idx="7">
                  <c:v>Internetinė žiniasklaida </c:v>
                </c:pt>
              </c:strCache>
            </c:strRef>
          </c:cat>
          <c:val>
            <c:numRef>
              <c:f>'Sheet 1'!$B$4731:$B$4738</c:f>
              <c:numCache>
                <c:formatCode>0%</c:formatCode>
                <c:ptCount val="8"/>
                <c:pt idx="0">
                  <c:v>5.6000000000000001E-2</c:v>
                </c:pt>
                <c:pt idx="1">
                  <c:v>4.2000000000000003E-2</c:v>
                </c:pt>
                <c:pt idx="2">
                  <c:v>1.7999999999999999E-2</c:v>
                </c:pt>
                <c:pt idx="3">
                  <c:v>2.5000000000000001E-2</c:v>
                </c:pt>
                <c:pt idx="4">
                  <c:v>2.9000000000000001E-2</c:v>
                </c:pt>
                <c:pt idx="5">
                  <c:v>0.127</c:v>
                </c:pt>
                <c:pt idx="6">
                  <c:v>0.29799999999999999</c:v>
                </c:pt>
                <c:pt idx="7">
                  <c:v>0.40600000000000003</c:v>
                </c:pt>
              </c:numCache>
            </c:numRef>
          </c:val>
          <c:extLst>
            <c:ext xmlns:c16="http://schemas.microsoft.com/office/drawing/2014/chart" uri="{C3380CC4-5D6E-409C-BE32-E72D297353CC}">
              <c16:uniqueId val="{00000000-8849-4716-A111-3CEA4A458310}"/>
            </c:ext>
          </c:extLst>
        </c:ser>
        <c:dLbls>
          <c:showLegendKey val="0"/>
          <c:showVal val="1"/>
          <c:showCatName val="0"/>
          <c:showSerName val="0"/>
          <c:showPercent val="0"/>
          <c:showBubbleSize val="0"/>
        </c:dLbls>
        <c:gapWidth val="150"/>
        <c:shape val="box"/>
        <c:axId val="1218575536"/>
        <c:axId val="1218552496"/>
        <c:axId val="0"/>
      </c:bar3DChart>
      <c:catAx>
        <c:axId val="12185755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52496"/>
        <c:crosses val="autoZero"/>
        <c:auto val="1"/>
        <c:lblAlgn val="ctr"/>
        <c:lblOffset val="100"/>
        <c:noMultiLvlLbl val="0"/>
      </c:catAx>
      <c:valAx>
        <c:axId val="12185524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2185755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3">
    <c:autoUpdate val="0"/>
  </c:externalData>
</c:chartSpace>
</file>

<file path=ppt/charts/chart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Kas padidintų pasitikėjimą Specialiųjų tyrimų tarnyba</a:t>
            </a:r>
            <a:r>
              <a:rPr lang="en-US" sz="1800" b="1" dirty="0"/>
              <a:t>?</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flip="none" rotWithShape="1">
              <a:gsLst>
                <a:gs pos="0">
                  <a:srgbClr val="FCFBFA"/>
                </a:gs>
                <a:gs pos="60000">
                  <a:srgbClr val="53B582"/>
                </a:gs>
              </a:gsLst>
              <a:lin ang="5400000" scaled="1"/>
              <a:tileRect/>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 1'!$A$4762:$A$4770</c:f>
              <c:strCache>
                <c:ptCount val="9"/>
                <c:pt idx="0">
                  <c:v>Nežino, neatsakė </c:v>
                </c:pt>
                <c:pt idx="1">
                  <c:v>Didesnis dėmesys STT vykdomo baudžiamojo persekiojimo kontrolei ir institucijos atskaitingumui </c:v>
                </c:pt>
                <c:pt idx="2">
                  <c:v>STT darbuotojų kvalifikacijos kėlimas </c:v>
                </c:pt>
                <c:pt idx="3">
                  <c:v>Didesnis dėmesys STT vykdomos veiklos atskaitingumui </c:v>
                </c:pt>
                <c:pt idx="4">
                  <c:v>Didesnio dėmesio ir resursų skyrimas korupcijos prevencijai </c:v>
                </c:pt>
                <c:pt idx="5">
                  <c:v>STT darbuotojų darbo sąlygų gerinimas, siekiant pritraukti gerų specialistų </c:v>
                </c:pt>
                <c:pt idx="6">
                  <c:v>Didesnio dėmesio ir resursų skyrimas korupcinių nusikaltimų tyrimui </c:v>
                </c:pt>
                <c:pt idx="7">
                  <c:v>Aktyvesnis visuomenės informavimas apie veiklos rezultatus, galimybes pranešti apie korupciją </c:v>
                </c:pt>
                <c:pt idx="8">
                  <c:v>Užtikrinimas, kad pranešęs apie korupcija asmuo jaustųsi saugus </c:v>
                </c:pt>
              </c:strCache>
            </c:strRef>
          </c:cat>
          <c:val>
            <c:numRef>
              <c:f>'Sheet 1'!$B$4762:$B$4770</c:f>
              <c:numCache>
                <c:formatCode>0%</c:formatCode>
                <c:ptCount val="9"/>
                <c:pt idx="0">
                  <c:v>8.5999999999999993E-2</c:v>
                </c:pt>
                <c:pt idx="1">
                  <c:v>0.192</c:v>
                </c:pt>
                <c:pt idx="2">
                  <c:v>0.19900000000000001</c:v>
                </c:pt>
                <c:pt idx="3">
                  <c:v>0.22800000000000001</c:v>
                </c:pt>
                <c:pt idx="4">
                  <c:v>0.24299999999999999</c:v>
                </c:pt>
                <c:pt idx="5">
                  <c:v>0.251</c:v>
                </c:pt>
                <c:pt idx="6">
                  <c:v>0.28999999999999998</c:v>
                </c:pt>
                <c:pt idx="7">
                  <c:v>0.57699999999999996</c:v>
                </c:pt>
                <c:pt idx="8">
                  <c:v>0.65600000000000003</c:v>
                </c:pt>
              </c:numCache>
            </c:numRef>
          </c:val>
          <c:extLst>
            <c:ext xmlns:c16="http://schemas.microsoft.com/office/drawing/2014/chart" uri="{C3380CC4-5D6E-409C-BE32-E72D297353CC}">
              <c16:uniqueId val="{00000000-595B-4239-A6DA-312AE21FC590}"/>
            </c:ext>
          </c:extLst>
        </c:ser>
        <c:dLbls>
          <c:showLegendKey val="0"/>
          <c:showVal val="1"/>
          <c:showCatName val="0"/>
          <c:showSerName val="0"/>
          <c:showPercent val="0"/>
          <c:showBubbleSize val="0"/>
        </c:dLbls>
        <c:gapWidth val="150"/>
        <c:shape val="box"/>
        <c:axId val="335430976"/>
        <c:axId val="335431536"/>
        <c:axId val="0"/>
      </c:bar3DChart>
      <c:catAx>
        <c:axId val="33543097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335431536"/>
        <c:crosses val="autoZero"/>
        <c:auto val="1"/>
        <c:lblAlgn val="ctr"/>
        <c:lblOffset val="100"/>
        <c:noMultiLvlLbl val="0"/>
      </c:catAx>
      <c:valAx>
        <c:axId val="3354315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354309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dirty="0"/>
              <a:t>Požiūris į korupciją</a:t>
            </a:r>
            <a:endParaRPr lang="en-US" sz="1800" b="1" dirty="0"/>
          </a:p>
        </c:rich>
      </c:tx>
      <c:layout>
        <c:manualLayout>
          <c:xMode val="edge"/>
          <c:yMode val="edge"/>
          <c:x val="0.39098662649015575"/>
          <c:y val="5.318812976362286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2024'!$B$312:$B$317</c:f>
              <c:strCache>
                <c:ptCount val="6"/>
                <c:pt idx="0">
                  <c:v>Nežino, neatsakė</c:v>
                </c:pt>
                <c:pt idx="1">
                  <c:v>Korupcija palengvina Jūsų gyvenimą</c:v>
                </c:pt>
                <c:pt idx="2">
                  <c:v>Korupcija tikriausiai palengvina Jūsų gyvenimą</c:v>
                </c:pt>
                <c:pt idx="3">
                  <c:v>Korupcija yra didelė kliūtis Jums gerai gyventi</c:v>
                </c:pt>
                <c:pt idx="4">
                  <c:v>Korupcija nei kliudo, nei gerina Jūsų gyvenimą</c:v>
                </c:pt>
                <c:pt idx="5">
                  <c:v>Korupcija greičiau yra kliūtis Jums gerai gyventi</c:v>
                </c:pt>
              </c:strCache>
            </c:strRef>
          </c:cat>
          <c:val>
            <c:numRef>
              <c:f>'Gyventojų korupcija 2024'!$D$312:$D$317</c:f>
              <c:numCache>
                <c:formatCode>0%</c:formatCode>
                <c:ptCount val="6"/>
                <c:pt idx="0">
                  <c:v>0.105</c:v>
                </c:pt>
                <c:pt idx="1">
                  <c:v>8.9999999999999993E-3</c:v>
                </c:pt>
                <c:pt idx="2">
                  <c:v>2.9000000000000001E-2</c:v>
                </c:pt>
                <c:pt idx="3">
                  <c:v>0.224</c:v>
                </c:pt>
                <c:pt idx="4">
                  <c:v>0.28899999999999998</c:v>
                </c:pt>
                <c:pt idx="5">
                  <c:v>0.34300000000000003</c:v>
                </c:pt>
              </c:numCache>
            </c:numRef>
          </c:val>
          <c:extLst>
            <c:ext xmlns:c16="http://schemas.microsoft.com/office/drawing/2014/chart" uri="{C3380CC4-5D6E-409C-BE32-E72D297353CC}">
              <c16:uniqueId val="{00000000-8102-4B4C-8B08-7FA5F9256203}"/>
            </c:ext>
          </c:extLst>
        </c:ser>
        <c:dLbls>
          <c:showLegendKey val="0"/>
          <c:showVal val="1"/>
          <c:showCatName val="0"/>
          <c:showSerName val="0"/>
          <c:showPercent val="0"/>
          <c:showBubbleSize val="0"/>
        </c:dLbls>
        <c:gapWidth val="150"/>
        <c:shape val="box"/>
        <c:axId val="95608496"/>
        <c:axId val="95605616"/>
        <c:axId val="0"/>
      </c:bar3DChart>
      <c:catAx>
        <c:axId val="956084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lt-LT"/>
          </a:p>
        </c:txPr>
        <c:crossAx val="95605616"/>
        <c:crosses val="autoZero"/>
        <c:auto val="1"/>
        <c:lblAlgn val="ctr"/>
        <c:lblOffset val="100"/>
        <c:noMultiLvlLbl val="0"/>
      </c:catAx>
      <c:valAx>
        <c:axId val="9560561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95608496"/>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r>
              <a:rPr lang="lt-LT" b="1"/>
              <a:t>Požiūris į korupciją</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2024'!$B$323:$B$328</c:f>
              <c:strCache>
                <c:ptCount val="6"/>
                <c:pt idx="0">
                  <c:v>Nežino, neatsakė</c:v>
                </c:pt>
                <c:pt idx="1">
                  <c:v>Korupcija skatina visuomenės problemų sprendimą</c:v>
                </c:pt>
                <c:pt idx="2">
                  <c:v>Korupcija greičiau skatina visuomenės problemų sprendimą</c:v>
                </c:pt>
                <c:pt idx="3">
                  <c:v>Korupcija nei kliudo, nei skatina visuomenės gyvenimą</c:v>
                </c:pt>
                <c:pt idx="4">
                  <c:v>Korupcija greičiau yra kliūtis visuomenės gyvenimui</c:v>
                </c:pt>
                <c:pt idx="5">
                  <c:v>Korupcija yra didelė kliūtis visuomenės gyvenimui</c:v>
                </c:pt>
              </c:strCache>
            </c:strRef>
          </c:cat>
          <c:val>
            <c:numRef>
              <c:f>'Gyventojų korupcija 2024'!$D$323:$D$328</c:f>
              <c:numCache>
                <c:formatCode>0%</c:formatCode>
                <c:ptCount val="6"/>
                <c:pt idx="0">
                  <c:v>8.5999999999999993E-2</c:v>
                </c:pt>
                <c:pt idx="1">
                  <c:v>0.01</c:v>
                </c:pt>
                <c:pt idx="2">
                  <c:v>3.0969030969030968E-2</c:v>
                </c:pt>
                <c:pt idx="3">
                  <c:v>0.14185814185814186</c:v>
                </c:pt>
                <c:pt idx="4">
                  <c:v>0.34865134865134867</c:v>
                </c:pt>
                <c:pt idx="5">
                  <c:v>0.3776223776223776</c:v>
                </c:pt>
              </c:numCache>
            </c:numRef>
          </c:val>
          <c:extLst>
            <c:ext xmlns:c16="http://schemas.microsoft.com/office/drawing/2014/chart" uri="{C3380CC4-5D6E-409C-BE32-E72D297353CC}">
              <c16:uniqueId val="{00000000-CBF2-4772-A66D-EBFA6BEA25C9}"/>
            </c:ext>
          </c:extLst>
        </c:ser>
        <c:dLbls>
          <c:showLegendKey val="0"/>
          <c:showVal val="1"/>
          <c:showCatName val="0"/>
          <c:showSerName val="0"/>
          <c:showPercent val="0"/>
          <c:showBubbleSize val="0"/>
        </c:dLbls>
        <c:gapWidth val="150"/>
        <c:shape val="box"/>
        <c:axId val="108254848"/>
        <c:axId val="108239488"/>
        <c:axId val="0"/>
      </c:bar3DChart>
      <c:catAx>
        <c:axId val="1082548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108239488"/>
        <c:crosses val="autoZero"/>
        <c:auto val="1"/>
        <c:lblAlgn val="ctr"/>
        <c:lblOffset val="100"/>
        <c:noMultiLvlLbl val="0"/>
      </c:catAx>
      <c:valAx>
        <c:axId val="108239488"/>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08254848"/>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dirty="0"/>
              <a:t>Po</a:t>
            </a:r>
            <a:r>
              <a:rPr lang="lt-LT" sz="1800" b="1" dirty="0" err="1"/>
              <a:t>žiūris</a:t>
            </a:r>
            <a:r>
              <a:rPr lang="lt-LT" sz="1800" b="1" baseline="0" dirty="0"/>
              <a:t> į korupciją</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dLbl>
              <c:idx val="1"/>
              <c:layout>
                <c:manualLayout>
                  <c:x val="2.7727630611195032E-2"/>
                  <c:y val="-9.52660999708959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EE-429E-B18D-3255D6FA8E0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1'!$A$101:$A$105</c:f>
              <c:strCache>
                <c:ptCount val="5"/>
                <c:pt idx="0">
                  <c:v>Nežino, neatsakė </c:v>
                </c:pt>
                <c:pt idx="1">
                  <c:v>Korupcija greičiau skatina verslo vystymąsi </c:v>
                </c:pt>
                <c:pt idx="2">
                  <c:v>Korupcija yra didelė kliūtis verslui vystyti </c:v>
                </c:pt>
                <c:pt idx="3">
                  <c:v>Korupcija nei kliudo, nei skatina verslo vystymąsi </c:v>
                </c:pt>
                <c:pt idx="4">
                  <c:v>Korupcija greičiau yra kliūtis verslui vystyti </c:v>
                </c:pt>
              </c:strCache>
            </c:strRef>
          </c:cat>
          <c:val>
            <c:numRef>
              <c:f>'Sheet 1'!$B$101:$B$105</c:f>
              <c:numCache>
                <c:formatCode>0%</c:formatCode>
                <c:ptCount val="5"/>
                <c:pt idx="0">
                  <c:v>5.1999999999999998E-2</c:v>
                </c:pt>
                <c:pt idx="1">
                  <c:v>0.01</c:v>
                </c:pt>
                <c:pt idx="2">
                  <c:v>0.26</c:v>
                </c:pt>
                <c:pt idx="3">
                  <c:v>0.312</c:v>
                </c:pt>
                <c:pt idx="4">
                  <c:v>0.36599999999999999</c:v>
                </c:pt>
              </c:numCache>
            </c:numRef>
          </c:val>
          <c:extLst>
            <c:ext xmlns:c16="http://schemas.microsoft.com/office/drawing/2014/chart" uri="{C3380CC4-5D6E-409C-BE32-E72D297353CC}">
              <c16:uniqueId val="{00000000-57EE-429E-B18D-3255D6FA8E0E}"/>
            </c:ext>
          </c:extLst>
        </c:ser>
        <c:dLbls>
          <c:showLegendKey val="0"/>
          <c:showVal val="1"/>
          <c:showCatName val="0"/>
          <c:showSerName val="0"/>
          <c:showPercent val="0"/>
          <c:showBubbleSize val="0"/>
        </c:dLbls>
        <c:gapWidth val="150"/>
        <c:shape val="box"/>
        <c:axId val="163113360"/>
        <c:axId val="163126800"/>
        <c:axId val="0"/>
      </c:bar3DChart>
      <c:catAx>
        <c:axId val="1631133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63126800"/>
        <c:crosses val="autoZero"/>
        <c:auto val="1"/>
        <c:lblAlgn val="ctr"/>
        <c:lblOffset val="100"/>
        <c:noMultiLvlLbl val="0"/>
      </c:catAx>
      <c:valAx>
        <c:axId val="16312680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631133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1680" b="0" i="0" u="none" strike="noStrike" kern="1200" cap="none" spc="20" baseline="0">
                <a:solidFill>
                  <a:schemeClr val="tx1"/>
                </a:solidFill>
                <a:latin typeface="+mn-lt"/>
                <a:ea typeface="+mn-ea"/>
                <a:cs typeface="+mn-cs"/>
              </a:defRPr>
            </a:pPr>
            <a:r>
              <a:rPr lang="lt-LT" sz="1800" b="1" dirty="0"/>
              <a:t>Valstybės tarnautojų</a:t>
            </a:r>
          </a:p>
          <a:p>
            <a:pPr algn="ctr" rtl="0">
              <a:defRPr/>
            </a:pPr>
            <a:r>
              <a:rPr lang="lt-LT" sz="1800" b="1" dirty="0"/>
              <a:t> demografiniai duomenys</a:t>
            </a:r>
          </a:p>
        </c:rich>
      </c:tx>
      <c:overlay val="0"/>
      <c:spPr>
        <a:noFill/>
        <a:ln>
          <a:noFill/>
        </a:ln>
        <a:effectLst/>
      </c:spPr>
      <c:txPr>
        <a:bodyPr rot="0" spcFirstLastPara="1" vertOverflow="ellipsis" vert="horz" wrap="square" anchor="ctr" anchorCtr="1"/>
        <a:lstStyle/>
        <a:p>
          <a:pPr algn="ctr" rtl="0">
            <a:defRPr sz="1680" b="0" i="0" u="none" strike="noStrike" kern="1200" cap="none" spc="2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rotWithShape="1">
              <a:gsLst>
                <a:gs pos="0">
                  <a:schemeClr val="accent1">
                    <a:lumMod val="5000"/>
                    <a:lumOff val="95000"/>
                  </a:schemeClr>
                </a:gs>
                <a:gs pos="60000">
                  <a:srgbClr val="53B582"/>
                </a:gs>
              </a:gsLst>
              <a:lin ang="5400000" scaled="1"/>
            </a:gradFill>
            <a:ln w="9525" cap="flat" cmpd="sng" algn="ctr">
              <a:solidFill>
                <a:schemeClr val="accent1">
                  <a:shade val="95000"/>
                </a:schemeClr>
              </a:solidFill>
              <a:round/>
            </a:ln>
            <a:effectLst/>
            <a:sp3d contourW="9525">
              <a:contourClr>
                <a:schemeClr val="accent1">
                  <a:shade val="95000"/>
                </a:schemeClr>
              </a:contourClr>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multiLvlStrRef>
              <c:f>'Sheet 1'!$H$4797:$I$4810</c:f>
              <c:multiLvlStrCache>
                <c:ptCount val="14"/>
                <c:lvl>
                  <c:pt idx="0">
                    <c:v>Seimas / Seimui atskaitingos institucijos </c:v>
                  </c:pt>
                  <c:pt idx="1">
                    <c:v>Valstybės įmonės / savivaldybės įmonės </c:v>
                  </c:pt>
                  <c:pt idx="2">
                    <c:v>Teismai / prokuratūra / teisėsauga </c:v>
                  </c:pt>
                  <c:pt idx="3">
                    <c:v>Vyriausybė / Vyriausybei atskaitingos institucijos / įstaigos prie Vyriausybės </c:v>
                  </c:pt>
                  <c:pt idx="4">
                    <c:v>Savivaldybės administracija </c:v>
                  </c:pt>
                  <c:pt idx="5">
                    <c:v>Ministerijos / departamentai/ institucijos prie ministerijų </c:v>
                  </c:pt>
                  <c:pt idx="6">
                    <c:v>Miestelis, kaimas </c:v>
                  </c:pt>
                  <c:pt idx="7">
                    <c:v>Kitas miestas </c:v>
                  </c:pt>
                  <c:pt idx="8">
                    <c:v>Vilnius, Kaunas, Klaipėda, Šiauliai, Panevėžys </c:v>
                  </c:pt>
                  <c:pt idx="9">
                    <c:v>61 m. ir daugiau</c:v>
                  </c:pt>
                  <c:pt idx="10">
                    <c:v>36-60</c:v>
                  </c:pt>
                  <c:pt idx="11">
                    <c:v>18-35</c:v>
                  </c:pt>
                  <c:pt idx="12">
                    <c:v>Vyras </c:v>
                  </c:pt>
                  <c:pt idx="13">
                    <c:v>Moteris </c:v>
                  </c:pt>
                </c:lvl>
                <c:lvl>
                  <c:pt idx="0">
                    <c:v>Įstaigos tipas</c:v>
                  </c:pt>
                  <c:pt idx="6">
                    <c:v>Gyvenamoji vieta</c:v>
                  </c:pt>
                  <c:pt idx="9">
                    <c:v>Amžius</c:v>
                  </c:pt>
                  <c:pt idx="12">
                    <c:v>Lytis</c:v>
                  </c:pt>
                </c:lvl>
              </c:multiLvlStrCache>
            </c:multiLvlStrRef>
          </c:cat>
          <c:val>
            <c:numRef>
              <c:f>'Sheet 1'!$J$4797:$J$4810</c:f>
              <c:numCache>
                <c:formatCode>0%</c:formatCode>
                <c:ptCount val="14"/>
                <c:pt idx="0">
                  <c:v>1.9E-2</c:v>
                </c:pt>
                <c:pt idx="1">
                  <c:v>0.03</c:v>
                </c:pt>
                <c:pt idx="2">
                  <c:v>3.9E-2</c:v>
                </c:pt>
                <c:pt idx="3">
                  <c:v>6.0999999999999999E-2</c:v>
                </c:pt>
                <c:pt idx="4">
                  <c:v>0.129</c:v>
                </c:pt>
                <c:pt idx="5">
                  <c:v>0.72199999999999998</c:v>
                </c:pt>
                <c:pt idx="6">
                  <c:v>6.7000000000000004E-2</c:v>
                </c:pt>
                <c:pt idx="7">
                  <c:v>0.14599999999999999</c:v>
                </c:pt>
                <c:pt idx="8">
                  <c:v>0.78700000000000003</c:v>
                </c:pt>
                <c:pt idx="9">
                  <c:v>0.12008733624454149</c:v>
                </c:pt>
                <c:pt idx="10">
                  <c:v>0.73289665211062593</c:v>
                </c:pt>
                <c:pt idx="11">
                  <c:v>0.14701601164483261</c:v>
                </c:pt>
                <c:pt idx="12">
                  <c:v>0.23499999999999999</c:v>
                </c:pt>
                <c:pt idx="13">
                  <c:v>0.73899999999999999</c:v>
                </c:pt>
              </c:numCache>
            </c:numRef>
          </c:val>
          <c:extLst>
            <c:ext xmlns:c16="http://schemas.microsoft.com/office/drawing/2014/chart" uri="{C3380CC4-5D6E-409C-BE32-E72D297353CC}">
              <c16:uniqueId val="{00000000-AB5E-49CA-B86A-D107C43B723F}"/>
            </c:ext>
          </c:extLst>
        </c:ser>
        <c:dLbls>
          <c:showLegendKey val="0"/>
          <c:showVal val="1"/>
          <c:showCatName val="0"/>
          <c:showSerName val="0"/>
          <c:showPercent val="0"/>
          <c:showBubbleSize val="0"/>
        </c:dLbls>
        <c:gapWidth val="100"/>
        <c:shape val="box"/>
        <c:axId val="1345334319"/>
        <c:axId val="1345350159"/>
        <c:axId val="0"/>
      </c:bar3DChart>
      <c:catAx>
        <c:axId val="13453343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45350159"/>
        <c:crosses val="autoZero"/>
        <c:auto val="1"/>
        <c:lblAlgn val="ctr"/>
        <c:lblOffset val="100"/>
        <c:noMultiLvlLbl val="0"/>
      </c:catAx>
      <c:valAx>
        <c:axId val="1345350159"/>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453343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Korupcija yra didelė kliūtis verslui vystyti</a:t>
            </a:r>
          </a:p>
        </c:rich>
      </c:tx>
      <c:overlay val="0"/>
      <c:spPr>
        <a:noFill/>
        <a:ln w="25400">
          <a:noFill/>
        </a:ln>
      </c:spPr>
    </c:title>
    <c:autoTitleDeleted val="0"/>
    <c:plotArea>
      <c:layout/>
      <c:lineChart>
        <c:grouping val="stacked"/>
        <c:varyColors val="0"/>
        <c:ser>
          <c:idx val="0"/>
          <c:order val="0"/>
          <c:tx>
            <c:strRef>
              <c:f>Lapas1!$B$27</c:f>
              <c:strCache>
                <c:ptCount val="1"/>
              </c:strCache>
            </c:strRef>
          </c:tx>
          <c:spPr>
            <a:ln w="28575" cap="rnd">
              <a:solidFill>
                <a:srgbClr val="53B582"/>
              </a:solidFill>
              <a:round/>
            </a:ln>
            <a:effectLst/>
          </c:spPr>
          <c:marker>
            <c:symbol val="none"/>
          </c:marker>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Lapas1!$A$28:$A$37</c:f>
              <c:numCache>
                <c:formatCode>General</c:formatCode>
                <c:ptCount val="10"/>
                <c:pt idx="0">
                  <c:v>2008</c:v>
                </c:pt>
                <c:pt idx="1">
                  <c:v>2011</c:v>
                </c:pt>
                <c:pt idx="2">
                  <c:v>2014</c:v>
                </c:pt>
                <c:pt idx="3">
                  <c:v>2016</c:v>
                </c:pt>
                <c:pt idx="4">
                  <c:v>2018</c:v>
                </c:pt>
                <c:pt idx="5">
                  <c:v>2019</c:v>
                </c:pt>
                <c:pt idx="6">
                  <c:v>2020</c:v>
                </c:pt>
                <c:pt idx="7">
                  <c:v>2021</c:v>
                </c:pt>
                <c:pt idx="8">
                  <c:v>2022</c:v>
                </c:pt>
                <c:pt idx="9">
                  <c:v>2023</c:v>
                </c:pt>
              </c:numCache>
            </c:numRef>
          </c:cat>
          <c:val>
            <c:numRef>
              <c:f>Lapas1!$B$28:$B$37</c:f>
              <c:numCache>
                <c:formatCode>0%</c:formatCode>
                <c:ptCount val="10"/>
                <c:pt idx="0">
                  <c:v>0.54</c:v>
                </c:pt>
                <c:pt idx="1">
                  <c:v>0.51</c:v>
                </c:pt>
                <c:pt idx="2">
                  <c:v>0.45</c:v>
                </c:pt>
                <c:pt idx="3">
                  <c:v>0.47</c:v>
                </c:pt>
                <c:pt idx="4">
                  <c:v>0.32</c:v>
                </c:pt>
                <c:pt idx="5">
                  <c:v>0.3</c:v>
                </c:pt>
                <c:pt idx="6">
                  <c:v>0.31</c:v>
                </c:pt>
                <c:pt idx="7">
                  <c:v>0.25</c:v>
                </c:pt>
                <c:pt idx="8">
                  <c:v>0.26</c:v>
                </c:pt>
                <c:pt idx="9">
                  <c:v>0.26</c:v>
                </c:pt>
              </c:numCache>
            </c:numRef>
          </c:val>
          <c:smooth val="1"/>
          <c:extLst>
            <c:ext xmlns:c16="http://schemas.microsoft.com/office/drawing/2014/chart" uri="{C3380CC4-5D6E-409C-BE32-E72D297353CC}">
              <c16:uniqueId val="{00000000-14EF-487C-BA7C-3F2EEA097330}"/>
            </c:ext>
          </c:extLst>
        </c:ser>
        <c:dLbls>
          <c:showLegendKey val="0"/>
          <c:showVal val="0"/>
          <c:showCatName val="0"/>
          <c:showSerName val="0"/>
          <c:showPercent val="0"/>
          <c:showBubbleSize val="0"/>
        </c:dLbls>
        <c:smooth val="0"/>
        <c:axId val="162687408"/>
        <c:axId val="1"/>
      </c:lineChart>
      <c:catAx>
        <c:axId val="1626874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62687408"/>
        <c:crosses val="autoZero"/>
        <c:crossBetween val="between"/>
        <c:majorUnit val="0.1"/>
      </c:valAx>
      <c:spPr>
        <a:noFill/>
        <a:ln w="25400">
          <a:noFill/>
        </a:ln>
      </c:spPr>
    </c:plotArea>
    <c:plotVisOnly val="1"/>
    <c:dispBlanksAs val="zero"/>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dirty="0"/>
              <a:t>Korupcinė verslo aplinka</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1'!$A$910</c:f>
              <c:strCache>
                <c:ptCount val="1"/>
                <c:pt idx="0">
                  <c:v>Visiškai nesutinku</c:v>
                </c:pt>
              </c:strCache>
            </c:strRef>
          </c:tx>
          <c:spPr>
            <a:gradFill>
              <a:gsLst>
                <a:gs pos="0">
                  <a:schemeClr val="bg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1'!$B$910</c:f>
              <c:numCache>
                <c:formatCode>0%</c:formatCode>
                <c:ptCount val="1"/>
                <c:pt idx="0">
                  <c:v>0.34599999999999997</c:v>
                </c:pt>
              </c:numCache>
            </c:numRef>
          </c:val>
          <c:extLst>
            <c:ext xmlns:c16="http://schemas.microsoft.com/office/drawing/2014/chart" uri="{C3380CC4-5D6E-409C-BE32-E72D297353CC}">
              <c16:uniqueId val="{00000000-78E9-4904-B941-3709C4D62E37}"/>
            </c:ext>
          </c:extLst>
        </c:ser>
        <c:ser>
          <c:idx val="1"/>
          <c:order val="1"/>
          <c:tx>
            <c:strRef>
              <c:f>'Sheet 1'!$A$911</c:f>
              <c:strCache>
                <c:ptCount val="1"/>
                <c:pt idx="0">
                  <c:v>Nesutinku</c:v>
                </c:pt>
              </c:strCache>
            </c:strRef>
          </c:tx>
          <c:spPr>
            <a:gradFill>
              <a:gsLst>
                <a:gs pos="0">
                  <a:schemeClr val="bg1">
                    <a:lumMod val="5000"/>
                    <a:lumOff val="95000"/>
                  </a:schemeClr>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1'!$B$911</c:f>
              <c:numCache>
                <c:formatCode>0%</c:formatCode>
                <c:ptCount val="1"/>
                <c:pt idx="0">
                  <c:v>0.39400000000000002</c:v>
                </c:pt>
              </c:numCache>
            </c:numRef>
          </c:val>
          <c:extLst>
            <c:ext xmlns:c16="http://schemas.microsoft.com/office/drawing/2014/chart" uri="{C3380CC4-5D6E-409C-BE32-E72D297353CC}">
              <c16:uniqueId val="{00000001-78E9-4904-B941-3709C4D62E37}"/>
            </c:ext>
          </c:extLst>
        </c:ser>
        <c:ser>
          <c:idx val="2"/>
          <c:order val="2"/>
          <c:tx>
            <c:strRef>
              <c:f>'Sheet 1'!$A$912</c:f>
              <c:strCache>
                <c:ptCount val="1"/>
                <c:pt idx="0">
                  <c:v>Nei sutinku, nei nesutinku</c:v>
                </c:pt>
              </c:strCache>
            </c:strRef>
          </c:tx>
          <c:spPr>
            <a:gradFill>
              <a:gsLst>
                <a:gs pos="0">
                  <a:schemeClr val="bg1">
                    <a:lumMod val="5000"/>
                    <a:lumOff val="95000"/>
                  </a:schemeClr>
                </a:gs>
                <a:gs pos="60000">
                  <a:srgbClr val="FFE699"/>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1'!$B$912</c:f>
              <c:numCache>
                <c:formatCode>0%</c:formatCode>
                <c:ptCount val="1"/>
                <c:pt idx="0">
                  <c:v>0.123</c:v>
                </c:pt>
              </c:numCache>
            </c:numRef>
          </c:val>
          <c:extLst>
            <c:ext xmlns:c16="http://schemas.microsoft.com/office/drawing/2014/chart" uri="{C3380CC4-5D6E-409C-BE32-E72D297353CC}">
              <c16:uniqueId val="{00000002-78E9-4904-B941-3709C4D62E37}"/>
            </c:ext>
          </c:extLst>
        </c:ser>
        <c:ser>
          <c:idx val="3"/>
          <c:order val="3"/>
          <c:tx>
            <c:strRef>
              <c:f>'Sheet 1'!$A$913</c:f>
              <c:strCache>
                <c:ptCount val="1"/>
                <c:pt idx="0">
                  <c:v>Sutinku</c:v>
                </c:pt>
              </c:strCache>
            </c:strRef>
          </c:tx>
          <c:spPr>
            <a:gradFill>
              <a:gsLst>
                <a:gs pos="0">
                  <a:schemeClr val="bg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1'!$B$913</c:f>
              <c:numCache>
                <c:formatCode>0%</c:formatCode>
                <c:ptCount val="1"/>
                <c:pt idx="0">
                  <c:v>6.4000000000000001E-2</c:v>
                </c:pt>
              </c:numCache>
            </c:numRef>
          </c:val>
          <c:extLst>
            <c:ext xmlns:c16="http://schemas.microsoft.com/office/drawing/2014/chart" uri="{C3380CC4-5D6E-409C-BE32-E72D297353CC}">
              <c16:uniqueId val="{00000003-78E9-4904-B941-3709C4D62E37}"/>
            </c:ext>
          </c:extLst>
        </c:ser>
        <c:ser>
          <c:idx val="4"/>
          <c:order val="4"/>
          <c:tx>
            <c:strRef>
              <c:f>'Sheet 1'!$A$914</c:f>
              <c:strCache>
                <c:ptCount val="1"/>
                <c:pt idx="0">
                  <c:v>Visiškai sutinku</c:v>
                </c:pt>
              </c:strCache>
            </c:strRef>
          </c:tx>
          <c:spPr>
            <a:gradFill>
              <a:gsLst>
                <a:gs pos="0">
                  <a:schemeClr val="bg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1'!$B$914</c:f>
              <c:numCache>
                <c:formatCode>0%</c:formatCode>
                <c:ptCount val="1"/>
                <c:pt idx="0">
                  <c:v>5.8000000000000003E-2</c:v>
                </c:pt>
              </c:numCache>
            </c:numRef>
          </c:val>
          <c:extLst>
            <c:ext xmlns:c16="http://schemas.microsoft.com/office/drawing/2014/chart" uri="{C3380CC4-5D6E-409C-BE32-E72D297353CC}">
              <c16:uniqueId val="{00000004-78E9-4904-B941-3709C4D62E37}"/>
            </c:ext>
          </c:extLst>
        </c:ser>
        <c:ser>
          <c:idx val="5"/>
          <c:order val="5"/>
          <c:tx>
            <c:strRef>
              <c:f>'Sheet 1'!$A$915</c:f>
              <c:strCache>
                <c:ptCount val="1"/>
                <c:pt idx="0">
                  <c:v>Nežino, neatsakė </c:v>
                </c:pt>
              </c:strCache>
            </c:strRef>
          </c:tx>
          <c:spPr>
            <a:gradFill>
              <a:gsLst>
                <a:gs pos="0">
                  <a:schemeClr val="bg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1'!$B$915</c:f>
              <c:numCache>
                <c:formatCode>0%</c:formatCode>
                <c:ptCount val="1"/>
                <c:pt idx="0">
                  <c:v>1.6E-2</c:v>
                </c:pt>
              </c:numCache>
            </c:numRef>
          </c:val>
          <c:extLst>
            <c:ext xmlns:c16="http://schemas.microsoft.com/office/drawing/2014/chart" uri="{C3380CC4-5D6E-409C-BE32-E72D297353CC}">
              <c16:uniqueId val="{00000005-78E9-4904-B941-3709C4D62E37}"/>
            </c:ext>
          </c:extLst>
        </c:ser>
        <c:dLbls>
          <c:showLegendKey val="0"/>
          <c:showVal val="0"/>
          <c:showCatName val="0"/>
          <c:showSerName val="0"/>
          <c:showPercent val="0"/>
          <c:showBubbleSize val="0"/>
        </c:dLbls>
        <c:gapWidth val="150"/>
        <c:shape val="box"/>
        <c:axId val="16266768"/>
        <c:axId val="1"/>
        <c:axId val="0"/>
      </c:bar3DChart>
      <c:catAx>
        <c:axId val="16266768"/>
        <c:scaling>
          <c:orientation val="minMax"/>
        </c:scaling>
        <c:delete val="1"/>
        <c:axPos val="l"/>
        <c:majorTickMark val="out"/>
        <c:minorTickMark val="none"/>
        <c:tickLblPos val="nextTo"/>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6266768"/>
        <c:crosses val="autoZero"/>
        <c:crossBetween val="between"/>
        <c:majorUnit val="0.1"/>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Požiūris</a:t>
            </a:r>
            <a:r>
              <a:rPr lang="lt-LT" sz="1800" b="1" baseline="0"/>
              <a:t> į korupciją</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manualLayout>
          <c:layoutTarget val="inner"/>
          <c:xMode val="edge"/>
          <c:yMode val="edge"/>
          <c:x val="0.49226030632301332"/>
          <c:y val="0.16857445530152104"/>
          <c:w val="0.46585703944842061"/>
          <c:h val="0.70099737532808404"/>
        </c:manualLayout>
      </c:layout>
      <c:bar3DChart>
        <c:barDir val="bar"/>
        <c:grouping val="clustered"/>
        <c:varyColors val="0"/>
        <c:ser>
          <c:idx val="0"/>
          <c:order val="0"/>
          <c:tx>
            <c:strRef>
              <c:f>'Sheet 1'!$B$76</c:f>
              <c:strCache>
                <c:ptCount val="1"/>
                <c:pt idx="0">
                  <c:v>Percent </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13"/>
              <c:spPr>
                <a:noFill/>
                <a:ln w="25400">
                  <a:noFill/>
                </a:ln>
              </c:spPr>
              <c:txPr>
                <a:bodyPr rot="0" spcFirstLastPara="1" vertOverflow="ellipsis" vert="horz" wrap="square" anchor="ctr" anchorCtr="1"/>
                <a:lstStyle/>
                <a:p>
                  <a:pPr>
                    <a:defRPr sz="1400" b="0"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0-361C-4C95-9212-C3E60ED20B94}"/>
                </c:ext>
              </c:extLst>
            </c:dLbl>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1'!$A$77:$A$82</c:f>
              <c:strCache>
                <c:ptCount val="6"/>
                <c:pt idx="0">
                  <c:v>Nežino, neatsakė </c:v>
                </c:pt>
                <c:pt idx="1">
                  <c:v>Korupcija gerina Jūsų gyvenimą </c:v>
                </c:pt>
                <c:pt idx="2">
                  <c:v>Korupcija tikriausiai gerina Jūsų gyvenimą </c:v>
                </c:pt>
                <c:pt idx="3">
                  <c:v>Korupcija nei kliudo, nei gerina Jūsų gyvenimą </c:v>
                </c:pt>
                <c:pt idx="4">
                  <c:v>Korupcija greičiau yra kliūtis Jums gerai gyventi </c:v>
                </c:pt>
                <c:pt idx="5">
                  <c:v>Korupcija yra didelė kliūtis Jums gerai gyventi </c:v>
                </c:pt>
              </c:strCache>
            </c:strRef>
          </c:cat>
          <c:val>
            <c:numRef>
              <c:f>'Sheet 1'!$B$77:$B$82</c:f>
              <c:numCache>
                <c:formatCode>0.0%</c:formatCode>
                <c:ptCount val="6"/>
                <c:pt idx="0" formatCode="0%">
                  <c:v>7.9000000000000001E-2</c:v>
                </c:pt>
                <c:pt idx="1">
                  <c:v>4.0000000000000001E-3</c:v>
                </c:pt>
                <c:pt idx="2">
                  <c:v>7.0000000000000001E-3</c:v>
                </c:pt>
                <c:pt idx="3" formatCode="0%">
                  <c:v>6.0999999999999999E-2</c:v>
                </c:pt>
                <c:pt idx="4" formatCode="0%">
                  <c:v>0.22700000000000001</c:v>
                </c:pt>
                <c:pt idx="5" formatCode="0%">
                  <c:v>0.621</c:v>
                </c:pt>
              </c:numCache>
            </c:numRef>
          </c:val>
          <c:extLst>
            <c:ext xmlns:c16="http://schemas.microsoft.com/office/drawing/2014/chart" uri="{C3380CC4-5D6E-409C-BE32-E72D297353CC}">
              <c16:uniqueId val="{00000001-361C-4C95-9212-C3E60ED20B94}"/>
            </c:ext>
          </c:extLst>
        </c:ser>
        <c:dLbls>
          <c:showLegendKey val="0"/>
          <c:showVal val="0"/>
          <c:showCatName val="0"/>
          <c:showSerName val="0"/>
          <c:showPercent val="0"/>
          <c:showBubbleSize val="0"/>
        </c:dLbls>
        <c:gapWidth val="150"/>
        <c:shape val="box"/>
        <c:axId val="351234064"/>
        <c:axId val="1"/>
        <c:axId val="0"/>
      </c:bar3DChart>
      <c:catAx>
        <c:axId val="351234064"/>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234064"/>
        <c:crosses val="autoZero"/>
        <c:crossBetween val="between"/>
        <c:majorUnit val="0.2"/>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Požiūris</a:t>
            </a:r>
            <a:r>
              <a:rPr lang="lt-LT" sz="1800" b="1" baseline="0"/>
              <a:t> į korupciją</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1'!$B$87</c:f>
              <c:strCache>
                <c:ptCount val="1"/>
                <c:pt idx="0">
                  <c:v>Percent </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13"/>
              <c:spPr>
                <a:noFill/>
                <a:ln w="25400">
                  <a:noFill/>
                </a:ln>
              </c:spPr>
              <c:txPr>
                <a:bodyPr rot="0" spcFirstLastPara="1" vertOverflow="ellipsis" vert="horz" wrap="square" anchor="ctr" anchorCtr="1"/>
                <a:lstStyle/>
                <a:p>
                  <a:pPr>
                    <a:defRPr sz="1400" b="0"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0-7B13-4194-BAF4-51A172B9A2E4}"/>
                </c:ext>
              </c:extLst>
            </c:dLbl>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1'!$A$88:$A$93</c:f>
              <c:strCache>
                <c:ptCount val="6"/>
                <c:pt idx="0">
                  <c:v>Nežino, neatsakė </c:v>
                </c:pt>
                <c:pt idx="1">
                  <c:v>Korupcija greičiau skatina valstybės problemų sprendimą </c:v>
                </c:pt>
                <c:pt idx="2">
                  <c:v>Korupcija skatina valstybės problemų sprendimą </c:v>
                </c:pt>
                <c:pt idx="3">
                  <c:v>Korupcija nei kliudo, nei skatina valstybės gyvenimą </c:v>
                </c:pt>
                <c:pt idx="4">
                  <c:v>Korupcija greičiau yra kliūtis valstybės gyvenimui </c:v>
                </c:pt>
                <c:pt idx="5">
                  <c:v>Korupcija yra didelė kliūtis valstybės gyvenimui </c:v>
                </c:pt>
              </c:strCache>
            </c:strRef>
          </c:cat>
          <c:val>
            <c:numRef>
              <c:f>'Sheet 1'!$B$88:$B$93</c:f>
              <c:numCache>
                <c:formatCode>0.0%</c:formatCode>
                <c:ptCount val="6"/>
                <c:pt idx="0" formatCode="0%">
                  <c:v>2.7E-2</c:v>
                </c:pt>
                <c:pt idx="1">
                  <c:v>3.0000000000000001E-3</c:v>
                </c:pt>
                <c:pt idx="2">
                  <c:v>5.0000000000000001E-3</c:v>
                </c:pt>
                <c:pt idx="3">
                  <c:v>5.0000000000000001E-3</c:v>
                </c:pt>
                <c:pt idx="4" formatCode="0%">
                  <c:v>0.127</c:v>
                </c:pt>
                <c:pt idx="5" formatCode="0%">
                  <c:v>0.83299999999999996</c:v>
                </c:pt>
              </c:numCache>
            </c:numRef>
          </c:val>
          <c:extLst>
            <c:ext xmlns:c16="http://schemas.microsoft.com/office/drawing/2014/chart" uri="{C3380CC4-5D6E-409C-BE32-E72D297353CC}">
              <c16:uniqueId val="{00000001-7B13-4194-BAF4-51A172B9A2E4}"/>
            </c:ext>
          </c:extLst>
        </c:ser>
        <c:dLbls>
          <c:showLegendKey val="0"/>
          <c:showVal val="0"/>
          <c:showCatName val="0"/>
          <c:showSerName val="0"/>
          <c:showPercent val="0"/>
          <c:showBubbleSize val="0"/>
        </c:dLbls>
        <c:gapWidth val="150"/>
        <c:shape val="box"/>
        <c:axId val="351238864"/>
        <c:axId val="1"/>
        <c:axId val="0"/>
      </c:bar3DChart>
      <c:catAx>
        <c:axId val="351238864"/>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238864"/>
        <c:crosses val="autoZero"/>
        <c:crossBetween val="between"/>
        <c:majorUnit val="0.2"/>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mastų pokytis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mastai!$M$3</c:f>
              <c:strCache>
                <c:ptCount val="1"/>
                <c:pt idx="0">
                  <c:v>per pastaruosius 12 mėnesių</c:v>
                </c:pt>
              </c:strCache>
            </c:strRef>
          </c:tx>
          <c:spPr>
            <a:gradFill>
              <a:gsLst>
                <a:gs pos="0">
                  <a:schemeClr val="bg1"/>
                </a:gs>
                <a:gs pos="60000">
                  <a:srgbClr val="5B9BD5"/>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mastai!$L$4:$L$9</c:f>
              <c:strCache>
                <c:ptCount val="6"/>
                <c:pt idx="0">
                  <c:v>Nežino, neatsakė</c:v>
                </c:pt>
                <c:pt idx="1">
                  <c:v>Labai sumažėjo/sumažės</c:v>
                </c:pt>
                <c:pt idx="2">
                  <c:v>Šiek tiek sumažėjo/sumažės</c:v>
                </c:pt>
                <c:pt idx="3">
                  <c:v>Nepakito/nepakis</c:v>
                </c:pt>
                <c:pt idx="4">
                  <c:v>Šiek tiek išaugo/išaugs</c:v>
                </c:pt>
                <c:pt idx="5">
                  <c:v>Labai išaugo/išaugs</c:v>
                </c:pt>
              </c:strCache>
            </c:strRef>
          </c:cat>
          <c:val>
            <c:numRef>
              <c:f>mastai!$M$4:$M$9</c:f>
              <c:numCache>
                <c:formatCode>0%</c:formatCode>
                <c:ptCount val="6"/>
                <c:pt idx="0">
                  <c:v>0.13700000000000001</c:v>
                </c:pt>
                <c:pt idx="1">
                  <c:v>1.9E-2</c:v>
                </c:pt>
                <c:pt idx="2">
                  <c:v>0.17599999999999999</c:v>
                </c:pt>
                <c:pt idx="3">
                  <c:v>0.42</c:v>
                </c:pt>
                <c:pt idx="4">
                  <c:v>0.14899999999999999</c:v>
                </c:pt>
                <c:pt idx="5">
                  <c:v>9.8000000000000004E-2</c:v>
                </c:pt>
              </c:numCache>
            </c:numRef>
          </c:val>
          <c:extLst>
            <c:ext xmlns:c16="http://schemas.microsoft.com/office/drawing/2014/chart" uri="{C3380CC4-5D6E-409C-BE32-E72D297353CC}">
              <c16:uniqueId val="{00000000-22EB-478F-98F5-12532949C5F0}"/>
            </c:ext>
          </c:extLst>
        </c:ser>
        <c:ser>
          <c:idx val="1"/>
          <c:order val="1"/>
          <c:tx>
            <c:strRef>
              <c:f>mastai!$N$3</c:f>
              <c:strCache>
                <c:ptCount val="1"/>
                <c:pt idx="0">
                  <c:v>per ateinančius 3 metus</c:v>
                </c:pt>
              </c:strCache>
            </c:strRef>
          </c:tx>
          <c:spPr>
            <a:gradFill>
              <a:gsLst>
                <a:gs pos="0">
                  <a:schemeClr val="bg1"/>
                </a:gs>
                <a:gs pos="55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mastai!$L$4:$L$9</c:f>
              <c:strCache>
                <c:ptCount val="6"/>
                <c:pt idx="0">
                  <c:v>Nežino, neatsakė</c:v>
                </c:pt>
                <c:pt idx="1">
                  <c:v>Labai sumažėjo/sumažės</c:v>
                </c:pt>
                <c:pt idx="2">
                  <c:v>Šiek tiek sumažėjo/sumažės</c:v>
                </c:pt>
                <c:pt idx="3">
                  <c:v>Nepakito/nepakis</c:v>
                </c:pt>
                <c:pt idx="4">
                  <c:v>Šiek tiek išaugo/išaugs</c:v>
                </c:pt>
                <c:pt idx="5">
                  <c:v>Labai išaugo/išaugs</c:v>
                </c:pt>
              </c:strCache>
            </c:strRef>
          </c:cat>
          <c:val>
            <c:numRef>
              <c:f>mastai!$N$4:$N$9</c:f>
              <c:numCache>
                <c:formatCode>0%</c:formatCode>
                <c:ptCount val="6"/>
                <c:pt idx="0">
                  <c:v>0.17499999999999999</c:v>
                </c:pt>
                <c:pt idx="1">
                  <c:v>2.5999999999999999E-2</c:v>
                </c:pt>
                <c:pt idx="2">
                  <c:v>0.216</c:v>
                </c:pt>
                <c:pt idx="3">
                  <c:v>0.41799999999999998</c:v>
                </c:pt>
                <c:pt idx="4">
                  <c:v>0.114</c:v>
                </c:pt>
                <c:pt idx="5">
                  <c:v>0.05</c:v>
                </c:pt>
              </c:numCache>
            </c:numRef>
          </c:val>
          <c:extLst>
            <c:ext xmlns:c16="http://schemas.microsoft.com/office/drawing/2014/chart" uri="{C3380CC4-5D6E-409C-BE32-E72D297353CC}">
              <c16:uniqueId val="{00000001-22EB-478F-98F5-12532949C5F0}"/>
            </c:ext>
          </c:extLst>
        </c:ser>
        <c:dLbls>
          <c:showLegendKey val="0"/>
          <c:showVal val="1"/>
          <c:showCatName val="0"/>
          <c:showSerName val="0"/>
          <c:showPercent val="0"/>
          <c:showBubbleSize val="0"/>
        </c:dLbls>
        <c:gapWidth val="150"/>
        <c:shape val="box"/>
        <c:axId val="383133951"/>
        <c:axId val="383128191"/>
        <c:axId val="0"/>
      </c:bar3DChart>
      <c:catAx>
        <c:axId val="38313395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83128191"/>
        <c:crosses val="autoZero"/>
        <c:auto val="1"/>
        <c:lblAlgn val="ctr"/>
        <c:lblOffset val="100"/>
        <c:noMultiLvlLbl val="0"/>
      </c:catAx>
      <c:valAx>
        <c:axId val="38312819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8313395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Korupcijos mastų pokytis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1'!$F$112</c:f>
              <c:strCache>
                <c:ptCount val="1"/>
                <c:pt idx="0">
                  <c:v>Per paskutinius 12 mėn.</c:v>
                </c:pt>
              </c:strCache>
            </c:strRef>
          </c:tx>
          <c:spPr>
            <a:gradFill>
              <a:gsLst>
                <a:gs pos="0">
                  <a:schemeClr val="bg1"/>
                </a:gs>
                <a:gs pos="60000">
                  <a:srgbClr val="5B9BD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1'!$E$113:$E$118</c:f>
              <c:strCache>
                <c:ptCount val="6"/>
                <c:pt idx="0">
                  <c:v>Nežino, neatsakė </c:v>
                </c:pt>
                <c:pt idx="1">
                  <c:v>Labai sumažėjo / sumažės</c:v>
                </c:pt>
                <c:pt idx="2">
                  <c:v>Šiek tiek sumažėjo / sumažės</c:v>
                </c:pt>
                <c:pt idx="3">
                  <c:v>Nepakito / nepakis</c:v>
                </c:pt>
                <c:pt idx="4">
                  <c:v>Šiek tiek išaugo / išaugs</c:v>
                </c:pt>
                <c:pt idx="5">
                  <c:v>Labai išaugo / išaugs</c:v>
                </c:pt>
              </c:strCache>
            </c:strRef>
          </c:cat>
          <c:val>
            <c:numRef>
              <c:f>'Sheet 1'!$F$113:$F$118</c:f>
              <c:numCache>
                <c:formatCode>0%</c:formatCode>
                <c:ptCount val="6"/>
                <c:pt idx="0">
                  <c:v>0.18099999999999999</c:v>
                </c:pt>
                <c:pt idx="1">
                  <c:v>0.03</c:v>
                </c:pt>
                <c:pt idx="2">
                  <c:v>0.22</c:v>
                </c:pt>
                <c:pt idx="3">
                  <c:v>0.39200000000000002</c:v>
                </c:pt>
                <c:pt idx="4">
                  <c:v>0.12</c:v>
                </c:pt>
                <c:pt idx="5">
                  <c:v>0.05</c:v>
                </c:pt>
              </c:numCache>
            </c:numRef>
          </c:val>
          <c:extLst>
            <c:ext xmlns:c16="http://schemas.microsoft.com/office/drawing/2014/chart" uri="{C3380CC4-5D6E-409C-BE32-E72D297353CC}">
              <c16:uniqueId val="{00000000-4D2C-4F81-899B-48A978E39AD9}"/>
            </c:ext>
          </c:extLst>
        </c:ser>
        <c:ser>
          <c:idx val="1"/>
          <c:order val="1"/>
          <c:tx>
            <c:strRef>
              <c:f>'Sheet 1'!$H$112</c:f>
              <c:strCache>
                <c:ptCount val="1"/>
                <c:pt idx="0">
                  <c:v>Per ateinančius 3 m.</c:v>
                </c:pt>
              </c:strCache>
            </c:strRef>
          </c:tx>
          <c:spPr>
            <a:gradFill>
              <a:gsLst>
                <a:gs pos="0">
                  <a:schemeClr val="bg1"/>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1'!$E$113:$E$118</c:f>
              <c:strCache>
                <c:ptCount val="6"/>
                <c:pt idx="0">
                  <c:v>Nežino, neatsakė </c:v>
                </c:pt>
                <c:pt idx="1">
                  <c:v>Labai sumažėjo / sumažės</c:v>
                </c:pt>
                <c:pt idx="2">
                  <c:v>Šiek tiek sumažėjo / sumažės</c:v>
                </c:pt>
                <c:pt idx="3">
                  <c:v>Nepakito / nepakis</c:v>
                </c:pt>
                <c:pt idx="4">
                  <c:v>Šiek tiek išaugo / išaugs</c:v>
                </c:pt>
                <c:pt idx="5">
                  <c:v>Labai išaugo / išaugs</c:v>
                </c:pt>
              </c:strCache>
            </c:strRef>
          </c:cat>
          <c:val>
            <c:numRef>
              <c:f>'Sheet 1'!$H$113:$H$118</c:f>
              <c:numCache>
                <c:formatCode>0%</c:formatCode>
                <c:ptCount val="6"/>
                <c:pt idx="0">
                  <c:v>0.17299999999999999</c:v>
                </c:pt>
                <c:pt idx="1">
                  <c:v>2.5999999999999999E-2</c:v>
                </c:pt>
                <c:pt idx="2">
                  <c:v>0.28000000000000003</c:v>
                </c:pt>
                <c:pt idx="3">
                  <c:v>0.37</c:v>
                </c:pt>
                <c:pt idx="4">
                  <c:v>0.10100000000000001</c:v>
                </c:pt>
                <c:pt idx="5">
                  <c:v>0.05</c:v>
                </c:pt>
              </c:numCache>
            </c:numRef>
          </c:val>
          <c:extLst>
            <c:ext xmlns:c16="http://schemas.microsoft.com/office/drawing/2014/chart" uri="{C3380CC4-5D6E-409C-BE32-E72D297353CC}">
              <c16:uniqueId val="{00000001-4D2C-4F81-899B-48A978E39AD9}"/>
            </c:ext>
          </c:extLst>
        </c:ser>
        <c:dLbls>
          <c:showLegendKey val="0"/>
          <c:showVal val="0"/>
          <c:showCatName val="0"/>
          <c:showSerName val="0"/>
          <c:showPercent val="0"/>
          <c:showBubbleSize val="0"/>
        </c:dLbls>
        <c:gapWidth val="150"/>
        <c:shape val="box"/>
        <c:axId val="291993184"/>
        <c:axId val="1"/>
        <c:axId val="0"/>
      </c:bar3DChart>
      <c:catAx>
        <c:axId val="291993184"/>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291993184"/>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Požiūris</a:t>
            </a:r>
            <a:r>
              <a:rPr lang="lt-LT" sz="1800" b="1" baseline="0"/>
              <a:t> į korupciją</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1'!$B$98</c:f>
              <c:strCache>
                <c:ptCount val="1"/>
                <c:pt idx="0">
                  <c:v>Per pastaruosius 12 mėn.</c:v>
                </c:pt>
              </c:strCache>
            </c:strRef>
          </c:tx>
          <c:spPr>
            <a:gradFill>
              <a:gsLst>
                <a:gs pos="0">
                  <a:schemeClr val="accent1">
                    <a:lumMod val="5000"/>
                    <a:lumOff val="95000"/>
                  </a:schemeClr>
                </a:gs>
                <a:gs pos="60000">
                  <a:srgbClr val="5B9BD5"/>
                </a:gs>
              </a:gsLst>
              <a:lin ang="5400000" scaled="1"/>
            </a:gradFill>
            <a:ln>
              <a:noFill/>
            </a:ln>
            <a:effectLst/>
            <a:sp3d/>
          </c:spPr>
          <c:invertIfNegative val="0"/>
          <c:dLbls>
            <c:dLbl>
              <c:idx val="13"/>
              <c:spPr>
                <a:noFill/>
                <a:ln w="25400">
                  <a:noFill/>
                </a:ln>
              </c:spPr>
              <c:txPr>
                <a:bodyPr rot="0" spcFirstLastPara="1" vertOverflow="ellipsis" vert="horz" wrap="square" anchor="ctr" anchorCtr="1"/>
                <a:lstStyle/>
                <a:p>
                  <a:pPr>
                    <a:defRPr sz="1400" b="0" i="0" u="none" strike="noStrike" kern="1200" baseline="0">
                      <a:solidFill>
                        <a:srgbClr val="FF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extLst>
                <c:ext xmlns:c16="http://schemas.microsoft.com/office/drawing/2014/chart" uri="{C3380CC4-5D6E-409C-BE32-E72D297353CC}">
                  <c16:uniqueId val="{00000000-B230-4E95-8C64-9A734D6B3EFE}"/>
                </c:ext>
              </c:extLst>
            </c:dLbl>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1'!$A$99:$A$104</c:f>
              <c:strCache>
                <c:ptCount val="6"/>
                <c:pt idx="0">
                  <c:v>Nežino, neatsakė </c:v>
                </c:pt>
                <c:pt idx="1">
                  <c:v>Labai sumažėjo / sumažės</c:v>
                </c:pt>
                <c:pt idx="2">
                  <c:v>Šiek tiek sumažėjo / sumažės</c:v>
                </c:pt>
                <c:pt idx="3">
                  <c:v>Nepakito / nepakis</c:v>
                </c:pt>
                <c:pt idx="4">
                  <c:v>Šiek tiek paaugo / paaugs</c:v>
                </c:pt>
                <c:pt idx="5">
                  <c:v>Labai paaugo / išaugs</c:v>
                </c:pt>
              </c:strCache>
            </c:strRef>
          </c:cat>
          <c:val>
            <c:numRef>
              <c:f>'Sheet 1'!$B$99:$B$104</c:f>
              <c:numCache>
                <c:formatCode>0%</c:formatCode>
                <c:ptCount val="6"/>
                <c:pt idx="0">
                  <c:v>0.17499999999999999</c:v>
                </c:pt>
                <c:pt idx="1">
                  <c:v>7.5999999999999998E-2</c:v>
                </c:pt>
                <c:pt idx="2">
                  <c:v>0.41599999999999998</c:v>
                </c:pt>
                <c:pt idx="3">
                  <c:v>0.25700000000000001</c:v>
                </c:pt>
                <c:pt idx="4">
                  <c:v>3.9E-2</c:v>
                </c:pt>
                <c:pt idx="5">
                  <c:v>3.7999999999999999E-2</c:v>
                </c:pt>
              </c:numCache>
            </c:numRef>
          </c:val>
          <c:extLst>
            <c:ext xmlns:c16="http://schemas.microsoft.com/office/drawing/2014/chart" uri="{C3380CC4-5D6E-409C-BE32-E72D297353CC}">
              <c16:uniqueId val="{00000001-B230-4E95-8C64-9A734D6B3EFE}"/>
            </c:ext>
          </c:extLst>
        </c:ser>
        <c:ser>
          <c:idx val="1"/>
          <c:order val="1"/>
          <c:tx>
            <c:strRef>
              <c:f>'Sheet 1'!$D$98</c:f>
              <c:strCache>
                <c:ptCount val="1"/>
                <c:pt idx="0">
                  <c:v>Per ateinančius 3 m.</c:v>
                </c:pt>
              </c:strCache>
            </c:strRef>
          </c:tx>
          <c:spPr>
            <a:gradFill>
              <a:gsLst>
                <a:gs pos="0">
                  <a:schemeClr val="accent1">
                    <a:lumMod val="5000"/>
                    <a:lumOff val="95000"/>
                  </a:schemeClr>
                </a:gs>
                <a:gs pos="60000">
                  <a:srgbClr val="53B582"/>
                </a:gs>
              </a:gsLst>
              <a:lin ang="5400000" scaled="1"/>
            </a:gra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 1'!$A$99:$A$104</c:f>
              <c:strCache>
                <c:ptCount val="6"/>
                <c:pt idx="0">
                  <c:v>Nežino, neatsakė </c:v>
                </c:pt>
                <c:pt idx="1">
                  <c:v>Labai sumažėjo / sumažės</c:v>
                </c:pt>
                <c:pt idx="2">
                  <c:v>Šiek tiek sumažėjo / sumažės</c:v>
                </c:pt>
                <c:pt idx="3">
                  <c:v>Nepakito / nepakis</c:v>
                </c:pt>
                <c:pt idx="4">
                  <c:v>Šiek tiek paaugo / paaugs</c:v>
                </c:pt>
                <c:pt idx="5">
                  <c:v>Labai paaugo / išaugs</c:v>
                </c:pt>
              </c:strCache>
            </c:strRef>
          </c:cat>
          <c:val>
            <c:numRef>
              <c:f>'Sheet 1'!$D$99:$D$104</c:f>
              <c:numCache>
                <c:formatCode>0%</c:formatCode>
                <c:ptCount val="6"/>
                <c:pt idx="0">
                  <c:v>0.128</c:v>
                </c:pt>
                <c:pt idx="1">
                  <c:v>6.3E-2</c:v>
                </c:pt>
                <c:pt idx="2">
                  <c:v>0.53900000000000003</c:v>
                </c:pt>
                <c:pt idx="3">
                  <c:v>0.20499999999999999</c:v>
                </c:pt>
                <c:pt idx="4">
                  <c:v>4.2000000000000003E-2</c:v>
                </c:pt>
                <c:pt idx="5">
                  <c:v>2.1999999999999999E-2</c:v>
                </c:pt>
              </c:numCache>
            </c:numRef>
          </c:val>
          <c:extLst>
            <c:ext xmlns:c16="http://schemas.microsoft.com/office/drawing/2014/chart" uri="{C3380CC4-5D6E-409C-BE32-E72D297353CC}">
              <c16:uniqueId val="{00000002-B230-4E95-8C64-9A734D6B3EFE}"/>
            </c:ext>
          </c:extLst>
        </c:ser>
        <c:dLbls>
          <c:showLegendKey val="0"/>
          <c:showVal val="0"/>
          <c:showCatName val="0"/>
          <c:showSerName val="0"/>
          <c:showPercent val="0"/>
          <c:showBubbleSize val="0"/>
        </c:dLbls>
        <c:gapWidth val="150"/>
        <c:shape val="box"/>
        <c:axId val="351714688"/>
        <c:axId val="1"/>
        <c:axId val="0"/>
      </c:bar3DChart>
      <c:catAx>
        <c:axId val="35171468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71468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600" b="1" dirty="0"/>
              <a:t>Per </a:t>
            </a:r>
            <a:r>
              <a:rPr lang="en-US" sz="1600" b="1" dirty="0" err="1"/>
              <a:t>pastaruosius</a:t>
            </a:r>
            <a:r>
              <a:rPr lang="en-US" sz="1600" b="1" dirty="0"/>
              <a:t> 12 </a:t>
            </a:r>
            <a:r>
              <a:rPr lang="lt-LT" sz="1600" b="1" dirty="0"/>
              <a:t>mėn.</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mastai!$B$45</c:f>
              <c:strCache>
                <c:ptCount val="1"/>
                <c:pt idx="0">
                  <c:v>Gyventojai</c:v>
                </c:pt>
              </c:strCache>
            </c:strRef>
          </c:tx>
          <c:spPr>
            <a:gradFill>
              <a:gsLst>
                <a:gs pos="0">
                  <a:schemeClr val="bg1"/>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mastai!$A$46:$A$51</c:f>
              <c:strCache>
                <c:ptCount val="6"/>
                <c:pt idx="0">
                  <c:v>Nežino, neatsakė</c:v>
                </c:pt>
                <c:pt idx="1">
                  <c:v>Labai išaugo</c:v>
                </c:pt>
                <c:pt idx="2">
                  <c:v>Šiek tiek išaugo</c:v>
                </c:pt>
                <c:pt idx="3">
                  <c:v>Nepakito</c:v>
                </c:pt>
                <c:pt idx="4">
                  <c:v>Šiek tiek sumažėjo</c:v>
                </c:pt>
                <c:pt idx="5">
                  <c:v>Labai sumažėjo</c:v>
                </c:pt>
              </c:strCache>
            </c:strRef>
          </c:cat>
          <c:val>
            <c:numRef>
              <c:f>mastai!$B$46:$B$51</c:f>
              <c:numCache>
                <c:formatCode>0%</c:formatCode>
                <c:ptCount val="6"/>
                <c:pt idx="0">
                  <c:v>0.14000000000000001</c:v>
                </c:pt>
                <c:pt idx="1">
                  <c:v>0.1</c:v>
                </c:pt>
                <c:pt idx="2">
                  <c:v>0.15</c:v>
                </c:pt>
                <c:pt idx="3">
                  <c:v>0.42</c:v>
                </c:pt>
                <c:pt idx="4">
                  <c:v>0.18</c:v>
                </c:pt>
                <c:pt idx="5">
                  <c:v>0.02</c:v>
                </c:pt>
              </c:numCache>
            </c:numRef>
          </c:val>
          <c:extLst>
            <c:ext xmlns:c16="http://schemas.microsoft.com/office/drawing/2014/chart" uri="{C3380CC4-5D6E-409C-BE32-E72D297353CC}">
              <c16:uniqueId val="{00000000-9B11-4254-9314-0349413EA461}"/>
            </c:ext>
          </c:extLst>
        </c:ser>
        <c:ser>
          <c:idx val="1"/>
          <c:order val="1"/>
          <c:tx>
            <c:strRef>
              <c:f>mastai!$C$45</c:f>
              <c:strCache>
                <c:ptCount val="1"/>
                <c:pt idx="0">
                  <c:v>Įmonių vadovai</c:v>
                </c:pt>
              </c:strCache>
            </c:strRef>
          </c:tx>
          <c:spPr>
            <a:gradFill>
              <a:gsLst>
                <a:gs pos="0">
                  <a:schemeClr val="bg1"/>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mastai!$A$46:$A$51</c:f>
              <c:strCache>
                <c:ptCount val="6"/>
                <c:pt idx="0">
                  <c:v>Nežino, neatsakė</c:v>
                </c:pt>
                <c:pt idx="1">
                  <c:v>Labai išaugo</c:v>
                </c:pt>
                <c:pt idx="2">
                  <c:v>Šiek tiek išaugo</c:v>
                </c:pt>
                <c:pt idx="3">
                  <c:v>Nepakito</c:v>
                </c:pt>
                <c:pt idx="4">
                  <c:v>Šiek tiek sumažėjo</c:v>
                </c:pt>
                <c:pt idx="5">
                  <c:v>Labai sumažėjo</c:v>
                </c:pt>
              </c:strCache>
            </c:strRef>
          </c:cat>
          <c:val>
            <c:numRef>
              <c:f>mastai!$C$46:$C$51</c:f>
              <c:numCache>
                <c:formatCode>0%</c:formatCode>
                <c:ptCount val="6"/>
                <c:pt idx="0">
                  <c:v>0.18</c:v>
                </c:pt>
                <c:pt idx="1">
                  <c:v>0.05</c:v>
                </c:pt>
                <c:pt idx="2">
                  <c:v>0.12</c:v>
                </c:pt>
                <c:pt idx="3">
                  <c:v>0.39</c:v>
                </c:pt>
                <c:pt idx="4">
                  <c:v>0.22</c:v>
                </c:pt>
                <c:pt idx="5">
                  <c:v>0.03</c:v>
                </c:pt>
              </c:numCache>
            </c:numRef>
          </c:val>
          <c:extLst>
            <c:ext xmlns:c16="http://schemas.microsoft.com/office/drawing/2014/chart" uri="{C3380CC4-5D6E-409C-BE32-E72D297353CC}">
              <c16:uniqueId val="{00000001-9B11-4254-9314-0349413EA461}"/>
            </c:ext>
          </c:extLst>
        </c:ser>
        <c:ser>
          <c:idx val="2"/>
          <c:order val="2"/>
          <c:tx>
            <c:strRef>
              <c:f>mastai!$D$45</c:f>
              <c:strCache>
                <c:ptCount val="1"/>
                <c:pt idx="0">
                  <c:v>Valstybės tarnautojai</c:v>
                </c:pt>
              </c:strCache>
            </c:strRef>
          </c:tx>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mastai!$A$46:$A$51</c:f>
              <c:strCache>
                <c:ptCount val="6"/>
                <c:pt idx="0">
                  <c:v>Nežino, neatsakė</c:v>
                </c:pt>
                <c:pt idx="1">
                  <c:v>Labai išaugo</c:v>
                </c:pt>
                <c:pt idx="2">
                  <c:v>Šiek tiek išaugo</c:v>
                </c:pt>
                <c:pt idx="3">
                  <c:v>Nepakito</c:v>
                </c:pt>
                <c:pt idx="4">
                  <c:v>Šiek tiek sumažėjo</c:v>
                </c:pt>
                <c:pt idx="5">
                  <c:v>Labai sumažėjo</c:v>
                </c:pt>
              </c:strCache>
            </c:strRef>
          </c:cat>
          <c:val>
            <c:numRef>
              <c:f>mastai!$D$46:$D$51</c:f>
              <c:numCache>
                <c:formatCode>0%</c:formatCode>
                <c:ptCount val="6"/>
                <c:pt idx="0">
                  <c:v>0.18</c:v>
                </c:pt>
                <c:pt idx="1">
                  <c:v>0.04</c:v>
                </c:pt>
                <c:pt idx="2">
                  <c:v>0.04</c:v>
                </c:pt>
                <c:pt idx="3">
                  <c:v>0.26</c:v>
                </c:pt>
                <c:pt idx="4">
                  <c:v>0.42</c:v>
                </c:pt>
                <c:pt idx="5">
                  <c:v>0.08</c:v>
                </c:pt>
              </c:numCache>
            </c:numRef>
          </c:val>
          <c:extLst>
            <c:ext xmlns:c16="http://schemas.microsoft.com/office/drawing/2014/chart" uri="{C3380CC4-5D6E-409C-BE32-E72D297353CC}">
              <c16:uniqueId val="{00000002-9B11-4254-9314-0349413EA461}"/>
            </c:ext>
          </c:extLst>
        </c:ser>
        <c:dLbls>
          <c:showLegendKey val="0"/>
          <c:showVal val="1"/>
          <c:showCatName val="0"/>
          <c:showSerName val="0"/>
          <c:showPercent val="0"/>
          <c:showBubbleSize val="0"/>
        </c:dLbls>
        <c:gapWidth val="150"/>
        <c:shape val="box"/>
        <c:axId val="173812223"/>
        <c:axId val="173802623"/>
        <c:axId val="0"/>
      </c:bar3DChart>
      <c:catAx>
        <c:axId val="17381222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802623"/>
        <c:crosses val="autoZero"/>
        <c:auto val="1"/>
        <c:lblAlgn val="ctr"/>
        <c:lblOffset val="100"/>
        <c:noMultiLvlLbl val="0"/>
      </c:catAx>
      <c:valAx>
        <c:axId val="173802623"/>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812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600" b="1" dirty="0"/>
              <a:t>Per </a:t>
            </a:r>
            <a:r>
              <a:rPr lang="en-US" sz="1600" b="1" dirty="0" err="1"/>
              <a:t>ateinan</a:t>
            </a:r>
            <a:r>
              <a:rPr lang="lt-LT" sz="1600" b="1" dirty="0" err="1"/>
              <a:t>čius</a:t>
            </a:r>
            <a:r>
              <a:rPr lang="lt-LT" sz="1600" b="1" dirty="0"/>
              <a:t> </a:t>
            </a:r>
            <a:r>
              <a:rPr lang="en-US" sz="1600" b="1" dirty="0"/>
              <a:t>3 m.</a:t>
            </a:r>
            <a:endParaRPr lang="lt-LT" sz="16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mastai!$B$56</c:f>
              <c:strCache>
                <c:ptCount val="1"/>
                <c:pt idx="0">
                  <c:v>Gyventojai</c:v>
                </c:pt>
              </c:strCache>
            </c:strRef>
          </c:tx>
          <c:spPr>
            <a:gradFill>
              <a:gsLst>
                <a:gs pos="0">
                  <a:schemeClr val="bg1"/>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mastai!$A$57:$A$62</c:f>
              <c:strCache>
                <c:ptCount val="6"/>
                <c:pt idx="0">
                  <c:v>Nežino, neatsakė</c:v>
                </c:pt>
                <c:pt idx="1">
                  <c:v>Labai išaugs</c:v>
                </c:pt>
                <c:pt idx="2">
                  <c:v>Šiek tiek išaugs</c:v>
                </c:pt>
                <c:pt idx="3">
                  <c:v>Nepakis</c:v>
                </c:pt>
                <c:pt idx="4">
                  <c:v>Šiek tiek sumažės</c:v>
                </c:pt>
                <c:pt idx="5">
                  <c:v>Labai sumažės</c:v>
                </c:pt>
              </c:strCache>
            </c:strRef>
          </c:cat>
          <c:val>
            <c:numRef>
              <c:f>mastai!$B$57:$B$62</c:f>
              <c:numCache>
                <c:formatCode>0%</c:formatCode>
                <c:ptCount val="6"/>
                <c:pt idx="0">
                  <c:v>0.18</c:v>
                </c:pt>
                <c:pt idx="1">
                  <c:v>0.05</c:v>
                </c:pt>
                <c:pt idx="2">
                  <c:v>0.11</c:v>
                </c:pt>
                <c:pt idx="3">
                  <c:v>0.42</c:v>
                </c:pt>
                <c:pt idx="4">
                  <c:v>0.22</c:v>
                </c:pt>
                <c:pt idx="5">
                  <c:v>0.03</c:v>
                </c:pt>
              </c:numCache>
            </c:numRef>
          </c:val>
          <c:extLst>
            <c:ext xmlns:c16="http://schemas.microsoft.com/office/drawing/2014/chart" uri="{C3380CC4-5D6E-409C-BE32-E72D297353CC}">
              <c16:uniqueId val="{00000000-0764-4258-8416-C80523F5B805}"/>
            </c:ext>
          </c:extLst>
        </c:ser>
        <c:ser>
          <c:idx val="1"/>
          <c:order val="1"/>
          <c:tx>
            <c:strRef>
              <c:f>mastai!$C$56</c:f>
              <c:strCache>
                <c:ptCount val="1"/>
                <c:pt idx="0">
                  <c:v>Įmonių vadovai</c:v>
                </c:pt>
              </c:strCache>
            </c:strRef>
          </c:tx>
          <c:spPr>
            <a:gradFill>
              <a:gsLst>
                <a:gs pos="0">
                  <a:schemeClr val="bg1"/>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mastai!$A$57:$A$62</c:f>
              <c:strCache>
                <c:ptCount val="6"/>
                <c:pt idx="0">
                  <c:v>Nežino, neatsakė</c:v>
                </c:pt>
                <c:pt idx="1">
                  <c:v>Labai išaugs</c:v>
                </c:pt>
                <c:pt idx="2">
                  <c:v>Šiek tiek išaugs</c:v>
                </c:pt>
                <c:pt idx="3">
                  <c:v>Nepakis</c:v>
                </c:pt>
                <c:pt idx="4">
                  <c:v>Šiek tiek sumažės</c:v>
                </c:pt>
                <c:pt idx="5">
                  <c:v>Labai sumažės</c:v>
                </c:pt>
              </c:strCache>
            </c:strRef>
          </c:cat>
          <c:val>
            <c:numRef>
              <c:f>mastai!$C$57:$C$62</c:f>
              <c:numCache>
                <c:formatCode>0%</c:formatCode>
                <c:ptCount val="6"/>
                <c:pt idx="0">
                  <c:v>0.17</c:v>
                </c:pt>
                <c:pt idx="1">
                  <c:v>0.05</c:v>
                </c:pt>
                <c:pt idx="2">
                  <c:v>0.1</c:v>
                </c:pt>
                <c:pt idx="3">
                  <c:v>0.37</c:v>
                </c:pt>
                <c:pt idx="4">
                  <c:v>0.28000000000000003</c:v>
                </c:pt>
                <c:pt idx="5">
                  <c:v>3.3663366336633666E-2</c:v>
                </c:pt>
              </c:numCache>
            </c:numRef>
          </c:val>
          <c:extLst>
            <c:ext xmlns:c16="http://schemas.microsoft.com/office/drawing/2014/chart" uri="{C3380CC4-5D6E-409C-BE32-E72D297353CC}">
              <c16:uniqueId val="{00000001-0764-4258-8416-C80523F5B805}"/>
            </c:ext>
          </c:extLst>
        </c:ser>
        <c:ser>
          <c:idx val="2"/>
          <c:order val="2"/>
          <c:tx>
            <c:strRef>
              <c:f>mastai!$D$56</c:f>
              <c:strCache>
                <c:ptCount val="1"/>
                <c:pt idx="0">
                  <c:v>Valstybės tarnautojai</c:v>
                </c:pt>
              </c:strCache>
            </c:strRef>
          </c:tx>
          <c:spPr>
            <a:gradFill>
              <a:gsLst>
                <a:gs pos="0">
                  <a:schemeClr val="bg1"/>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mastai!$A$57:$A$62</c:f>
              <c:strCache>
                <c:ptCount val="6"/>
                <c:pt idx="0">
                  <c:v>Nežino, neatsakė</c:v>
                </c:pt>
                <c:pt idx="1">
                  <c:v>Labai išaugs</c:v>
                </c:pt>
                <c:pt idx="2">
                  <c:v>Šiek tiek išaugs</c:v>
                </c:pt>
                <c:pt idx="3">
                  <c:v>Nepakis</c:v>
                </c:pt>
                <c:pt idx="4">
                  <c:v>Šiek tiek sumažės</c:v>
                </c:pt>
                <c:pt idx="5">
                  <c:v>Labai sumažės</c:v>
                </c:pt>
              </c:strCache>
            </c:strRef>
          </c:cat>
          <c:val>
            <c:numRef>
              <c:f>mastai!$D$57:$D$62</c:f>
              <c:numCache>
                <c:formatCode>0%</c:formatCode>
                <c:ptCount val="6"/>
                <c:pt idx="0">
                  <c:v>0.13</c:v>
                </c:pt>
                <c:pt idx="1">
                  <c:v>0.02</c:v>
                </c:pt>
                <c:pt idx="2">
                  <c:v>0.04</c:v>
                </c:pt>
                <c:pt idx="3">
                  <c:v>0.21</c:v>
                </c:pt>
                <c:pt idx="4">
                  <c:v>0.54</c:v>
                </c:pt>
                <c:pt idx="5">
                  <c:v>0.06</c:v>
                </c:pt>
              </c:numCache>
            </c:numRef>
          </c:val>
          <c:extLst>
            <c:ext xmlns:c16="http://schemas.microsoft.com/office/drawing/2014/chart" uri="{C3380CC4-5D6E-409C-BE32-E72D297353CC}">
              <c16:uniqueId val="{00000002-0764-4258-8416-C80523F5B805}"/>
            </c:ext>
          </c:extLst>
        </c:ser>
        <c:dLbls>
          <c:showLegendKey val="0"/>
          <c:showVal val="1"/>
          <c:showCatName val="0"/>
          <c:showSerName val="0"/>
          <c:showPercent val="0"/>
          <c:showBubbleSize val="0"/>
        </c:dLbls>
        <c:gapWidth val="150"/>
        <c:shape val="box"/>
        <c:axId val="173794943"/>
        <c:axId val="173810783"/>
        <c:axId val="0"/>
      </c:bar3DChart>
      <c:catAx>
        <c:axId val="17379494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810783"/>
        <c:crosses val="autoZero"/>
        <c:auto val="1"/>
        <c:lblAlgn val="ctr"/>
        <c:lblOffset val="100"/>
        <c:noMultiLvlLbl val="0"/>
      </c:catAx>
      <c:valAx>
        <c:axId val="173810783"/>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37949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Labiausiai paplitusios korupcijos formos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'formu paplitimas'!$G$5</c:f>
              <c:strCache>
                <c:ptCount val="1"/>
                <c:pt idx="0">
                  <c:v>2022</c:v>
                </c:pt>
              </c:strCache>
            </c:strRef>
          </c:tx>
          <c:spPr>
            <a:gradFill>
              <a:gsLst>
                <a:gs pos="0">
                  <a:schemeClr val="accent1">
                    <a:lumMod val="6000"/>
                    <a:lumOff val="94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'formu paplitimas'!$O$4:$T$4</c:f>
              <c:strCache>
                <c:ptCount val="6"/>
                <c:pt idx="0">
                  <c:v>Sprendimų priėmimo vilkinimas</c:v>
                </c:pt>
                <c:pt idx="1">
                  <c:v>Papirkimas (kyšio davimas)</c:v>
                </c:pt>
                <c:pt idx="2">
                  <c:v>Palankių įstatymų (teisės aktų), naudingų atskiroms grupėms, priėmimas</c:v>
                </c:pt>
                <c:pt idx="3">
                  <c:v>Įgaliojimų viršijimas ar piktnaudžiavimas įgaliojimais</c:v>
                </c:pt>
                <c:pt idx="4">
                  <c:v>Politinių partijų narių protegavimas</c:v>
                </c:pt>
                <c:pt idx="5">
                  <c:v>Nepotizmas (giminių ir bičiulių protegavimas)</c:v>
                </c:pt>
              </c:strCache>
            </c:strRef>
          </c:cat>
          <c:val>
            <c:numRef>
              <c:f>'formu paplitimas'!$O$5:$T$5</c:f>
              <c:numCache>
                <c:formatCode>0%</c:formatCode>
                <c:ptCount val="6"/>
                <c:pt idx="0">
                  <c:v>0.5</c:v>
                </c:pt>
                <c:pt idx="1">
                  <c:v>0.53</c:v>
                </c:pt>
                <c:pt idx="2">
                  <c:v>0.56000000000000005</c:v>
                </c:pt>
                <c:pt idx="3">
                  <c:v>0.49</c:v>
                </c:pt>
                <c:pt idx="4">
                  <c:v>0.59</c:v>
                </c:pt>
                <c:pt idx="5">
                  <c:v>0.65</c:v>
                </c:pt>
              </c:numCache>
            </c:numRef>
          </c:val>
          <c:extLst>
            <c:ext xmlns:c16="http://schemas.microsoft.com/office/drawing/2014/chart" uri="{C3380CC4-5D6E-409C-BE32-E72D297353CC}">
              <c16:uniqueId val="{00000000-40E9-496A-9F32-D63F72FE724D}"/>
            </c:ext>
          </c:extLst>
        </c:ser>
        <c:ser>
          <c:idx val="1"/>
          <c:order val="1"/>
          <c:tx>
            <c:strRef>
              <c:f>'formu paplitimas'!$G$6</c:f>
              <c:strCache>
                <c:ptCount val="1"/>
                <c:pt idx="0">
                  <c:v>2023</c:v>
                </c:pt>
              </c:strCache>
            </c:strRef>
          </c:tx>
          <c:spPr>
            <a:gradFill>
              <a:gsLst>
                <a:gs pos="0">
                  <a:schemeClr val="accent1">
                    <a:lumMod val="6000"/>
                    <a:lumOff val="94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'formu paplitimas'!$O$4:$T$4</c:f>
              <c:strCache>
                <c:ptCount val="6"/>
                <c:pt idx="0">
                  <c:v>Sprendimų priėmimo vilkinimas</c:v>
                </c:pt>
                <c:pt idx="1">
                  <c:v>Papirkimas (kyšio davimas)</c:v>
                </c:pt>
                <c:pt idx="2">
                  <c:v>Palankių įstatymų (teisės aktų), naudingų atskiroms grupėms, priėmimas</c:v>
                </c:pt>
                <c:pt idx="3">
                  <c:v>Įgaliojimų viršijimas ar piktnaudžiavimas įgaliojimais</c:v>
                </c:pt>
                <c:pt idx="4">
                  <c:v>Politinių partijų narių protegavimas</c:v>
                </c:pt>
                <c:pt idx="5">
                  <c:v>Nepotizmas (giminių ir bičiulių protegavimas)</c:v>
                </c:pt>
              </c:strCache>
            </c:strRef>
          </c:cat>
          <c:val>
            <c:numRef>
              <c:f>'formu paplitimas'!$O$6:$T$6</c:f>
              <c:numCache>
                <c:formatCode>0%</c:formatCode>
                <c:ptCount val="6"/>
                <c:pt idx="0">
                  <c:v>0.57999999999999996</c:v>
                </c:pt>
                <c:pt idx="1">
                  <c:v>0.57999999999999996</c:v>
                </c:pt>
                <c:pt idx="2">
                  <c:v>0.61</c:v>
                </c:pt>
                <c:pt idx="3">
                  <c:v>0.59</c:v>
                </c:pt>
                <c:pt idx="4">
                  <c:v>0.65</c:v>
                </c:pt>
                <c:pt idx="5">
                  <c:v>0.73</c:v>
                </c:pt>
              </c:numCache>
            </c:numRef>
          </c:val>
          <c:extLst>
            <c:ext xmlns:c16="http://schemas.microsoft.com/office/drawing/2014/chart" uri="{C3380CC4-5D6E-409C-BE32-E72D297353CC}">
              <c16:uniqueId val="{00000001-40E9-496A-9F32-D63F72FE724D}"/>
            </c:ext>
          </c:extLst>
        </c:ser>
        <c:dLbls>
          <c:showLegendKey val="0"/>
          <c:showVal val="1"/>
          <c:showCatName val="0"/>
          <c:showSerName val="0"/>
          <c:showPercent val="0"/>
          <c:showBubbleSize val="0"/>
        </c:dLbls>
        <c:gapWidth val="150"/>
        <c:shape val="box"/>
        <c:axId val="254975776"/>
        <c:axId val="254976336"/>
        <c:axId val="0"/>
      </c:bar3DChart>
      <c:catAx>
        <c:axId val="25497577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4976336"/>
        <c:crosses val="autoZero"/>
        <c:auto val="1"/>
        <c:lblAlgn val="ctr"/>
        <c:lblOffset val="100"/>
        <c:noMultiLvlLbl val="0"/>
      </c:catAx>
      <c:valAx>
        <c:axId val="254976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49757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r>
              <a:rPr lang="en-US" sz="1800"/>
              <a:t>Aktualiausios problemos Lietuvoje</a:t>
            </a:r>
          </a:p>
        </c:rich>
      </c:tx>
      <c:overlay val="0"/>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0009903103937291"/>
          <c:y val="4.3706188587354741E-2"/>
          <c:w val="0.6715109804492343"/>
          <c:h val="0.88523367493751592"/>
        </c:manualLayout>
      </c:layout>
      <c:bar3DChart>
        <c:barDir val="bar"/>
        <c:grouping val="clustered"/>
        <c:varyColors val="0"/>
        <c:ser>
          <c:idx val="0"/>
          <c:order val="0"/>
          <c:tx>
            <c:strRef>
              <c:f>'korupcija tarp kitu problemu'!$B$1</c:f>
              <c:strCache>
                <c:ptCount val="1"/>
                <c:pt idx="0">
                  <c:v>%</c:v>
                </c:pt>
              </c:strCache>
            </c:strRef>
          </c:tx>
          <c:spPr>
            <a:gradFill rotWithShape="1">
              <a:gsLst>
                <a:gs pos="0">
                  <a:schemeClr val="accent1">
                    <a:lumMod val="5000"/>
                    <a:lumOff val="95000"/>
                  </a:schemeClr>
                </a:gs>
                <a:gs pos="60000">
                  <a:srgbClr val="53B582"/>
                </a:gs>
              </a:gsLst>
              <a:lin ang="5400000" scaled="1"/>
            </a:gradFill>
            <a:ln>
              <a:noFill/>
            </a:ln>
            <a:effectLst/>
            <a:sp3d/>
          </c:spPr>
          <c:invertIfNegative val="0"/>
          <c:dLbls>
            <c:dLbl>
              <c:idx val="15"/>
              <c:tx>
                <c:rich>
                  <a:bodyPr/>
                  <a:lstStyle/>
                  <a:p>
                    <a:fld id="{3EFEEB0C-5ED4-4330-8CCE-035D497CC8E1}" type="VALUE">
                      <a:rPr lang="en-US" b="1">
                        <a:solidFill>
                          <a:srgbClr val="FF0000"/>
                        </a:solidFill>
                      </a:rPr>
                      <a:pPr/>
                      <a:t>[VALUE]</a:t>
                    </a:fld>
                    <a:endParaRPr lang="lt-LT"/>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BED-4787-B708-DDEF4B4D47C6}"/>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'korupcija tarp kitu problemu'!$A$2:$A$21</c:f>
              <c:strCache>
                <c:ptCount val="20"/>
                <c:pt idx="0">
                  <c:v>Kita</c:v>
                </c:pt>
                <c:pt idx="1">
                  <c:v>Ekonominės laisvės stoka</c:v>
                </c:pt>
                <c:pt idx="2">
                  <c:v>Žemas demokratijos lygis</c:v>
                </c:pt>
                <c:pt idx="3">
                  <c:v>Aukštas nusikaltimų lygis</c:v>
                </c:pt>
                <c:pt idx="4">
                  <c:v>Eismo saugumas keliuose</c:v>
                </c:pt>
                <c:pt idx="5">
                  <c:v>Aplinkosaugos problemos</c:v>
                </c:pt>
                <c:pt idx="6">
                  <c:v>Emigravimas iš Lietuvos</c:v>
                </c:pt>
                <c:pt idx="7">
                  <c:v>Bedarbystė</c:v>
                </c:pt>
                <c:pt idx="8">
                  <c:v>Teisėsaugos darbo trūkumai</c:v>
                </c:pt>
                <c:pt idx="9">
                  <c:v>Teismų darbo trūkumai</c:v>
                </c:pt>
                <c:pt idx="10">
                  <c:v>Valstybės tarnautojų, politikų nekompetencija</c:v>
                </c:pt>
                <c:pt idx="11">
                  <c:v>Netobuli įstatymai, teisinio reguliavimo spragos</c:v>
                </c:pt>
                <c:pt idx="12">
                  <c:v>Azartiniai lošimai ir lažybos</c:v>
                </c:pt>
                <c:pt idx="13">
                  <c:v>Biurokratizmas</c:v>
                </c:pt>
                <c:pt idx="14">
                  <c:v>Alkoholizmas</c:v>
                </c:pt>
                <c:pt idx="15">
                  <c:v>Korupcija</c:v>
                </c:pt>
                <c:pt idx="16">
                  <c:v>Narkotikų vartojimas</c:v>
                </c:pt>
                <c:pt idx="17">
                  <c:v>Sveikatos apsaugos problemos</c:v>
                </c:pt>
                <c:pt idx="18">
                  <c:v> Maži atlyginimai </c:v>
                </c:pt>
                <c:pt idx="19">
                  <c:v>Didelės kainos / infliacija</c:v>
                </c:pt>
              </c:strCache>
            </c:strRef>
          </c:cat>
          <c:val>
            <c:numRef>
              <c:f>'korupcija tarp kitu problemu'!$B$2:$B$21</c:f>
              <c:numCache>
                <c:formatCode>0%</c:formatCode>
                <c:ptCount val="20"/>
                <c:pt idx="0">
                  <c:v>1.6E-2</c:v>
                </c:pt>
                <c:pt idx="1">
                  <c:v>8.6999999999999994E-2</c:v>
                </c:pt>
                <c:pt idx="2">
                  <c:v>0.113</c:v>
                </c:pt>
                <c:pt idx="3">
                  <c:v>0.16800000000000001</c:v>
                </c:pt>
                <c:pt idx="4">
                  <c:v>0.16800000000000001</c:v>
                </c:pt>
                <c:pt idx="5">
                  <c:v>0.17100000000000001</c:v>
                </c:pt>
                <c:pt idx="6">
                  <c:v>0.184</c:v>
                </c:pt>
                <c:pt idx="7">
                  <c:v>0.19400000000000001</c:v>
                </c:pt>
                <c:pt idx="8">
                  <c:v>0.19400000000000001</c:v>
                </c:pt>
                <c:pt idx="9">
                  <c:v>0.22700000000000001</c:v>
                </c:pt>
                <c:pt idx="10">
                  <c:v>0.24299999999999999</c:v>
                </c:pt>
                <c:pt idx="11">
                  <c:v>0.26</c:v>
                </c:pt>
                <c:pt idx="12">
                  <c:v>0.27800000000000002</c:v>
                </c:pt>
                <c:pt idx="13">
                  <c:v>0.27900000000000003</c:v>
                </c:pt>
                <c:pt idx="14">
                  <c:v>0.28499999999999998</c:v>
                </c:pt>
                <c:pt idx="15">
                  <c:v>0.37</c:v>
                </c:pt>
                <c:pt idx="16">
                  <c:v>0.40200000000000002</c:v>
                </c:pt>
                <c:pt idx="17">
                  <c:v>0.45200000000000001</c:v>
                </c:pt>
                <c:pt idx="18">
                  <c:v>0.47399999999999998</c:v>
                </c:pt>
                <c:pt idx="19">
                  <c:v>0.55100000000000005</c:v>
                </c:pt>
              </c:numCache>
            </c:numRef>
          </c:val>
          <c:extLst>
            <c:ext xmlns:c16="http://schemas.microsoft.com/office/drawing/2014/chart" uri="{C3380CC4-5D6E-409C-BE32-E72D297353CC}">
              <c16:uniqueId val="{00000000-BBED-4787-B708-DDEF4B4D47C6}"/>
            </c:ext>
          </c:extLst>
        </c:ser>
        <c:dLbls>
          <c:showLegendKey val="0"/>
          <c:showVal val="1"/>
          <c:showCatName val="0"/>
          <c:showSerName val="0"/>
          <c:showPercent val="0"/>
          <c:showBubbleSize val="0"/>
        </c:dLbls>
        <c:gapWidth val="150"/>
        <c:shape val="box"/>
        <c:axId val="1171140543"/>
        <c:axId val="1171142207"/>
        <c:axId val="0"/>
      </c:bar3DChart>
      <c:catAx>
        <c:axId val="1171140543"/>
        <c:scaling>
          <c:orientation val="minMax"/>
        </c:scaling>
        <c:delete val="0"/>
        <c:axPos val="l"/>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171142207"/>
        <c:crosses val="autoZero"/>
        <c:auto val="1"/>
        <c:lblAlgn val="ctr"/>
        <c:lblOffset val="100"/>
        <c:noMultiLvlLbl val="0"/>
      </c:catAx>
      <c:valAx>
        <c:axId val="1171142207"/>
        <c:scaling>
          <c:orientation val="minMax"/>
          <c:max val="1"/>
        </c:scaling>
        <c:delete val="0"/>
        <c:axPos val="b"/>
        <c:majorGridlines>
          <c:spPr>
            <a:ln w="9525" cap="flat" cmpd="sng" algn="ctr">
              <a:solidFill>
                <a:schemeClr val="tx2">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171140543"/>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Labiausiai paplitusios korupcijos formos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'Gyventojų korupcija 2024'!$G$369</c:f>
              <c:strCache>
                <c:ptCount val="1"/>
                <c:pt idx="0">
                  <c:v>2022</c:v>
                </c:pt>
              </c:strCache>
            </c:strRef>
          </c:tx>
          <c:spPr>
            <a:gradFill>
              <a:gsLst>
                <a:gs pos="0">
                  <a:schemeClr val="accent1">
                    <a:lumMod val="5000"/>
                    <a:lumOff val="95000"/>
                  </a:schemeClr>
                </a:gs>
                <a:gs pos="60000">
                  <a:srgbClr val="5B9BD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2024'!$F$370:$F$376</c:f>
              <c:strCache>
                <c:ptCount val="7"/>
                <c:pt idx="0">
                  <c:v>Viešojo sektoriaus darbuotojų papirkinėjimas tarptautiniuose verslo sandoriuose</c:v>
                </c:pt>
                <c:pt idx="1">
                  <c:v>Prekyba poveikiu (kyšis per tarpininką)</c:v>
                </c:pt>
                <c:pt idx="2">
                  <c:v>Neoficialus atlygis už viešąją ar administracinę paslaugą</c:v>
                </c:pt>
                <c:pt idx="3">
                  <c:v>Neteisėtas politinių partijų finansavimas</c:v>
                </c:pt>
                <c:pt idx="4">
                  <c:v>Kyšininkavimas (kyšio reikalavimas, priėmimas)</c:v>
                </c:pt>
                <c:pt idx="5">
                  <c:v>Daromas poveikis, siekiant išvengti įstatymų nustatytos atsakomybės</c:v>
                </c:pt>
                <c:pt idx="6">
                  <c:v>Tarnybos pareigų neatlikimas, piktnaudžiavimas tarnyba</c:v>
                </c:pt>
              </c:strCache>
            </c:strRef>
          </c:cat>
          <c:val>
            <c:numRef>
              <c:f>'Gyventojų korupcija 2024'!$G$370:$G$376</c:f>
              <c:numCache>
                <c:formatCode>0%</c:formatCode>
                <c:ptCount val="7"/>
                <c:pt idx="0">
                  <c:v>0.25</c:v>
                </c:pt>
                <c:pt idx="1">
                  <c:v>0.4</c:v>
                </c:pt>
                <c:pt idx="2">
                  <c:v>0.42</c:v>
                </c:pt>
                <c:pt idx="3">
                  <c:v>0.51</c:v>
                </c:pt>
                <c:pt idx="4">
                  <c:v>0.54</c:v>
                </c:pt>
                <c:pt idx="5">
                  <c:v>0.46</c:v>
                </c:pt>
                <c:pt idx="6">
                  <c:v>0.49</c:v>
                </c:pt>
              </c:numCache>
            </c:numRef>
          </c:val>
          <c:extLst>
            <c:ext xmlns:c16="http://schemas.microsoft.com/office/drawing/2014/chart" uri="{C3380CC4-5D6E-409C-BE32-E72D297353CC}">
              <c16:uniqueId val="{00000000-D17A-4AB7-B1DD-5C0A5DEF33EB}"/>
            </c:ext>
          </c:extLst>
        </c:ser>
        <c:ser>
          <c:idx val="1"/>
          <c:order val="1"/>
          <c:tx>
            <c:strRef>
              <c:f>'Gyventojų korupcija 2024'!$H$369</c:f>
              <c:strCache>
                <c:ptCount val="1"/>
                <c:pt idx="0">
                  <c:v>2023</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2024'!$F$370:$F$376</c:f>
              <c:strCache>
                <c:ptCount val="7"/>
                <c:pt idx="0">
                  <c:v>Viešojo sektoriaus darbuotojų papirkinėjimas tarptautiniuose verslo sandoriuose</c:v>
                </c:pt>
                <c:pt idx="1">
                  <c:v>Prekyba poveikiu (kyšis per tarpininką)</c:v>
                </c:pt>
                <c:pt idx="2">
                  <c:v>Neoficialus atlygis už viešąją ar administracinę paslaugą</c:v>
                </c:pt>
                <c:pt idx="3">
                  <c:v>Neteisėtas politinių partijų finansavimas</c:v>
                </c:pt>
                <c:pt idx="4">
                  <c:v>Kyšininkavimas (kyšio reikalavimas, priėmimas)</c:v>
                </c:pt>
                <c:pt idx="5">
                  <c:v>Daromas poveikis, siekiant išvengti įstatymų nustatytos atsakomybės</c:v>
                </c:pt>
                <c:pt idx="6">
                  <c:v>Tarnybos pareigų neatlikimas, piktnaudžiavimas tarnyba</c:v>
                </c:pt>
              </c:strCache>
            </c:strRef>
          </c:cat>
          <c:val>
            <c:numRef>
              <c:f>'Gyventojų korupcija 2024'!$H$370:$H$376</c:f>
              <c:numCache>
                <c:formatCode>0%</c:formatCode>
                <c:ptCount val="7"/>
                <c:pt idx="0">
                  <c:v>0.25</c:v>
                </c:pt>
                <c:pt idx="1">
                  <c:v>0.49</c:v>
                </c:pt>
                <c:pt idx="2">
                  <c:v>0.5</c:v>
                </c:pt>
                <c:pt idx="3">
                  <c:v>0.53</c:v>
                </c:pt>
                <c:pt idx="4">
                  <c:v>0.54</c:v>
                </c:pt>
                <c:pt idx="5">
                  <c:v>0.54</c:v>
                </c:pt>
                <c:pt idx="6">
                  <c:v>0.56999999999999995</c:v>
                </c:pt>
              </c:numCache>
            </c:numRef>
          </c:val>
          <c:extLst>
            <c:ext xmlns:c16="http://schemas.microsoft.com/office/drawing/2014/chart" uri="{C3380CC4-5D6E-409C-BE32-E72D297353CC}">
              <c16:uniqueId val="{00000001-D17A-4AB7-B1DD-5C0A5DEF33EB}"/>
            </c:ext>
          </c:extLst>
        </c:ser>
        <c:dLbls>
          <c:showLegendKey val="0"/>
          <c:showVal val="1"/>
          <c:showCatName val="0"/>
          <c:showSerName val="0"/>
          <c:showPercent val="0"/>
          <c:showBubbleSize val="0"/>
        </c:dLbls>
        <c:gapWidth val="75"/>
        <c:shape val="box"/>
        <c:axId val="254979136"/>
        <c:axId val="254979696"/>
        <c:axId val="0"/>
      </c:bar3DChart>
      <c:catAx>
        <c:axId val="2549791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4979696"/>
        <c:crosses val="autoZero"/>
        <c:auto val="1"/>
        <c:lblAlgn val="ctr"/>
        <c:lblOffset val="100"/>
        <c:noMultiLvlLbl val="0"/>
      </c:catAx>
      <c:valAx>
        <c:axId val="25497969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49791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Labiausiai paplitusios korupcijos formos</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1'!$J$123</c:f>
              <c:strCache>
                <c:ptCount val="1"/>
                <c:pt idx="0">
                  <c:v>5&lt;br /&gt;Labai paplitę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1'!$A$125:$A$138</c:f>
              <c:strCache>
                <c:ptCount val="14"/>
                <c:pt idx="0">
                  <c:v>Kita  </c:v>
                </c:pt>
                <c:pt idx="1">
                  <c:v>Viešojo sektoriaus darbuotojų papirkinėjimas tarptautiniuose verslo sandoriuose </c:v>
                </c:pt>
                <c:pt idx="2">
                  <c:v>Neoficialus atlygis už viešąją ar administracinę paslaugą </c:v>
                </c:pt>
                <c:pt idx="3">
                  <c:v>Papirkimas (kyšio davimas) </c:v>
                </c:pt>
                <c:pt idx="4">
                  <c:v>Kyšininkavimas (kyšio reikalavimas, priėmimas) </c:v>
                </c:pt>
                <c:pt idx="5">
                  <c:v>Neteisėtas politinių partijų finansavimas </c:v>
                </c:pt>
                <c:pt idx="6">
                  <c:v>Daromas poveikis, siekiant išvengti įstatymų nustatytos atsakomybės </c:v>
                </c:pt>
                <c:pt idx="7">
                  <c:v>Tarnybos pareigų neatlikimas, piktnaudžiavimas tarnyba </c:v>
                </c:pt>
                <c:pt idx="8">
                  <c:v>Prekyba poveikiu (kyšis per tarpininką) </c:v>
                </c:pt>
                <c:pt idx="9">
                  <c:v>Įgaliojimų viršijimas ar piktnaudžiavimas įgaliojimais </c:v>
                </c:pt>
                <c:pt idx="10">
                  <c:v>Palankių įstatymų (teisės aktų), naudingų atskiroms grupėms, priėmimas </c:v>
                </c:pt>
                <c:pt idx="11">
                  <c:v>Nepotizmas (giminių ir bičiulių protegavimas) </c:v>
                </c:pt>
                <c:pt idx="12">
                  <c:v>Politinių partijų narių protegavimas </c:v>
                </c:pt>
                <c:pt idx="13">
                  <c:v>Sprendimų priėmimo vilkinimas </c:v>
                </c:pt>
              </c:strCache>
            </c:strRef>
          </c:cat>
          <c:val>
            <c:numRef>
              <c:f>'Sheet 1'!$O$125:$O$138</c:f>
              <c:numCache>
                <c:formatCode>0%</c:formatCode>
                <c:ptCount val="14"/>
                <c:pt idx="0">
                  <c:v>0</c:v>
                </c:pt>
                <c:pt idx="1">
                  <c:v>0.27</c:v>
                </c:pt>
                <c:pt idx="2">
                  <c:v>0.378</c:v>
                </c:pt>
                <c:pt idx="3">
                  <c:v>0.39499999999999996</c:v>
                </c:pt>
                <c:pt idx="4">
                  <c:v>0.40500000000000003</c:v>
                </c:pt>
                <c:pt idx="5">
                  <c:v>0.40700000000000003</c:v>
                </c:pt>
                <c:pt idx="6">
                  <c:v>0.41499999999999998</c:v>
                </c:pt>
                <c:pt idx="7">
                  <c:v>0.41599999999999998</c:v>
                </c:pt>
                <c:pt idx="8">
                  <c:v>0.41700000000000004</c:v>
                </c:pt>
                <c:pt idx="9">
                  <c:v>0.441</c:v>
                </c:pt>
                <c:pt idx="10">
                  <c:v>0.48299999999999998</c:v>
                </c:pt>
                <c:pt idx="11">
                  <c:v>0.495</c:v>
                </c:pt>
                <c:pt idx="12">
                  <c:v>0.51500000000000001</c:v>
                </c:pt>
                <c:pt idx="13">
                  <c:v>0.55899999999999994</c:v>
                </c:pt>
              </c:numCache>
            </c:numRef>
          </c:val>
          <c:extLst>
            <c:ext xmlns:c16="http://schemas.microsoft.com/office/drawing/2014/chart" uri="{C3380CC4-5D6E-409C-BE32-E72D297353CC}">
              <c16:uniqueId val="{00000000-7346-4AAA-B744-73B8C217B9C3}"/>
            </c:ext>
          </c:extLst>
        </c:ser>
        <c:dLbls>
          <c:showLegendKey val="0"/>
          <c:showVal val="0"/>
          <c:showCatName val="0"/>
          <c:showSerName val="0"/>
          <c:showPercent val="0"/>
          <c:showBubbleSize val="0"/>
        </c:dLbls>
        <c:gapWidth val="150"/>
        <c:shape val="box"/>
        <c:axId val="1571959231"/>
        <c:axId val="1"/>
        <c:axId val="0"/>
      </c:bar3DChart>
      <c:catAx>
        <c:axId val="1571959231"/>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1959231"/>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Labiausiai</a:t>
            </a:r>
            <a:r>
              <a:rPr lang="lt-LT" sz="1800" b="1" baseline="0"/>
              <a:t> paplitusios korupcijos formos</a:t>
            </a:r>
            <a:endParaRPr lang="en-GB"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1'!$O$110</c:f>
              <c:strCache>
                <c:ptCount val="1"/>
                <c:pt idx="0">
                  <c:v>labai paplitę+paplitę</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1'!$A$111:$A$124</c:f>
              <c:strCache>
                <c:ptCount val="14"/>
                <c:pt idx="0">
                  <c:v>Kita  </c:v>
                </c:pt>
                <c:pt idx="1">
                  <c:v>Viešojo sektoriaus darbuotojų papirkinėjimas tarptautiniuose verslo sandoriuose </c:v>
                </c:pt>
                <c:pt idx="2">
                  <c:v>Neoficialus atlygis už viešąją ar administracinę paslaugą </c:v>
                </c:pt>
                <c:pt idx="3">
                  <c:v>Tarnybos pareigų neatlikimas, piktnaudžiavimas tarnyba </c:v>
                </c:pt>
                <c:pt idx="4">
                  <c:v>Daromas poveikis, siekiant išvengti įstatymų nustatytos atsakomybės </c:v>
                </c:pt>
                <c:pt idx="5">
                  <c:v>Sprendimų priėmimo vilkinimas </c:v>
                </c:pt>
                <c:pt idx="6">
                  <c:v>Kyšininkavimas (kyšio reikalavimas, priėmimas) </c:v>
                </c:pt>
                <c:pt idx="7">
                  <c:v>Neteisėtas politinių partijų finansavimas </c:v>
                </c:pt>
                <c:pt idx="8">
                  <c:v>Prekyba poveikiu (kyšis per tarpininką) </c:v>
                </c:pt>
                <c:pt idx="9">
                  <c:v>Papirkimas (kyšio davimas) </c:v>
                </c:pt>
                <c:pt idx="10">
                  <c:v>Įgaliojimų viršijimas ar piktnaudžiavimas įgaliojimais </c:v>
                </c:pt>
                <c:pt idx="11">
                  <c:v>Palankių įstatymų (teisės aktų), naudingų atskiroms grupėms, priėmimas </c:v>
                </c:pt>
                <c:pt idx="12">
                  <c:v>Nepotizmas (giminių ir bičiulių protegavimas) </c:v>
                </c:pt>
                <c:pt idx="13">
                  <c:v>Politinių partijų narių protegavimas </c:v>
                </c:pt>
              </c:strCache>
            </c:strRef>
          </c:cat>
          <c:val>
            <c:numRef>
              <c:f>'Sheet 1'!$O$111:$O$124</c:f>
              <c:numCache>
                <c:formatCode>0%</c:formatCode>
                <c:ptCount val="14"/>
                <c:pt idx="0">
                  <c:v>0</c:v>
                </c:pt>
                <c:pt idx="1">
                  <c:v>0.14499999999999999</c:v>
                </c:pt>
                <c:pt idx="2">
                  <c:v>0.29799999999999999</c:v>
                </c:pt>
                <c:pt idx="3">
                  <c:v>0.32300000000000001</c:v>
                </c:pt>
                <c:pt idx="4">
                  <c:v>0.35899999999999999</c:v>
                </c:pt>
                <c:pt idx="5">
                  <c:v>0.378</c:v>
                </c:pt>
                <c:pt idx="6">
                  <c:v>0.38100000000000001</c:v>
                </c:pt>
                <c:pt idx="7">
                  <c:v>0.39200000000000002</c:v>
                </c:pt>
                <c:pt idx="8">
                  <c:v>0.39900000000000002</c:v>
                </c:pt>
                <c:pt idx="9">
                  <c:v>0.44</c:v>
                </c:pt>
                <c:pt idx="10">
                  <c:v>0.45899999999999996</c:v>
                </c:pt>
                <c:pt idx="11">
                  <c:v>0.48599999999999999</c:v>
                </c:pt>
                <c:pt idx="12">
                  <c:v>0.56000000000000005</c:v>
                </c:pt>
                <c:pt idx="13">
                  <c:v>0.63800000000000001</c:v>
                </c:pt>
              </c:numCache>
            </c:numRef>
          </c:val>
          <c:extLst>
            <c:ext xmlns:c16="http://schemas.microsoft.com/office/drawing/2014/chart" uri="{C3380CC4-5D6E-409C-BE32-E72D297353CC}">
              <c16:uniqueId val="{00000000-1D47-419C-A90C-5B11CDED95EF}"/>
            </c:ext>
          </c:extLst>
        </c:ser>
        <c:dLbls>
          <c:showLegendKey val="0"/>
          <c:showVal val="0"/>
          <c:showCatName val="0"/>
          <c:showSerName val="0"/>
          <c:showPercent val="0"/>
          <c:showBubbleSize val="0"/>
        </c:dLbls>
        <c:gapWidth val="150"/>
        <c:shape val="box"/>
        <c:axId val="351715648"/>
        <c:axId val="1"/>
        <c:axId val="0"/>
      </c:bar3DChart>
      <c:catAx>
        <c:axId val="35171564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715648"/>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400" b="1" i="0" u="none" strike="noStrike" kern="1200" spc="0" baseline="0">
                <a:solidFill>
                  <a:schemeClr val="tx1"/>
                </a:solidFill>
                <a:latin typeface="+mn-lt"/>
                <a:ea typeface="+mn-ea"/>
                <a:cs typeface="+mn-cs"/>
              </a:defRPr>
            </a:pPr>
            <a:r>
              <a:rPr lang="en-US" sz="1800" b="1" dirty="0" err="1"/>
              <a:t>Labiausiai</a:t>
            </a:r>
            <a:r>
              <a:rPr lang="en-US" sz="1800" b="1" dirty="0"/>
              <a:t> </a:t>
            </a:r>
            <a:r>
              <a:rPr lang="en-US" sz="1800" b="1" dirty="0" err="1"/>
              <a:t>korumpuotos</a:t>
            </a:r>
            <a:r>
              <a:rPr lang="en-US" sz="1800" b="1" dirty="0"/>
              <a:t> </a:t>
            </a:r>
            <a:r>
              <a:rPr lang="en-US" sz="1800" b="1" dirty="0" err="1"/>
              <a:t>institucijos</a:t>
            </a:r>
            <a:r>
              <a:rPr lang="lt-LT" sz="1800" b="1" dirty="0"/>
              <a:t> (atviras klausimas)</a:t>
            </a:r>
            <a:endParaRPr lang="en-US" sz="1800" b="1" dirty="0"/>
          </a:p>
        </c:rich>
      </c:tx>
      <c:layout>
        <c:manualLayout>
          <c:xMode val="edge"/>
          <c:yMode val="edge"/>
          <c:x val="0.33854683398950131"/>
          <c:y val="9.1243334117642825E-3"/>
        </c:manualLayout>
      </c:layout>
      <c:overlay val="0"/>
      <c:spPr>
        <a:noFill/>
        <a:ln>
          <a:noFill/>
        </a:ln>
        <a:effectLst/>
      </c:spPr>
      <c:txPr>
        <a:bodyPr rot="0" spcFirstLastPara="1" vertOverflow="ellipsis" vert="horz" wrap="square" anchor="ctr" anchorCtr="1"/>
        <a:lstStyle/>
        <a:p>
          <a:pPr algn="ctr">
            <a:defRPr sz="14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'formu paplitimas'!$I$21</c:f>
              <c:strCache>
                <c:ptCount val="1"/>
                <c:pt idx="0">
                  <c:v>4%</c:v>
                </c:pt>
              </c:strCache>
            </c:strRef>
          </c:tx>
          <c:spPr>
            <a:gradFill>
              <a:gsLst>
                <a:gs pos="0">
                  <a:schemeClr val="bg1"/>
                </a:gs>
                <a:gs pos="60000">
                  <a:srgbClr val="53B582"/>
                </a:gs>
              </a:gsLst>
              <a:lin ang="5400000" scaled="1"/>
            </a:gradFill>
            <a:ln>
              <a:noFill/>
            </a:ln>
            <a:effectLst/>
            <a:sp3d/>
          </c:spPr>
          <c:invertIfNegative val="0"/>
          <c:dLbls>
            <c:dLbl>
              <c:idx val="15"/>
              <c:delete val="1"/>
              <c:extLst>
                <c:ext xmlns:c15="http://schemas.microsoft.com/office/drawing/2012/chart" uri="{CE6537A1-D6FC-4f65-9D91-7224C49458BB}"/>
                <c:ext xmlns:c16="http://schemas.microsoft.com/office/drawing/2014/chart" uri="{C3380CC4-5D6E-409C-BE32-E72D297353CC}">
                  <c16:uniqueId val="{00000000-EF30-45DD-8007-05CDD499D3A6}"/>
                </c:ext>
              </c:extLst>
            </c:dLbl>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'formu paplitimas'!$G$22:$H$37</c:f>
              <c:multiLvlStrCache>
                <c:ptCount val="16"/>
                <c:lvl>
                  <c:pt idx="0">
                    <c:v>Viešieji pirkimai/ savivaldybių viešieji pirkimai</c:v>
                  </c:pt>
                  <c:pt idx="1">
                    <c:v>Ministerijos</c:v>
                  </c:pt>
                  <c:pt idx="2">
                    <c:v>Statyba/ statybos leidimai/ statybos priežiūra/ teritorijų planavimas/ būsto renovacija</c:v>
                  </c:pt>
                  <c:pt idx="3">
                    <c:v>Energetika</c:v>
                  </c:pt>
                  <c:pt idx="4">
                    <c:v>Policija/ kelių policija</c:v>
                  </c:pt>
                  <c:pt idx="5">
                    <c:v>Teisėtvarka/ teisėsauga</c:v>
                  </c:pt>
                  <c:pt idx="6">
                    <c:v>Verslas/ verslininkai/ privačios įmonės</c:v>
                  </c:pt>
                  <c:pt idx="7">
                    <c:v>Žiniasklaida</c:v>
                  </c:pt>
                  <c:pt idx="8">
                    <c:v>Prokuratūra</c:v>
                  </c:pt>
                  <c:pt idx="9">
                    <c:v>Vyriausybė</c:v>
                  </c:pt>
                  <c:pt idx="10">
                    <c:v>Savivaldybės/ merai/ seniūnijos</c:v>
                  </c:pt>
                  <c:pt idx="11">
                    <c:v>Politinės partijos/ politikai</c:v>
                  </c:pt>
                  <c:pt idx="12">
                    <c:v>Seimas</c:v>
                  </c:pt>
                  <c:pt idx="13">
                    <c:v>Teismai</c:v>
                  </c:pt>
                  <c:pt idx="14">
                    <c:v>Gydymo įstaigos/ medicina/ sveikatos apsauga</c:v>
                  </c:pt>
                </c:lvl>
                <c:lvl>
                  <c:pt idx="1">
                    <c:v> </c:v>
                  </c:pt>
                  <c:pt idx="2">
                    <c:v> </c:v>
                  </c:pt>
                  <c:pt idx="3">
                    <c:v> </c:v>
                  </c:pt>
                  <c:pt idx="4">
                    <c:v> </c:v>
                  </c:pt>
                  <c:pt idx="5">
                    <c:v> </c:v>
                  </c:pt>
                  <c:pt idx="6">
                    <c:v> </c:v>
                  </c:pt>
                  <c:pt idx="7">
                    <c:v> </c:v>
                  </c:pt>
                  <c:pt idx="8">
                    <c:v> </c:v>
                  </c:pt>
                  <c:pt idx="9">
                    <c:v> </c:v>
                  </c:pt>
                  <c:pt idx="10">
                    <c:v> </c:v>
                  </c:pt>
                  <c:pt idx="11">
                    <c:v> </c:v>
                  </c:pt>
                  <c:pt idx="12">
                    <c:v> </c:v>
                  </c:pt>
                  <c:pt idx="13">
                    <c:v> </c:v>
                  </c:pt>
                  <c:pt idx="14">
                    <c:v> </c:v>
                  </c:pt>
                  <c:pt idx="15">
                    <c:v> </c:v>
                  </c:pt>
                </c:lvl>
              </c:multiLvlStrCache>
            </c:multiLvlStrRef>
          </c:cat>
          <c:val>
            <c:numRef>
              <c:f>'formu paplitimas'!$I$22:$I$37</c:f>
              <c:numCache>
                <c:formatCode>0%</c:formatCode>
                <c:ptCount val="16"/>
                <c:pt idx="0">
                  <c:v>4.8000000000000001E-2</c:v>
                </c:pt>
                <c:pt idx="1">
                  <c:v>5.5E-2</c:v>
                </c:pt>
                <c:pt idx="2">
                  <c:v>5.8999999999999997E-2</c:v>
                </c:pt>
                <c:pt idx="3">
                  <c:v>6.3E-2</c:v>
                </c:pt>
                <c:pt idx="4">
                  <c:v>8.1000000000000003E-2</c:v>
                </c:pt>
                <c:pt idx="5">
                  <c:v>8.2000000000000003E-2</c:v>
                </c:pt>
                <c:pt idx="6">
                  <c:v>9.5000000000000001E-2</c:v>
                </c:pt>
                <c:pt idx="7">
                  <c:v>0.1</c:v>
                </c:pt>
                <c:pt idx="8">
                  <c:v>0.155</c:v>
                </c:pt>
                <c:pt idx="9">
                  <c:v>0.16700000000000001</c:v>
                </c:pt>
                <c:pt idx="10">
                  <c:v>0.246</c:v>
                </c:pt>
                <c:pt idx="11">
                  <c:v>0.252</c:v>
                </c:pt>
                <c:pt idx="12">
                  <c:v>0.39600000000000002</c:v>
                </c:pt>
                <c:pt idx="13">
                  <c:v>0.41899999999999998</c:v>
                </c:pt>
                <c:pt idx="14">
                  <c:v>0.48799999999999999</c:v>
                </c:pt>
              </c:numCache>
            </c:numRef>
          </c:val>
          <c:extLst>
            <c:ext xmlns:c16="http://schemas.microsoft.com/office/drawing/2014/chart" uri="{C3380CC4-5D6E-409C-BE32-E72D297353CC}">
              <c16:uniqueId val="{00000000-C98F-4D57-AD4B-57C66CBD9062}"/>
            </c:ext>
          </c:extLst>
        </c:ser>
        <c:dLbls>
          <c:showLegendKey val="0"/>
          <c:showVal val="1"/>
          <c:showCatName val="0"/>
          <c:showSerName val="0"/>
          <c:showPercent val="0"/>
          <c:showBubbleSize val="0"/>
        </c:dLbls>
        <c:gapWidth val="150"/>
        <c:shape val="box"/>
        <c:axId val="258511472"/>
        <c:axId val="258512032"/>
        <c:axId val="0"/>
      </c:bar3DChart>
      <c:catAx>
        <c:axId val="25851147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lt-LT"/>
          </a:p>
        </c:txPr>
        <c:crossAx val="258512032"/>
        <c:crosses val="autoZero"/>
        <c:auto val="1"/>
        <c:lblAlgn val="ctr"/>
        <c:lblOffset val="100"/>
        <c:noMultiLvlLbl val="0"/>
      </c:catAx>
      <c:valAx>
        <c:axId val="25851203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58511472"/>
        <c:crosses val="autoZero"/>
        <c:crossBetween val="between"/>
        <c:maj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en-US" sz="1800" b="1"/>
              <a:t>Korupci</a:t>
            </a:r>
            <a:r>
              <a:rPr lang="lt-LT" sz="1800" b="1"/>
              <a:t>jos paplitimas institucijose</a:t>
            </a:r>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institucijos!$F$8</c:f>
              <c:strCache>
                <c:ptCount val="1"/>
                <c:pt idx="0">
                  <c:v>Labai korumpuota</c:v>
                </c:pt>
              </c:strCache>
            </c:strRef>
          </c:tx>
          <c:spPr>
            <a:gradFill>
              <a:gsLst>
                <a:gs pos="0">
                  <a:srgbClr val="FCFBFA"/>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institucijos!$E$9:$E$23</c:f>
              <c:strCache>
                <c:ptCount val="15"/>
                <c:pt idx="0">
                  <c:v>Nevyriausybinės organizacijos</c:v>
                </c:pt>
                <c:pt idx="1">
                  <c:v>Prezidentūra</c:v>
                </c:pt>
                <c:pt idx="2">
                  <c:v>Privačios verslo įmonės</c:v>
                </c:pt>
                <c:pt idx="3">
                  <c:v>Lietuvos sporto federacijos, sąjungos, asociacijos</c:v>
                </c:pt>
                <c:pt idx="4">
                  <c:v>Verslo asociacijos</c:v>
                </c:pt>
                <c:pt idx="5">
                  <c:v>Žiniasklaida</c:v>
                </c:pt>
                <c:pt idx="6">
                  <c:v> Valstybės valdomos įmonės</c:v>
                </c:pt>
                <c:pt idx="7">
                  <c:v>Teisėsaugos institucijos</c:v>
                </c:pt>
                <c:pt idx="8">
                  <c:v>Savivaldybės valdomos įmonės</c:v>
                </c:pt>
                <c:pt idx="9">
                  <c:v>Miestų ir rajonų savivaldybės</c:v>
                </c:pt>
                <c:pt idx="10">
                  <c:v>Prokuratūra</c:v>
                </c:pt>
                <c:pt idx="11">
                  <c:v>Vyriausybė</c:v>
                </c:pt>
                <c:pt idx="12">
                  <c:v>Teismai</c:v>
                </c:pt>
                <c:pt idx="13">
                  <c:v>Seimas</c:v>
                </c:pt>
                <c:pt idx="14">
                  <c:v>Politinės partijos</c:v>
                </c:pt>
              </c:strCache>
            </c:strRef>
          </c:cat>
          <c:val>
            <c:numRef>
              <c:f>institucijos!$F$9:$F$23</c:f>
              <c:numCache>
                <c:formatCode>0%</c:formatCode>
                <c:ptCount val="15"/>
                <c:pt idx="0">
                  <c:v>4.9000000000000002E-2</c:v>
                </c:pt>
                <c:pt idx="1">
                  <c:v>6.8000000000000005E-2</c:v>
                </c:pt>
                <c:pt idx="2">
                  <c:v>0.124</c:v>
                </c:pt>
                <c:pt idx="3">
                  <c:v>0.17599999999999999</c:v>
                </c:pt>
                <c:pt idx="4">
                  <c:v>0.186</c:v>
                </c:pt>
                <c:pt idx="5">
                  <c:v>0.20699999999999999</c:v>
                </c:pt>
                <c:pt idx="6">
                  <c:v>0.27100000000000002</c:v>
                </c:pt>
                <c:pt idx="7">
                  <c:v>0.28199999999999997</c:v>
                </c:pt>
                <c:pt idx="8">
                  <c:v>0.28899999999999998</c:v>
                </c:pt>
                <c:pt idx="9">
                  <c:v>0.28999999999999998</c:v>
                </c:pt>
                <c:pt idx="10">
                  <c:v>0.32</c:v>
                </c:pt>
                <c:pt idx="11">
                  <c:v>0.38300000000000001</c:v>
                </c:pt>
                <c:pt idx="12">
                  <c:v>0.39</c:v>
                </c:pt>
                <c:pt idx="13">
                  <c:v>0.47099999999999997</c:v>
                </c:pt>
                <c:pt idx="14">
                  <c:v>0.47599999999999998</c:v>
                </c:pt>
              </c:numCache>
            </c:numRef>
          </c:val>
          <c:extLst>
            <c:ext xmlns:c16="http://schemas.microsoft.com/office/drawing/2014/chart" uri="{C3380CC4-5D6E-409C-BE32-E72D297353CC}">
              <c16:uniqueId val="{00000000-8DE9-4000-A121-DFB4BA5D18F0}"/>
            </c:ext>
          </c:extLst>
        </c:ser>
        <c:ser>
          <c:idx val="1"/>
          <c:order val="1"/>
          <c:tx>
            <c:strRef>
              <c:f>institucijos!$G$8</c:f>
              <c:strCache>
                <c:ptCount val="1"/>
                <c:pt idx="0">
                  <c:v>Iš dalies korumpuota</c:v>
                </c:pt>
              </c:strCache>
            </c:strRef>
          </c:tx>
          <c:spPr>
            <a:gradFill>
              <a:gsLst>
                <a:gs pos="0">
                  <a:srgbClr val="FCFBFA"/>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institucijos!$E$9:$E$23</c:f>
              <c:strCache>
                <c:ptCount val="15"/>
                <c:pt idx="0">
                  <c:v>Nevyriausybinės organizacijos</c:v>
                </c:pt>
                <c:pt idx="1">
                  <c:v>Prezidentūra</c:v>
                </c:pt>
                <c:pt idx="2">
                  <c:v>Privačios verslo įmonės</c:v>
                </c:pt>
                <c:pt idx="3">
                  <c:v>Lietuvos sporto federacijos, sąjungos, asociacijos</c:v>
                </c:pt>
                <c:pt idx="4">
                  <c:v>Verslo asociacijos</c:v>
                </c:pt>
                <c:pt idx="5">
                  <c:v>Žiniasklaida</c:v>
                </c:pt>
                <c:pt idx="6">
                  <c:v> Valstybės valdomos įmonės</c:v>
                </c:pt>
                <c:pt idx="7">
                  <c:v>Teisėsaugos institucijos</c:v>
                </c:pt>
                <c:pt idx="8">
                  <c:v>Savivaldybės valdomos įmonės</c:v>
                </c:pt>
                <c:pt idx="9">
                  <c:v>Miestų ir rajonų savivaldybės</c:v>
                </c:pt>
                <c:pt idx="10">
                  <c:v>Prokuratūra</c:v>
                </c:pt>
                <c:pt idx="11">
                  <c:v>Vyriausybė</c:v>
                </c:pt>
                <c:pt idx="12">
                  <c:v>Teismai</c:v>
                </c:pt>
                <c:pt idx="13">
                  <c:v>Seimas</c:v>
                </c:pt>
                <c:pt idx="14">
                  <c:v>Politinės partijos</c:v>
                </c:pt>
              </c:strCache>
            </c:strRef>
          </c:cat>
          <c:val>
            <c:numRef>
              <c:f>institucijos!$G$9:$G$23</c:f>
              <c:numCache>
                <c:formatCode>0%</c:formatCode>
                <c:ptCount val="15"/>
                <c:pt idx="0">
                  <c:v>0.36599999999999999</c:v>
                </c:pt>
                <c:pt idx="1">
                  <c:v>0.377</c:v>
                </c:pt>
                <c:pt idx="2">
                  <c:v>0.54</c:v>
                </c:pt>
                <c:pt idx="3">
                  <c:v>0.49</c:v>
                </c:pt>
                <c:pt idx="4">
                  <c:v>0.46</c:v>
                </c:pt>
                <c:pt idx="5">
                  <c:v>0.52</c:v>
                </c:pt>
                <c:pt idx="6">
                  <c:v>0.49299999999999999</c:v>
                </c:pt>
                <c:pt idx="7">
                  <c:v>0.53100000000000003</c:v>
                </c:pt>
                <c:pt idx="8">
                  <c:v>0.495</c:v>
                </c:pt>
                <c:pt idx="9">
                  <c:v>0.51600000000000001</c:v>
                </c:pt>
                <c:pt idx="10">
                  <c:v>0.45</c:v>
                </c:pt>
                <c:pt idx="11">
                  <c:v>0.40600000000000003</c:v>
                </c:pt>
                <c:pt idx="12">
                  <c:v>0.45300000000000001</c:v>
                </c:pt>
                <c:pt idx="13">
                  <c:v>0.42</c:v>
                </c:pt>
                <c:pt idx="14">
                  <c:v>0.39300000000000002</c:v>
                </c:pt>
              </c:numCache>
            </c:numRef>
          </c:val>
          <c:extLst>
            <c:ext xmlns:c16="http://schemas.microsoft.com/office/drawing/2014/chart" uri="{C3380CC4-5D6E-409C-BE32-E72D297353CC}">
              <c16:uniqueId val="{00000001-8DE9-4000-A121-DFB4BA5D18F0}"/>
            </c:ext>
          </c:extLst>
        </c:ser>
        <c:ser>
          <c:idx val="2"/>
          <c:order val="2"/>
          <c:tx>
            <c:strRef>
              <c:f>institucijos!$H$8</c:f>
              <c:strCache>
                <c:ptCount val="1"/>
                <c:pt idx="0">
                  <c:v>Visai nekorumpuota</c:v>
                </c:pt>
              </c:strCache>
            </c:strRef>
          </c:tx>
          <c:spPr>
            <a:gradFill>
              <a:gsLst>
                <a:gs pos="0">
                  <a:srgbClr val="FCFBFA"/>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institucijos!$E$9:$E$23</c:f>
              <c:strCache>
                <c:ptCount val="15"/>
                <c:pt idx="0">
                  <c:v>Nevyriausybinės organizacijos</c:v>
                </c:pt>
                <c:pt idx="1">
                  <c:v>Prezidentūra</c:v>
                </c:pt>
                <c:pt idx="2">
                  <c:v>Privačios verslo įmonės</c:v>
                </c:pt>
                <c:pt idx="3">
                  <c:v>Lietuvos sporto federacijos, sąjungos, asociacijos</c:v>
                </c:pt>
                <c:pt idx="4">
                  <c:v>Verslo asociacijos</c:v>
                </c:pt>
                <c:pt idx="5">
                  <c:v>Žiniasklaida</c:v>
                </c:pt>
                <c:pt idx="6">
                  <c:v> Valstybės valdomos įmonės</c:v>
                </c:pt>
                <c:pt idx="7">
                  <c:v>Teisėsaugos institucijos</c:v>
                </c:pt>
                <c:pt idx="8">
                  <c:v>Savivaldybės valdomos įmonės</c:v>
                </c:pt>
                <c:pt idx="9">
                  <c:v>Miestų ir rajonų savivaldybės</c:v>
                </c:pt>
                <c:pt idx="10">
                  <c:v>Prokuratūra</c:v>
                </c:pt>
                <c:pt idx="11">
                  <c:v>Vyriausybė</c:v>
                </c:pt>
                <c:pt idx="12">
                  <c:v>Teismai</c:v>
                </c:pt>
                <c:pt idx="13">
                  <c:v>Seimas</c:v>
                </c:pt>
                <c:pt idx="14">
                  <c:v>Politinės partijos</c:v>
                </c:pt>
              </c:strCache>
            </c:strRef>
          </c:cat>
          <c:val>
            <c:numRef>
              <c:f>institucijos!$H$9:$H$23</c:f>
              <c:numCache>
                <c:formatCode>0%</c:formatCode>
                <c:ptCount val="15"/>
                <c:pt idx="0">
                  <c:v>0.27800000000000002</c:v>
                </c:pt>
                <c:pt idx="1">
                  <c:v>0.26200000000000001</c:v>
                </c:pt>
                <c:pt idx="2">
                  <c:v>0.128</c:v>
                </c:pt>
                <c:pt idx="3">
                  <c:v>6.5000000000000002E-2</c:v>
                </c:pt>
                <c:pt idx="4">
                  <c:v>0.10199999999999999</c:v>
                </c:pt>
                <c:pt idx="5">
                  <c:v>9.9000000000000005E-2</c:v>
                </c:pt>
                <c:pt idx="6">
                  <c:v>6.0999999999999999E-2</c:v>
                </c:pt>
                <c:pt idx="7">
                  <c:v>5.0999999999999997E-2</c:v>
                </c:pt>
                <c:pt idx="8">
                  <c:v>5.3999999999999999E-2</c:v>
                </c:pt>
                <c:pt idx="9">
                  <c:v>5.6000000000000001E-2</c:v>
                </c:pt>
                <c:pt idx="10">
                  <c:v>6.6000000000000003E-2</c:v>
                </c:pt>
                <c:pt idx="11">
                  <c:v>5.6000000000000001E-2</c:v>
                </c:pt>
                <c:pt idx="12">
                  <c:v>0.05</c:v>
                </c:pt>
                <c:pt idx="13">
                  <c:v>1.9E-2</c:v>
                </c:pt>
                <c:pt idx="14">
                  <c:v>3.2000000000000001E-2</c:v>
                </c:pt>
              </c:numCache>
            </c:numRef>
          </c:val>
          <c:extLst>
            <c:ext xmlns:c16="http://schemas.microsoft.com/office/drawing/2014/chart" uri="{C3380CC4-5D6E-409C-BE32-E72D297353CC}">
              <c16:uniqueId val="{00000002-8DE9-4000-A121-DFB4BA5D18F0}"/>
            </c:ext>
          </c:extLst>
        </c:ser>
        <c:ser>
          <c:idx val="3"/>
          <c:order val="3"/>
          <c:tx>
            <c:strRef>
              <c:f>institucijos!$I$8</c:f>
              <c:strCache>
                <c:ptCount val="1"/>
                <c:pt idx="0">
                  <c:v>Nežino, neatsakė</c:v>
                </c:pt>
              </c:strCache>
            </c:strRef>
          </c:tx>
          <c:spPr>
            <a:gradFill>
              <a:gsLst>
                <a:gs pos="0">
                  <a:srgbClr val="FCFBFA"/>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institucijos!$E$9:$E$23</c:f>
              <c:strCache>
                <c:ptCount val="15"/>
                <c:pt idx="0">
                  <c:v>Nevyriausybinės organizacijos</c:v>
                </c:pt>
                <c:pt idx="1">
                  <c:v>Prezidentūra</c:v>
                </c:pt>
                <c:pt idx="2">
                  <c:v>Privačios verslo įmonės</c:v>
                </c:pt>
                <c:pt idx="3">
                  <c:v>Lietuvos sporto federacijos, sąjungos, asociacijos</c:v>
                </c:pt>
                <c:pt idx="4">
                  <c:v>Verslo asociacijos</c:v>
                </c:pt>
                <c:pt idx="5">
                  <c:v>Žiniasklaida</c:v>
                </c:pt>
                <c:pt idx="6">
                  <c:v> Valstybės valdomos įmonės</c:v>
                </c:pt>
                <c:pt idx="7">
                  <c:v>Teisėsaugos institucijos</c:v>
                </c:pt>
                <c:pt idx="8">
                  <c:v>Savivaldybės valdomos įmonės</c:v>
                </c:pt>
                <c:pt idx="9">
                  <c:v>Miestų ir rajonų savivaldybės</c:v>
                </c:pt>
                <c:pt idx="10">
                  <c:v>Prokuratūra</c:v>
                </c:pt>
                <c:pt idx="11">
                  <c:v>Vyriausybė</c:v>
                </c:pt>
                <c:pt idx="12">
                  <c:v>Teismai</c:v>
                </c:pt>
                <c:pt idx="13">
                  <c:v>Seimas</c:v>
                </c:pt>
                <c:pt idx="14">
                  <c:v>Politinės partijos</c:v>
                </c:pt>
              </c:strCache>
            </c:strRef>
          </c:cat>
          <c:val>
            <c:numRef>
              <c:f>institucijos!$I$9:$I$23</c:f>
              <c:numCache>
                <c:formatCode>0%</c:formatCode>
                <c:ptCount val="15"/>
                <c:pt idx="0">
                  <c:v>0.308</c:v>
                </c:pt>
                <c:pt idx="1">
                  <c:v>0.29199999999999998</c:v>
                </c:pt>
                <c:pt idx="2">
                  <c:v>0.20799999999999999</c:v>
                </c:pt>
                <c:pt idx="3">
                  <c:v>0.26900000000000002</c:v>
                </c:pt>
                <c:pt idx="4">
                  <c:v>0.252</c:v>
                </c:pt>
                <c:pt idx="5">
                  <c:v>0.17399999999999999</c:v>
                </c:pt>
                <c:pt idx="6">
                  <c:v>0.17499999999999999</c:v>
                </c:pt>
                <c:pt idx="7">
                  <c:v>0.13600000000000001</c:v>
                </c:pt>
                <c:pt idx="8">
                  <c:v>0.16300000000000001</c:v>
                </c:pt>
                <c:pt idx="9">
                  <c:v>0.13800000000000001</c:v>
                </c:pt>
                <c:pt idx="10">
                  <c:v>0.16400000000000001</c:v>
                </c:pt>
                <c:pt idx="11">
                  <c:v>0.156</c:v>
                </c:pt>
                <c:pt idx="12">
                  <c:v>0.108</c:v>
                </c:pt>
                <c:pt idx="13">
                  <c:v>0.09</c:v>
                </c:pt>
                <c:pt idx="14">
                  <c:v>0.1</c:v>
                </c:pt>
              </c:numCache>
            </c:numRef>
          </c:val>
          <c:extLst>
            <c:ext xmlns:c16="http://schemas.microsoft.com/office/drawing/2014/chart" uri="{C3380CC4-5D6E-409C-BE32-E72D297353CC}">
              <c16:uniqueId val="{00000003-8DE9-4000-A121-DFB4BA5D18F0}"/>
            </c:ext>
          </c:extLst>
        </c:ser>
        <c:dLbls>
          <c:showLegendKey val="0"/>
          <c:showVal val="1"/>
          <c:showCatName val="0"/>
          <c:showSerName val="0"/>
          <c:showPercent val="0"/>
          <c:showBubbleSize val="0"/>
        </c:dLbls>
        <c:gapWidth val="150"/>
        <c:shape val="box"/>
        <c:axId val="1395110080"/>
        <c:axId val="1395110560"/>
        <c:axId val="0"/>
      </c:bar3DChart>
      <c:catAx>
        <c:axId val="139511008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395110560"/>
        <c:crosses val="autoZero"/>
        <c:auto val="1"/>
        <c:lblAlgn val="ctr"/>
        <c:lblOffset val="100"/>
        <c:noMultiLvlLbl val="0"/>
      </c:catAx>
      <c:valAx>
        <c:axId val="13951105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3951100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altLang="lt-LT" sz="1800" b="1" i="0" u="none" strike="noStrike" kern="1200" spc="0" baseline="0" dirty="0">
                <a:solidFill>
                  <a:prstClr val="black"/>
                </a:solidFill>
              </a:rPr>
              <a:t>Labiausiai korumpuotos institucijos Lietuvoje</a:t>
            </a:r>
            <a:r>
              <a:rPr lang="lt-LT" altLang="lt-LT" sz="1800" b="1" i="1" u="none" strike="noStrike" kern="1200" spc="0" baseline="0" dirty="0">
                <a:solidFill>
                  <a:prstClr val="black"/>
                </a:solidFill>
              </a:rPr>
              <a:t> </a:t>
            </a:r>
            <a:endParaRPr lang="lt-LT" sz="1800" b="1" dirty="0"/>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Lapas2!$B$37:$B$49</c:f>
              <c:strCache>
                <c:ptCount val="13"/>
                <c:pt idx="0">
                  <c:v>Žiniasklaida </c:v>
                </c:pt>
                <c:pt idx="1">
                  <c:v>Regitra </c:v>
                </c:pt>
                <c:pt idx="2">
                  <c:v>STT </c:v>
                </c:pt>
                <c:pt idx="3">
                  <c:v>Ministerijos ir joms pavaldžios įstaigos</c:v>
                </c:pt>
                <c:pt idx="4">
                  <c:v>Verslas</c:v>
                </c:pt>
                <c:pt idx="5">
                  <c:v>Policija </c:v>
                </c:pt>
                <c:pt idx="6">
                  <c:v>VMI </c:v>
                </c:pt>
                <c:pt idx="7">
                  <c:v>Vyriausybė </c:v>
                </c:pt>
                <c:pt idx="8">
                  <c:v>Politinės partijos, politikai</c:v>
                </c:pt>
                <c:pt idx="9">
                  <c:v>Savivaldybės </c:v>
                </c:pt>
                <c:pt idx="10">
                  <c:v>Teismai</c:v>
                </c:pt>
                <c:pt idx="11">
                  <c:v>Medicinos įstaigos </c:v>
                </c:pt>
                <c:pt idx="12">
                  <c:v>Seimas, seimo nariai</c:v>
                </c:pt>
              </c:strCache>
            </c:strRef>
          </c:cat>
          <c:val>
            <c:numRef>
              <c:f>Lapas2!$D$37:$D$49</c:f>
              <c:numCache>
                <c:formatCode>0%</c:formatCode>
                <c:ptCount val="13"/>
                <c:pt idx="0">
                  <c:v>1.0395010395010396E-2</c:v>
                </c:pt>
                <c:pt idx="1">
                  <c:v>1.6632016632016633E-2</c:v>
                </c:pt>
                <c:pt idx="2">
                  <c:v>1.6632016632016633E-2</c:v>
                </c:pt>
                <c:pt idx="3">
                  <c:v>1.8711018711018712E-2</c:v>
                </c:pt>
                <c:pt idx="4">
                  <c:v>2.286902286902287E-2</c:v>
                </c:pt>
                <c:pt idx="5">
                  <c:v>2.4948024948024949E-2</c:v>
                </c:pt>
                <c:pt idx="6">
                  <c:v>3.5343035343035345E-2</c:v>
                </c:pt>
                <c:pt idx="7">
                  <c:v>3.5343035343035345E-2</c:v>
                </c:pt>
                <c:pt idx="8">
                  <c:v>4.9896049896049899E-2</c:v>
                </c:pt>
                <c:pt idx="9">
                  <c:v>6.8607068607068611E-2</c:v>
                </c:pt>
                <c:pt idx="10">
                  <c:v>0.10395010395010396</c:v>
                </c:pt>
                <c:pt idx="11">
                  <c:v>0.16632016632016633</c:v>
                </c:pt>
                <c:pt idx="12">
                  <c:v>0.24324324324324326</c:v>
                </c:pt>
              </c:numCache>
            </c:numRef>
          </c:val>
          <c:extLst>
            <c:ext xmlns:c16="http://schemas.microsoft.com/office/drawing/2014/chart" uri="{C3380CC4-5D6E-409C-BE32-E72D297353CC}">
              <c16:uniqueId val="{00000000-5673-42F5-ACD6-63DFEAE0EE9B}"/>
            </c:ext>
          </c:extLst>
        </c:ser>
        <c:dLbls>
          <c:showLegendKey val="0"/>
          <c:showVal val="1"/>
          <c:showCatName val="0"/>
          <c:showSerName val="0"/>
          <c:showPercent val="0"/>
          <c:showBubbleSize val="0"/>
        </c:dLbls>
        <c:gapWidth val="150"/>
        <c:shape val="box"/>
        <c:axId val="39835519"/>
        <c:axId val="39838399"/>
        <c:axId val="0"/>
      </c:bar3DChart>
      <c:catAx>
        <c:axId val="39835519"/>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9838399"/>
        <c:crosses val="autoZero"/>
        <c:auto val="1"/>
        <c:lblAlgn val="ctr"/>
        <c:lblOffset val="100"/>
        <c:noMultiLvlLbl val="0"/>
      </c:catAx>
      <c:valAx>
        <c:axId val="39838399"/>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98355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1'!$F$724</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'[1]Diagramu pavyzdziai'!$A$95:$A$109</c:f>
              <c:strCache>
                <c:ptCount val="15"/>
                <c:pt idx="0">
                  <c:v>Prezidentūra </c:v>
                </c:pt>
                <c:pt idx="1">
                  <c:v>Verslo įmonės </c:v>
                </c:pt>
                <c:pt idx="2">
                  <c:v>Nevyriausybinės organizacijos </c:v>
                </c:pt>
                <c:pt idx="3">
                  <c:v>Verslo asociacijos </c:v>
                </c:pt>
                <c:pt idx="4">
                  <c:v>Prokuratūra </c:v>
                </c:pt>
                <c:pt idx="5">
                  <c:v>Valstybės valdomos įmonės </c:v>
                </c:pt>
                <c:pt idx="6">
                  <c:v>Teisėsaugos institucijos </c:v>
                </c:pt>
                <c:pt idx="7">
                  <c:v>Savivaldybės valdomos įmonės </c:v>
                </c:pt>
                <c:pt idx="8">
                  <c:v>Žiniasklaida </c:v>
                </c:pt>
                <c:pt idx="9">
                  <c:v>Lietuvos sporto federacijos, sąjungos, asociacijos </c:v>
                </c:pt>
                <c:pt idx="10">
                  <c:v>Miestų ir rajonų savivaldybės </c:v>
                </c:pt>
                <c:pt idx="11">
                  <c:v>Seimas </c:v>
                </c:pt>
                <c:pt idx="12">
                  <c:v>Teismai </c:v>
                </c:pt>
                <c:pt idx="13">
                  <c:v>Vyriausybė </c:v>
                </c:pt>
                <c:pt idx="14">
                  <c:v>Politinės partijos </c:v>
                </c:pt>
              </c:strCache>
            </c:strRef>
          </c:cat>
          <c:val>
            <c:numRef>
              <c:f>'Sheet 1'!$G$726:$G$741</c:f>
              <c:numCache>
                <c:formatCode>0%</c:formatCode>
                <c:ptCount val="16"/>
                <c:pt idx="0">
                  <c:v>4.5999999999999999E-2</c:v>
                </c:pt>
                <c:pt idx="1">
                  <c:v>5.3999999999999999E-2</c:v>
                </c:pt>
                <c:pt idx="2">
                  <c:v>7.3999999999999996E-2</c:v>
                </c:pt>
                <c:pt idx="3">
                  <c:v>9.9000000000000005E-2</c:v>
                </c:pt>
                <c:pt idx="4">
                  <c:v>0.14899999999999999</c:v>
                </c:pt>
                <c:pt idx="5">
                  <c:v>0.215</c:v>
                </c:pt>
                <c:pt idx="6">
                  <c:v>0.23300000000000001</c:v>
                </c:pt>
                <c:pt idx="7">
                  <c:v>0.25</c:v>
                </c:pt>
                <c:pt idx="8">
                  <c:v>0.26600000000000001</c:v>
                </c:pt>
                <c:pt idx="9">
                  <c:v>0.27800000000000002</c:v>
                </c:pt>
                <c:pt idx="10">
                  <c:v>0.28799999999999998</c:v>
                </c:pt>
                <c:pt idx="11">
                  <c:v>0.312</c:v>
                </c:pt>
                <c:pt idx="12">
                  <c:v>0.32800000000000001</c:v>
                </c:pt>
                <c:pt idx="13">
                  <c:v>0.34599999999999997</c:v>
                </c:pt>
                <c:pt idx="14">
                  <c:v>0.435</c:v>
                </c:pt>
              </c:numCache>
            </c:numRef>
          </c:val>
          <c:extLst>
            <c:ext xmlns:c16="http://schemas.microsoft.com/office/drawing/2014/chart" uri="{C3380CC4-5D6E-409C-BE32-E72D297353CC}">
              <c16:uniqueId val="{00000000-9976-45A2-ACC7-D37F625B8BD1}"/>
            </c:ext>
          </c:extLst>
        </c:ser>
        <c:ser>
          <c:idx val="1"/>
          <c:order val="1"/>
          <c:tx>
            <c:strRef>
              <c:f>'Sheet 1'!$D$724</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'[1]Diagramu pavyzdziai'!$A$95:$A$109</c:f>
              <c:strCache>
                <c:ptCount val="15"/>
                <c:pt idx="0">
                  <c:v>Prezidentūra </c:v>
                </c:pt>
                <c:pt idx="1">
                  <c:v>Verslo įmonės </c:v>
                </c:pt>
                <c:pt idx="2">
                  <c:v>Nevyriausybinės organizacijos </c:v>
                </c:pt>
                <c:pt idx="3">
                  <c:v>Verslo asociacijos </c:v>
                </c:pt>
                <c:pt idx="4">
                  <c:v>Prokuratūra </c:v>
                </c:pt>
                <c:pt idx="5">
                  <c:v>Valstybės valdomos įmonės </c:v>
                </c:pt>
                <c:pt idx="6">
                  <c:v>Teisėsaugos institucijos </c:v>
                </c:pt>
                <c:pt idx="7">
                  <c:v>Savivaldybės valdomos įmonės </c:v>
                </c:pt>
                <c:pt idx="8">
                  <c:v>Žiniasklaida </c:v>
                </c:pt>
                <c:pt idx="9">
                  <c:v>Lietuvos sporto federacijos, sąjungos, asociacijos </c:v>
                </c:pt>
                <c:pt idx="10">
                  <c:v>Miestų ir rajonų savivaldybės </c:v>
                </c:pt>
                <c:pt idx="11">
                  <c:v>Seimas </c:v>
                </c:pt>
                <c:pt idx="12">
                  <c:v>Teismai </c:v>
                </c:pt>
                <c:pt idx="13">
                  <c:v>Vyriausybė </c:v>
                </c:pt>
                <c:pt idx="14">
                  <c:v>Politinės partijos </c:v>
                </c:pt>
              </c:strCache>
            </c:strRef>
          </c:cat>
          <c:val>
            <c:numRef>
              <c:f>'Sheet 1'!$E$726:$E$740</c:f>
              <c:numCache>
                <c:formatCode>0%</c:formatCode>
                <c:ptCount val="15"/>
                <c:pt idx="0">
                  <c:v>0.308</c:v>
                </c:pt>
                <c:pt idx="1">
                  <c:v>0.57699999999999996</c:v>
                </c:pt>
                <c:pt idx="2">
                  <c:v>0.33200000000000002</c:v>
                </c:pt>
                <c:pt idx="3">
                  <c:v>0.52900000000000003</c:v>
                </c:pt>
                <c:pt idx="4">
                  <c:v>0.505</c:v>
                </c:pt>
                <c:pt idx="5">
                  <c:v>0.58399999999999996</c:v>
                </c:pt>
                <c:pt idx="6">
                  <c:v>0.54500000000000004</c:v>
                </c:pt>
                <c:pt idx="7">
                  <c:v>0.55100000000000005</c:v>
                </c:pt>
                <c:pt idx="8">
                  <c:v>0.53500000000000003</c:v>
                </c:pt>
                <c:pt idx="9">
                  <c:v>0.48699999999999999</c:v>
                </c:pt>
                <c:pt idx="10">
                  <c:v>0.53100000000000003</c:v>
                </c:pt>
                <c:pt idx="11">
                  <c:v>0.51300000000000001</c:v>
                </c:pt>
                <c:pt idx="12">
                  <c:v>0.48299999999999998</c:v>
                </c:pt>
                <c:pt idx="13">
                  <c:v>0.47299999999999998</c:v>
                </c:pt>
                <c:pt idx="14">
                  <c:v>0.46500000000000002</c:v>
                </c:pt>
              </c:numCache>
            </c:numRef>
          </c:val>
          <c:extLst>
            <c:ext xmlns:c16="http://schemas.microsoft.com/office/drawing/2014/chart" uri="{C3380CC4-5D6E-409C-BE32-E72D297353CC}">
              <c16:uniqueId val="{00000001-9976-45A2-ACC7-D37F625B8BD1}"/>
            </c:ext>
          </c:extLst>
        </c:ser>
        <c:ser>
          <c:idx val="2"/>
          <c:order val="2"/>
          <c:tx>
            <c:strRef>
              <c:f>'Sheet 1'!$B$724</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'[1]Diagramu pavyzdziai'!$A$95:$A$109</c:f>
              <c:strCache>
                <c:ptCount val="15"/>
                <c:pt idx="0">
                  <c:v>Prezidentūra </c:v>
                </c:pt>
                <c:pt idx="1">
                  <c:v>Verslo įmonės </c:v>
                </c:pt>
                <c:pt idx="2">
                  <c:v>Nevyriausybinės organizacijos </c:v>
                </c:pt>
                <c:pt idx="3">
                  <c:v>Verslo asociacijos </c:v>
                </c:pt>
                <c:pt idx="4">
                  <c:v>Prokuratūra </c:v>
                </c:pt>
                <c:pt idx="5">
                  <c:v>Valstybės valdomos įmonės </c:v>
                </c:pt>
                <c:pt idx="6">
                  <c:v>Teisėsaugos institucijos </c:v>
                </c:pt>
                <c:pt idx="7">
                  <c:v>Savivaldybės valdomos įmonės </c:v>
                </c:pt>
                <c:pt idx="8">
                  <c:v>Žiniasklaida </c:v>
                </c:pt>
                <c:pt idx="9">
                  <c:v>Lietuvos sporto federacijos, sąjungos, asociacijos </c:v>
                </c:pt>
                <c:pt idx="10">
                  <c:v>Miestų ir rajonų savivaldybės </c:v>
                </c:pt>
                <c:pt idx="11">
                  <c:v>Seimas </c:v>
                </c:pt>
                <c:pt idx="12">
                  <c:v>Teismai </c:v>
                </c:pt>
                <c:pt idx="13">
                  <c:v>Vyriausybė </c:v>
                </c:pt>
                <c:pt idx="14">
                  <c:v>Politinės partijos </c:v>
                </c:pt>
              </c:strCache>
            </c:strRef>
          </c:cat>
          <c:val>
            <c:numRef>
              <c:f>'Sheet 1'!$C$726:$C$740</c:f>
              <c:numCache>
                <c:formatCode>0%</c:formatCode>
                <c:ptCount val="15"/>
                <c:pt idx="0">
                  <c:v>0.29599999999999999</c:v>
                </c:pt>
                <c:pt idx="1">
                  <c:v>0.16500000000000001</c:v>
                </c:pt>
                <c:pt idx="2">
                  <c:v>0.24299999999999999</c:v>
                </c:pt>
                <c:pt idx="3">
                  <c:v>0.19700000000000001</c:v>
                </c:pt>
                <c:pt idx="4">
                  <c:v>0.129</c:v>
                </c:pt>
                <c:pt idx="5">
                  <c:v>7.5999999999999998E-2</c:v>
                </c:pt>
                <c:pt idx="6">
                  <c:v>8.6999999999999994E-2</c:v>
                </c:pt>
                <c:pt idx="7">
                  <c:v>6.6000000000000003E-2</c:v>
                </c:pt>
                <c:pt idx="8">
                  <c:v>9.0999999999999998E-2</c:v>
                </c:pt>
                <c:pt idx="9">
                  <c:v>0.13700000000000001</c:v>
                </c:pt>
                <c:pt idx="10">
                  <c:v>5.1999999999999998E-2</c:v>
                </c:pt>
                <c:pt idx="11">
                  <c:v>6.6000000000000003E-2</c:v>
                </c:pt>
                <c:pt idx="12">
                  <c:v>0.13700000000000001</c:v>
                </c:pt>
                <c:pt idx="13">
                  <c:v>9.2999999999999999E-2</c:v>
                </c:pt>
                <c:pt idx="14">
                  <c:v>6.6000000000000003E-2</c:v>
                </c:pt>
              </c:numCache>
            </c:numRef>
          </c:val>
          <c:extLst>
            <c:ext xmlns:c16="http://schemas.microsoft.com/office/drawing/2014/chart" uri="{C3380CC4-5D6E-409C-BE32-E72D297353CC}">
              <c16:uniqueId val="{00000002-9976-45A2-ACC7-D37F625B8BD1}"/>
            </c:ext>
          </c:extLst>
        </c:ser>
        <c:ser>
          <c:idx val="3"/>
          <c:order val="3"/>
          <c:tx>
            <c:strRef>
              <c:f>'Sheet 1'!$H$724</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'[1]Diagramu pavyzdziai'!$A$95:$A$109</c:f>
              <c:strCache>
                <c:ptCount val="15"/>
                <c:pt idx="0">
                  <c:v>Prezidentūra </c:v>
                </c:pt>
                <c:pt idx="1">
                  <c:v>Verslo įmonės </c:v>
                </c:pt>
                <c:pt idx="2">
                  <c:v>Nevyriausybinės organizacijos </c:v>
                </c:pt>
                <c:pt idx="3">
                  <c:v>Verslo asociacijos </c:v>
                </c:pt>
                <c:pt idx="4">
                  <c:v>Prokuratūra </c:v>
                </c:pt>
                <c:pt idx="5">
                  <c:v>Valstybės valdomos įmonės </c:v>
                </c:pt>
                <c:pt idx="6">
                  <c:v>Teisėsaugos institucijos </c:v>
                </c:pt>
                <c:pt idx="7">
                  <c:v>Savivaldybės valdomos įmonės </c:v>
                </c:pt>
                <c:pt idx="8">
                  <c:v>Žiniasklaida </c:v>
                </c:pt>
                <c:pt idx="9">
                  <c:v>Lietuvos sporto federacijos, sąjungos, asociacijos </c:v>
                </c:pt>
                <c:pt idx="10">
                  <c:v>Miestų ir rajonų savivaldybės </c:v>
                </c:pt>
                <c:pt idx="11">
                  <c:v>Seimas </c:v>
                </c:pt>
                <c:pt idx="12">
                  <c:v>Teismai </c:v>
                </c:pt>
                <c:pt idx="13">
                  <c:v>Vyriausybė </c:v>
                </c:pt>
                <c:pt idx="14">
                  <c:v>Politinės partijos </c:v>
                </c:pt>
              </c:strCache>
            </c:strRef>
          </c:cat>
          <c:val>
            <c:numRef>
              <c:f>'Sheet 1'!$I$726:$I$740</c:f>
              <c:numCache>
                <c:formatCode>0%</c:formatCode>
                <c:ptCount val="15"/>
                <c:pt idx="0">
                  <c:v>0.35</c:v>
                </c:pt>
                <c:pt idx="1">
                  <c:v>0.20499999999999999</c:v>
                </c:pt>
                <c:pt idx="2">
                  <c:v>0.35199999999999998</c:v>
                </c:pt>
                <c:pt idx="3">
                  <c:v>0.17499999999999999</c:v>
                </c:pt>
                <c:pt idx="4">
                  <c:v>0.217</c:v>
                </c:pt>
                <c:pt idx="5">
                  <c:v>0.125</c:v>
                </c:pt>
                <c:pt idx="6">
                  <c:v>0.13500000000000001</c:v>
                </c:pt>
                <c:pt idx="7">
                  <c:v>0.13300000000000001</c:v>
                </c:pt>
                <c:pt idx="8">
                  <c:v>0.107</c:v>
                </c:pt>
                <c:pt idx="9">
                  <c:v>9.7000000000000003E-2</c:v>
                </c:pt>
                <c:pt idx="10">
                  <c:v>0.129</c:v>
                </c:pt>
                <c:pt idx="11">
                  <c:v>0.109</c:v>
                </c:pt>
                <c:pt idx="12">
                  <c:v>5.1999999999999998E-2</c:v>
                </c:pt>
                <c:pt idx="13">
                  <c:v>8.6999999999999994E-2</c:v>
                </c:pt>
                <c:pt idx="14">
                  <c:v>3.4000000000000002E-2</c:v>
                </c:pt>
              </c:numCache>
            </c:numRef>
          </c:val>
          <c:extLst>
            <c:ext xmlns:c16="http://schemas.microsoft.com/office/drawing/2014/chart" uri="{C3380CC4-5D6E-409C-BE32-E72D297353CC}">
              <c16:uniqueId val="{00000003-9976-45A2-ACC7-D37F625B8BD1}"/>
            </c:ext>
          </c:extLst>
        </c:ser>
        <c:dLbls>
          <c:showLegendKey val="0"/>
          <c:showVal val="0"/>
          <c:showCatName val="0"/>
          <c:showSerName val="0"/>
          <c:showPercent val="0"/>
          <c:showBubbleSize val="0"/>
        </c:dLbls>
        <c:gapWidth val="150"/>
        <c:shape val="box"/>
        <c:axId val="1572424527"/>
        <c:axId val="1"/>
        <c:axId val="0"/>
      </c:bar3DChart>
      <c:catAx>
        <c:axId val="1572424527"/>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2424527"/>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r>
              <a:rPr lang="lt-LT" altLang="lt-LT" sz="1800" b="1" i="0" u="none" strike="noStrike" kern="1200" spc="0" baseline="0" dirty="0">
                <a:solidFill>
                  <a:prstClr val="black"/>
                </a:solidFill>
              </a:rPr>
              <a:t>Labiausiai korumpuotos institucijos Lietuvoje</a:t>
            </a:r>
            <a:r>
              <a:rPr lang="lt-LT" altLang="lt-LT" sz="1800" b="1" i="1" u="none" strike="noStrike" kern="1200" spc="0" baseline="0" dirty="0">
                <a:solidFill>
                  <a:prstClr val="black"/>
                </a:solidFill>
              </a:rPr>
              <a:t> </a:t>
            </a:r>
            <a:endParaRPr lang="lt-LT" sz="1800" b="1" i="0" u="none" strike="noStrike" kern="1200" spc="0" baseline="0" dirty="0">
              <a:solidFill>
                <a:prstClr val="black"/>
              </a:solidFill>
            </a:endParaRP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6000"/>
                    <a:lumOff val="94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Lapas5!$D$11:$D$19</c:f>
              <c:strCache>
                <c:ptCount val="9"/>
                <c:pt idx="0">
                  <c:v>Statybų sektorius </c:v>
                </c:pt>
                <c:pt idx="1">
                  <c:v>Žiniasklaida </c:v>
                </c:pt>
                <c:pt idx="2">
                  <c:v>Vyriausybė </c:v>
                </c:pt>
                <c:pt idx="3">
                  <c:v>Ministerijos </c:v>
                </c:pt>
                <c:pt idx="4">
                  <c:v>Politinės partijos, politikai</c:v>
                </c:pt>
                <c:pt idx="5">
                  <c:v>Teismai </c:v>
                </c:pt>
                <c:pt idx="6">
                  <c:v>Savivaldybės, savivalda</c:v>
                </c:pt>
                <c:pt idx="7">
                  <c:v>Seimas, seimo nariai</c:v>
                </c:pt>
                <c:pt idx="8">
                  <c:v>Sveikatos įstaigos </c:v>
                </c:pt>
              </c:strCache>
            </c:strRef>
          </c:cat>
          <c:val>
            <c:numRef>
              <c:f>Lapas5!$E$11:$E$19</c:f>
              <c:numCache>
                <c:formatCode>0%</c:formatCode>
                <c:ptCount val="9"/>
                <c:pt idx="0">
                  <c:v>9.6774193548387101E-3</c:v>
                </c:pt>
                <c:pt idx="1">
                  <c:v>1.0483870967741936E-2</c:v>
                </c:pt>
                <c:pt idx="2">
                  <c:v>1.6935483870967744E-2</c:v>
                </c:pt>
                <c:pt idx="3">
                  <c:v>1.7741935483870968E-2</c:v>
                </c:pt>
                <c:pt idx="4">
                  <c:v>6.0483870967741937E-2</c:v>
                </c:pt>
                <c:pt idx="5">
                  <c:v>9.0322580645161285E-2</c:v>
                </c:pt>
                <c:pt idx="6">
                  <c:v>0.10483870967741936</c:v>
                </c:pt>
                <c:pt idx="7">
                  <c:v>0.21693548387096775</c:v>
                </c:pt>
                <c:pt idx="8">
                  <c:v>0.34919354838709676</c:v>
                </c:pt>
              </c:numCache>
            </c:numRef>
          </c:val>
          <c:extLst>
            <c:ext xmlns:c16="http://schemas.microsoft.com/office/drawing/2014/chart" uri="{C3380CC4-5D6E-409C-BE32-E72D297353CC}">
              <c16:uniqueId val="{00000000-F99F-42F9-AF3C-905FD9CB8ADF}"/>
            </c:ext>
          </c:extLst>
        </c:ser>
        <c:dLbls>
          <c:showLegendKey val="0"/>
          <c:showVal val="0"/>
          <c:showCatName val="0"/>
          <c:showSerName val="0"/>
          <c:showPercent val="0"/>
          <c:showBubbleSize val="0"/>
        </c:dLbls>
        <c:gapWidth val="150"/>
        <c:shape val="box"/>
        <c:axId val="443436672"/>
        <c:axId val="443437152"/>
        <c:axId val="0"/>
      </c:bar3DChart>
      <c:catAx>
        <c:axId val="44343667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443437152"/>
        <c:crosses val="autoZero"/>
        <c:auto val="1"/>
        <c:lblAlgn val="ctr"/>
        <c:lblOffset val="100"/>
        <c:noMultiLvlLbl val="0"/>
      </c:catAx>
      <c:valAx>
        <c:axId val="44343715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4434366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1'!$F$1530</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1'!$A$1531:$A$1545</c:f>
              <c:strCache>
                <c:ptCount val="15"/>
                <c:pt idx="0">
                  <c:v>Prezidentūra </c:v>
                </c:pt>
                <c:pt idx="1">
                  <c:v>Nevyriausybinės organizacijos </c:v>
                </c:pt>
                <c:pt idx="2">
                  <c:v>Verslo įmonės </c:v>
                </c:pt>
                <c:pt idx="3">
                  <c:v>Prokuratūra </c:v>
                </c:pt>
                <c:pt idx="4">
                  <c:v>Verslo asociacijos </c:v>
                </c:pt>
                <c:pt idx="5">
                  <c:v>Teisėsaugos institucijos </c:v>
                </c:pt>
                <c:pt idx="6">
                  <c:v>Valstybės valdomos įmonės </c:v>
                </c:pt>
                <c:pt idx="7">
                  <c:v>Vyriausybė </c:v>
                </c:pt>
                <c:pt idx="8">
                  <c:v>Lietuvos sporto federacijos, sąjungos, asociacijos </c:v>
                </c:pt>
                <c:pt idx="9">
                  <c:v>Žiniasklaida </c:v>
                </c:pt>
                <c:pt idx="10">
                  <c:v>Teismai </c:v>
                </c:pt>
                <c:pt idx="11">
                  <c:v>Savivaldybės valdomos įmonės </c:v>
                </c:pt>
                <c:pt idx="12">
                  <c:v>Seimas </c:v>
                </c:pt>
                <c:pt idx="13">
                  <c:v>Miestų ir rajonų savivaldybės </c:v>
                </c:pt>
                <c:pt idx="14">
                  <c:v>Politinės partijos </c:v>
                </c:pt>
              </c:strCache>
            </c:strRef>
          </c:cat>
          <c:val>
            <c:numRef>
              <c:f>'Sheet 1'!$G$1531:$G$1545</c:f>
              <c:numCache>
                <c:formatCode>0%</c:formatCode>
                <c:ptCount val="15"/>
                <c:pt idx="0">
                  <c:v>3.2000000000000001E-2</c:v>
                </c:pt>
                <c:pt idx="1">
                  <c:v>5.6000000000000001E-2</c:v>
                </c:pt>
                <c:pt idx="2">
                  <c:v>0.16500000000000001</c:v>
                </c:pt>
                <c:pt idx="3">
                  <c:v>0.18099999999999999</c:v>
                </c:pt>
                <c:pt idx="4">
                  <c:v>0.185</c:v>
                </c:pt>
                <c:pt idx="5">
                  <c:v>0.20200000000000001</c:v>
                </c:pt>
                <c:pt idx="6">
                  <c:v>0.20699999999999999</c:v>
                </c:pt>
                <c:pt idx="7">
                  <c:v>0.22600000000000001</c:v>
                </c:pt>
                <c:pt idx="8">
                  <c:v>0.245</c:v>
                </c:pt>
                <c:pt idx="9">
                  <c:v>0.26600000000000001</c:v>
                </c:pt>
                <c:pt idx="10">
                  <c:v>0.28999999999999998</c:v>
                </c:pt>
                <c:pt idx="11">
                  <c:v>0.309</c:v>
                </c:pt>
                <c:pt idx="12">
                  <c:v>0.435</c:v>
                </c:pt>
                <c:pt idx="13">
                  <c:v>0.46100000000000002</c:v>
                </c:pt>
                <c:pt idx="14">
                  <c:v>0.496</c:v>
                </c:pt>
              </c:numCache>
            </c:numRef>
          </c:val>
          <c:extLst>
            <c:ext xmlns:c16="http://schemas.microsoft.com/office/drawing/2014/chart" uri="{C3380CC4-5D6E-409C-BE32-E72D297353CC}">
              <c16:uniqueId val="{00000000-D2B7-4F03-8202-009805AEFCBE}"/>
            </c:ext>
          </c:extLst>
        </c:ser>
        <c:ser>
          <c:idx val="1"/>
          <c:order val="1"/>
          <c:tx>
            <c:strRef>
              <c:f>'Sheet 1'!$D$1530</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1'!$A$1531:$A$1545</c:f>
              <c:strCache>
                <c:ptCount val="15"/>
                <c:pt idx="0">
                  <c:v>Prezidentūra </c:v>
                </c:pt>
                <c:pt idx="1">
                  <c:v>Nevyriausybinės organizacijos </c:v>
                </c:pt>
                <c:pt idx="2">
                  <c:v>Verslo įmonės </c:v>
                </c:pt>
                <c:pt idx="3">
                  <c:v>Prokuratūra </c:v>
                </c:pt>
                <c:pt idx="4">
                  <c:v>Verslo asociacijos </c:v>
                </c:pt>
                <c:pt idx="5">
                  <c:v>Teisėsaugos institucijos </c:v>
                </c:pt>
                <c:pt idx="6">
                  <c:v>Valstybės valdomos įmonės </c:v>
                </c:pt>
                <c:pt idx="7">
                  <c:v>Vyriausybė </c:v>
                </c:pt>
                <c:pt idx="8">
                  <c:v>Lietuvos sporto federacijos, sąjungos, asociacijos </c:v>
                </c:pt>
                <c:pt idx="9">
                  <c:v>Žiniasklaida </c:v>
                </c:pt>
                <c:pt idx="10">
                  <c:v>Teismai </c:v>
                </c:pt>
                <c:pt idx="11">
                  <c:v>Savivaldybės valdomos įmonės </c:v>
                </c:pt>
                <c:pt idx="12">
                  <c:v>Seimas </c:v>
                </c:pt>
                <c:pt idx="13">
                  <c:v>Miestų ir rajonų savivaldybės </c:v>
                </c:pt>
                <c:pt idx="14">
                  <c:v>Politinės partijos </c:v>
                </c:pt>
              </c:strCache>
            </c:strRef>
          </c:cat>
          <c:val>
            <c:numRef>
              <c:f>'Sheet 1'!$E$1531:$E$1545</c:f>
              <c:numCache>
                <c:formatCode>0%</c:formatCode>
                <c:ptCount val="15"/>
                <c:pt idx="0">
                  <c:v>0.25</c:v>
                </c:pt>
                <c:pt idx="1">
                  <c:v>0.32300000000000001</c:v>
                </c:pt>
                <c:pt idx="2">
                  <c:v>0.47899999999999998</c:v>
                </c:pt>
                <c:pt idx="3">
                  <c:v>0.40799999999999997</c:v>
                </c:pt>
                <c:pt idx="4">
                  <c:v>0.434</c:v>
                </c:pt>
                <c:pt idx="5">
                  <c:v>0.48</c:v>
                </c:pt>
                <c:pt idx="6">
                  <c:v>0.501</c:v>
                </c:pt>
                <c:pt idx="7">
                  <c:v>0.45500000000000002</c:v>
                </c:pt>
                <c:pt idx="8">
                  <c:v>0.38300000000000001</c:v>
                </c:pt>
                <c:pt idx="9">
                  <c:v>0.45300000000000001</c:v>
                </c:pt>
                <c:pt idx="10">
                  <c:v>0.41699999999999998</c:v>
                </c:pt>
                <c:pt idx="11">
                  <c:v>0.45200000000000001</c:v>
                </c:pt>
                <c:pt idx="12">
                  <c:v>0.38100000000000001</c:v>
                </c:pt>
                <c:pt idx="13">
                  <c:v>0.372</c:v>
                </c:pt>
                <c:pt idx="14">
                  <c:v>0.35699999999999998</c:v>
                </c:pt>
              </c:numCache>
            </c:numRef>
          </c:val>
          <c:extLst>
            <c:ext xmlns:c16="http://schemas.microsoft.com/office/drawing/2014/chart" uri="{C3380CC4-5D6E-409C-BE32-E72D297353CC}">
              <c16:uniqueId val="{00000001-D2B7-4F03-8202-009805AEFCBE}"/>
            </c:ext>
          </c:extLst>
        </c:ser>
        <c:ser>
          <c:idx val="2"/>
          <c:order val="2"/>
          <c:tx>
            <c:strRef>
              <c:f>'Sheet 1'!$B$1530</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1'!$A$1531:$A$1545</c:f>
              <c:strCache>
                <c:ptCount val="15"/>
                <c:pt idx="0">
                  <c:v>Prezidentūra </c:v>
                </c:pt>
                <c:pt idx="1">
                  <c:v>Nevyriausybinės organizacijos </c:v>
                </c:pt>
                <c:pt idx="2">
                  <c:v>Verslo įmonės </c:v>
                </c:pt>
                <c:pt idx="3">
                  <c:v>Prokuratūra </c:v>
                </c:pt>
                <c:pt idx="4">
                  <c:v>Verslo asociacijos </c:v>
                </c:pt>
                <c:pt idx="5">
                  <c:v>Teisėsaugos institucijos </c:v>
                </c:pt>
                <c:pt idx="6">
                  <c:v>Valstybės valdomos įmonės </c:v>
                </c:pt>
                <c:pt idx="7">
                  <c:v>Vyriausybė </c:v>
                </c:pt>
                <c:pt idx="8">
                  <c:v>Lietuvos sporto federacijos, sąjungos, asociacijos </c:v>
                </c:pt>
                <c:pt idx="9">
                  <c:v>Žiniasklaida </c:v>
                </c:pt>
                <c:pt idx="10">
                  <c:v>Teismai </c:v>
                </c:pt>
                <c:pt idx="11">
                  <c:v>Savivaldybės valdomos įmonės </c:v>
                </c:pt>
                <c:pt idx="12">
                  <c:v>Seimas </c:v>
                </c:pt>
                <c:pt idx="13">
                  <c:v>Miestų ir rajonų savivaldybės </c:v>
                </c:pt>
                <c:pt idx="14">
                  <c:v>Politinės partijos </c:v>
                </c:pt>
              </c:strCache>
            </c:strRef>
          </c:cat>
          <c:val>
            <c:numRef>
              <c:f>'Sheet 1'!$C$1531:$C$1545</c:f>
              <c:numCache>
                <c:formatCode>0%</c:formatCode>
                <c:ptCount val="15"/>
                <c:pt idx="0">
                  <c:v>0.316</c:v>
                </c:pt>
                <c:pt idx="1">
                  <c:v>0.245</c:v>
                </c:pt>
                <c:pt idx="2">
                  <c:v>8.2000000000000003E-2</c:v>
                </c:pt>
                <c:pt idx="3">
                  <c:v>0.13800000000000001</c:v>
                </c:pt>
                <c:pt idx="4">
                  <c:v>6.6000000000000003E-2</c:v>
                </c:pt>
                <c:pt idx="5">
                  <c:v>9.8000000000000004E-2</c:v>
                </c:pt>
                <c:pt idx="6">
                  <c:v>6.0999999999999999E-2</c:v>
                </c:pt>
                <c:pt idx="7">
                  <c:v>9.9000000000000005E-2</c:v>
                </c:pt>
                <c:pt idx="8">
                  <c:v>6.3E-2</c:v>
                </c:pt>
                <c:pt idx="9">
                  <c:v>8.7999999999999995E-2</c:v>
                </c:pt>
                <c:pt idx="10">
                  <c:v>9.2999999999999999E-2</c:v>
                </c:pt>
                <c:pt idx="11">
                  <c:v>5.0999999999999997E-2</c:v>
                </c:pt>
                <c:pt idx="12">
                  <c:v>3.3000000000000002E-2</c:v>
                </c:pt>
                <c:pt idx="13">
                  <c:v>3.2000000000000001E-2</c:v>
                </c:pt>
                <c:pt idx="14">
                  <c:v>1.4999999999999999E-2</c:v>
                </c:pt>
              </c:numCache>
            </c:numRef>
          </c:val>
          <c:extLst>
            <c:ext xmlns:c16="http://schemas.microsoft.com/office/drawing/2014/chart" uri="{C3380CC4-5D6E-409C-BE32-E72D297353CC}">
              <c16:uniqueId val="{00000002-D2B7-4F03-8202-009805AEFCBE}"/>
            </c:ext>
          </c:extLst>
        </c:ser>
        <c:ser>
          <c:idx val="3"/>
          <c:order val="3"/>
          <c:tx>
            <c:strRef>
              <c:f>'Sheet 1'!$H$1530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 1'!$I$1531:$I$1545</c:f>
              <c:numCache>
                <c:formatCode>0%</c:formatCode>
                <c:ptCount val="15"/>
                <c:pt idx="0">
                  <c:v>0.40200000000000002</c:v>
                </c:pt>
                <c:pt idx="1">
                  <c:v>0.376</c:v>
                </c:pt>
                <c:pt idx="2">
                  <c:v>0.27400000000000002</c:v>
                </c:pt>
                <c:pt idx="3">
                  <c:v>0.27400000000000002</c:v>
                </c:pt>
                <c:pt idx="4">
                  <c:v>0.316</c:v>
                </c:pt>
                <c:pt idx="5">
                  <c:v>0.22</c:v>
                </c:pt>
                <c:pt idx="6">
                  <c:v>0.23100000000000001</c:v>
                </c:pt>
                <c:pt idx="7">
                  <c:v>0.22</c:v>
                </c:pt>
                <c:pt idx="8">
                  <c:v>0.309</c:v>
                </c:pt>
                <c:pt idx="9">
                  <c:v>0.192</c:v>
                </c:pt>
                <c:pt idx="10">
                  <c:v>0.19900000000000001</c:v>
                </c:pt>
                <c:pt idx="11">
                  <c:v>0.188</c:v>
                </c:pt>
                <c:pt idx="12">
                  <c:v>0.151</c:v>
                </c:pt>
                <c:pt idx="13">
                  <c:v>0.13500000000000001</c:v>
                </c:pt>
                <c:pt idx="14">
                  <c:v>0.13200000000000001</c:v>
                </c:pt>
              </c:numCache>
            </c:numRef>
          </c:val>
          <c:extLst>
            <c:ext xmlns:c16="http://schemas.microsoft.com/office/drawing/2014/chart" uri="{C3380CC4-5D6E-409C-BE32-E72D297353CC}">
              <c16:uniqueId val="{00000003-D2B7-4F03-8202-009805AEFCBE}"/>
            </c:ext>
          </c:extLst>
        </c:ser>
        <c:dLbls>
          <c:showLegendKey val="0"/>
          <c:showVal val="0"/>
          <c:showCatName val="0"/>
          <c:showSerName val="0"/>
          <c:showPercent val="0"/>
          <c:showBubbleSize val="0"/>
        </c:dLbls>
        <c:gapWidth val="150"/>
        <c:shape val="box"/>
        <c:axId val="351713248"/>
        <c:axId val="1"/>
        <c:axId val="0"/>
      </c:bar3DChart>
      <c:catAx>
        <c:axId val="35171324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71324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paplitimas teismuose</a:t>
            </a:r>
            <a:endParaRPr lang="en-US" sz="1800" b="1"/>
          </a:p>
        </c:rich>
      </c:tx>
      <c:layout>
        <c:manualLayout>
          <c:xMode val="edge"/>
          <c:yMode val="edge"/>
          <c:x val="0.29611789151356083"/>
          <c:y val="2.1645021645021644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1057614595554026"/>
          <c:y val="0.10884665016865541"/>
          <c:w val="0.54388917839299378"/>
          <c:h val="0.73194672449137943"/>
        </c:manualLayout>
      </c:layout>
      <c:bar3DChart>
        <c:barDir val="bar"/>
        <c:grouping val="stacked"/>
        <c:varyColors val="0"/>
        <c:ser>
          <c:idx val="0"/>
          <c:order val="0"/>
          <c:tx>
            <c:strRef>
              <c:f>institucijos!$L$115</c:f>
              <c:strCache>
                <c:ptCount val="1"/>
                <c:pt idx="0">
                  <c:v>Labai korumpuota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institucijos!$K$116:$K$122</c:f>
              <c:strCache>
                <c:ptCount val="7"/>
                <c:pt idx="0">
                  <c:v> LR Konstitucinis Teismas</c:v>
                </c:pt>
                <c:pt idx="1">
                  <c:v>Lietuvos Aukščiausiasis Teismas</c:v>
                </c:pt>
                <c:pt idx="2">
                  <c:v>Lietuvos apeliacinis teismas</c:v>
                </c:pt>
                <c:pt idx="3">
                  <c:v>Lietuvos vyriausiasis administracinis teismas</c:v>
                </c:pt>
                <c:pt idx="4">
                  <c:v>Administraciniai teismai</c:v>
                </c:pt>
                <c:pt idx="5">
                  <c:v>Apygardų teismai</c:v>
                </c:pt>
                <c:pt idx="6">
                  <c:v>Apylinkių teismai</c:v>
                </c:pt>
              </c:strCache>
            </c:strRef>
          </c:cat>
          <c:val>
            <c:numRef>
              <c:f>institucijos!$L$116:$L$122</c:f>
              <c:numCache>
                <c:formatCode>0%</c:formatCode>
                <c:ptCount val="7"/>
                <c:pt idx="0">
                  <c:v>0.125</c:v>
                </c:pt>
                <c:pt idx="1">
                  <c:v>0.187</c:v>
                </c:pt>
                <c:pt idx="2">
                  <c:v>0.20499999999999999</c:v>
                </c:pt>
                <c:pt idx="3">
                  <c:v>0.23100000000000001</c:v>
                </c:pt>
                <c:pt idx="4">
                  <c:v>0.29799999999999999</c:v>
                </c:pt>
                <c:pt idx="5">
                  <c:v>0.30199999999999999</c:v>
                </c:pt>
                <c:pt idx="6">
                  <c:v>0.33800000000000002</c:v>
                </c:pt>
              </c:numCache>
            </c:numRef>
          </c:val>
          <c:extLst>
            <c:ext xmlns:c16="http://schemas.microsoft.com/office/drawing/2014/chart" uri="{C3380CC4-5D6E-409C-BE32-E72D297353CC}">
              <c16:uniqueId val="{00000000-ED2C-400A-BB21-AF1F3C751D1D}"/>
            </c:ext>
          </c:extLst>
        </c:ser>
        <c:ser>
          <c:idx val="1"/>
          <c:order val="1"/>
          <c:tx>
            <c:strRef>
              <c:f>institucijos!$M$115</c:f>
              <c:strCache>
                <c:ptCount val="1"/>
                <c:pt idx="0">
                  <c:v>Iš dalies korumpuota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institucijos!$K$116:$K$122</c:f>
              <c:strCache>
                <c:ptCount val="7"/>
                <c:pt idx="0">
                  <c:v> LR Konstitucinis Teismas</c:v>
                </c:pt>
                <c:pt idx="1">
                  <c:v>Lietuvos Aukščiausiasis Teismas</c:v>
                </c:pt>
                <c:pt idx="2">
                  <c:v>Lietuvos apeliacinis teismas</c:v>
                </c:pt>
                <c:pt idx="3">
                  <c:v>Lietuvos vyriausiasis administracinis teismas</c:v>
                </c:pt>
                <c:pt idx="4">
                  <c:v>Administraciniai teismai</c:v>
                </c:pt>
                <c:pt idx="5">
                  <c:v>Apygardų teismai</c:v>
                </c:pt>
                <c:pt idx="6">
                  <c:v>Apylinkių teismai</c:v>
                </c:pt>
              </c:strCache>
            </c:strRef>
          </c:cat>
          <c:val>
            <c:numRef>
              <c:f>institucijos!$M$116:$M$122</c:f>
              <c:numCache>
                <c:formatCode>0%</c:formatCode>
                <c:ptCount val="7"/>
                <c:pt idx="0">
                  <c:v>0.35499999999999998</c:v>
                </c:pt>
                <c:pt idx="1">
                  <c:v>0.41899999999999998</c:v>
                </c:pt>
                <c:pt idx="2">
                  <c:v>0.47499999999999998</c:v>
                </c:pt>
                <c:pt idx="3">
                  <c:v>0.46500000000000002</c:v>
                </c:pt>
                <c:pt idx="4">
                  <c:v>0.54300000000000004</c:v>
                </c:pt>
                <c:pt idx="5">
                  <c:v>0.55000000000000004</c:v>
                </c:pt>
                <c:pt idx="6">
                  <c:v>0.55400000000000005</c:v>
                </c:pt>
              </c:numCache>
            </c:numRef>
          </c:val>
          <c:extLst>
            <c:ext xmlns:c16="http://schemas.microsoft.com/office/drawing/2014/chart" uri="{C3380CC4-5D6E-409C-BE32-E72D297353CC}">
              <c16:uniqueId val="{00000001-ED2C-400A-BB21-AF1F3C751D1D}"/>
            </c:ext>
          </c:extLst>
        </c:ser>
        <c:ser>
          <c:idx val="2"/>
          <c:order val="2"/>
          <c:tx>
            <c:strRef>
              <c:f>institucijos!$N$115</c:f>
              <c:strCache>
                <c:ptCount val="1"/>
                <c:pt idx="0">
                  <c:v>Visai nekorumpuota</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institucijos!$K$116:$K$122</c:f>
              <c:strCache>
                <c:ptCount val="7"/>
                <c:pt idx="0">
                  <c:v> LR Konstitucinis Teismas</c:v>
                </c:pt>
                <c:pt idx="1">
                  <c:v>Lietuvos Aukščiausiasis Teismas</c:v>
                </c:pt>
                <c:pt idx="2">
                  <c:v>Lietuvos apeliacinis teismas</c:v>
                </c:pt>
                <c:pt idx="3">
                  <c:v>Lietuvos vyriausiasis administracinis teismas</c:v>
                </c:pt>
                <c:pt idx="4">
                  <c:v>Administraciniai teismai</c:v>
                </c:pt>
                <c:pt idx="5">
                  <c:v>Apygardų teismai</c:v>
                </c:pt>
                <c:pt idx="6">
                  <c:v>Apylinkių teismai</c:v>
                </c:pt>
              </c:strCache>
            </c:strRef>
          </c:cat>
          <c:val>
            <c:numRef>
              <c:f>institucijos!$N$116:$N$122</c:f>
              <c:numCache>
                <c:formatCode>0%</c:formatCode>
                <c:ptCount val="7"/>
                <c:pt idx="0">
                  <c:v>0.20699999999999999</c:v>
                </c:pt>
                <c:pt idx="1">
                  <c:v>0.17299999999999999</c:v>
                </c:pt>
                <c:pt idx="2">
                  <c:v>9.9000000000000005E-2</c:v>
                </c:pt>
                <c:pt idx="3">
                  <c:v>7.0999999999999994E-2</c:v>
                </c:pt>
                <c:pt idx="4">
                  <c:v>3.7999999999999999E-2</c:v>
                </c:pt>
                <c:pt idx="5">
                  <c:v>2.1000000000000001E-2</c:v>
                </c:pt>
                <c:pt idx="6">
                  <c:v>3.5999999999999997E-2</c:v>
                </c:pt>
              </c:numCache>
            </c:numRef>
          </c:val>
          <c:extLst>
            <c:ext xmlns:c16="http://schemas.microsoft.com/office/drawing/2014/chart" uri="{C3380CC4-5D6E-409C-BE32-E72D297353CC}">
              <c16:uniqueId val="{00000002-ED2C-400A-BB21-AF1F3C751D1D}"/>
            </c:ext>
          </c:extLst>
        </c:ser>
        <c:ser>
          <c:idx val="3"/>
          <c:order val="3"/>
          <c:tx>
            <c:strRef>
              <c:f>institucijos!$O$115</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institucijos!$K$116:$K$122</c:f>
              <c:strCache>
                <c:ptCount val="7"/>
                <c:pt idx="0">
                  <c:v> LR Konstitucinis Teismas</c:v>
                </c:pt>
                <c:pt idx="1">
                  <c:v>Lietuvos Aukščiausiasis Teismas</c:v>
                </c:pt>
                <c:pt idx="2">
                  <c:v>Lietuvos apeliacinis teismas</c:v>
                </c:pt>
                <c:pt idx="3">
                  <c:v>Lietuvos vyriausiasis administracinis teismas</c:v>
                </c:pt>
                <c:pt idx="4">
                  <c:v>Administraciniai teismai</c:v>
                </c:pt>
                <c:pt idx="5">
                  <c:v>Apygardų teismai</c:v>
                </c:pt>
                <c:pt idx="6">
                  <c:v>Apylinkių teismai</c:v>
                </c:pt>
              </c:strCache>
            </c:strRef>
          </c:cat>
          <c:val>
            <c:numRef>
              <c:f>institucijos!$O$116:$O$122</c:f>
              <c:numCache>
                <c:formatCode>0%</c:formatCode>
                <c:ptCount val="7"/>
                <c:pt idx="0">
                  <c:v>0.314</c:v>
                </c:pt>
                <c:pt idx="1">
                  <c:v>0.221</c:v>
                </c:pt>
                <c:pt idx="2">
                  <c:v>0.221</c:v>
                </c:pt>
                <c:pt idx="3">
                  <c:v>0.23300000000000001</c:v>
                </c:pt>
                <c:pt idx="4">
                  <c:v>0.126</c:v>
                </c:pt>
                <c:pt idx="5">
                  <c:v>0.121</c:v>
                </c:pt>
                <c:pt idx="6">
                  <c:v>7.2999999999999995E-2</c:v>
                </c:pt>
              </c:numCache>
            </c:numRef>
          </c:val>
          <c:extLst>
            <c:ext xmlns:c16="http://schemas.microsoft.com/office/drawing/2014/chart" uri="{C3380CC4-5D6E-409C-BE32-E72D297353CC}">
              <c16:uniqueId val="{00000003-ED2C-400A-BB21-AF1F3C751D1D}"/>
            </c:ext>
          </c:extLst>
        </c:ser>
        <c:dLbls>
          <c:showLegendKey val="0"/>
          <c:showVal val="1"/>
          <c:showCatName val="0"/>
          <c:showSerName val="0"/>
          <c:showPercent val="0"/>
          <c:showBubbleSize val="0"/>
        </c:dLbls>
        <c:gapWidth val="150"/>
        <c:shape val="box"/>
        <c:axId val="324362383"/>
        <c:axId val="324353743"/>
        <c:axId val="0"/>
      </c:bar3DChart>
      <c:catAx>
        <c:axId val="32436238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353743"/>
        <c:crosses val="autoZero"/>
        <c:auto val="1"/>
        <c:lblAlgn val="ctr"/>
        <c:lblOffset val="100"/>
        <c:noMultiLvlLbl val="0"/>
      </c:catAx>
      <c:valAx>
        <c:axId val="324353743"/>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36238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Aktualiausių problemų Lietuvoje vidurkiai</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6000"/>
                    <a:lumOff val="94000"/>
                  </a:schemeClr>
                </a:gs>
                <a:gs pos="60000">
                  <a:srgbClr val="53B582"/>
                </a:gs>
              </a:gsLst>
              <a:lin ang="5400000" scaled="1"/>
            </a:gradFill>
            <a:ln>
              <a:noFill/>
            </a:ln>
            <a:effectLst/>
            <a:sp3d/>
          </c:spPr>
          <c:invertIfNegative val="0"/>
          <c:dLbls>
            <c:dLbl>
              <c:idx val="5"/>
              <c:spPr>
                <a:noFill/>
                <a:ln>
                  <a:noFill/>
                </a:ln>
                <a:effectLst/>
              </c:spPr>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lt-LT"/>
                </a:p>
              </c:txPr>
              <c:showLegendKey val="0"/>
              <c:showVal val="1"/>
              <c:showCatName val="0"/>
              <c:showSerName val="0"/>
              <c:showPercent val="0"/>
              <c:showBubbleSize val="0"/>
              <c:extLst>
                <c:ext xmlns:c16="http://schemas.microsoft.com/office/drawing/2014/chart" uri="{C3380CC4-5D6E-409C-BE32-E72D297353CC}">
                  <c16:uniqueId val="{00000000-7460-4736-9F11-662F83F6B980}"/>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'korupcija tarp kitu problemu'!$A$34:$A$42</c:f>
              <c:strCache>
                <c:ptCount val="9"/>
                <c:pt idx="0">
                  <c:v>Alkoholizmas</c:v>
                </c:pt>
                <c:pt idx="1">
                  <c:v>Valstybės tarnautojų, politikų nekompetencija, profesionalumo stoka</c:v>
                </c:pt>
                <c:pt idx="2">
                  <c:v>Biurokratizmas</c:v>
                </c:pt>
                <c:pt idx="3">
                  <c:v>Netobuli įstatymai, teisinio reguliavimo spragos</c:v>
                </c:pt>
                <c:pt idx="4">
                  <c:v>Narkotikų vartojimas</c:v>
                </c:pt>
                <c:pt idx="5">
                  <c:v>Korupcija</c:v>
                </c:pt>
                <c:pt idx="6">
                  <c:v>Sveikatos apsaugos problemos</c:v>
                </c:pt>
                <c:pt idx="7">
                  <c:v>Maži atlyginimai</c:v>
                </c:pt>
                <c:pt idx="8">
                  <c:v>Didelės kainos / infliacija</c:v>
                </c:pt>
              </c:strCache>
            </c:strRef>
          </c:cat>
          <c:val>
            <c:numRef>
              <c:f>'korupcija tarp kitu problemu'!$B$34:$B$42</c:f>
              <c:numCache>
                <c:formatCode>General</c:formatCode>
                <c:ptCount val="9"/>
                <c:pt idx="0">
                  <c:v>2.99</c:v>
                </c:pt>
                <c:pt idx="1">
                  <c:v>3.03</c:v>
                </c:pt>
                <c:pt idx="2">
                  <c:v>3.09</c:v>
                </c:pt>
                <c:pt idx="3">
                  <c:v>3.1</c:v>
                </c:pt>
                <c:pt idx="4">
                  <c:v>3.21</c:v>
                </c:pt>
                <c:pt idx="5">
                  <c:v>3.24</c:v>
                </c:pt>
                <c:pt idx="6">
                  <c:v>3.31</c:v>
                </c:pt>
                <c:pt idx="7">
                  <c:v>3.36</c:v>
                </c:pt>
                <c:pt idx="8">
                  <c:v>3.46</c:v>
                </c:pt>
              </c:numCache>
            </c:numRef>
          </c:val>
          <c:extLst>
            <c:ext xmlns:c16="http://schemas.microsoft.com/office/drawing/2014/chart" uri="{C3380CC4-5D6E-409C-BE32-E72D297353CC}">
              <c16:uniqueId val="{00000000-AE42-485B-96A1-89C0D2E246AD}"/>
            </c:ext>
          </c:extLst>
        </c:ser>
        <c:dLbls>
          <c:showLegendKey val="0"/>
          <c:showVal val="1"/>
          <c:showCatName val="0"/>
          <c:showSerName val="0"/>
          <c:showPercent val="0"/>
          <c:showBubbleSize val="0"/>
        </c:dLbls>
        <c:gapWidth val="150"/>
        <c:shape val="box"/>
        <c:axId val="140943440"/>
        <c:axId val="140887776"/>
        <c:axId val="0"/>
      </c:bar3DChart>
      <c:catAx>
        <c:axId val="1409434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0887776"/>
        <c:crosses val="autoZero"/>
        <c:auto val="1"/>
        <c:lblAlgn val="ctr"/>
        <c:lblOffset val="100"/>
        <c:noMultiLvlLbl val="0"/>
      </c:catAx>
      <c:valAx>
        <c:axId val="140887776"/>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09434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paplitimas prokuratūrose</a:t>
            </a:r>
            <a:endParaRPr lang="en-US" sz="1800" b="1"/>
          </a:p>
        </c:rich>
      </c:tx>
      <c:layout>
        <c:manualLayout>
          <c:xMode val="edge"/>
          <c:yMode val="edge"/>
          <c:x val="0.29611789151356083"/>
          <c:y val="3.2407407407407406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institucijos!$F$151</c:f>
              <c:strCache>
                <c:ptCount val="1"/>
                <c:pt idx="0">
                  <c:v>Labai korumpuota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institucijos!$E$152:$E$154</c:f>
              <c:strCache>
                <c:ptCount val="3"/>
                <c:pt idx="0">
                  <c:v>Generalinė prokuratūra</c:v>
                </c:pt>
                <c:pt idx="1">
                  <c:v>Apygardos prokuratūros</c:v>
                </c:pt>
                <c:pt idx="2">
                  <c:v>Apylinkės prokuratūros</c:v>
                </c:pt>
              </c:strCache>
            </c:strRef>
          </c:cat>
          <c:val>
            <c:numRef>
              <c:f>institucijos!$F$152:$F$154</c:f>
              <c:numCache>
                <c:formatCode>0%</c:formatCode>
                <c:ptCount val="3"/>
                <c:pt idx="0">
                  <c:v>0.28199999999999997</c:v>
                </c:pt>
                <c:pt idx="1">
                  <c:v>0.29499999999999998</c:v>
                </c:pt>
                <c:pt idx="2">
                  <c:v>0.313</c:v>
                </c:pt>
              </c:numCache>
            </c:numRef>
          </c:val>
          <c:extLst>
            <c:ext xmlns:c16="http://schemas.microsoft.com/office/drawing/2014/chart" uri="{C3380CC4-5D6E-409C-BE32-E72D297353CC}">
              <c16:uniqueId val="{00000000-108B-4849-AE32-F0FBD731CA30}"/>
            </c:ext>
          </c:extLst>
        </c:ser>
        <c:ser>
          <c:idx val="1"/>
          <c:order val="1"/>
          <c:tx>
            <c:strRef>
              <c:f>institucijos!$G$151</c:f>
              <c:strCache>
                <c:ptCount val="1"/>
                <c:pt idx="0">
                  <c:v>Iš dalies korumpuota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institucijos!$E$152:$E$154</c:f>
              <c:strCache>
                <c:ptCount val="3"/>
                <c:pt idx="0">
                  <c:v>Generalinė prokuratūra</c:v>
                </c:pt>
                <c:pt idx="1">
                  <c:v>Apygardos prokuratūros</c:v>
                </c:pt>
                <c:pt idx="2">
                  <c:v>Apylinkės prokuratūros</c:v>
                </c:pt>
              </c:strCache>
            </c:strRef>
          </c:cat>
          <c:val>
            <c:numRef>
              <c:f>institucijos!$G$152:$G$154</c:f>
              <c:numCache>
                <c:formatCode>0%</c:formatCode>
                <c:ptCount val="3"/>
                <c:pt idx="0">
                  <c:v>0.38400000000000001</c:v>
                </c:pt>
                <c:pt idx="1">
                  <c:v>0.49399999999999999</c:v>
                </c:pt>
                <c:pt idx="2">
                  <c:v>0.55900000000000005</c:v>
                </c:pt>
              </c:numCache>
            </c:numRef>
          </c:val>
          <c:extLst>
            <c:ext xmlns:c16="http://schemas.microsoft.com/office/drawing/2014/chart" uri="{C3380CC4-5D6E-409C-BE32-E72D297353CC}">
              <c16:uniqueId val="{00000001-108B-4849-AE32-F0FBD731CA30}"/>
            </c:ext>
          </c:extLst>
        </c:ser>
        <c:ser>
          <c:idx val="2"/>
          <c:order val="2"/>
          <c:tx>
            <c:strRef>
              <c:f>institucijos!$H$151</c:f>
              <c:strCache>
                <c:ptCount val="1"/>
                <c:pt idx="0">
                  <c:v>Visai nekorumpuota</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institucijos!$E$152:$E$154</c:f>
              <c:strCache>
                <c:ptCount val="3"/>
                <c:pt idx="0">
                  <c:v>Generalinė prokuratūra</c:v>
                </c:pt>
                <c:pt idx="1">
                  <c:v>Apygardos prokuratūros</c:v>
                </c:pt>
                <c:pt idx="2">
                  <c:v>Apylinkės prokuratūros</c:v>
                </c:pt>
              </c:strCache>
            </c:strRef>
          </c:cat>
          <c:val>
            <c:numRef>
              <c:f>institucijos!$H$152:$H$154</c:f>
              <c:numCache>
                <c:formatCode>0%</c:formatCode>
                <c:ptCount val="3"/>
                <c:pt idx="0">
                  <c:v>0.114</c:v>
                </c:pt>
                <c:pt idx="1">
                  <c:v>0.05</c:v>
                </c:pt>
                <c:pt idx="2">
                  <c:v>1.6E-2</c:v>
                </c:pt>
              </c:numCache>
            </c:numRef>
          </c:val>
          <c:extLst>
            <c:ext xmlns:c16="http://schemas.microsoft.com/office/drawing/2014/chart" uri="{C3380CC4-5D6E-409C-BE32-E72D297353CC}">
              <c16:uniqueId val="{00000002-108B-4849-AE32-F0FBD731CA30}"/>
            </c:ext>
          </c:extLst>
        </c:ser>
        <c:ser>
          <c:idx val="3"/>
          <c:order val="3"/>
          <c:tx>
            <c:strRef>
              <c:f>institucijos!$I$151</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institucijos!$E$152:$E$154</c:f>
              <c:strCache>
                <c:ptCount val="3"/>
                <c:pt idx="0">
                  <c:v>Generalinė prokuratūra</c:v>
                </c:pt>
                <c:pt idx="1">
                  <c:v>Apygardos prokuratūros</c:v>
                </c:pt>
                <c:pt idx="2">
                  <c:v>Apylinkės prokuratūros</c:v>
                </c:pt>
              </c:strCache>
            </c:strRef>
          </c:cat>
          <c:val>
            <c:numRef>
              <c:f>institucijos!$I$152:$I$154</c:f>
              <c:numCache>
                <c:formatCode>0%</c:formatCode>
                <c:ptCount val="3"/>
                <c:pt idx="0">
                  <c:v>0.219</c:v>
                </c:pt>
                <c:pt idx="1">
                  <c:v>0.161</c:v>
                </c:pt>
                <c:pt idx="2">
                  <c:v>0.111</c:v>
                </c:pt>
              </c:numCache>
            </c:numRef>
          </c:val>
          <c:extLst>
            <c:ext xmlns:c16="http://schemas.microsoft.com/office/drawing/2014/chart" uri="{C3380CC4-5D6E-409C-BE32-E72D297353CC}">
              <c16:uniqueId val="{00000003-108B-4849-AE32-F0FBD731CA30}"/>
            </c:ext>
          </c:extLst>
        </c:ser>
        <c:dLbls>
          <c:showLegendKey val="0"/>
          <c:showVal val="1"/>
          <c:showCatName val="0"/>
          <c:showSerName val="0"/>
          <c:showPercent val="0"/>
          <c:showBubbleSize val="0"/>
        </c:dLbls>
        <c:gapWidth val="150"/>
        <c:shape val="box"/>
        <c:axId val="324365263"/>
        <c:axId val="324347503"/>
        <c:axId val="0"/>
      </c:bar3DChart>
      <c:catAx>
        <c:axId val="32436526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347503"/>
        <c:crosses val="autoZero"/>
        <c:auto val="1"/>
        <c:lblAlgn val="ctr"/>
        <c:lblOffset val="100"/>
        <c:noMultiLvlLbl val="0"/>
      </c:catAx>
      <c:valAx>
        <c:axId val="324347503"/>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3243652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paplitimas savivaldybių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Lapas3!$G$15</c:f>
              <c:strCache>
                <c:ptCount val="1"/>
                <c:pt idx="0">
                  <c:v>Labai korumpuota</c:v>
                </c:pt>
              </c:strCache>
            </c:strRef>
          </c:tx>
          <c:spPr>
            <a:gradFill>
              <a:gsLst>
                <a:gs pos="0">
                  <a:schemeClr val="accent1">
                    <a:lumMod val="5000"/>
                    <a:lumOff val="95000"/>
                  </a:schemeClr>
                </a:gs>
                <a:gs pos="63566">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Lapas3!$F$16:$F$27</c:f>
              <c:strCache>
                <c:ptCount val="12"/>
                <c:pt idx="0">
                  <c:v>Švietimo skyrius</c:v>
                </c:pt>
                <c:pt idx="1">
                  <c:v>Vaiko teisių apsaugos skyrius</c:v>
                </c:pt>
                <c:pt idx="2">
                  <c:v>Seniūnijos</c:v>
                </c:pt>
                <c:pt idx="3">
                  <c:v>Socialinės paramos skyrius</c:v>
                </c:pt>
                <c:pt idx="4">
                  <c:v>Savivaldybės administracijos</c:v>
                </c:pt>
                <c:pt idx="5">
                  <c:v>Taryba</c:v>
                </c:pt>
                <c:pt idx="6">
                  <c:v>Meras</c:v>
                </c:pt>
                <c:pt idx="7">
                  <c:v>Architektūros ir urbanistikos skyrius / Teritorijų planavimo skyrius</c:v>
                </c:pt>
                <c:pt idx="8">
                  <c:v>Verslo licencijavimo ir leidimų skyrius</c:v>
                </c:pt>
                <c:pt idx="9">
                  <c:v>Žemės duomenų skyrius</c:v>
                </c:pt>
                <c:pt idx="10">
                  <c:v>Statybos skyrius</c:v>
                </c:pt>
                <c:pt idx="11">
                  <c:v>Viešųjų pirkimų skyrius / komisija</c:v>
                </c:pt>
              </c:strCache>
            </c:strRef>
          </c:cat>
          <c:val>
            <c:numRef>
              <c:f>Lapas3!$G$16:$G$27</c:f>
              <c:numCache>
                <c:formatCode>0%</c:formatCode>
                <c:ptCount val="12"/>
                <c:pt idx="0">
                  <c:v>7.0999999999999994E-2</c:v>
                </c:pt>
                <c:pt idx="1">
                  <c:v>0.10299999999999999</c:v>
                </c:pt>
                <c:pt idx="2">
                  <c:v>0.104</c:v>
                </c:pt>
                <c:pt idx="3">
                  <c:v>0.13200000000000001</c:v>
                </c:pt>
                <c:pt idx="4">
                  <c:v>0.151</c:v>
                </c:pt>
                <c:pt idx="5">
                  <c:v>0.17799999999999999</c:v>
                </c:pt>
                <c:pt idx="6">
                  <c:v>0.21</c:v>
                </c:pt>
                <c:pt idx="7">
                  <c:v>0.29399999999999998</c:v>
                </c:pt>
                <c:pt idx="8">
                  <c:v>0.30299999999999999</c:v>
                </c:pt>
                <c:pt idx="9">
                  <c:v>0.32200000000000001</c:v>
                </c:pt>
                <c:pt idx="10">
                  <c:v>0.44</c:v>
                </c:pt>
                <c:pt idx="11">
                  <c:v>0.51800000000000002</c:v>
                </c:pt>
              </c:numCache>
            </c:numRef>
          </c:val>
          <c:extLst>
            <c:ext xmlns:c16="http://schemas.microsoft.com/office/drawing/2014/chart" uri="{C3380CC4-5D6E-409C-BE32-E72D297353CC}">
              <c16:uniqueId val="{00000000-D983-4494-94BE-14617B163F8A}"/>
            </c:ext>
          </c:extLst>
        </c:ser>
        <c:ser>
          <c:idx val="1"/>
          <c:order val="1"/>
          <c:tx>
            <c:strRef>
              <c:f>Lapas3!$H$15</c:f>
              <c:strCache>
                <c:ptCount val="1"/>
                <c:pt idx="0">
                  <c:v>Iš dalies korumpuota</c:v>
                </c:pt>
              </c:strCache>
            </c:strRef>
          </c:tx>
          <c:spPr>
            <a:gradFill>
              <a:gsLst>
                <a:gs pos="0">
                  <a:schemeClr val="accent1">
                    <a:lumMod val="5000"/>
                    <a:lumOff val="95000"/>
                  </a:schemeClr>
                </a:gs>
                <a:gs pos="63566">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Lapas3!$F$16:$F$27</c:f>
              <c:strCache>
                <c:ptCount val="12"/>
                <c:pt idx="0">
                  <c:v>Švietimo skyrius</c:v>
                </c:pt>
                <c:pt idx="1">
                  <c:v>Vaiko teisių apsaugos skyrius</c:v>
                </c:pt>
                <c:pt idx="2">
                  <c:v>Seniūnijos</c:v>
                </c:pt>
                <c:pt idx="3">
                  <c:v>Socialinės paramos skyrius</c:v>
                </c:pt>
                <c:pt idx="4">
                  <c:v>Savivaldybės administracijos</c:v>
                </c:pt>
                <c:pt idx="5">
                  <c:v>Taryba</c:v>
                </c:pt>
                <c:pt idx="6">
                  <c:v>Meras</c:v>
                </c:pt>
                <c:pt idx="7">
                  <c:v>Architektūros ir urbanistikos skyrius / Teritorijų planavimo skyrius</c:v>
                </c:pt>
                <c:pt idx="8">
                  <c:v>Verslo licencijavimo ir leidimų skyrius</c:v>
                </c:pt>
                <c:pt idx="9">
                  <c:v>Žemės duomenų skyrius</c:v>
                </c:pt>
                <c:pt idx="10">
                  <c:v>Statybos skyrius</c:v>
                </c:pt>
                <c:pt idx="11">
                  <c:v>Viešųjų pirkimų skyrius / komisija</c:v>
                </c:pt>
              </c:strCache>
            </c:strRef>
          </c:cat>
          <c:val>
            <c:numRef>
              <c:f>Lapas3!$H$16:$H$27</c:f>
              <c:numCache>
                <c:formatCode>0%</c:formatCode>
                <c:ptCount val="12"/>
                <c:pt idx="0">
                  <c:v>0.45200000000000001</c:v>
                </c:pt>
                <c:pt idx="1">
                  <c:v>0.44</c:v>
                </c:pt>
                <c:pt idx="2">
                  <c:v>0.58899999999999997</c:v>
                </c:pt>
                <c:pt idx="3">
                  <c:v>0.51300000000000001</c:v>
                </c:pt>
                <c:pt idx="4">
                  <c:v>0.63800000000000001</c:v>
                </c:pt>
                <c:pt idx="5">
                  <c:v>0.623</c:v>
                </c:pt>
                <c:pt idx="6">
                  <c:v>0.55800000000000005</c:v>
                </c:pt>
                <c:pt idx="7">
                  <c:v>0.52900000000000003</c:v>
                </c:pt>
                <c:pt idx="8">
                  <c:v>0.45400000000000001</c:v>
                </c:pt>
                <c:pt idx="9">
                  <c:v>0.48499999999999999</c:v>
                </c:pt>
                <c:pt idx="10">
                  <c:v>0.45600000000000002</c:v>
                </c:pt>
                <c:pt idx="11">
                  <c:v>0.375</c:v>
                </c:pt>
              </c:numCache>
            </c:numRef>
          </c:val>
          <c:extLst>
            <c:ext xmlns:c16="http://schemas.microsoft.com/office/drawing/2014/chart" uri="{C3380CC4-5D6E-409C-BE32-E72D297353CC}">
              <c16:uniqueId val="{00000001-D983-4494-94BE-14617B163F8A}"/>
            </c:ext>
          </c:extLst>
        </c:ser>
        <c:ser>
          <c:idx val="2"/>
          <c:order val="2"/>
          <c:tx>
            <c:strRef>
              <c:f>Lapas3!$I$15</c:f>
              <c:strCache>
                <c:ptCount val="1"/>
                <c:pt idx="0">
                  <c:v>Visai nekorumpuota</c:v>
                </c:pt>
              </c:strCache>
            </c:strRef>
          </c:tx>
          <c:spPr>
            <a:gradFill>
              <a:gsLst>
                <a:gs pos="0">
                  <a:schemeClr val="accent1">
                    <a:lumMod val="5000"/>
                    <a:lumOff val="95000"/>
                  </a:schemeClr>
                </a:gs>
                <a:gs pos="63566">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Lapas3!$F$16:$F$27</c:f>
              <c:strCache>
                <c:ptCount val="12"/>
                <c:pt idx="0">
                  <c:v>Švietimo skyrius</c:v>
                </c:pt>
                <c:pt idx="1">
                  <c:v>Vaiko teisių apsaugos skyrius</c:v>
                </c:pt>
                <c:pt idx="2">
                  <c:v>Seniūnijos</c:v>
                </c:pt>
                <c:pt idx="3">
                  <c:v>Socialinės paramos skyrius</c:v>
                </c:pt>
                <c:pt idx="4">
                  <c:v>Savivaldybės administracijos</c:v>
                </c:pt>
                <c:pt idx="5">
                  <c:v>Taryba</c:v>
                </c:pt>
                <c:pt idx="6">
                  <c:v>Meras</c:v>
                </c:pt>
                <c:pt idx="7">
                  <c:v>Architektūros ir urbanistikos skyrius / Teritorijų planavimo skyrius</c:v>
                </c:pt>
                <c:pt idx="8">
                  <c:v>Verslo licencijavimo ir leidimų skyrius</c:v>
                </c:pt>
                <c:pt idx="9">
                  <c:v>Žemės duomenų skyrius</c:v>
                </c:pt>
                <c:pt idx="10">
                  <c:v>Statybos skyrius</c:v>
                </c:pt>
                <c:pt idx="11">
                  <c:v>Viešųjų pirkimų skyrius / komisija</c:v>
                </c:pt>
              </c:strCache>
            </c:strRef>
          </c:cat>
          <c:val>
            <c:numRef>
              <c:f>Lapas3!$I$16:$I$27</c:f>
              <c:numCache>
                <c:formatCode>0%</c:formatCode>
                <c:ptCount val="12"/>
                <c:pt idx="0">
                  <c:v>0.2</c:v>
                </c:pt>
                <c:pt idx="1">
                  <c:v>0.222</c:v>
                </c:pt>
                <c:pt idx="2">
                  <c:v>0.129</c:v>
                </c:pt>
                <c:pt idx="3">
                  <c:v>0.159</c:v>
                </c:pt>
                <c:pt idx="4">
                  <c:v>3.4000000000000002E-2</c:v>
                </c:pt>
                <c:pt idx="5">
                  <c:v>6.7000000000000004E-2</c:v>
                </c:pt>
                <c:pt idx="6">
                  <c:v>5.8000000000000003E-2</c:v>
                </c:pt>
                <c:pt idx="7">
                  <c:v>2.5999999999999999E-2</c:v>
                </c:pt>
                <c:pt idx="8">
                  <c:v>6.6000000000000003E-2</c:v>
                </c:pt>
                <c:pt idx="9">
                  <c:v>3.3000000000000002E-2</c:v>
                </c:pt>
                <c:pt idx="10">
                  <c:v>8.9999999999999993E-3</c:v>
                </c:pt>
                <c:pt idx="11">
                  <c:v>0.02</c:v>
                </c:pt>
              </c:numCache>
            </c:numRef>
          </c:val>
          <c:extLst>
            <c:ext xmlns:c16="http://schemas.microsoft.com/office/drawing/2014/chart" uri="{C3380CC4-5D6E-409C-BE32-E72D297353CC}">
              <c16:uniqueId val="{00000002-D983-4494-94BE-14617B163F8A}"/>
            </c:ext>
          </c:extLst>
        </c:ser>
        <c:ser>
          <c:idx val="3"/>
          <c:order val="3"/>
          <c:tx>
            <c:strRef>
              <c:f>Lapas3!$J$15</c:f>
              <c:strCache>
                <c:ptCount val="1"/>
                <c:pt idx="0">
                  <c:v>Nežino, neatsakė</c:v>
                </c:pt>
              </c:strCache>
            </c:strRef>
          </c:tx>
          <c:spPr>
            <a:gradFill>
              <a:gsLst>
                <a:gs pos="0">
                  <a:schemeClr val="accent1">
                    <a:lumMod val="5000"/>
                    <a:lumOff val="95000"/>
                  </a:schemeClr>
                </a:gs>
                <a:gs pos="63566">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Lapas3!$F$16:$F$27</c:f>
              <c:strCache>
                <c:ptCount val="12"/>
                <c:pt idx="0">
                  <c:v>Švietimo skyrius</c:v>
                </c:pt>
                <c:pt idx="1">
                  <c:v>Vaiko teisių apsaugos skyrius</c:v>
                </c:pt>
                <c:pt idx="2">
                  <c:v>Seniūnijos</c:v>
                </c:pt>
                <c:pt idx="3">
                  <c:v>Socialinės paramos skyrius</c:v>
                </c:pt>
                <c:pt idx="4">
                  <c:v>Savivaldybės administracijos</c:v>
                </c:pt>
                <c:pt idx="5">
                  <c:v>Taryba</c:v>
                </c:pt>
                <c:pt idx="6">
                  <c:v>Meras</c:v>
                </c:pt>
                <c:pt idx="7">
                  <c:v>Architektūros ir urbanistikos skyrius / Teritorijų planavimo skyrius</c:v>
                </c:pt>
                <c:pt idx="8">
                  <c:v>Verslo licencijavimo ir leidimų skyrius</c:v>
                </c:pt>
                <c:pt idx="9">
                  <c:v>Žemės duomenų skyrius</c:v>
                </c:pt>
                <c:pt idx="10">
                  <c:v>Statybos skyrius</c:v>
                </c:pt>
                <c:pt idx="11">
                  <c:v>Viešųjų pirkimų skyrius / komisija</c:v>
                </c:pt>
              </c:strCache>
            </c:strRef>
          </c:cat>
          <c:val>
            <c:numRef>
              <c:f>Lapas3!$J$16:$J$27</c:f>
              <c:numCache>
                <c:formatCode>0%</c:formatCode>
                <c:ptCount val="12"/>
                <c:pt idx="0">
                  <c:v>0.27700000000000002</c:v>
                </c:pt>
                <c:pt idx="1">
                  <c:v>0.23499999999999999</c:v>
                </c:pt>
                <c:pt idx="2">
                  <c:v>0.17799999999999999</c:v>
                </c:pt>
                <c:pt idx="3">
                  <c:v>0.19500000000000001</c:v>
                </c:pt>
                <c:pt idx="4">
                  <c:v>0.17799999999999999</c:v>
                </c:pt>
                <c:pt idx="5">
                  <c:v>0.13100000000000001</c:v>
                </c:pt>
                <c:pt idx="6">
                  <c:v>0.17399999999999999</c:v>
                </c:pt>
                <c:pt idx="7">
                  <c:v>0.151</c:v>
                </c:pt>
                <c:pt idx="8">
                  <c:v>0.17599999999999999</c:v>
                </c:pt>
                <c:pt idx="9">
                  <c:v>0.16</c:v>
                </c:pt>
                <c:pt idx="10">
                  <c:v>9.5000000000000001E-2</c:v>
                </c:pt>
                <c:pt idx="11">
                  <c:v>8.5999999999999993E-2</c:v>
                </c:pt>
              </c:numCache>
            </c:numRef>
          </c:val>
          <c:extLst>
            <c:ext xmlns:c16="http://schemas.microsoft.com/office/drawing/2014/chart" uri="{C3380CC4-5D6E-409C-BE32-E72D297353CC}">
              <c16:uniqueId val="{00000003-D983-4494-94BE-14617B163F8A}"/>
            </c:ext>
          </c:extLst>
        </c:ser>
        <c:dLbls>
          <c:showLegendKey val="0"/>
          <c:showVal val="1"/>
          <c:showCatName val="0"/>
          <c:showSerName val="0"/>
          <c:showPercent val="0"/>
          <c:showBubbleSize val="0"/>
        </c:dLbls>
        <c:gapWidth val="150"/>
        <c:shape val="box"/>
        <c:axId val="2002650863"/>
        <c:axId val="2002670063"/>
        <c:axId val="0"/>
      </c:bar3DChart>
      <c:catAx>
        <c:axId val="2002650863"/>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002670063"/>
        <c:crosses val="autoZero"/>
        <c:auto val="1"/>
        <c:lblAlgn val="ctr"/>
        <c:lblOffset val="100"/>
        <c:noMultiLvlLbl val="0"/>
      </c:catAx>
      <c:valAx>
        <c:axId val="2002670063"/>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0026508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paplitimas Lietuvos</a:t>
            </a:r>
            <a:r>
              <a:rPr lang="en-US" sz="1800" b="1"/>
              <a:t> </a:t>
            </a:r>
            <a:r>
              <a:rPr lang="lt-LT" sz="1800" b="1"/>
              <a:t>ministerijose</a:t>
            </a:r>
            <a:r>
              <a:rPr lang="en-US" sz="1800" b="1"/>
              <a:t> bei joms pavaldžios įstaigo</a:t>
            </a:r>
            <a:r>
              <a:rPr lang="lt-LT" sz="1800" b="1"/>
              <a:t>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Sheet2!$J$3</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Sheet2!$I$4:$I$17</c:f>
              <c:strCache>
                <c:ptCount val="14"/>
                <c:pt idx="0">
                  <c:v>Kultūros ministerija ir jai pavaldžios įstaigos</c:v>
                </c:pt>
                <c:pt idx="1">
                  <c:v>Švietimo, mokslo ir sporto ministerija ir jai pavaldžios įst.</c:v>
                </c:pt>
                <c:pt idx="2">
                  <c:v>Socialinės apsaugos ir darbo ministerija ir jai pavaldžios įst.</c:v>
                </c:pt>
                <c:pt idx="3">
                  <c:v>Užsienio reikalų ministerija ir jai pavaldžios įstaigos</c:v>
                </c:pt>
                <c:pt idx="4">
                  <c:v>Krašto apsaugos ministerija ir jai pavaldžios įstaigos</c:v>
                </c:pt>
                <c:pt idx="5">
                  <c:v>Finansų ministerija ir jai pavaldžios įstaigos</c:v>
                </c:pt>
                <c:pt idx="6">
                  <c:v>Teisingumo ministerija ir jai pavaldžios įstaigos</c:v>
                </c:pt>
                <c:pt idx="7">
                  <c:v>Ekonomikos ir inovacijų ministerija ir jai pavaldžios įstaigos</c:v>
                </c:pt>
                <c:pt idx="8">
                  <c:v>Aplinkos ministerija ir jai pavaldžios įstaigos</c:v>
                </c:pt>
                <c:pt idx="9">
                  <c:v>Susisiekimo ministerija ir jai pavaldžios įstaigos</c:v>
                </c:pt>
                <c:pt idx="10">
                  <c:v>Vidaus reikalų ministerija ir jai pavaldžios įstaigos</c:v>
                </c:pt>
                <c:pt idx="11">
                  <c:v>Žemės ūkio ministerija ir jai pavaldžios įstaigos</c:v>
                </c:pt>
                <c:pt idx="12">
                  <c:v>Sveikatos apsaugos ministerija ir jai pavaldžios įstaigos</c:v>
                </c:pt>
                <c:pt idx="13">
                  <c:v>Energetikos ministerija ir jai pavaldžios įstaigos</c:v>
                </c:pt>
              </c:strCache>
            </c:strRef>
          </c:cat>
          <c:val>
            <c:numRef>
              <c:f>Sheet2!$J$4:$J$17</c:f>
              <c:numCache>
                <c:formatCode>0%</c:formatCode>
                <c:ptCount val="14"/>
                <c:pt idx="0">
                  <c:v>7.2999999999999995E-2</c:v>
                </c:pt>
                <c:pt idx="1">
                  <c:v>8.3000000000000004E-2</c:v>
                </c:pt>
                <c:pt idx="2">
                  <c:v>0.11</c:v>
                </c:pt>
                <c:pt idx="3">
                  <c:v>0.16800000000000001</c:v>
                </c:pt>
                <c:pt idx="4">
                  <c:v>0.17699999999999999</c:v>
                </c:pt>
                <c:pt idx="5">
                  <c:v>0.184</c:v>
                </c:pt>
                <c:pt idx="6">
                  <c:v>0.187</c:v>
                </c:pt>
                <c:pt idx="7">
                  <c:v>0.20599999999999999</c:v>
                </c:pt>
                <c:pt idx="8">
                  <c:v>0.22</c:v>
                </c:pt>
                <c:pt idx="9">
                  <c:v>0.23300000000000001</c:v>
                </c:pt>
                <c:pt idx="10">
                  <c:v>0.23499999999999999</c:v>
                </c:pt>
                <c:pt idx="11">
                  <c:v>0.34200000000000003</c:v>
                </c:pt>
                <c:pt idx="12">
                  <c:v>0.35399999999999998</c:v>
                </c:pt>
                <c:pt idx="13">
                  <c:v>0.436</c:v>
                </c:pt>
              </c:numCache>
            </c:numRef>
          </c:val>
          <c:extLst>
            <c:ext xmlns:c16="http://schemas.microsoft.com/office/drawing/2014/chart" uri="{C3380CC4-5D6E-409C-BE32-E72D297353CC}">
              <c16:uniqueId val="{00000000-5B34-42C1-BA4A-F3501078F516}"/>
            </c:ext>
          </c:extLst>
        </c:ser>
        <c:ser>
          <c:idx val="1"/>
          <c:order val="1"/>
          <c:tx>
            <c:strRef>
              <c:f>Sheet2!$K$3</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Sheet2!$I$4:$I$17</c:f>
              <c:strCache>
                <c:ptCount val="14"/>
                <c:pt idx="0">
                  <c:v>Kultūros ministerija ir jai pavaldžios įstaigos</c:v>
                </c:pt>
                <c:pt idx="1">
                  <c:v>Švietimo, mokslo ir sporto ministerija ir jai pavaldžios įst.</c:v>
                </c:pt>
                <c:pt idx="2">
                  <c:v>Socialinės apsaugos ir darbo ministerija ir jai pavaldžios įst.</c:v>
                </c:pt>
                <c:pt idx="3">
                  <c:v>Užsienio reikalų ministerija ir jai pavaldžios įstaigos</c:v>
                </c:pt>
                <c:pt idx="4">
                  <c:v>Krašto apsaugos ministerija ir jai pavaldžios įstaigos</c:v>
                </c:pt>
                <c:pt idx="5">
                  <c:v>Finansų ministerija ir jai pavaldžios įstaigos</c:v>
                </c:pt>
                <c:pt idx="6">
                  <c:v>Teisingumo ministerija ir jai pavaldžios įstaigos</c:v>
                </c:pt>
                <c:pt idx="7">
                  <c:v>Ekonomikos ir inovacijų ministerija ir jai pavaldžios įstaigos</c:v>
                </c:pt>
                <c:pt idx="8">
                  <c:v>Aplinkos ministerija ir jai pavaldžios įstaigos</c:v>
                </c:pt>
                <c:pt idx="9">
                  <c:v>Susisiekimo ministerija ir jai pavaldžios įstaigos</c:v>
                </c:pt>
                <c:pt idx="10">
                  <c:v>Vidaus reikalų ministerija ir jai pavaldžios įstaigos</c:v>
                </c:pt>
                <c:pt idx="11">
                  <c:v>Žemės ūkio ministerija ir jai pavaldžios įstaigos</c:v>
                </c:pt>
                <c:pt idx="12">
                  <c:v>Sveikatos apsaugos ministerija ir jai pavaldžios įstaigos</c:v>
                </c:pt>
                <c:pt idx="13">
                  <c:v>Energetikos ministerija ir jai pavaldžios įstaigos</c:v>
                </c:pt>
              </c:strCache>
            </c:strRef>
          </c:cat>
          <c:val>
            <c:numRef>
              <c:f>Sheet2!$K$4:$K$17</c:f>
              <c:numCache>
                <c:formatCode>0%</c:formatCode>
                <c:ptCount val="14"/>
                <c:pt idx="0">
                  <c:v>0.38800000000000001</c:v>
                </c:pt>
                <c:pt idx="1">
                  <c:v>0.504</c:v>
                </c:pt>
                <c:pt idx="2">
                  <c:v>0.48899999999999999</c:v>
                </c:pt>
                <c:pt idx="3">
                  <c:v>0.377</c:v>
                </c:pt>
                <c:pt idx="4">
                  <c:v>0.436</c:v>
                </c:pt>
                <c:pt idx="5">
                  <c:v>0.45100000000000001</c:v>
                </c:pt>
                <c:pt idx="6">
                  <c:v>0.52700000000000002</c:v>
                </c:pt>
                <c:pt idx="7">
                  <c:v>0.47699999999999998</c:v>
                </c:pt>
                <c:pt idx="8">
                  <c:v>0.56399999999999995</c:v>
                </c:pt>
                <c:pt idx="9">
                  <c:v>0.47899999999999998</c:v>
                </c:pt>
                <c:pt idx="10">
                  <c:v>0.45600000000000002</c:v>
                </c:pt>
                <c:pt idx="11">
                  <c:v>0.44500000000000001</c:v>
                </c:pt>
                <c:pt idx="12">
                  <c:v>0.48099999999999998</c:v>
                </c:pt>
                <c:pt idx="13">
                  <c:v>0.38300000000000001</c:v>
                </c:pt>
              </c:numCache>
            </c:numRef>
          </c:val>
          <c:extLst>
            <c:ext xmlns:c16="http://schemas.microsoft.com/office/drawing/2014/chart" uri="{C3380CC4-5D6E-409C-BE32-E72D297353CC}">
              <c16:uniqueId val="{00000001-5B34-42C1-BA4A-F3501078F516}"/>
            </c:ext>
          </c:extLst>
        </c:ser>
        <c:ser>
          <c:idx val="2"/>
          <c:order val="2"/>
          <c:tx>
            <c:strRef>
              <c:f>Sheet2!$L$3</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Sheet2!$I$4:$I$17</c:f>
              <c:strCache>
                <c:ptCount val="14"/>
                <c:pt idx="0">
                  <c:v>Kultūros ministerija ir jai pavaldžios įstaigos</c:v>
                </c:pt>
                <c:pt idx="1">
                  <c:v>Švietimo, mokslo ir sporto ministerija ir jai pavaldžios įst.</c:v>
                </c:pt>
                <c:pt idx="2">
                  <c:v>Socialinės apsaugos ir darbo ministerija ir jai pavaldžios įst.</c:v>
                </c:pt>
                <c:pt idx="3">
                  <c:v>Užsienio reikalų ministerija ir jai pavaldžios įstaigos</c:v>
                </c:pt>
                <c:pt idx="4">
                  <c:v>Krašto apsaugos ministerija ir jai pavaldžios įstaigos</c:v>
                </c:pt>
                <c:pt idx="5">
                  <c:v>Finansų ministerija ir jai pavaldžios įstaigos</c:v>
                </c:pt>
                <c:pt idx="6">
                  <c:v>Teisingumo ministerija ir jai pavaldžios įstaigos</c:v>
                </c:pt>
                <c:pt idx="7">
                  <c:v>Ekonomikos ir inovacijų ministerija ir jai pavaldžios įstaigos</c:v>
                </c:pt>
                <c:pt idx="8">
                  <c:v>Aplinkos ministerija ir jai pavaldžios įstaigos</c:v>
                </c:pt>
                <c:pt idx="9">
                  <c:v>Susisiekimo ministerija ir jai pavaldžios įstaigos</c:v>
                </c:pt>
                <c:pt idx="10">
                  <c:v>Vidaus reikalų ministerija ir jai pavaldžios įstaigos</c:v>
                </c:pt>
                <c:pt idx="11">
                  <c:v>Žemės ūkio ministerija ir jai pavaldžios įstaigos</c:v>
                </c:pt>
                <c:pt idx="12">
                  <c:v>Sveikatos apsaugos ministerija ir jai pavaldžios įstaigos</c:v>
                </c:pt>
                <c:pt idx="13">
                  <c:v>Energetikos ministerija ir jai pavaldžios įstaigos</c:v>
                </c:pt>
              </c:strCache>
            </c:strRef>
          </c:cat>
          <c:val>
            <c:numRef>
              <c:f>Sheet2!$L$4:$L$17</c:f>
              <c:numCache>
                <c:formatCode>0%</c:formatCode>
                <c:ptCount val="14"/>
                <c:pt idx="0">
                  <c:v>0.22500000000000001</c:v>
                </c:pt>
                <c:pt idx="1">
                  <c:v>0.152</c:v>
                </c:pt>
                <c:pt idx="2">
                  <c:v>0.152</c:v>
                </c:pt>
                <c:pt idx="3">
                  <c:v>0.14000000000000001</c:v>
                </c:pt>
                <c:pt idx="4">
                  <c:v>0.14000000000000001</c:v>
                </c:pt>
                <c:pt idx="5">
                  <c:v>7.9000000000000001E-2</c:v>
                </c:pt>
                <c:pt idx="6">
                  <c:v>8.3000000000000004E-2</c:v>
                </c:pt>
                <c:pt idx="7">
                  <c:v>0.05</c:v>
                </c:pt>
                <c:pt idx="8">
                  <c:v>4.9000000000000002E-2</c:v>
                </c:pt>
                <c:pt idx="9">
                  <c:v>6.8000000000000005E-2</c:v>
                </c:pt>
                <c:pt idx="10">
                  <c:v>7.0999999999999994E-2</c:v>
                </c:pt>
                <c:pt idx="11">
                  <c:v>4.1000000000000002E-2</c:v>
                </c:pt>
                <c:pt idx="12">
                  <c:v>4.2000000000000003E-2</c:v>
                </c:pt>
                <c:pt idx="13">
                  <c:v>4.4999999999999998E-2</c:v>
                </c:pt>
              </c:numCache>
            </c:numRef>
          </c:val>
          <c:extLst>
            <c:ext xmlns:c16="http://schemas.microsoft.com/office/drawing/2014/chart" uri="{C3380CC4-5D6E-409C-BE32-E72D297353CC}">
              <c16:uniqueId val="{00000002-5B34-42C1-BA4A-F3501078F516}"/>
            </c:ext>
          </c:extLst>
        </c:ser>
        <c:ser>
          <c:idx val="3"/>
          <c:order val="3"/>
          <c:tx>
            <c:strRef>
              <c:f>Sheet2!$M$3</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Sheet2!$I$4:$I$17</c:f>
              <c:strCache>
                <c:ptCount val="14"/>
                <c:pt idx="0">
                  <c:v>Kultūros ministerija ir jai pavaldžios įstaigos</c:v>
                </c:pt>
                <c:pt idx="1">
                  <c:v>Švietimo, mokslo ir sporto ministerija ir jai pavaldžios įst.</c:v>
                </c:pt>
                <c:pt idx="2">
                  <c:v>Socialinės apsaugos ir darbo ministerija ir jai pavaldžios įst.</c:v>
                </c:pt>
                <c:pt idx="3">
                  <c:v>Užsienio reikalų ministerija ir jai pavaldžios įstaigos</c:v>
                </c:pt>
                <c:pt idx="4">
                  <c:v>Krašto apsaugos ministerija ir jai pavaldžios įstaigos</c:v>
                </c:pt>
                <c:pt idx="5">
                  <c:v>Finansų ministerija ir jai pavaldžios įstaigos</c:v>
                </c:pt>
                <c:pt idx="6">
                  <c:v>Teisingumo ministerija ir jai pavaldžios įstaigos</c:v>
                </c:pt>
                <c:pt idx="7">
                  <c:v>Ekonomikos ir inovacijų ministerija ir jai pavaldžios įstaigos</c:v>
                </c:pt>
                <c:pt idx="8">
                  <c:v>Aplinkos ministerija ir jai pavaldžios įstaigos</c:v>
                </c:pt>
                <c:pt idx="9">
                  <c:v>Susisiekimo ministerija ir jai pavaldžios įstaigos</c:v>
                </c:pt>
                <c:pt idx="10">
                  <c:v>Vidaus reikalų ministerija ir jai pavaldžios įstaigos</c:v>
                </c:pt>
                <c:pt idx="11">
                  <c:v>Žemės ūkio ministerija ir jai pavaldžios įstaigos</c:v>
                </c:pt>
                <c:pt idx="12">
                  <c:v>Sveikatos apsaugos ministerija ir jai pavaldžios įstaigos</c:v>
                </c:pt>
                <c:pt idx="13">
                  <c:v>Energetikos ministerija ir jai pavaldžios įstaigos</c:v>
                </c:pt>
              </c:strCache>
            </c:strRef>
          </c:cat>
          <c:val>
            <c:numRef>
              <c:f>Sheet2!$M$4:$M$17</c:f>
              <c:numCache>
                <c:formatCode>0%</c:formatCode>
                <c:ptCount val="14"/>
                <c:pt idx="0">
                  <c:v>0.314</c:v>
                </c:pt>
                <c:pt idx="1">
                  <c:v>0.26200000000000001</c:v>
                </c:pt>
                <c:pt idx="2">
                  <c:v>0.249</c:v>
                </c:pt>
                <c:pt idx="3">
                  <c:v>0.315</c:v>
                </c:pt>
                <c:pt idx="4">
                  <c:v>0.247</c:v>
                </c:pt>
                <c:pt idx="5">
                  <c:v>0.28599999999999998</c:v>
                </c:pt>
                <c:pt idx="6">
                  <c:v>0.20300000000000001</c:v>
                </c:pt>
                <c:pt idx="7">
                  <c:v>0.26600000000000001</c:v>
                </c:pt>
                <c:pt idx="8">
                  <c:v>0.16700000000000001</c:v>
                </c:pt>
                <c:pt idx="9">
                  <c:v>0.219</c:v>
                </c:pt>
                <c:pt idx="10">
                  <c:v>0.23699999999999999</c:v>
                </c:pt>
                <c:pt idx="11">
                  <c:v>0.17100000000000001</c:v>
                </c:pt>
                <c:pt idx="12">
                  <c:v>0.123</c:v>
                </c:pt>
                <c:pt idx="13">
                  <c:v>0.13500000000000001</c:v>
                </c:pt>
              </c:numCache>
            </c:numRef>
          </c:val>
          <c:extLst>
            <c:ext xmlns:c16="http://schemas.microsoft.com/office/drawing/2014/chart" uri="{C3380CC4-5D6E-409C-BE32-E72D297353CC}">
              <c16:uniqueId val="{00000003-5B34-42C1-BA4A-F3501078F516}"/>
            </c:ext>
          </c:extLst>
        </c:ser>
        <c:dLbls>
          <c:showLegendKey val="0"/>
          <c:showVal val="1"/>
          <c:showCatName val="0"/>
          <c:showSerName val="0"/>
          <c:showPercent val="0"/>
          <c:showBubbleSize val="0"/>
        </c:dLbls>
        <c:gapWidth val="150"/>
        <c:shape val="box"/>
        <c:axId val="1857595904"/>
        <c:axId val="1857596384"/>
        <c:axId val="0"/>
      </c:bar3DChart>
      <c:catAx>
        <c:axId val="18575959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857596384"/>
        <c:crosses val="autoZero"/>
        <c:auto val="1"/>
        <c:lblAlgn val="ctr"/>
        <c:lblOffset val="100"/>
        <c:noMultiLvlLbl val="0"/>
      </c:catAx>
      <c:valAx>
        <c:axId val="1857596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8575959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finansinėse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Sheet2!$K$35</c:f>
              <c:strCache>
                <c:ptCount val="1"/>
                <c:pt idx="0">
                  <c:v>Labai korumpuota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Sheet2!$J$36:$J$39</c:f>
              <c:strCache>
                <c:ptCount val="4"/>
                <c:pt idx="0">
                  <c:v>VĮ "Registrų centras"</c:v>
                </c:pt>
                <c:pt idx="1">
                  <c:v>Valstybinė mokesčių inspekcija (VMI)</c:v>
                </c:pt>
                <c:pt idx="2">
                  <c:v>Lietuvos bankas</c:v>
                </c:pt>
                <c:pt idx="3">
                  <c:v>Lietuvos teritorinės muitinės</c:v>
                </c:pt>
              </c:strCache>
            </c:strRef>
          </c:cat>
          <c:val>
            <c:numRef>
              <c:f>Sheet2!$K$36:$K$39</c:f>
              <c:numCache>
                <c:formatCode>0%</c:formatCode>
                <c:ptCount val="4"/>
                <c:pt idx="0">
                  <c:v>6.7000000000000004E-2</c:v>
                </c:pt>
                <c:pt idx="1">
                  <c:v>7.2999999999999995E-2</c:v>
                </c:pt>
                <c:pt idx="2">
                  <c:v>0.14499999999999999</c:v>
                </c:pt>
                <c:pt idx="3">
                  <c:v>0.187</c:v>
                </c:pt>
              </c:numCache>
            </c:numRef>
          </c:val>
          <c:extLst>
            <c:ext xmlns:c16="http://schemas.microsoft.com/office/drawing/2014/chart" uri="{C3380CC4-5D6E-409C-BE32-E72D297353CC}">
              <c16:uniqueId val="{00000000-6AE7-408D-9541-53966E2D1473}"/>
            </c:ext>
          </c:extLst>
        </c:ser>
        <c:ser>
          <c:idx val="1"/>
          <c:order val="1"/>
          <c:tx>
            <c:strRef>
              <c:f>Sheet2!$L$35</c:f>
              <c:strCache>
                <c:ptCount val="1"/>
                <c:pt idx="0">
                  <c:v>Iš dalies korumpuota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Sheet2!$J$36:$J$39</c:f>
              <c:strCache>
                <c:ptCount val="4"/>
                <c:pt idx="0">
                  <c:v>VĮ "Registrų centras"</c:v>
                </c:pt>
                <c:pt idx="1">
                  <c:v>Valstybinė mokesčių inspekcija (VMI)</c:v>
                </c:pt>
                <c:pt idx="2">
                  <c:v>Lietuvos bankas</c:v>
                </c:pt>
                <c:pt idx="3">
                  <c:v>Lietuvos teritorinės muitinės</c:v>
                </c:pt>
              </c:strCache>
            </c:strRef>
          </c:cat>
          <c:val>
            <c:numRef>
              <c:f>Sheet2!$L$36:$L$39</c:f>
              <c:numCache>
                <c:formatCode>0%</c:formatCode>
                <c:ptCount val="4"/>
                <c:pt idx="0">
                  <c:v>0.34899999999999998</c:v>
                </c:pt>
                <c:pt idx="1">
                  <c:v>0.29199999999999998</c:v>
                </c:pt>
                <c:pt idx="2">
                  <c:v>0.33900000000000002</c:v>
                </c:pt>
                <c:pt idx="3">
                  <c:v>0.47899999999999998</c:v>
                </c:pt>
              </c:numCache>
            </c:numRef>
          </c:val>
          <c:extLst>
            <c:ext xmlns:c16="http://schemas.microsoft.com/office/drawing/2014/chart" uri="{C3380CC4-5D6E-409C-BE32-E72D297353CC}">
              <c16:uniqueId val="{00000001-6AE7-408D-9541-53966E2D1473}"/>
            </c:ext>
          </c:extLst>
        </c:ser>
        <c:ser>
          <c:idx val="2"/>
          <c:order val="2"/>
          <c:tx>
            <c:strRef>
              <c:f>Sheet2!$M$35</c:f>
              <c:strCache>
                <c:ptCount val="1"/>
                <c:pt idx="0">
                  <c:v>Visai nekorumpuota</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Sheet2!$J$36:$J$39</c:f>
              <c:strCache>
                <c:ptCount val="4"/>
                <c:pt idx="0">
                  <c:v>VĮ "Registrų centras"</c:v>
                </c:pt>
                <c:pt idx="1">
                  <c:v>Valstybinė mokesčių inspekcija (VMI)</c:v>
                </c:pt>
                <c:pt idx="2">
                  <c:v>Lietuvos bankas</c:v>
                </c:pt>
                <c:pt idx="3">
                  <c:v>Lietuvos teritorinės muitinės</c:v>
                </c:pt>
              </c:strCache>
            </c:strRef>
          </c:cat>
          <c:val>
            <c:numRef>
              <c:f>Sheet2!$M$36:$M$39</c:f>
              <c:numCache>
                <c:formatCode>0%</c:formatCode>
                <c:ptCount val="4"/>
                <c:pt idx="0">
                  <c:v>0.253</c:v>
                </c:pt>
                <c:pt idx="1">
                  <c:v>0.34200000000000003</c:v>
                </c:pt>
                <c:pt idx="2">
                  <c:v>0.22500000000000001</c:v>
                </c:pt>
                <c:pt idx="3">
                  <c:v>0.11</c:v>
                </c:pt>
              </c:numCache>
            </c:numRef>
          </c:val>
          <c:extLst>
            <c:ext xmlns:c16="http://schemas.microsoft.com/office/drawing/2014/chart" uri="{C3380CC4-5D6E-409C-BE32-E72D297353CC}">
              <c16:uniqueId val="{00000002-6AE7-408D-9541-53966E2D1473}"/>
            </c:ext>
          </c:extLst>
        </c:ser>
        <c:ser>
          <c:idx val="3"/>
          <c:order val="3"/>
          <c:tx>
            <c:strRef>
              <c:f>Sheet2!$N$35</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Sheet2!$J$36:$J$39</c:f>
              <c:strCache>
                <c:ptCount val="4"/>
                <c:pt idx="0">
                  <c:v>VĮ "Registrų centras"</c:v>
                </c:pt>
                <c:pt idx="1">
                  <c:v>Valstybinė mokesčių inspekcija (VMI)</c:v>
                </c:pt>
                <c:pt idx="2">
                  <c:v>Lietuvos bankas</c:v>
                </c:pt>
                <c:pt idx="3">
                  <c:v>Lietuvos teritorinės muitinės</c:v>
                </c:pt>
              </c:strCache>
            </c:strRef>
          </c:cat>
          <c:val>
            <c:numRef>
              <c:f>Sheet2!$N$36:$N$39</c:f>
              <c:numCache>
                <c:formatCode>0%</c:formatCode>
                <c:ptCount val="4"/>
                <c:pt idx="0">
                  <c:v>0.33100000000000002</c:v>
                </c:pt>
                <c:pt idx="1">
                  <c:v>0.29199999999999998</c:v>
                </c:pt>
                <c:pt idx="2">
                  <c:v>0.29099999999999998</c:v>
                </c:pt>
                <c:pt idx="3">
                  <c:v>0.223</c:v>
                </c:pt>
              </c:numCache>
            </c:numRef>
          </c:val>
          <c:extLst>
            <c:ext xmlns:c16="http://schemas.microsoft.com/office/drawing/2014/chart" uri="{C3380CC4-5D6E-409C-BE32-E72D297353CC}">
              <c16:uniqueId val="{00000003-6AE7-408D-9541-53966E2D1473}"/>
            </c:ext>
          </c:extLst>
        </c:ser>
        <c:dLbls>
          <c:showLegendKey val="0"/>
          <c:showVal val="1"/>
          <c:showCatName val="0"/>
          <c:showSerName val="0"/>
          <c:showPercent val="0"/>
          <c:showBubbleSize val="0"/>
        </c:dLbls>
        <c:gapWidth val="150"/>
        <c:shape val="box"/>
        <c:axId val="1417222224"/>
        <c:axId val="1417224144"/>
        <c:axId val="0"/>
      </c:bar3DChart>
      <c:catAx>
        <c:axId val="14172222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417224144"/>
        <c:crosses val="autoZero"/>
        <c:auto val="1"/>
        <c:lblAlgn val="ctr"/>
        <c:lblOffset val="100"/>
        <c:noMultiLvlLbl val="0"/>
      </c:catAx>
      <c:valAx>
        <c:axId val="14172241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4172222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socialinės apsaugos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Sheet2!$J$61</c:f>
              <c:strCache>
                <c:ptCount val="1"/>
                <c:pt idx="0">
                  <c:v>Labai korumpuota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Sheet2!$I$62:$I$64</c:f>
              <c:strCache>
                <c:ptCount val="3"/>
                <c:pt idx="0">
                  <c:v>Valstybinio socialinio draudimo fondo valdyba (SoDra)</c:v>
                </c:pt>
                <c:pt idx="1">
                  <c:v>Valstybinė darbo inspekcija</c:v>
                </c:pt>
                <c:pt idx="2">
                  <c:v>Neįgalumo ir darbingumo nustatymo tarnyba</c:v>
                </c:pt>
              </c:strCache>
            </c:strRef>
          </c:cat>
          <c:val>
            <c:numRef>
              <c:f>Sheet2!$J$62:$J$64</c:f>
              <c:numCache>
                <c:formatCode>0%</c:formatCode>
                <c:ptCount val="3"/>
                <c:pt idx="0">
                  <c:v>7.3999999999999996E-2</c:v>
                </c:pt>
                <c:pt idx="1">
                  <c:v>0.104</c:v>
                </c:pt>
                <c:pt idx="2">
                  <c:v>0.215</c:v>
                </c:pt>
              </c:numCache>
            </c:numRef>
          </c:val>
          <c:extLst>
            <c:ext xmlns:c16="http://schemas.microsoft.com/office/drawing/2014/chart" uri="{C3380CC4-5D6E-409C-BE32-E72D297353CC}">
              <c16:uniqueId val="{00000000-6D8C-4DBD-B572-A6FBA3634417}"/>
            </c:ext>
          </c:extLst>
        </c:ser>
        <c:ser>
          <c:idx val="1"/>
          <c:order val="1"/>
          <c:tx>
            <c:strRef>
              <c:f>Sheet2!$K$61</c:f>
              <c:strCache>
                <c:ptCount val="1"/>
                <c:pt idx="0">
                  <c:v>Iš dalies korumpuota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Sheet2!$I$62:$I$64</c:f>
              <c:strCache>
                <c:ptCount val="3"/>
                <c:pt idx="0">
                  <c:v>Valstybinio socialinio draudimo fondo valdyba (SoDra)</c:v>
                </c:pt>
                <c:pt idx="1">
                  <c:v>Valstybinė darbo inspekcija</c:v>
                </c:pt>
                <c:pt idx="2">
                  <c:v>Neįgalumo ir darbingumo nustatymo tarnyba</c:v>
                </c:pt>
              </c:strCache>
            </c:strRef>
          </c:cat>
          <c:val>
            <c:numRef>
              <c:f>Sheet2!$K$62:$K$64</c:f>
              <c:numCache>
                <c:formatCode>0%</c:formatCode>
                <c:ptCount val="3"/>
                <c:pt idx="0">
                  <c:v>0.27</c:v>
                </c:pt>
                <c:pt idx="1">
                  <c:v>0.36899999999999999</c:v>
                </c:pt>
                <c:pt idx="2">
                  <c:v>0.442</c:v>
                </c:pt>
              </c:numCache>
            </c:numRef>
          </c:val>
          <c:extLst>
            <c:ext xmlns:c16="http://schemas.microsoft.com/office/drawing/2014/chart" uri="{C3380CC4-5D6E-409C-BE32-E72D297353CC}">
              <c16:uniqueId val="{00000001-6D8C-4DBD-B572-A6FBA3634417}"/>
            </c:ext>
          </c:extLst>
        </c:ser>
        <c:ser>
          <c:idx val="2"/>
          <c:order val="2"/>
          <c:tx>
            <c:strRef>
              <c:f>Sheet2!$L$61</c:f>
              <c:strCache>
                <c:ptCount val="1"/>
                <c:pt idx="0">
                  <c:v>Visai nekorumpuota</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Sheet2!$I$62:$I$64</c:f>
              <c:strCache>
                <c:ptCount val="3"/>
                <c:pt idx="0">
                  <c:v>Valstybinio socialinio draudimo fondo valdyba (SoDra)</c:v>
                </c:pt>
                <c:pt idx="1">
                  <c:v>Valstybinė darbo inspekcija</c:v>
                </c:pt>
                <c:pt idx="2">
                  <c:v>Neįgalumo ir darbingumo nustatymo tarnyba</c:v>
                </c:pt>
              </c:strCache>
            </c:strRef>
          </c:cat>
          <c:val>
            <c:numRef>
              <c:f>Sheet2!$L$62:$L$64</c:f>
              <c:numCache>
                <c:formatCode>0%</c:formatCode>
                <c:ptCount val="3"/>
                <c:pt idx="0">
                  <c:v>0.36899999999999999</c:v>
                </c:pt>
                <c:pt idx="1">
                  <c:v>0.214</c:v>
                </c:pt>
                <c:pt idx="2">
                  <c:v>0.129</c:v>
                </c:pt>
              </c:numCache>
            </c:numRef>
          </c:val>
          <c:extLst>
            <c:ext xmlns:c16="http://schemas.microsoft.com/office/drawing/2014/chart" uri="{C3380CC4-5D6E-409C-BE32-E72D297353CC}">
              <c16:uniqueId val="{00000002-6D8C-4DBD-B572-A6FBA3634417}"/>
            </c:ext>
          </c:extLst>
        </c:ser>
        <c:ser>
          <c:idx val="3"/>
          <c:order val="3"/>
          <c:tx>
            <c:strRef>
              <c:f>Sheet2!$M$61</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Sheet2!$I$62:$I$64</c:f>
              <c:strCache>
                <c:ptCount val="3"/>
                <c:pt idx="0">
                  <c:v>Valstybinio socialinio draudimo fondo valdyba (SoDra)</c:v>
                </c:pt>
                <c:pt idx="1">
                  <c:v>Valstybinė darbo inspekcija</c:v>
                </c:pt>
                <c:pt idx="2">
                  <c:v>Neįgalumo ir darbingumo nustatymo tarnyba</c:v>
                </c:pt>
              </c:strCache>
            </c:strRef>
          </c:cat>
          <c:val>
            <c:numRef>
              <c:f>Sheet2!$M$62:$M$64</c:f>
              <c:numCache>
                <c:formatCode>0%</c:formatCode>
                <c:ptCount val="3"/>
                <c:pt idx="0">
                  <c:v>0.28699999999999998</c:v>
                </c:pt>
                <c:pt idx="1">
                  <c:v>0.313</c:v>
                </c:pt>
                <c:pt idx="2">
                  <c:v>0.214</c:v>
                </c:pt>
              </c:numCache>
            </c:numRef>
          </c:val>
          <c:extLst>
            <c:ext xmlns:c16="http://schemas.microsoft.com/office/drawing/2014/chart" uri="{C3380CC4-5D6E-409C-BE32-E72D297353CC}">
              <c16:uniqueId val="{00000003-6D8C-4DBD-B572-A6FBA3634417}"/>
            </c:ext>
          </c:extLst>
        </c:ser>
        <c:dLbls>
          <c:showLegendKey val="0"/>
          <c:showVal val="1"/>
          <c:showCatName val="0"/>
          <c:showSerName val="0"/>
          <c:showPercent val="0"/>
          <c:showBubbleSize val="0"/>
        </c:dLbls>
        <c:gapWidth val="150"/>
        <c:shape val="box"/>
        <c:axId val="1613646800"/>
        <c:axId val="1613647280"/>
        <c:axId val="0"/>
      </c:bar3DChart>
      <c:catAx>
        <c:axId val="16136468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613647280"/>
        <c:crosses val="autoZero"/>
        <c:auto val="1"/>
        <c:lblAlgn val="ctr"/>
        <c:lblOffset val="100"/>
        <c:noMultiLvlLbl val="0"/>
      </c:catAx>
      <c:valAx>
        <c:axId val="16136472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6136468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transporto ir susisiekimo institucijose </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Sheet2!$K$81</c:f>
              <c:strCache>
                <c:ptCount val="1"/>
                <c:pt idx="0">
                  <c:v>Labai korumpuota</c:v>
                </c:pt>
              </c:strCache>
            </c:strRef>
          </c:tx>
          <c:spPr>
            <a:gradFill>
              <a:gsLst>
                <a:gs pos="0">
                  <a:schemeClr val="accent1">
                    <a:lumMod val="5000"/>
                    <a:lumOff val="95000"/>
                  </a:schemeClr>
                </a:gs>
                <a:gs pos="55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Sheet2!$J$82:$J$89</c:f>
              <c:strCache>
                <c:ptCount val="8"/>
                <c:pt idx="0">
                  <c:v>AB "Lietuvos oro uostai"</c:v>
                </c:pt>
                <c:pt idx="1">
                  <c:v>Lietuvos transporto saugos administracija</c:v>
                </c:pt>
                <c:pt idx="2">
                  <c:v>AB "Lietuvos paštas"</c:v>
                </c:pt>
                <c:pt idx="3">
                  <c:v>AB "Klaipėdos valstybinio jūrų uosto direkcija"</c:v>
                </c:pt>
                <c:pt idx="4">
                  <c:v>VĮ "Regitra"</c:v>
                </c:pt>
                <c:pt idx="5">
                  <c:v>AB "Lietuvos automobilių kelių direkcija"</c:v>
                </c:pt>
                <c:pt idx="6">
                  <c:v>AB "Lietuvos geležinkeliai"</c:v>
                </c:pt>
                <c:pt idx="7">
                  <c:v>Privalomos automobilių techninės apžiūros įmonės (techninės apžiūros centrai)</c:v>
                </c:pt>
              </c:strCache>
            </c:strRef>
          </c:cat>
          <c:val>
            <c:numRef>
              <c:f>Sheet2!$K$82:$K$89</c:f>
              <c:numCache>
                <c:formatCode>0%</c:formatCode>
                <c:ptCount val="8"/>
                <c:pt idx="0">
                  <c:v>9.9000000000000005E-2</c:v>
                </c:pt>
                <c:pt idx="1">
                  <c:v>0.10299999999999999</c:v>
                </c:pt>
                <c:pt idx="2">
                  <c:v>0.113</c:v>
                </c:pt>
                <c:pt idx="3">
                  <c:v>0.127</c:v>
                </c:pt>
                <c:pt idx="4">
                  <c:v>0.14599999999999999</c:v>
                </c:pt>
                <c:pt idx="5">
                  <c:v>0.158</c:v>
                </c:pt>
                <c:pt idx="6">
                  <c:v>0.16800000000000001</c:v>
                </c:pt>
                <c:pt idx="7">
                  <c:v>0.17499999999999999</c:v>
                </c:pt>
              </c:numCache>
            </c:numRef>
          </c:val>
          <c:extLst>
            <c:ext xmlns:c16="http://schemas.microsoft.com/office/drawing/2014/chart" uri="{C3380CC4-5D6E-409C-BE32-E72D297353CC}">
              <c16:uniqueId val="{00000000-3BC0-43A5-BAD9-6F27DF794CDC}"/>
            </c:ext>
          </c:extLst>
        </c:ser>
        <c:ser>
          <c:idx val="1"/>
          <c:order val="1"/>
          <c:tx>
            <c:strRef>
              <c:f>Sheet2!$L$81</c:f>
              <c:strCache>
                <c:ptCount val="1"/>
                <c:pt idx="0">
                  <c:v>Iš dalies korumpuota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Sheet2!$J$82:$J$89</c:f>
              <c:strCache>
                <c:ptCount val="8"/>
                <c:pt idx="0">
                  <c:v>AB "Lietuvos oro uostai"</c:v>
                </c:pt>
                <c:pt idx="1">
                  <c:v>Lietuvos transporto saugos administracija</c:v>
                </c:pt>
                <c:pt idx="2">
                  <c:v>AB "Lietuvos paštas"</c:v>
                </c:pt>
                <c:pt idx="3">
                  <c:v>AB "Klaipėdos valstybinio jūrų uosto direkcija"</c:v>
                </c:pt>
                <c:pt idx="4">
                  <c:v>VĮ "Regitra"</c:v>
                </c:pt>
                <c:pt idx="5">
                  <c:v>AB "Lietuvos automobilių kelių direkcija"</c:v>
                </c:pt>
                <c:pt idx="6">
                  <c:v>AB "Lietuvos geležinkeliai"</c:v>
                </c:pt>
                <c:pt idx="7">
                  <c:v>Privalomos automobilių techninės apžiūros įmonės (techninės apžiūros centrai)</c:v>
                </c:pt>
              </c:strCache>
            </c:strRef>
          </c:cat>
          <c:val>
            <c:numRef>
              <c:f>Sheet2!$L$82:$L$89</c:f>
              <c:numCache>
                <c:formatCode>0%</c:formatCode>
                <c:ptCount val="8"/>
                <c:pt idx="0">
                  <c:v>0.29199999999999998</c:v>
                </c:pt>
                <c:pt idx="1">
                  <c:v>0.309</c:v>
                </c:pt>
                <c:pt idx="2">
                  <c:v>0.29499999999999998</c:v>
                </c:pt>
                <c:pt idx="3">
                  <c:v>0.314</c:v>
                </c:pt>
                <c:pt idx="4">
                  <c:v>0.39800000000000002</c:v>
                </c:pt>
                <c:pt idx="5">
                  <c:v>0.38800000000000001</c:v>
                </c:pt>
                <c:pt idx="6">
                  <c:v>0.373</c:v>
                </c:pt>
                <c:pt idx="7">
                  <c:v>0.504</c:v>
                </c:pt>
              </c:numCache>
            </c:numRef>
          </c:val>
          <c:extLst>
            <c:ext xmlns:c16="http://schemas.microsoft.com/office/drawing/2014/chart" uri="{C3380CC4-5D6E-409C-BE32-E72D297353CC}">
              <c16:uniqueId val="{00000001-3BC0-43A5-BAD9-6F27DF794CDC}"/>
            </c:ext>
          </c:extLst>
        </c:ser>
        <c:ser>
          <c:idx val="2"/>
          <c:order val="2"/>
          <c:tx>
            <c:strRef>
              <c:f>Sheet2!$M$81</c:f>
              <c:strCache>
                <c:ptCount val="1"/>
                <c:pt idx="0">
                  <c:v>Visai nekorumpuota</c:v>
                </c:pt>
              </c:strCache>
            </c:strRef>
          </c:tx>
          <c:spPr>
            <a:gradFill>
              <a:gsLst>
                <a:gs pos="0">
                  <a:schemeClr val="accent1">
                    <a:lumMod val="5000"/>
                    <a:lumOff val="95000"/>
                  </a:schemeClr>
                </a:gs>
                <a:gs pos="55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Sheet2!$J$82:$J$89</c:f>
              <c:strCache>
                <c:ptCount val="8"/>
                <c:pt idx="0">
                  <c:v>AB "Lietuvos oro uostai"</c:v>
                </c:pt>
                <c:pt idx="1">
                  <c:v>Lietuvos transporto saugos administracija</c:v>
                </c:pt>
                <c:pt idx="2">
                  <c:v>AB "Lietuvos paštas"</c:v>
                </c:pt>
                <c:pt idx="3">
                  <c:v>AB "Klaipėdos valstybinio jūrų uosto direkcija"</c:v>
                </c:pt>
                <c:pt idx="4">
                  <c:v>VĮ "Regitra"</c:v>
                </c:pt>
                <c:pt idx="5">
                  <c:v>AB "Lietuvos automobilių kelių direkcija"</c:v>
                </c:pt>
                <c:pt idx="6">
                  <c:v>AB "Lietuvos geležinkeliai"</c:v>
                </c:pt>
                <c:pt idx="7">
                  <c:v>Privalomos automobilių techninės apžiūros įmonės (techninės apžiūros centrai)</c:v>
                </c:pt>
              </c:strCache>
            </c:strRef>
          </c:cat>
          <c:val>
            <c:numRef>
              <c:f>Sheet2!$M$82:$M$89</c:f>
              <c:numCache>
                <c:formatCode>0%</c:formatCode>
                <c:ptCount val="8"/>
                <c:pt idx="0">
                  <c:v>0.17599999999999999</c:v>
                </c:pt>
                <c:pt idx="1">
                  <c:v>9.0999999999999998E-2</c:v>
                </c:pt>
                <c:pt idx="2">
                  <c:v>0.21299999999999999</c:v>
                </c:pt>
                <c:pt idx="3">
                  <c:v>9.0999999999999998E-2</c:v>
                </c:pt>
                <c:pt idx="4">
                  <c:v>0.24099999999999999</c:v>
                </c:pt>
                <c:pt idx="5">
                  <c:v>7.5999999999999998E-2</c:v>
                </c:pt>
                <c:pt idx="6">
                  <c:v>0.126</c:v>
                </c:pt>
                <c:pt idx="7">
                  <c:v>0.14799999999999999</c:v>
                </c:pt>
              </c:numCache>
            </c:numRef>
          </c:val>
          <c:extLst>
            <c:ext xmlns:c16="http://schemas.microsoft.com/office/drawing/2014/chart" uri="{C3380CC4-5D6E-409C-BE32-E72D297353CC}">
              <c16:uniqueId val="{00000002-3BC0-43A5-BAD9-6F27DF794CDC}"/>
            </c:ext>
          </c:extLst>
        </c:ser>
        <c:ser>
          <c:idx val="3"/>
          <c:order val="3"/>
          <c:tx>
            <c:strRef>
              <c:f>Sheet2!$N$81</c:f>
              <c:strCache>
                <c:ptCount val="1"/>
                <c:pt idx="0">
                  <c:v>Nežino, neatsakė</c:v>
                </c:pt>
              </c:strCache>
            </c:strRef>
          </c:tx>
          <c:spPr>
            <a:gradFill>
              <a:gsLst>
                <a:gs pos="0">
                  <a:schemeClr val="accent1">
                    <a:lumMod val="5000"/>
                    <a:lumOff val="95000"/>
                  </a:schemeClr>
                </a:gs>
                <a:gs pos="55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Sheet2!$J$82:$J$89</c:f>
              <c:strCache>
                <c:ptCount val="8"/>
                <c:pt idx="0">
                  <c:v>AB "Lietuvos oro uostai"</c:v>
                </c:pt>
                <c:pt idx="1">
                  <c:v>Lietuvos transporto saugos administracija</c:v>
                </c:pt>
                <c:pt idx="2">
                  <c:v>AB "Lietuvos paštas"</c:v>
                </c:pt>
                <c:pt idx="3">
                  <c:v>AB "Klaipėdos valstybinio jūrų uosto direkcija"</c:v>
                </c:pt>
                <c:pt idx="4">
                  <c:v>VĮ "Regitra"</c:v>
                </c:pt>
                <c:pt idx="5">
                  <c:v>AB "Lietuvos automobilių kelių direkcija"</c:v>
                </c:pt>
                <c:pt idx="6">
                  <c:v>AB "Lietuvos geležinkeliai"</c:v>
                </c:pt>
                <c:pt idx="7">
                  <c:v>Privalomos automobilių techninės apžiūros įmonės (techninės apžiūros centrai)</c:v>
                </c:pt>
              </c:strCache>
            </c:strRef>
          </c:cat>
          <c:val>
            <c:numRef>
              <c:f>Sheet2!$N$82:$N$89</c:f>
              <c:numCache>
                <c:formatCode>0%</c:formatCode>
                <c:ptCount val="8"/>
                <c:pt idx="0">
                  <c:v>0.433</c:v>
                </c:pt>
                <c:pt idx="1">
                  <c:v>0.497</c:v>
                </c:pt>
                <c:pt idx="2">
                  <c:v>0.38</c:v>
                </c:pt>
                <c:pt idx="3">
                  <c:v>0.46899999999999997</c:v>
                </c:pt>
                <c:pt idx="4">
                  <c:v>0.214</c:v>
                </c:pt>
                <c:pt idx="5">
                  <c:v>0.378</c:v>
                </c:pt>
                <c:pt idx="6">
                  <c:v>0.33300000000000002</c:v>
                </c:pt>
                <c:pt idx="7">
                  <c:v>0.17299999999999999</c:v>
                </c:pt>
              </c:numCache>
            </c:numRef>
          </c:val>
          <c:extLst>
            <c:ext xmlns:c16="http://schemas.microsoft.com/office/drawing/2014/chart" uri="{C3380CC4-5D6E-409C-BE32-E72D297353CC}">
              <c16:uniqueId val="{00000003-3BC0-43A5-BAD9-6F27DF794CDC}"/>
            </c:ext>
          </c:extLst>
        </c:ser>
        <c:dLbls>
          <c:showLegendKey val="0"/>
          <c:showVal val="1"/>
          <c:showCatName val="0"/>
          <c:showSerName val="0"/>
          <c:showPercent val="0"/>
          <c:showBubbleSize val="0"/>
        </c:dLbls>
        <c:gapWidth val="150"/>
        <c:shape val="box"/>
        <c:axId val="1759274832"/>
        <c:axId val="1759290192"/>
        <c:axId val="0"/>
      </c:bar3DChart>
      <c:catAx>
        <c:axId val="17592748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59290192"/>
        <c:crosses val="autoZero"/>
        <c:auto val="1"/>
        <c:lblAlgn val="ctr"/>
        <c:lblOffset val="100"/>
        <c:noMultiLvlLbl val="0"/>
      </c:catAx>
      <c:valAx>
        <c:axId val="175929019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592748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teisėsaugos, migracijos, saugumo ir kariuomenės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Sheet2!$G$133</c:f>
              <c:strCache>
                <c:ptCount val="1"/>
                <c:pt idx="0">
                  <c:v>Labai korumpuota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Sheet2!$F$134:$F$142</c:f>
              <c:strCache>
                <c:ptCount val="9"/>
                <c:pt idx="0">
                  <c:v>Priešgaisrinės apsaugos ir gelbėjimo departamentas ir jo teritoriniai padaliniai</c:v>
                </c:pt>
                <c:pt idx="1">
                  <c:v>Migracijos departamentas</c:v>
                </c:pt>
                <c:pt idx="2">
                  <c:v>Specialiųjų tyrimų tarnyba (STT)</c:v>
                </c:pt>
                <c:pt idx="3">
                  <c:v>Gynybos resursų agentūra</c:v>
                </c:pt>
                <c:pt idx="4">
                  <c:v>Valstybės sienos apsaugos tarnyba (VSAT)</c:v>
                </c:pt>
                <c:pt idx="5">
                  <c:v>Lietuvos kariuomenė</c:v>
                </c:pt>
                <c:pt idx="6">
                  <c:v>Teritoriniai policijos komisariatai</c:v>
                </c:pt>
                <c:pt idx="7">
                  <c:v>Finansinių nusikaltimų tyrimo tarnyba (FNTT)</c:v>
                </c:pt>
                <c:pt idx="8">
                  <c:v>Lietuvos kelių policijos tarnyba</c:v>
                </c:pt>
              </c:strCache>
            </c:strRef>
          </c:cat>
          <c:val>
            <c:numRef>
              <c:f>Sheet2!$G$134:$G$142</c:f>
              <c:numCache>
                <c:formatCode>0%</c:formatCode>
                <c:ptCount val="9"/>
                <c:pt idx="0">
                  <c:v>5.0999999999999997E-2</c:v>
                </c:pt>
                <c:pt idx="1">
                  <c:v>6.6000000000000003E-2</c:v>
                </c:pt>
                <c:pt idx="2">
                  <c:v>8.4000000000000005E-2</c:v>
                </c:pt>
                <c:pt idx="3">
                  <c:v>0.10199999999999999</c:v>
                </c:pt>
                <c:pt idx="4">
                  <c:v>0.113</c:v>
                </c:pt>
                <c:pt idx="5">
                  <c:v>0.114</c:v>
                </c:pt>
                <c:pt idx="6">
                  <c:v>0.12</c:v>
                </c:pt>
                <c:pt idx="7">
                  <c:v>0.12</c:v>
                </c:pt>
                <c:pt idx="8">
                  <c:v>0.156</c:v>
                </c:pt>
              </c:numCache>
            </c:numRef>
          </c:val>
          <c:extLst>
            <c:ext xmlns:c16="http://schemas.microsoft.com/office/drawing/2014/chart" uri="{C3380CC4-5D6E-409C-BE32-E72D297353CC}">
              <c16:uniqueId val="{00000000-11A9-4F78-BF75-C671D2CD3E53}"/>
            </c:ext>
          </c:extLst>
        </c:ser>
        <c:ser>
          <c:idx val="1"/>
          <c:order val="1"/>
          <c:tx>
            <c:strRef>
              <c:f>Sheet2!$H$133</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Sheet2!$F$134:$F$142</c:f>
              <c:strCache>
                <c:ptCount val="9"/>
                <c:pt idx="0">
                  <c:v>Priešgaisrinės apsaugos ir gelbėjimo departamentas ir jo teritoriniai padaliniai</c:v>
                </c:pt>
                <c:pt idx="1">
                  <c:v>Migracijos departamentas</c:v>
                </c:pt>
                <c:pt idx="2">
                  <c:v>Specialiųjų tyrimų tarnyba (STT)</c:v>
                </c:pt>
                <c:pt idx="3">
                  <c:v>Gynybos resursų agentūra</c:v>
                </c:pt>
                <c:pt idx="4">
                  <c:v>Valstybės sienos apsaugos tarnyba (VSAT)</c:v>
                </c:pt>
                <c:pt idx="5">
                  <c:v>Lietuvos kariuomenė</c:v>
                </c:pt>
                <c:pt idx="6">
                  <c:v>Teritoriniai policijos komisariatai</c:v>
                </c:pt>
                <c:pt idx="7">
                  <c:v>Finansinių nusikaltimų tyrimo tarnyba (FNTT)</c:v>
                </c:pt>
                <c:pt idx="8">
                  <c:v>Lietuvos kelių policijos tarnyba</c:v>
                </c:pt>
              </c:strCache>
            </c:strRef>
          </c:cat>
          <c:val>
            <c:numRef>
              <c:f>Sheet2!$H$134:$H$142</c:f>
              <c:numCache>
                <c:formatCode>0%</c:formatCode>
                <c:ptCount val="9"/>
                <c:pt idx="0">
                  <c:v>0.22700000000000001</c:v>
                </c:pt>
                <c:pt idx="1">
                  <c:v>0.372</c:v>
                </c:pt>
                <c:pt idx="2">
                  <c:v>0.25900000000000001</c:v>
                </c:pt>
                <c:pt idx="3">
                  <c:v>0.254</c:v>
                </c:pt>
                <c:pt idx="4">
                  <c:v>0.38500000000000001</c:v>
                </c:pt>
                <c:pt idx="5">
                  <c:v>0.34599999999999997</c:v>
                </c:pt>
                <c:pt idx="6">
                  <c:v>0.44700000000000001</c:v>
                </c:pt>
                <c:pt idx="7">
                  <c:v>0.26900000000000002</c:v>
                </c:pt>
                <c:pt idx="8">
                  <c:v>0.42099999999999999</c:v>
                </c:pt>
              </c:numCache>
            </c:numRef>
          </c:val>
          <c:extLst>
            <c:ext xmlns:c16="http://schemas.microsoft.com/office/drawing/2014/chart" uri="{C3380CC4-5D6E-409C-BE32-E72D297353CC}">
              <c16:uniqueId val="{00000001-11A9-4F78-BF75-C671D2CD3E53}"/>
            </c:ext>
          </c:extLst>
        </c:ser>
        <c:ser>
          <c:idx val="2"/>
          <c:order val="2"/>
          <c:tx>
            <c:strRef>
              <c:f>Sheet2!$I$133</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Sheet2!$F$134:$F$142</c:f>
              <c:strCache>
                <c:ptCount val="9"/>
                <c:pt idx="0">
                  <c:v>Priešgaisrinės apsaugos ir gelbėjimo departamentas ir jo teritoriniai padaliniai</c:v>
                </c:pt>
                <c:pt idx="1">
                  <c:v>Migracijos departamentas</c:v>
                </c:pt>
                <c:pt idx="2">
                  <c:v>Specialiųjų tyrimų tarnyba (STT)</c:v>
                </c:pt>
                <c:pt idx="3">
                  <c:v>Gynybos resursų agentūra</c:v>
                </c:pt>
                <c:pt idx="4">
                  <c:v>Valstybės sienos apsaugos tarnyba (VSAT)</c:v>
                </c:pt>
                <c:pt idx="5">
                  <c:v>Lietuvos kariuomenė</c:v>
                </c:pt>
                <c:pt idx="6">
                  <c:v>Teritoriniai policijos komisariatai</c:v>
                </c:pt>
                <c:pt idx="7">
                  <c:v>Finansinių nusikaltimų tyrimo tarnyba (FNTT)</c:v>
                </c:pt>
                <c:pt idx="8">
                  <c:v>Lietuvos kelių policijos tarnyba</c:v>
                </c:pt>
              </c:strCache>
            </c:strRef>
          </c:cat>
          <c:val>
            <c:numRef>
              <c:f>Sheet2!$I$134:$I$142</c:f>
              <c:numCache>
                <c:formatCode>0%</c:formatCode>
                <c:ptCount val="9"/>
                <c:pt idx="0">
                  <c:v>0.45200000000000001</c:v>
                </c:pt>
                <c:pt idx="1">
                  <c:v>0.26300000000000001</c:v>
                </c:pt>
                <c:pt idx="2">
                  <c:v>0.317</c:v>
                </c:pt>
                <c:pt idx="3">
                  <c:v>0.161</c:v>
                </c:pt>
                <c:pt idx="4">
                  <c:v>0.23799999999999999</c:v>
                </c:pt>
                <c:pt idx="5">
                  <c:v>0.27300000000000002</c:v>
                </c:pt>
                <c:pt idx="6">
                  <c:v>0.19</c:v>
                </c:pt>
                <c:pt idx="7">
                  <c:v>0.29099999999999998</c:v>
                </c:pt>
                <c:pt idx="8">
                  <c:v>0.217</c:v>
                </c:pt>
              </c:numCache>
            </c:numRef>
          </c:val>
          <c:extLst>
            <c:ext xmlns:c16="http://schemas.microsoft.com/office/drawing/2014/chart" uri="{C3380CC4-5D6E-409C-BE32-E72D297353CC}">
              <c16:uniqueId val="{00000002-11A9-4F78-BF75-C671D2CD3E53}"/>
            </c:ext>
          </c:extLst>
        </c:ser>
        <c:ser>
          <c:idx val="3"/>
          <c:order val="3"/>
          <c:tx>
            <c:strRef>
              <c:f>Sheet2!$J$133</c:f>
              <c:strCache>
                <c:ptCount val="1"/>
                <c:pt idx="0">
                  <c:v>Nežino, neatsakė</c:v>
                </c:pt>
              </c:strCache>
            </c:strRef>
          </c:tx>
          <c:spPr>
            <a:gradFill>
              <a:gsLst>
                <a:gs pos="0">
                  <a:schemeClr val="accent1">
                    <a:lumMod val="5000"/>
                    <a:lumOff val="95000"/>
                  </a:schemeClr>
                </a:gs>
                <a:gs pos="55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Sheet2!$F$134:$F$142</c:f>
              <c:strCache>
                <c:ptCount val="9"/>
                <c:pt idx="0">
                  <c:v>Priešgaisrinės apsaugos ir gelbėjimo departamentas ir jo teritoriniai padaliniai</c:v>
                </c:pt>
                <c:pt idx="1">
                  <c:v>Migracijos departamentas</c:v>
                </c:pt>
                <c:pt idx="2">
                  <c:v>Specialiųjų tyrimų tarnyba (STT)</c:v>
                </c:pt>
                <c:pt idx="3">
                  <c:v>Gynybos resursų agentūra</c:v>
                </c:pt>
                <c:pt idx="4">
                  <c:v>Valstybės sienos apsaugos tarnyba (VSAT)</c:v>
                </c:pt>
                <c:pt idx="5">
                  <c:v>Lietuvos kariuomenė</c:v>
                </c:pt>
                <c:pt idx="6">
                  <c:v>Teritoriniai policijos komisariatai</c:v>
                </c:pt>
                <c:pt idx="7">
                  <c:v>Finansinių nusikaltimų tyrimo tarnyba (FNTT)</c:v>
                </c:pt>
                <c:pt idx="8">
                  <c:v>Lietuvos kelių policijos tarnyba</c:v>
                </c:pt>
              </c:strCache>
            </c:strRef>
          </c:cat>
          <c:val>
            <c:numRef>
              <c:f>Sheet2!$J$134:$J$142</c:f>
              <c:numCache>
                <c:formatCode>0%</c:formatCode>
                <c:ptCount val="9"/>
                <c:pt idx="0">
                  <c:v>0.26900000000000002</c:v>
                </c:pt>
                <c:pt idx="1">
                  <c:v>0.29899999999999999</c:v>
                </c:pt>
                <c:pt idx="2">
                  <c:v>0.34</c:v>
                </c:pt>
                <c:pt idx="3">
                  <c:v>0.48199999999999998</c:v>
                </c:pt>
                <c:pt idx="4">
                  <c:v>0.26500000000000001</c:v>
                </c:pt>
                <c:pt idx="5">
                  <c:v>0.26700000000000002</c:v>
                </c:pt>
                <c:pt idx="6">
                  <c:v>0.24299999999999999</c:v>
                </c:pt>
                <c:pt idx="7">
                  <c:v>0.31900000000000001</c:v>
                </c:pt>
                <c:pt idx="8">
                  <c:v>0.20599999999999999</c:v>
                </c:pt>
              </c:numCache>
            </c:numRef>
          </c:val>
          <c:extLst>
            <c:ext xmlns:c16="http://schemas.microsoft.com/office/drawing/2014/chart" uri="{C3380CC4-5D6E-409C-BE32-E72D297353CC}">
              <c16:uniqueId val="{00000003-11A9-4F78-BF75-C671D2CD3E53}"/>
            </c:ext>
          </c:extLst>
        </c:ser>
        <c:dLbls>
          <c:showLegendKey val="0"/>
          <c:showVal val="1"/>
          <c:showCatName val="0"/>
          <c:showSerName val="0"/>
          <c:showPercent val="0"/>
          <c:showBubbleSize val="0"/>
        </c:dLbls>
        <c:gapWidth val="150"/>
        <c:shape val="box"/>
        <c:axId val="1792261600"/>
        <c:axId val="1792254880"/>
        <c:axId val="0"/>
      </c:bar3DChart>
      <c:catAx>
        <c:axId val="17922616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lt-LT"/>
          </a:p>
        </c:txPr>
        <c:crossAx val="1792254880"/>
        <c:crosses val="autoZero"/>
        <c:auto val="1"/>
        <c:lblAlgn val="ctr"/>
        <c:lblOffset val="100"/>
        <c:noMultiLvlLbl val="0"/>
      </c:catAx>
      <c:valAx>
        <c:axId val="179225488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22616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aplinkos apsaugos ir teritorijų priežiūros institucijos</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Sheet2!$G$169</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Sheet2!$F$170:$F$176</c:f>
              <c:strCache>
                <c:ptCount val="7"/>
                <c:pt idx="0">
                  <c:v>Aplinkos apsaugos agentūra</c:v>
                </c:pt>
                <c:pt idx="1">
                  <c:v>Nacionalinė mokėjimo agentūra (NMA)</c:v>
                </c:pt>
                <c:pt idx="2">
                  <c:v>Aplinkos apsaugos departamentas</c:v>
                </c:pt>
                <c:pt idx="3">
                  <c:v>Nacionalinė žemės tarnyba (NŽT)</c:v>
                </c:pt>
                <c:pt idx="4">
                  <c:v> Valstybinių miškų tarnyba</c:v>
                </c:pt>
                <c:pt idx="5">
                  <c:v>VĮ "Valstybinių miškų urėdija"</c:v>
                </c:pt>
                <c:pt idx="6">
                  <c:v>Valstybinė teritorijų planavimo ir statybos inspekcija</c:v>
                </c:pt>
              </c:strCache>
            </c:strRef>
          </c:cat>
          <c:val>
            <c:numRef>
              <c:f>Sheet2!$G$170:$G$176</c:f>
              <c:numCache>
                <c:formatCode>0%</c:formatCode>
                <c:ptCount val="7"/>
                <c:pt idx="0">
                  <c:v>0.20799999999999999</c:v>
                </c:pt>
                <c:pt idx="1">
                  <c:v>0.21199999999999999</c:v>
                </c:pt>
                <c:pt idx="2">
                  <c:v>0.23</c:v>
                </c:pt>
                <c:pt idx="3">
                  <c:v>0.24</c:v>
                </c:pt>
                <c:pt idx="4">
                  <c:v>0.248</c:v>
                </c:pt>
                <c:pt idx="5">
                  <c:v>0.32300000000000001</c:v>
                </c:pt>
                <c:pt idx="6">
                  <c:v>0.34</c:v>
                </c:pt>
              </c:numCache>
            </c:numRef>
          </c:val>
          <c:extLst>
            <c:ext xmlns:c16="http://schemas.microsoft.com/office/drawing/2014/chart" uri="{C3380CC4-5D6E-409C-BE32-E72D297353CC}">
              <c16:uniqueId val="{00000000-198A-418E-844E-509EBCC130B5}"/>
            </c:ext>
          </c:extLst>
        </c:ser>
        <c:ser>
          <c:idx val="1"/>
          <c:order val="1"/>
          <c:tx>
            <c:strRef>
              <c:f>Sheet2!$H$169</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Sheet2!$F$170:$F$176</c:f>
              <c:strCache>
                <c:ptCount val="7"/>
                <c:pt idx="0">
                  <c:v>Aplinkos apsaugos agentūra</c:v>
                </c:pt>
                <c:pt idx="1">
                  <c:v>Nacionalinė mokėjimo agentūra (NMA)</c:v>
                </c:pt>
                <c:pt idx="2">
                  <c:v>Aplinkos apsaugos departamentas</c:v>
                </c:pt>
                <c:pt idx="3">
                  <c:v>Nacionalinė žemės tarnyba (NŽT)</c:v>
                </c:pt>
                <c:pt idx="4">
                  <c:v> Valstybinių miškų tarnyba</c:v>
                </c:pt>
                <c:pt idx="5">
                  <c:v>VĮ "Valstybinių miškų urėdija"</c:v>
                </c:pt>
                <c:pt idx="6">
                  <c:v>Valstybinė teritorijų planavimo ir statybos inspekcija</c:v>
                </c:pt>
              </c:strCache>
            </c:strRef>
          </c:cat>
          <c:val>
            <c:numRef>
              <c:f>Sheet2!$H$170:$H$176</c:f>
              <c:numCache>
                <c:formatCode>0%</c:formatCode>
                <c:ptCount val="7"/>
                <c:pt idx="0">
                  <c:v>0.41599999999999998</c:v>
                </c:pt>
                <c:pt idx="1">
                  <c:v>0.38900000000000001</c:v>
                </c:pt>
                <c:pt idx="2">
                  <c:v>0.47499999999999998</c:v>
                </c:pt>
                <c:pt idx="3">
                  <c:v>0.436</c:v>
                </c:pt>
                <c:pt idx="4">
                  <c:v>0.45300000000000001</c:v>
                </c:pt>
                <c:pt idx="5">
                  <c:v>0.36499999999999999</c:v>
                </c:pt>
                <c:pt idx="6">
                  <c:v>0.38700000000000001</c:v>
                </c:pt>
              </c:numCache>
            </c:numRef>
          </c:val>
          <c:extLst>
            <c:ext xmlns:c16="http://schemas.microsoft.com/office/drawing/2014/chart" uri="{C3380CC4-5D6E-409C-BE32-E72D297353CC}">
              <c16:uniqueId val="{00000001-198A-418E-844E-509EBCC130B5}"/>
            </c:ext>
          </c:extLst>
        </c:ser>
        <c:ser>
          <c:idx val="2"/>
          <c:order val="2"/>
          <c:tx>
            <c:strRef>
              <c:f>Sheet2!$I$169</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Sheet2!$F$170:$F$176</c:f>
              <c:strCache>
                <c:ptCount val="7"/>
                <c:pt idx="0">
                  <c:v>Aplinkos apsaugos agentūra</c:v>
                </c:pt>
                <c:pt idx="1">
                  <c:v>Nacionalinė mokėjimo agentūra (NMA)</c:v>
                </c:pt>
                <c:pt idx="2">
                  <c:v>Aplinkos apsaugos departamentas</c:v>
                </c:pt>
                <c:pt idx="3">
                  <c:v>Nacionalinė žemės tarnyba (NŽT)</c:v>
                </c:pt>
                <c:pt idx="4">
                  <c:v> Valstybinių miškų tarnyba</c:v>
                </c:pt>
                <c:pt idx="5">
                  <c:v>VĮ "Valstybinių miškų urėdija"</c:v>
                </c:pt>
                <c:pt idx="6">
                  <c:v>Valstybinė teritorijų planavimo ir statybos inspekcija</c:v>
                </c:pt>
              </c:strCache>
            </c:strRef>
          </c:cat>
          <c:val>
            <c:numRef>
              <c:f>Sheet2!$I$170:$I$176</c:f>
              <c:numCache>
                <c:formatCode>0%</c:formatCode>
                <c:ptCount val="7"/>
                <c:pt idx="0">
                  <c:v>6.6000000000000003E-2</c:v>
                </c:pt>
                <c:pt idx="1">
                  <c:v>0.08</c:v>
                </c:pt>
                <c:pt idx="2">
                  <c:v>6.0999999999999999E-2</c:v>
                </c:pt>
                <c:pt idx="3">
                  <c:v>7.3999999999999996E-2</c:v>
                </c:pt>
                <c:pt idx="4">
                  <c:v>5.3999999999999999E-2</c:v>
                </c:pt>
                <c:pt idx="5">
                  <c:v>7.2999999999999995E-2</c:v>
                </c:pt>
                <c:pt idx="6">
                  <c:v>5.5E-2</c:v>
                </c:pt>
              </c:numCache>
            </c:numRef>
          </c:val>
          <c:extLst>
            <c:ext xmlns:c16="http://schemas.microsoft.com/office/drawing/2014/chart" uri="{C3380CC4-5D6E-409C-BE32-E72D297353CC}">
              <c16:uniqueId val="{00000002-198A-418E-844E-509EBCC130B5}"/>
            </c:ext>
          </c:extLst>
        </c:ser>
        <c:ser>
          <c:idx val="3"/>
          <c:order val="3"/>
          <c:tx>
            <c:strRef>
              <c:f>Sheet2!$J$169</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Sheet2!$F$170:$F$176</c:f>
              <c:strCache>
                <c:ptCount val="7"/>
                <c:pt idx="0">
                  <c:v>Aplinkos apsaugos agentūra</c:v>
                </c:pt>
                <c:pt idx="1">
                  <c:v>Nacionalinė mokėjimo agentūra (NMA)</c:v>
                </c:pt>
                <c:pt idx="2">
                  <c:v>Aplinkos apsaugos departamentas</c:v>
                </c:pt>
                <c:pt idx="3">
                  <c:v>Nacionalinė žemės tarnyba (NŽT)</c:v>
                </c:pt>
                <c:pt idx="4">
                  <c:v> Valstybinių miškų tarnyba</c:v>
                </c:pt>
                <c:pt idx="5">
                  <c:v>VĮ "Valstybinių miškų urėdija"</c:v>
                </c:pt>
                <c:pt idx="6">
                  <c:v>Valstybinė teritorijų planavimo ir statybos inspekcija</c:v>
                </c:pt>
              </c:strCache>
            </c:strRef>
          </c:cat>
          <c:val>
            <c:numRef>
              <c:f>Sheet2!$J$170:$J$176</c:f>
              <c:numCache>
                <c:formatCode>0%</c:formatCode>
                <c:ptCount val="7"/>
                <c:pt idx="0">
                  <c:v>0.31</c:v>
                </c:pt>
                <c:pt idx="1">
                  <c:v>0.31900000000000001</c:v>
                </c:pt>
                <c:pt idx="2">
                  <c:v>0.23400000000000001</c:v>
                </c:pt>
                <c:pt idx="3">
                  <c:v>0.25</c:v>
                </c:pt>
                <c:pt idx="4">
                  <c:v>0.24399999999999999</c:v>
                </c:pt>
                <c:pt idx="5">
                  <c:v>0.23899999999999999</c:v>
                </c:pt>
                <c:pt idx="6">
                  <c:v>0.218</c:v>
                </c:pt>
              </c:numCache>
            </c:numRef>
          </c:val>
          <c:extLst>
            <c:ext xmlns:c16="http://schemas.microsoft.com/office/drawing/2014/chart" uri="{C3380CC4-5D6E-409C-BE32-E72D297353CC}">
              <c16:uniqueId val="{00000003-198A-418E-844E-509EBCC130B5}"/>
            </c:ext>
          </c:extLst>
        </c:ser>
        <c:dLbls>
          <c:showLegendKey val="0"/>
          <c:showVal val="1"/>
          <c:showCatName val="0"/>
          <c:showSerName val="0"/>
          <c:showPercent val="0"/>
          <c:showBubbleSize val="0"/>
        </c:dLbls>
        <c:gapWidth val="150"/>
        <c:shape val="box"/>
        <c:axId val="1853670384"/>
        <c:axId val="1853665584"/>
        <c:axId val="0"/>
      </c:bar3DChart>
      <c:catAx>
        <c:axId val="185367038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853665584"/>
        <c:crosses val="autoZero"/>
        <c:auto val="1"/>
        <c:lblAlgn val="ctr"/>
        <c:lblOffset val="100"/>
        <c:noMultiLvlLbl val="0"/>
      </c:catAx>
      <c:valAx>
        <c:axId val="18536655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8536703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energetikos sektoriaus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Sheet2!$G$196</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Sheet2!$F$197:$F$200</c:f>
              <c:strCache>
                <c:ptCount val="4"/>
                <c:pt idx="0">
                  <c:v>AB "Klaipėdos nafta"</c:v>
                </c:pt>
                <c:pt idx="1">
                  <c:v>Įmonių grupė "EPSO-G" (UAB "EPSO-G", AB "Amber Grid", AB "Litgrid", UAB "Baltpool")</c:v>
                </c:pt>
                <c:pt idx="2">
                  <c:v> AB "Energijos skirstymo operatorius" (ESO)</c:v>
                </c:pt>
                <c:pt idx="3">
                  <c:v>AB "Ignitis grupė"</c:v>
                </c:pt>
              </c:strCache>
            </c:strRef>
          </c:cat>
          <c:val>
            <c:numRef>
              <c:f>Sheet2!$G$197:$G$200</c:f>
              <c:numCache>
                <c:formatCode>0%</c:formatCode>
                <c:ptCount val="4"/>
                <c:pt idx="0">
                  <c:v>0.28000000000000003</c:v>
                </c:pt>
                <c:pt idx="1">
                  <c:v>0.34</c:v>
                </c:pt>
                <c:pt idx="2">
                  <c:v>0.39600000000000002</c:v>
                </c:pt>
                <c:pt idx="3">
                  <c:v>0.47199999999999998</c:v>
                </c:pt>
              </c:numCache>
            </c:numRef>
          </c:val>
          <c:extLst>
            <c:ext xmlns:c16="http://schemas.microsoft.com/office/drawing/2014/chart" uri="{C3380CC4-5D6E-409C-BE32-E72D297353CC}">
              <c16:uniqueId val="{00000000-C21F-4F58-9303-E3384A5A2937}"/>
            </c:ext>
          </c:extLst>
        </c:ser>
        <c:ser>
          <c:idx val="1"/>
          <c:order val="1"/>
          <c:tx>
            <c:strRef>
              <c:f>Sheet2!$H$196</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Sheet2!$F$197:$F$200</c:f>
              <c:strCache>
                <c:ptCount val="4"/>
                <c:pt idx="0">
                  <c:v>AB "Klaipėdos nafta"</c:v>
                </c:pt>
                <c:pt idx="1">
                  <c:v>Įmonių grupė "EPSO-G" (UAB "EPSO-G", AB "Amber Grid", AB "Litgrid", UAB "Baltpool")</c:v>
                </c:pt>
                <c:pt idx="2">
                  <c:v> AB "Energijos skirstymo operatorius" (ESO)</c:v>
                </c:pt>
                <c:pt idx="3">
                  <c:v>AB "Ignitis grupė"</c:v>
                </c:pt>
              </c:strCache>
            </c:strRef>
          </c:cat>
          <c:val>
            <c:numRef>
              <c:f>Sheet2!$H$197:$H$200</c:f>
              <c:numCache>
                <c:formatCode>0%</c:formatCode>
                <c:ptCount val="4"/>
                <c:pt idx="0">
                  <c:v>0.30599999999999999</c:v>
                </c:pt>
                <c:pt idx="1">
                  <c:v>0.29499999999999998</c:v>
                </c:pt>
                <c:pt idx="2">
                  <c:v>0.313</c:v>
                </c:pt>
                <c:pt idx="3">
                  <c:v>0.34</c:v>
                </c:pt>
              </c:numCache>
            </c:numRef>
          </c:val>
          <c:extLst>
            <c:ext xmlns:c16="http://schemas.microsoft.com/office/drawing/2014/chart" uri="{C3380CC4-5D6E-409C-BE32-E72D297353CC}">
              <c16:uniqueId val="{00000001-C21F-4F58-9303-E3384A5A2937}"/>
            </c:ext>
          </c:extLst>
        </c:ser>
        <c:ser>
          <c:idx val="2"/>
          <c:order val="2"/>
          <c:tx>
            <c:strRef>
              <c:f>Sheet2!$I$196</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Sheet2!$F$197:$F$200</c:f>
              <c:strCache>
                <c:ptCount val="4"/>
                <c:pt idx="0">
                  <c:v>AB "Klaipėdos nafta"</c:v>
                </c:pt>
                <c:pt idx="1">
                  <c:v>Įmonių grupė "EPSO-G" (UAB "EPSO-G", AB "Amber Grid", AB "Litgrid", UAB "Baltpool")</c:v>
                </c:pt>
                <c:pt idx="2">
                  <c:v> AB "Energijos skirstymo operatorius" (ESO)</c:v>
                </c:pt>
                <c:pt idx="3">
                  <c:v>AB "Ignitis grupė"</c:v>
                </c:pt>
              </c:strCache>
            </c:strRef>
          </c:cat>
          <c:val>
            <c:numRef>
              <c:f>Sheet2!$I$197:$I$200</c:f>
              <c:numCache>
                <c:formatCode>0%</c:formatCode>
                <c:ptCount val="4"/>
                <c:pt idx="0">
                  <c:v>3.6999999999999998E-2</c:v>
                </c:pt>
                <c:pt idx="1">
                  <c:v>3.5999999999999997E-2</c:v>
                </c:pt>
                <c:pt idx="2">
                  <c:v>3.9E-2</c:v>
                </c:pt>
                <c:pt idx="3">
                  <c:v>5.0999999999999997E-2</c:v>
                </c:pt>
              </c:numCache>
            </c:numRef>
          </c:val>
          <c:extLst>
            <c:ext xmlns:c16="http://schemas.microsoft.com/office/drawing/2014/chart" uri="{C3380CC4-5D6E-409C-BE32-E72D297353CC}">
              <c16:uniqueId val="{00000002-C21F-4F58-9303-E3384A5A2937}"/>
            </c:ext>
          </c:extLst>
        </c:ser>
        <c:ser>
          <c:idx val="3"/>
          <c:order val="3"/>
          <c:tx>
            <c:strRef>
              <c:f>Sheet2!$J$196</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Sheet2!$F$197:$F$200</c:f>
              <c:strCache>
                <c:ptCount val="4"/>
                <c:pt idx="0">
                  <c:v>AB "Klaipėdos nafta"</c:v>
                </c:pt>
                <c:pt idx="1">
                  <c:v>Įmonių grupė "EPSO-G" (UAB "EPSO-G", AB "Amber Grid", AB "Litgrid", UAB "Baltpool")</c:v>
                </c:pt>
                <c:pt idx="2">
                  <c:v> AB "Energijos skirstymo operatorius" (ESO)</c:v>
                </c:pt>
                <c:pt idx="3">
                  <c:v>AB "Ignitis grupė"</c:v>
                </c:pt>
              </c:strCache>
            </c:strRef>
          </c:cat>
          <c:val>
            <c:numRef>
              <c:f>Sheet2!$J$197:$J$200</c:f>
              <c:numCache>
                <c:formatCode>0%</c:formatCode>
                <c:ptCount val="4"/>
                <c:pt idx="0">
                  <c:v>0.377</c:v>
                </c:pt>
                <c:pt idx="1">
                  <c:v>0.32900000000000001</c:v>
                </c:pt>
                <c:pt idx="2">
                  <c:v>0.251</c:v>
                </c:pt>
                <c:pt idx="3">
                  <c:v>0.13700000000000001</c:v>
                </c:pt>
              </c:numCache>
            </c:numRef>
          </c:val>
          <c:extLst>
            <c:ext xmlns:c16="http://schemas.microsoft.com/office/drawing/2014/chart" uri="{C3380CC4-5D6E-409C-BE32-E72D297353CC}">
              <c16:uniqueId val="{00000003-C21F-4F58-9303-E3384A5A2937}"/>
            </c:ext>
          </c:extLst>
        </c:ser>
        <c:dLbls>
          <c:showLegendKey val="0"/>
          <c:showVal val="1"/>
          <c:showCatName val="0"/>
          <c:showSerName val="0"/>
          <c:showPercent val="0"/>
          <c:showBubbleSize val="0"/>
        </c:dLbls>
        <c:gapWidth val="150"/>
        <c:shape val="box"/>
        <c:axId val="1791734992"/>
        <c:axId val="1791738352"/>
        <c:axId val="0"/>
      </c:bar3DChart>
      <c:catAx>
        <c:axId val="17917349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1738352"/>
        <c:crosses val="autoZero"/>
        <c:auto val="1"/>
        <c:lblAlgn val="ctr"/>
        <c:lblOffset val="100"/>
        <c:noMultiLvlLbl val="0"/>
      </c:catAx>
      <c:valAx>
        <c:axId val="1791738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1734992"/>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k</a:t>
            </a:r>
            <a:r>
              <a:rPr lang="en-US" sz="1800" b="1"/>
              <a:t>ultūros, švietimo, sporto institucijos</a:t>
            </a:r>
            <a:r>
              <a:rPr lang="lt-LT" sz="1800" b="1"/>
              <a:t>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Sheet2!$G$222</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Sheet2!$F$223:$F$224</c:f>
              <c:strCache>
                <c:ptCount val="2"/>
                <c:pt idx="0">
                  <c:v>Kultūros paveldo departamentas</c:v>
                </c:pt>
                <c:pt idx="1">
                  <c:v>Nacionalinė sporto agentūra</c:v>
                </c:pt>
              </c:strCache>
            </c:strRef>
          </c:cat>
          <c:val>
            <c:numRef>
              <c:f>Sheet2!$G$223:$G$224</c:f>
              <c:numCache>
                <c:formatCode>0%</c:formatCode>
                <c:ptCount val="2"/>
                <c:pt idx="0">
                  <c:v>4.8000000000000001E-2</c:v>
                </c:pt>
                <c:pt idx="1">
                  <c:v>8.5000000000000006E-2</c:v>
                </c:pt>
              </c:numCache>
            </c:numRef>
          </c:val>
          <c:extLst>
            <c:ext xmlns:c16="http://schemas.microsoft.com/office/drawing/2014/chart" uri="{C3380CC4-5D6E-409C-BE32-E72D297353CC}">
              <c16:uniqueId val="{00000000-037D-4AAF-9E38-688C9EF63C17}"/>
            </c:ext>
          </c:extLst>
        </c:ser>
        <c:ser>
          <c:idx val="1"/>
          <c:order val="1"/>
          <c:tx>
            <c:strRef>
              <c:f>Sheet2!$H$222</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Sheet2!$F$223:$F$224</c:f>
              <c:strCache>
                <c:ptCount val="2"/>
                <c:pt idx="0">
                  <c:v>Kultūros paveldo departamentas</c:v>
                </c:pt>
                <c:pt idx="1">
                  <c:v>Nacionalinė sporto agentūra</c:v>
                </c:pt>
              </c:strCache>
            </c:strRef>
          </c:cat>
          <c:val>
            <c:numRef>
              <c:f>Sheet2!$H$223:$H$224</c:f>
              <c:numCache>
                <c:formatCode>0%</c:formatCode>
                <c:ptCount val="2"/>
                <c:pt idx="0">
                  <c:v>0.29399999999999998</c:v>
                </c:pt>
                <c:pt idx="1">
                  <c:v>0.42199999999999999</c:v>
                </c:pt>
              </c:numCache>
            </c:numRef>
          </c:val>
          <c:extLst>
            <c:ext xmlns:c16="http://schemas.microsoft.com/office/drawing/2014/chart" uri="{C3380CC4-5D6E-409C-BE32-E72D297353CC}">
              <c16:uniqueId val="{00000001-037D-4AAF-9E38-688C9EF63C17}"/>
            </c:ext>
          </c:extLst>
        </c:ser>
        <c:ser>
          <c:idx val="2"/>
          <c:order val="2"/>
          <c:tx>
            <c:strRef>
              <c:f>Sheet2!$I$222</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Sheet2!$F$223:$F$224</c:f>
              <c:strCache>
                <c:ptCount val="2"/>
                <c:pt idx="0">
                  <c:v>Kultūros paveldo departamentas</c:v>
                </c:pt>
                <c:pt idx="1">
                  <c:v>Nacionalinė sporto agentūra</c:v>
                </c:pt>
              </c:strCache>
            </c:strRef>
          </c:cat>
          <c:val>
            <c:numRef>
              <c:f>Sheet2!$I$223:$I$224</c:f>
              <c:numCache>
                <c:formatCode>0%</c:formatCode>
                <c:ptCount val="2"/>
                <c:pt idx="0">
                  <c:v>0.245</c:v>
                </c:pt>
                <c:pt idx="1">
                  <c:v>0.114</c:v>
                </c:pt>
              </c:numCache>
            </c:numRef>
          </c:val>
          <c:extLst>
            <c:ext xmlns:c16="http://schemas.microsoft.com/office/drawing/2014/chart" uri="{C3380CC4-5D6E-409C-BE32-E72D297353CC}">
              <c16:uniqueId val="{00000002-037D-4AAF-9E38-688C9EF63C17}"/>
            </c:ext>
          </c:extLst>
        </c:ser>
        <c:ser>
          <c:idx val="3"/>
          <c:order val="3"/>
          <c:tx>
            <c:strRef>
              <c:f>Sheet2!$J$222</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Sheet2!$F$223:$F$224</c:f>
              <c:strCache>
                <c:ptCount val="2"/>
                <c:pt idx="0">
                  <c:v>Kultūros paveldo departamentas</c:v>
                </c:pt>
                <c:pt idx="1">
                  <c:v>Nacionalinė sporto agentūra</c:v>
                </c:pt>
              </c:strCache>
            </c:strRef>
          </c:cat>
          <c:val>
            <c:numRef>
              <c:f>Sheet2!$J$223:$J$224</c:f>
              <c:numCache>
                <c:formatCode>0%</c:formatCode>
                <c:ptCount val="2"/>
                <c:pt idx="0">
                  <c:v>0.41299999999999998</c:v>
                </c:pt>
                <c:pt idx="1">
                  <c:v>0.38</c:v>
                </c:pt>
              </c:numCache>
            </c:numRef>
          </c:val>
          <c:extLst>
            <c:ext xmlns:c16="http://schemas.microsoft.com/office/drawing/2014/chart" uri="{C3380CC4-5D6E-409C-BE32-E72D297353CC}">
              <c16:uniqueId val="{00000003-037D-4AAF-9E38-688C9EF63C17}"/>
            </c:ext>
          </c:extLst>
        </c:ser>
        <c:dLbls>
          <c:showLegendKey val="0"/>
          <c:showVal val="1"/>
          <c:showCatName val="0"/>
          <c:showSerName val="0"/>
          <c:showPercent val="0"/>
          <c:showBubbleSize val="0"/>
        </c:dLbls>
        <c:gapWidth val="150"/>
        <c:shape val="box"/>
        <c:axId val="1791739792"/>
        <c:axId val="1791730672"/>
        <c:axId val="0"/>
      </c:bar3DChart>
      <c:catAx>
        <c:axId val="17917397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1730672"/>
        <c:crosses val="autoZero"/>
        <c:auto val="1"/>
        <c:lblAlgn val="ctr"/>
        <c:lblOffset val="100"/>
        <c:noMultiLvlLbl val="0"/>
      </c:catAx>
      <c:valAx>
        <c:axId val="179173067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791739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Aktualiausių problemų Lietuvoje</a:t>
            </a:r>
            <a:r>
              <a:rPr lang="en-US" sz="1800" b="1" dirty="0"/>
              <a:t> </a:t>
            </a:r>
            <a:r>
              <a:rPr lang="lt-LT" sz="1800" b="1" dirty="0"/>
              <a:t>vidurkiai </a:t>
            </a:r>
            <a:r>
              <a:rPr lang="en-US" sz="1800" b="1" dirty="0"/>
              <a:t>(</a:t>
            </a:r>
            <a:r>
              <a:rPr lang="lt-LT" sz="1800" b="1" dirty="0"/>
              <a:t>tęsinys)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chemeClr val="accent1">
                    <a:lumMod val="6000"/>
                    <a:lumOff val="94000"/>
                  </a:schemeClr>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'korupcija tarp kitu problemu'!$A$24:$A$33</c:f>
              <c:strCache>
                <c:ptCount val="10"/>
                <c:pt idx="0">
                  <c:v>Ekonominės laisvės stoka</c:v>
                </c:pt>
                <c:pt idx="1">
                  <c:v>Žemas demokratijos lygis</c:v>
                </c:pt>
                <c:pt idx="2">
                  <c:v> Emigravimas iš Lietuvos</c:v>
                </c:pt>
                <c:pt idx="3">
                  <c:v>Bedarbystė</c:v>
                </c:pt>
                <c:pt idx="4">
                  <c:v>Eismo saugumas keliuose</c:v>
                </c:pt>
                <c:pt idx="5">
                  <c:v>Aukštas nusikaltimų lygis</c:v>
                </c:pt>
                <c:pt idx="6">
                  <c:v>Aplinkosaugos problemos</c:v>
                </c:pt>
                <c:pt idx="7">
                  <c:v>Teisėsaugos darbo trūkumai</c:v>
                </c:pt>
                <c:pt idx="8">
                  <c:v>Azartiniai lošimai ir lažybos</c:v>
                </c:pt>
                <c:pt idx="9">
                  <c:v>Teismų darbo trūkumai</c:v>
                </c:pt>
              </c:strCache>
            </c:strRef>
          </c:cat>
          <c:val>
            <c:numRef>
              <c:f>'korupcija tarp kitu problemu'!$B$24:$B$33</c:f>
              <c:numCache>
                <c:formatCode>General</c:formatCode>
                <c:ptCount val="10"/>
                <c:pt idx="0">
                  <c:v>2.52</c:v>
                </c:pt>
                <c:pt idx="1">
                  <c:v>2.5499999999999998</c:v>
                </c:pt>
                <c:pt idx="2">
                  <c:v>2.74</c:v>
                </c:pt>
                <c:pt idx="3">
                  <c:v>2.74</c:v>
                </c:pt>
                <c:pt idx="4">
                  <c:v>2.75</c:v>
                </c:pt>
                <c:pt idx="5">
                  <c:v>2.75</c:v>
                </c:pt>
                <c:pt idx="6">
                  <c:v>2.83</c:v>
                </c:pt>
                <c:pt idx="7">
                  <c:v>2.93</c:v>
                </c:pt>
                <c:pt idx="8">
                  <c:v>2.98</c:v>
                </c:pt>
                <c:pt idx="9">
                  <c:v>2.98</c:v>
                </c:pt>
              </c:numCache>
            </c:numRef>
          </c:val>
          <c:extLst>
            <c:ext xmlns:c16="http://schemas.microsoft.com/office/drawing/2014/chart" uri="{C3380CC4-5D6E-409C-BE32-E72D297353CC}">
              <c16:uniqueId val="{00000000-55A0-47A0-A2B7-FB7CAAEBE521}"/>
            </c:ext>
          </c:extLst>
        </c:ser>
        <c:dLbls>
          <c:showLegendKey val="0"/>
          <c:showVal val="1"/>
          <c:showCatName val="0"/>
          <c:showSerName val="0"/>
          <c:showPercent val="0"/>
          <c:showBubbleSize val="0"/>
        </c:dLbls>
        <c:gapWidth val="150"/>
        <c:shape val="box"/>
        <c:axId val="142156288"/>
        <c:axId val="4761536"/>
        <c:axId val="0"/>
      </c:bar3DChart>
      <c:catAx>
        <c:axId val="1421562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4761536"/>
        <c:crosses val="autoZero"/>
        <c:auto val="1"/>
        <c:lblAlgn val="ctr"/>
        <c:lblOffset val="100"/>
        <c:noMultiLvlLbl val="0"/>
      </c:catAx>
      <c:valAx>
        <c:axId val="4761536"/>
        <c:scaling>
          <c:orientation val="minMax"/>
          <c:max val="3.5"/>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4215628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r>
              <a:rPr lang="lt-LT" sz="1800" b="1"/>
              <a:t>Korupcijos paplitimas teisinių paslaugų institucijose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ysClr val="windowText" lastClr="000000"/>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Sheet2!$G$241</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Sheet2!$F$242:$F$245</c:f>
              <c:strCache>
                <c:ptCount val="4"/>
                <c:pt idx="0">
                  <c:v>Notarai</c:v>
                </c:pt>
                <c:pt idx="1">
                  <c:v>Advokatai</c:v>
                </c:pt>
                <c:pt idx="2">
                  <c:v>Bankroto administratoriai (bankroto administravimo įmonės)</c:v>
                </c:pt>
                <c:pt idx="3">
                  <c:v>Antstoliai</c:v>
                </c:pt>
              </c:strCache>
            </c:strRef>
          </c:cat>
          <c:val>
            <c:numRef>
              <c:f>Sheet2!$G$242:$G$245</c:f>
              <c:numCache>
                <c:formatCode>0%</c:formatCode>
                <c:ptCount val="4"/>
                <c:pt idx="0">
                  <c:v>0.11700000000000001</c:v>
                </c:pt>
                <c:pt idx="1">
                  <c:v>0.19600000000000001</c:v>
                </c:pt>
                <c:pt idx="2">
                  <c:v>0.23599999999999999</c:v>
                </c:pt>
                <c:pt idx="3">
                  <c:v>0.26500000000000001</c:v>
                </c:pt>
              </c:numCache>
            </c:numRef>
          </c:val>
          <c:extLst>
            <c:ext xmlns:c16="http://schemas.microsoft.com/office/drawing/2014/chart" uri="{C3380CC4-5D6E-409C-BE32-E72D297353CC}">
              <c16:uniqueId val="{00000000-BB02-4233-A610-4F75C57500C8}"/>
            </c:ext>
          </c:extLst>
        </c:ser>
        <c:ser>
          <c:idx val="1"/>
          <c:order val="1"/>
          <c:tx>
            <c:strRef>
              <c:f>Sheet2!$H$241</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Sheet2!$F$242:$F$245</c:f>
              <c:strCache>
                <c:ptCount val="4"/>
                <c:pt idx="0">
                  <c:v>Notarai</c:v>
                </c:pt>
                <c:pt idx="1">
                  <c:v>Advokatai</c:v>
                </c:pt>
                <c:pt idx="2">
                  <c:v>Bankroto administratoriai (bankroto administravimo įmonės)</c:v>
                </c:pt>
                <c:pt idx="3">
                  <c:v>Antstoliai</c:v>
                </c:pt>
              </c:strCache>
            </c:strRef>
          </c:cat>
          <c:val>
            <c:numRef>
              <c:f>Sheet2!$H$242:$H$245</c:f>
              <c:numCache>
                <c:formatCode>0%</c:formatCode>
                <c:ptCount val="4"/>
                <c:pt idx="0">
                  <c:v>0.38800000000000001</c:v>
                </c:pt>
                <c:pt idx="1">
                  <c:v>0.45700000000000002</c:v>
                </c:pt>
                <c:pt idx="2">
                  <c:v>0.38100000000000001</c:v>
                </c:pt>
                <c:pt idx="3">
                  <c:v>0.42599999999999999</c:v>
                </c:pt>
              </c:numCache>
            </c:numRef>
          </c:val>
          <c:extLst>
            <c:ext xmlns:c16="http://schemas.microsoft.com/office/drawing/2014/chart" uri="{C3380CC4-5D6E-409C-BE32-E72D297353CC}">
              <c16:uniqueId val="{00000001-BB02-4233-A610-4F75C57500C8}"/>
            </c:ext>
          </c:extLst>
        </c:ser>
        <c:ser>
          <c:idx val="2"/>
          <c:order val="2"/>
          <c:tx>
            <c:strRef>
              <c:f>Sheet2!$I$241</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Sheet2!$F$242:$F$245</c:f>
              <c:strCache>
                <c:ptCount val="4"/>
                <c:pt idx="0">
                  <c:v>Notarai</c:v>
                </c:pt>
                <c:pt idx="1">
                  <c:v>Advokatai</c:v>
                </c:pt>
                <c:pt idx="2">
                  <c:v>Bankroto administratoriai (bankroto administravimo įmonės)</c:v>
                </c:pt>
                <c:pt idx="3">
                  <c:v>Antstoliai</c:v>
                </c:pt>
              </c:strCache>
            </c:strRef>
          </c:cat>
          <c:val>
            <c:numRef>
              <c:f>Sheet2!$I$242:$I$245</c:f>
              <c:numCache>
                <c:formatCode>0%</c:formatCode>
                <c:ptCount val="4"/>
                <c:pt idx="0">
                  <c:v>0.27800000000000002</c:v>
                </c:pt>
                <c:pt idx="1">
                  <c:v>0.155</c:v>
                </c:pt>
                <c:pt idx="2">
                  <c:v>6.5000000000000002E-2</c:v>
                </c:pt>
                <c:pt idx="3">
                  <c:v>9.2999999999999999E-2</c:v>
                </c:pt>
              </c:numCache>
            </c:numRef>
          </c:val>
          <c:extLst>
            <c:ext xmlns:c16="http://schemas.microsoft.com/office/drawing/2014/chart" uri="{C3380CC4-5D6E-409C-BE32-E72D297353CC}">
              <c16:uniqueId val="{00000002-BB02-4233-A610-4F75C57500C8}"/>
            </c:ext>
          </c:extLst>
        </c:ser>
        <c:ser>
          <c:idx val="3"/>
          <c:order val="3"/>
          <c:tx>
            <c:strRef>
              <c:f>Sheet2!$J$241</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Sheet2!$F$242:$F$245</c:f>
              <c:strCache>
                <c:ptCount val="4"/>
                <c:pt idx="0">
                  <c:v>Notarai</c:v>
                </c:pt>
                <c:pt idx="1">
                  <c:v>Advokatai</c:v>
                </c:pt>
                <c:pt idx="2">
                  <c:v>Bankroto administratoriai (bankroto administravimo įmonės)</c:v>
                </c:pt>
                <c:pt idx="3">
                  <c:v>Antstoliai</c:v>
                </c:pt>
              </c:strCache>
            </c:strRef>
          </c:cat>
          <c:val>
            <c:numRef>
              <c:f>Sheet2!$J$242:$J$245</c:f>
              <c:numCache>
                <c:formatCode>0%</c:formatCode>
                <c:ptCount val="4"/>
                <c:pt idx="0">
                  <c:v>0.217</c:v>
                </c:pt>
                <c:pt idx="1">
                  <c:v>0.192</c:v>
                </c:pt>
                <c:pt idx="2">
                  <c:v>0.318</c:v>
                </c:pt>
                <c:pt idx="3">
                  <c:v>0.215</c:v>
                </c:pt>
              </c:numCache>
            </c:numRef>
          </c:val>
          <c:extLst>
            <c:ext xmlns:c16="http://schemas.microsoft.com/office/drawing/2014/chart" uri="{C3380CC4-5D6E-409C-BE32-E72D297353CC}">
              <c16:uniqueId val="{00000003-BB02-4233-A610-4F75C57500C8}"/>
            </c:ext>
          </c:extLst>
        </c:ser>
        <c:dLbls>
          <c:showLegendKey val="0"/>
          <c:showVal val="1"/>
          <c:showCatName val="0"/>
          <c:showSerName val="0"/>
          <c:showPercent val="0"/>
          <c:showBubbleSize val="0"/>
        </c:dLbls>
        <c:gapWidth val="150"/>
        <c:shape val="box"/>
        <c:axId val="1261599632"/>
        <c:axId val="1261600112"/>
        <c:axId val="0"/>
      </c:bar3DChart>
      <c:catAx>
        <c:axId val="12615996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261600112"/>
        <c:crosses val="autoZero"/>
        <c:auto val="1"/>
        <c:lblAlgn val="ctr"/>
        <c:lblOffset val="100"/>
        <c:noMultiLvlLbl val="0"/>
      </c:catAx>
      <c:valAx>
        <c:axId val="12616001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crossAx val="12615996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ysClr val="windowText" lastClr="000000"/>
          </a:solidFill>
        </a:defRPr>
      </a:pPr>
      <a:endParaRPr lang="lt-LT"/>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paplitimas su sveikatos priežiūra ir apsauga susijusios įstaigose</a:t>
            </a:r>
            <a:endParaRPr lang="en-US" sz="1800" b="1"/>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Sheet2!$G$265</c:f>
              <c:strCache>
                <c:ptCount val="1"/>
                <c:pt idx="0">
                  <c:v>Labai korumpuota</c:v>
                </c:pt>
              </c:strCache>
            </c:strRef>
          </c:tx>
          <c:spPr>
            <a:gradFill>
              <a:gsLst>
                <a:gs pos="0">
                  <a:schemeClr val="accent1">
                    <a:lumMod val="5000"/>
                    <a:lumOff val="95000"/>
                  </a:schemeClr>
                </a:gs>
                <a:gs pos="62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Sheet2!$F$266:$F$273</c:f>
              <c:strCache>
                <c:ptCount val="8"/>
                <c:pt idx="0">
                  <c:v>Greitosios medicinos pagalbos (GMP) tarnyba</c:v>
                </c:pt>
                <c:pt idx="1">
                  <c:v>Privačios gydymo įstaigos</c:v>
                </c:pt>
                <c:pt idx="2">
                  <c:v>Valstybinė ligonių kasa ir jos teritoriniai padaliniai</c:v>
                </c:pt>
                <c:pt idx="3">
                  <c:v>Poliklinikos</c:v>
                </c:pt>
                <c:pt idx="4">
                  <c:v>Miestų ir rajonų ligoninės</c:v>
                </c:pt>
                <c:pt idx="5">
                  <c:v>Respublikinės ligoninės / klinikos</c:v>
                </c:pt>
                <c:pt idx="6">
                  <c:v>Valstybinė vaistų kontrolės tarnyba</c:v>
                </c:pt>
                <c:pt idx="7">
                  <c:v>Valstybinė maisto ir veterinarijos tarnyba (VMVT)</c:v>
                </c:pt>
              </c:strCache>
            </c:strRef>
          </c:cat>
          <c:val>
            <c:numRef>
              <c:f>Sheet2!$G$266:$G$273</c:f>
              <c:numCache>
                <c:formatCode>0%</c:formatCode>
                <c:ptCount val="8"/>
                <c:pt idx="0">
                  <c:v>6.3E-2</c:v>
                </c:pt>
                <c:pt idx="1">
                  <c:v>9.0999999999999998E-2</c:v>
                </c:pt>
                <c:pt idx="2">
                  <c:v>0.14199999999999999</c:v>
                </c:pt>
                <c:pt idx="3">
                  <c:v>0.14299999999999999</c:v>
                </c:pt>
                <c:pt idx="4">
                  <c:v>0.25700000000000001</c:v>
                </c:pt>
                <c:pt idx="5">
                  <c:v>0.29899999999999999</c:v>
                </c:pt>
                <c:pt idx="6">
                  <c:v>0.311</c:v>
                </c:pt>
                <c:pt idx="7">
                  <c:v>0.317</c:v>
                </c:pt>
              </c:numCache>
            </c:numRef>
          </c:val>
          <c:extLst>
            <c:ext xmlns:c16="http://schemas.microsoft.com/office/drawing/2014/chart" uri="{C3380CC4-5D6E-409C-BE32-E72D297353CC}">
              <c16:uniqueId val="{00000000-9924-491D-84A0-588D6641B8CF}"/>
            </c:ext>
          </c:extLst>
        </c:ser>
        <c:ser>
          <c:idx val="1"/>
          <c:order val="1"/>
          <c:tx>
            <c:strRef>
              <c:f>Sheet2!$H$265</c:f>
              <c:strCache>
                <c:ptCount val="1"/>
                <c:pt idx="0">
                  <c:v>Iš dalies korumpuota</c:v>
                </c:pt>
              </c:strCache>
            </c:strRef>
          </c:tx>
          <c:spPr>
            <a:gradFill>
              <a:gsLst>
                <a:gs pos="0">
                  <a:schemeClr val="accent1">
                    <a:lumMod val="5000"/>
                    <a:lumOff val="95000"/>
                  </a:schemeClr>
                </a:gs>
                <a:gs pos="62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Sheet2!$F$266:$F$273</c:f>
              <c:strCache>
                <c:ptCount val="8"/>
                <c:pt idx="0">
                  <c:v>Greitosios medicinos pagalbos (GMP) tarnyba</c:v>
                </c:pt>
                <c:pt idx="1">
                  <c:v>Privačios gydymo įstaigos</c:v>
                </c:pt>
                <c:pt idx="2">
                  <c:v>Valstybinė ligonių kasa ir jos teritoriniai padaliniai</c:v>
                </c:pt>
                <c:pt idx="3">
                  <c:v>Poliklinikos</c:v>
                </c:pt>
                <c:pt idx="4">
                  <c:v>Miestų ir rajonų ligoninės</c:v>
                </c:pt>
                <c:pt idx="5">
                  <c:v>Respublikinės ligoninės / klinikos</c:v>
                </c:pt>
                <c:pt idx="6">
                  <c:v>Valstybinė vaistų kontrolės tarnyba</c:v>
                </c:pt>
                <c:pt idx="7">
                  <c:v>Valstybinė maisto ir veterinarijos tarnyba (VMVT)</c:v>
                </c:pt>
              </c:strCache>
            </c:strRef>
          </c:cat>
          <c:val>
            <c:numRef>
              <c:f>Sheet2!$H$266:$H$273</c:f>
              <c:numCache>
                <c:formatCode>0%</c:formatCode>
                <c:ptCount val="8"/>
                <c:pt idx="0">
                  <c:v>0.23799999999999999</c:v>
                </c:pt>
                <c:pt idx="1">
                  <c:v>0.33600000000000002</c:v>
                </c:pt>
                <c:pt idx="2">
                  <c:v>0.372</c:v>
                </c:pt>
                <c:pt idx="3">
                  <c:v>0.54900000000000004</c:v>
                </c:pt>
                <c:pt idx="4">
                  <c:v>0.59899999999999998</c:v>
                </c:pt>
                <c:pt idx="5">
                  <c:v>0.57099999999999995</c:v>
                </c:pt>
                <c:pt idx="6">
                  <c:v>0.43</c:v>
                </c:pt>
                <c:pt idx="7">
                  <c:v>0.43</c:v>
                </c:pt>
              </c:numCache>
            </c:numRef>
          </c:val>
          <c:extLst>
            <c:ext xmlns:c16="http://schemas.microsoft.com/office/drawing/2014/chart" uri="{C3380CC4-5D6E-409C-BE32-E72D297353CC}">
              <c16:uniqueId val="{00000001-9924-491D-84A0-588D6641B8CF}"/>
            </c:ext>
          </c:extLst>
        </c:ser>
        <c:ser>
          <c:idx val="2"/>
          <c:order val="2"/>
          <c:tx>
            <c:strRef>
              <c:f>Sheet2!$I$265</c:f>
              <c:strCache>
                <c:ptCount val="1"/>
                <c:pt idx="0">
                  <c:v>Visai nekorumpuota</c:v>
                </c:pt>
              </c:strCache>
            </c:strRef>
          </c:tx>
          <c:spPr>
            <a:gradFill>
              <a:gsLst>
                <a:gs pos="0">
                  <a:schemeClr val="accent1">
                    <a:lumMod val="5000"/>
                    <a:lumOff val="95000"/>
                  </a:schemeClr>
                </a:gs>
                <a:gs pos="62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Sheet2!$F$266:$F$273</c:f>
              <c:strCache>
                <c:ptCount val="8"/>
                <c:pt idx="0">
                  <c:v>Greitosios medicinos pagalbos (GMP) tarnyba</c:v>
                </c:pt>
                <c:pt idx="1">
                  <c:v>Privačios gydymo įstaigos</c:v>
                </c:pt>
                <c:pt idx="2">
                  <c:v>Valstybinė ligonių kasa ir jos teritoriniai padaliniai</c:v>
                </c:pt>
                <c:pt idx="3">
                  <c:v>Poliklinikos</c:v>
                </c:pt>
                <c:pt idx="4">
                  <c:v>Miestų ir rajonų ligoninės</c:v>
                </c:pt>
                <c:pt idx="5">
                  <c:v>Respublikinės ligoninės / klinikos</c:v>
                </c:pt>
                <c:pt idx="6">
                  <c:v>Valstybinė vaistų kontrolės tarnyba</c:v>
                </c:pt>
                <c:pt idx="7">
                  <c:v>Valstybinė maisto ir veterinarijos tarnyba (VMVT)</c:v>
                </c:pt>
              </c:strCache>
            </c:strRef>
          </c:cat>
          <c:val>
            <c:numRef>
              <c:f>Sheet2!$I$266:$I$273</c:f>
              <c:numCache>
                <c:formatCode>0%</c:formatCode>
                <c:ptCount val="8"/>
                <c:pt idx="0">
                  <c:v>0.48599999999999999</c:v>
                </c:pt>
                <c:pt idx="1">
                  <c:v>0.33500000000000002</c:v>
                </c:pt>
                <c:pt idx="2">
                  <c:v>0.224</c:v>
                </c:pt>
                <c:pt idx="3">
                  <c:v>0.17899999999999999</c:v>
                </c:pt>
                <c:pt idx="4">
                  <c:v>5.5E-2</c:v>
                </c:pt>
                <c:pt idx="5">
                  <c:v>3.9E-2</c:v>
                </c:pt>
                <c:pt idx="6">
                  <c:v>5.7000000000000002E-2</c:v>
                </c:pt>
                <c:pt idx="7">
                  <c:v>6.0999999999999999E-2</c:v>
                </c:pt>
              </c:numCache>
            </c:numRef>
          </c:val>
          <c:extLst>
            <c:ext xmlns:c16="http://schemas.microsoft.com/office/drawing/2014/chart" uri="{C3380CC4-5D6E-409C-BE32-E72D297353CC}">
              <c16:uniqueId val="{00000002-9924-491D-84A0-588D6641B8CF}"/>
            </c:ext>
          </c:extLst>
        </c:ser>
        <c:ser>
          <c:idx val="3"/>
          <c:order val="3"/>
          <c:tx>
            <c:strRef>
              <c:f>Sheet2!$J$265</c:f>
              <c:strCache>
                <c:ptCount val="1"/>
                <c:pt idx="0">
                  <c:v>Nežino, neatsakė</c:v>
                </c:pt>
              </c:strCache>
            </c:strRef>
          </c:tx>
          <c:spPr>
            <a:gradFill>
              <a:gsLst>
                <a:gs pos="0">
                  <a:schemeClr val="accent1">
                    <a:lumMod val="5000"/>
                    <a:lumOff val="95000"/>
                  </a:schemeClr>
                </a:gs>
                <a:gs pos="62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Sheet2!$F$266:$F$273</c:f>
              <c:strCache>
                <c:ptCount val="8"/>
                <c:pt idx="0">
                  <c:v>Greitosios medicinos pagalbos (GMP) tarnyba</c:v>
                </c:pt>
                <c:pt idx="1">
                  <c:v>Privačios gydymo įstaigos</c:v>
                </c:pt>
                <c:pt idx="2">
                  <c:v>Valstybinė ligonių kasa ir jos teritoriniai padaliniai</c:v>
                </c:pt>
                <c:pt idx="3">
                  <c:v>Poliklinikos</c:v>
                </c:pt>
                <c:pt idx="4">
                  <c:v>Miestų ir rajonų ligoninės</c:v>
                </c:pt>
                <c:pt idx="5">
                  <c:v>Respublikinės ligoninės / klinikos</c:v>
                </c:pt>
                <c:pt idx="6">
                  <c:v>Valstybinė vaistų kontrolės tarnyba</c:v>
                </c:pt>
                <c:pt idx="7">
                  <c:v>Valstybinė maisto ir veterinarijos tarnyba (VMVT)</c:v>
                </c:pt>
              </c:strCache>
            </c:strRef>
          </c:cat>
          <c:val>
            <c:numRef>
              <c:f>Sheet2!$J$266:$J$273</c:f>
              <c:numCache>
                <c:formatCode>0%</c:formatCode>
                <c:ptCount val="8"/>
                <c:pt idx="0">
                  <c:v>0.21299999999999999</c:v>
                </c:pt>
                <c:pt idx="1">
                  <c:v>0.23699999999999999</c:v>
                </c:pt>
                <c:pt idx="2">
                  <c:v>0.26200000000000001</c:v>
                </c:pt>
                <c:pt idx="3">
                  <c:v>0.129</c:v>
                </c:pt>
                <c:pt idx="4">
                  <c:v>0.09</c:v>
                </c:pt>
                <c:pt idx="5">
                  <c:v>9.0999999999999998E-2</c:v>
                </c:pt>
                <c:pt idx="6">
                  <c:v>0.20200000000000001</c:v>
                </c:pt>
                <c:pt idx="7">
                  <c:v>0.192</c:v>
                </c:pt>
              </c:numCache>
            </c:numRef>
          </c:val>
          <c:extLst>
            <c:ext xmlns:c16="http://schemas.microsoft.com/office/drawing/2014/chart" uri="{C3380CC4-5D6E-409C-BE32-E72D297353CC}">
              <c16:uniqueId val="{00000003-9924-491D-84A0-588D6641B8CF}"/>
            </c:ext>
          </c:extLst>
        </c:ser>
        <c:dLbls>
          <c:showLegendKey val="0"/>
          <c:showVal val="1"/>
          <c:showCatName val="0"/>
          <c:showSerName val="0"/>
          <c:showPercent val="0"/>
          <c:showBubbleSize val="0"/>
        </c:dLbls>
        <c:gapWidth val="150"/>
        <c:shape val="box"/>
        <c:axId val="1791736912"/>
        <c:axId val="1791719152"/>
        <c:axId val="0"/>
      </c:bar3DChart>
      <c:catAx>
        <c:axId val="179173691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91719152"/>
        <c:crosses val="autoZero"/>
        <c:auto val="1"/>
        <c:lblAlgn val="ctr"/>
        <c:lblOffset val="100"/>
        <c:noMultiLvlLbl val="0"/>
      </c:catAx>
      <c:valAx>
        <c:axId val="179171915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7917369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teismuose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1'!$F$744</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1'!$A$746:$A$753</c:f>
              <c:strCache>
                <c:ptCount val="7"/>
                <c:pt idx="0">
                  <c:v>LR Konstitucinis Teismas </c:v>
                </c:pt>
                <c:pt idx="1">
                  <c:v>Lietuvos Aukščiausiasis Teismas </c:v>
                </c:pt>
                <c:pt idx="2">
                  <c:v>Lietuvos apeliacinis teismas </c:v>
                </c:pt>
                <c:pt idx="3">
                  <c:v>Lietuvos vyriausiasis administracinis teismas </c:v>
                </c:pt>
                <c:pt idx="4">
                  <c:v>Administraciniai teismai </c:v>
                </c:pt>
                <c:pt idx="5">
                  <c:v>Apylinkių teismai </c:v>
                </c:pt>
                <c:pt idx="6">
                  <c:v>Apygardų teismai </c:v>
                </c:pt>
              </c:strCache>
            </c:strRef>
          </c:cat>
          <c:val>
            <c:numRef>
              <c:f>'Sheet 1'!$G$746:$G$752</c:f>
              <c:numCache>
                <c:formatCode>0%</c:formatCode>
                <c:ptCount val="7"/>
                <c:pt idx="0">
                  <c:v>0.125</c:v>
                </c:pt>
                <c:pt idx="1">
                  <c:v>0.13200000000000001</c:v>
                </c:pt>
                <c:pt idx="2">
                  <c:v>0.186</c:v>
                </c:pt>
                <c:pt idx="3">
                  <c:v>0.22500000000000001</c:v>
                </c:pt>
                <c:pt idx="4">
                  <c:v>0.255</c:v>
                </c:pt>
                <c:pt idx="5">
                  <c:v>0.27</c:v>
                </c:pt>
                <c:pt idx="6">
                  <c:v>0.27</c:v>
                </c:pt>
              </c:numCache>
            </c:numRef>
          </c:val>
          <c:extLst>
            <c:ext xmlns:c16="http://schemas.microsoft.com/office/drawing/2014/chart" uri="{C3380CC4-5D6E-409C-BE32-E72D297353CC}">
              <c16:uniqueId val="{00000000-AA55-4A09-AF27-96FD4690245C}"/>
            </c:ext>
          </c:extLst>
        </c:ser>
        <c:ser>
          <c:idx val="1"/>
          <c:order val="1"/>
          <c:tx>
            <c:strRef>
              <c:f>'Sheet 1'!$D$744</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1'!$A$746:$A$753</c:f>
              <c:strCache>
                <c:ptCount val="7"/>
                <c:pt idx="0">
                  <c:v>LR Konstitucinis Teismas </c:v>
                </c:pt>
                <c:pt idx="1">
                  <c:v>Lietuvos Aukščiausiasis Teismas </c:v>
                </c:pt>
                <c:pt idx="2">
                  <c:v>Lietuvos apeliacinis teismas </c:v>
                </c:pt>
                <c:pt idx="3">
                  <c:v>Lietuvos vyriausiasis administracinis teismas </c:v>
                </c:pt>
                <c:pt idx="4">
                  <c:v>Administraciniai teismai </c:v>
                </c:pt>
                <c:pt idx="5">
                  <c:v>Apylinkių teismai </c:v>
                </c:pt>
                <c:pt idx="6">
                  <c:v>Apygardų teismai </c:v>
                </c:pt>
              </c:strCache>
            </c:strRef>
          </c:cat>
          <c:val>
            <c:numRef>
              <c:f>'Sheet 1'!$E$746:$E$752</c:f>
              <c:numCache>
                <c:formatCode>0%</c:formatCode>
                <c:ptCount val="7"/>
                <c:pt idx="0">
                  <c:v>0.316</c:v>
                </c:pt>
                <c:pt idx="1">
                  <c:v>0.39</c:v>
                </c:pt>
                <c:pt idx="2">
                  <c:v>0.47499999999999998</c:v>
                </c:pt>
                <c:pt idx="3">
                  <c:v>0.48</c:v>
                </c:pt>
                <c:pt idx="4">
                  <c:v>0.56599999999999995</c:v>
                </c:pt>
                <c:pt idx="5">
                  <c:v>0.58299999999999996</c:v>
                </c:pt>
                <c:pt idx="6">
                  <c:v>0.55600000000000005</c:v>
                </c:pt>
              </c:numCache>
            </c:numRef>
          </c:val>
          <c:extLst>
            <c:ext xmlns:c16="http://schemas.microsoft.com/office/drawing/2014/chart" uri="{C3380CC4-5D6E-409C-BE32-E72D297353CC}">
              <c16:uniqueId val="{00000001-AA55-4A09-AF27-96FD4690245C}"/>
            </c:ext>
          </c:extLst>
        </c:ser>
        <c:ser>
          <c:idx val="0"/>
          <c:order val="2"/>
          <c:tx>
            <c:strRef>
              <c:f>'Sheet 1'!$B$744</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1'!$A$746:$A$753</c:f>
              <c:strCache>
                <c:ptCount val="7"/>
                <c:pt idx="0">
                  <c:v>LR Konstitucinis Teismas </c:v>
                </c:pt>
                <c:pt idx="1">
                  <c:v>Lietuvos Aukščiausiasis Teismas </c:v>
                </c:pt>
                <c:pt idx="2">
                  <c:v>Lietuvos apeliacinis teismas </c:v>
                </c:pt>
                <c:pt idx="3">
                  <c:v>Lietuvos vyriausiasis administracinis teismas </c:v>
                </c:pt>
                <c:pt idx="4">
                  <c:v>Administraciniai teismai </c:v>
                </c:pt>
                <c:pt idx="5">
                  <c:v>Apylinkių teismai </c:v>
                </c:pt>
                <c:pt idx="6">
                  <c:v>Apygardų teismai </c:v>
                </c:pt>
              </c:strCache>
            </c:strRef>
          </c:cat>
          <c:val>
            <c:numRef>
              <c:f>'Sheet 1'!$C$746:$C$752</c:f>
              <c:numCache>
                <c:formatCode>0%</c:formatCode>
                <c:ptCount val="7"/>
                <c:pt idx="0">
                  <c:v>0.316</c:v>
                </c:pt>
                <c:pt idx="1">
                  <c:v>0.28899999999999998</c:v>
                </c:pt>
                <c:pt idx="2">
                  <c:v>0.20799999999999999</c:v>
                </c:pt>
                <c:pt idx="3">
                  <c:v>0.17899999999999999</c:v>
                </c:pt>
                <c:pt idx="4">
                  <c:v>0.108</c:v>
                </c:pt>
                <c:pt idx="5">
                  <c:v>9.0999999999999998E-2</c:v>
                </c:pt>
                <c:pt idx="6">
                  <c:v>0.1</c:v>
                </c:pt>
              </c:numCache>
            </c:numRef>
          </c:val>
          <c:extLst>
            <c:ext xmlns:c16="http://schemas.microsoft.com/office/drawing/2014/chart" uri="{C3380CC4-5D6E-409C-BE32-E72D297353CC}">
              <c16:uniqueId val="{00000002-AA55-4A09-AF27-96FD4690245C}"/>
            </c:ext>
          </c:extLst>
        </c:ser>
        <c:ser>
          <c:idx val="3"/>
          <c:order val="3"/>
          <c:tx>
            <c:strRef>
              <c:f>'Sheet 1'!$H$744</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1'!$A$746:$A$753</c:f>
              <c:strCache>
                <c:ptCount val="7"/>
                <c:pt idx="0">
                  <c:v>LR Konstitucinis Teismas </c:v>
                </c:pt>
                <c:pt idx="1">
                  <c:v>Lietuvos Aukščiausiasis Teismas </c:v>
                </c:pt>
                <c:pt idx="2">
                  <c:v>Lietuvos apeliacinis teismas </c:v>
                </c:pt>
                <c:pt idx="3">
                  <c:v>Lietuvos vyriausiasis administracinis teismas </c:v>
                </c:pt>
                <c:pt idx="4">
                  <c:v>Administraciniai teismai </c:v>
                </c:pt>
                <c:pt idx="5">
                  <c:v>Apylinkių teismai </c:v>
                </c:pt>
                <c:pt idx="6">
                  <c:v>Apygardų teismai </c:v>
                </c:pt>
              </c:strCache>
            </c:strRef>
          </c:cat>
          <c:val>
            <c:numRef>
              <c:f>'Sheet 1'!$I$746:$I$752</c:f>
              <c:numCache>
                <c:formatCode>0%</c:formatCode>
                <c:ptCount val="7"/>
                <c:pt idx="0">
                  <c:v>0.24299999999999999</c:v>
                </c:pt>
                <c:pt idx="1">
                  <c:v>0.189</c:v>
                </c:pt>
                <c:pt idx="2">
                  <c:v>0.13</c:v>
                </c:pt>
                <c:pt idx="3">
                  <c:v>0.115</c:v>
                </c:pt>
                <c:pt idx="4">
                  <c:v>7.0999999999999994E-2</c:v>
                </c:pt>
                <c:pt idx="5">
                  <c:v>5.6000000000000001E-2</c:v>
                </c:pt>
                <c:pt idx="6">
                  <c:v>7.3999999999999996E-2</c:v>
                </c:pt>
              </c:numCache>
            </c:numRef>
          </c:val>
          <c:extLst>
            <c:ext xmlns:c16="http://schemas.microsoft.com/office/drawing/2014/chart" uri="{C3380CC4-5D6E-409C-BE32-E72D297353CC}">
              <c16:uniqueId val="{00000003-AA55-4A09-AF27-96FD4690245C}"/>
            </c:ext>
          </c:extLst>
        </c:ser>
        <c:dLbls>
          <c:showLegendKey val="0"/>
          <c:showVal val="0"/>
          <c:showCatName val="0"/>
          <c:showSerName val="0"/>
          <c:showPercent val="0"/>
          <c:showBubbleSize val="0"/>
        </c:dLbls>
        <c:gapWidth val="150"/>
        <c:shape val="box"/>
        <c:axId val="1572423087"/>
        <c:axId val="1"/>
        <c:axId val="0"/>
      </c:bar3DChart>
      <c:catAx>
        <c:axId val="1572423087"/>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2423087"/>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prokuratūrose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1'!$F$756</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1'!$A$758:$A$760</c:f>
              <c:strCache>
                <c:ptCount val="3"/>
                <c:pt idx="0">
                  <c:v>Generalinė prokuratūra </c:v>
                </c:pt>
                <c:pt idx="1">
                  <c:v>Apygardos prokuratūros </c:v>
                </c:pt>
                <c:pt idx="2">
                  <c:v>Apylinkės prokuratūros </c:v>
                </c:pt>
              </c:strCache>
            </c:strRef>
          </c:cat>
          <c:val>
            <c:numRef>
              <c:f>'Sheet 1'!$G$758:$G$760</c:f>
              <c:numCache>
                <c:formatCode>0%</c:formatCode>
                <c:ptCount val="3"/>
                <c:pt idx="0">
                  <c:v>0.185</c:v>
                </c:pt>
                <c:pt idx="1">
                  <c:v>0.216</c:v>
                </c:pt>
                <c:pt idx="2">
                  <c:v>0.26700000000000002</c:v>
                </c:pt>
              </c:numCache>
            </c:numRef>
          </c:val>
          <c:extLst>
            <c:ext xmlns:c16="http://schemas.microsoft.com/office/drawing/2014/chart" uri="{C3380CC4-5D6E-409C-BE32-E72D297353CC}">
              <c16:uniqueId val="{00000000-4EC3-4EE3-926A-E6716BC2F40E}"/>
            </c:ext>
          </c:extLst>
        </c:ser>
        <c:ser>
          <c:idx val="1"/>
          <c:order val="1"/>
          <c:tx>
            <c:strRef>
              <c:f>'Sheet 1'!$D$756</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1'!$A$758:$A$760</c:f>
              <c:strCache>
                <c:ptCount val="3"/>
                <c:pt idx="0">
                  <c:v>Generalinė prokuratūra </c:v>
                </c:pt>
                <c:pt idx="1">
                  <c:v>Apygardos prokuratūros </c:v>
                </c:pt>
                <c:pt idx="2">
                  <c:v>Apylinkės prokuratūros </c:v>
                </c:pt>
              </c:strCache>
            </c:strRef>
          </c:cat>
          <c:val>
            <c:numRef>
              <c:f>'Sheet 1'!$E$758:$E$760</c:f>
              <c:numCache>
                <c:formatCode>0%</c:formatCode>
                <c:ptCount val="3"/>
                <c:pt idx="0">
                  <c:v>0.46800000000000003</c:v>
                </c:pt>
                <c:pt idx="1">
                  <c:v>0.56799999999999995</c:v>
                </c:pt>
                <c:pt idx="2">
                  <c:v>0.58699999999999997</c:v>
                </c:pt>
              </c:numCache>
            </c:numRef>
          </c:val>
          <c:extLst>
            <c:ext xmlns:c16="http://schemas.microsoft.com/office/drawing/2014/chart" uri="{C3380CC4-5D6E-409C-BE32-E72D297353CC}">
              <c16:uniqueId val="{00000001-4EC3-4EE3-926A-E6716BC2F40E}"/>
            </c:ext>
          </c:extLst>
        </c:ser>
        <c:ser>
          <c:idx val="0"/>
          <c:order val="2"/>
          <c:tx>
            <c:strRef>
              <c:f>'Sheet 1'!$B$756</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1'!$A$758:$A$760</c:f>
              <c:strCache>
                <c:ptCount val="3"/>
                <c:pt idx="0">
                  <c:v>Generalinė prokuratūra </c:v>
                </c:pt>
                <c:pt idx="1">
                  <c:v>Apygardos prokuratūros </c:v>
                </c:pt>
                <c:pt idx="2">
                  <c:v>Apylinkės prokuratūros </c:v>
                </c:pt>
              </c:strCache>
            </c:strRef>
          </c:cat>
          <c:val>
            <c:numRef>
              <c:f>'Sheet 1'!$C$758:$C$760</c:f>
              <c:numCache>
                <c:formatCode>0%</c:formatCode>
                <c:ptCount val="3"/>
                <c:pt idx="0">
                  <c:v>0.20399999999999999</c:v>
                </c:pt>
                <c:pt idx="1">
                  <c:v>7.9000000000000001E-2</c:v>
                </c:pt>
                <c:pt idx="2">
                  <c:v>4.9000000000000002E-2</c:v>
                </c:pt>
              </c:numCache>
            </c:numRef>
          </c:val>
          <c:extLst>
            <c:ext xmlns:c16="http://schemas.microsoft.com/office/drawing/2014/chart" uri="{C3380CC4-5D6E-409C-BE32-E72D297353CC}">
              <c16:uniqueId val="{00000002-4EC3-4EE3-926A-E6716BC2F40E}"/>
            </c:ext>
          </c:extLst>
        </c:ser>
        <c:ser>
          <c:idx val="3"/>
          <c:order val="3"/>
          <c:tx>
            <c:strRef>
              <c:f>'Sheet 1'!$H$756</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1'!$A$758:$A$760</c:f>
              <c:strCache>
                <c:ptCount val="3"/>
                <c:pt idx="0">
                  <c:v>Generalinė prokuratūra </c:v>
                </c:pt>
                <c:pt idx="1">
                  <c:v>Apygardos prokuratūros </c:v>
                </c:pt>
                <c:pt idx="2">
                  <c:v>Apylinkės prokuratūros </c:v>
                </c:pt>
              </c:strCache>
            </c:strRef>
          </c:cat>
          <c:val>
            <c:numRef>
              <c:f>'Sheet 1'!$I$758:$I$760</c:f>
              <c:numCache>
                <c:formatCode>0%</c:formatCode>
                <c:ptCount val="3"/>
                <c:pt idx="0">
                  <c:v>0.14299999999999999</c:v>
                </c:pt>
                <c:pt idx="1">
                  <c:v>0.13700000000000001</c:v>
                </c:pt>
                <c:pt idx="2">
                  <c:v>9.7000000000000003E-2</c:v>
                </c:pt>
              </c:numCache>
            </c:numRef>
          </c:val>
          <c:extLst>
            <c:ext xmlns:c16="http://schemas.microsoft.com/office/drawing/2014/chart" uri="{C3380CC4-5D6E-409C-BE32-E72D297353CC}">
              <c16:uniqueId val="{00000003-4EC3-4EE3-926A-E6716BC2F40E}"/>
            </c:ext>
          </c:extLst>
        </c:ser>
        <c:dLbls>
          <c:showLegendKey val="0"/>
          <c:showVal val="0"/>
          <c:showCatName val="0"/>
          <c:showSerName val="0"/>
          <c:showPercent val="0"/>
          <c:showBubbleSize val="0"/>
        </c:dLbls>
        <c:gapWidth val="150"/>
        <c:shape val="box"/>
        <c:axId val="1572777791"/>
        <c:axId val="1"/>
        <c:axId val="0"/>
      </c:bar3DChart>
      <c:catAx>
        <c:axId val="1572777791"/>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2777791"/>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savivaldybių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1'!$F$764</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1'!$A$766:$A$777</c:f>
              <c:strCache>
                <c:ptCount val="12"/>
                <c:pt idx="0">
                  <c:v>Socialinės paramos skyrius </c:v>
                </c:pt>
                <c:pt idx="1">
                  <c:v>Savivaldybės administracija </c:v>
                </c:pt>
                <c:pt idx="2">
                  <c:v>Švietimo skyrius </c:v>
                </c:pt>
                <c:pt idx="3">
                  <c:v>Vaiko teisių apsaugos skyrius </c:v>
                </c:pt>
                <c:pt idx="4">
                  <c:v>Seniūnijos </c:v>
                </c:pt>
                <c:pt idx="5">
                  <c:v>Taryba </c:v>
                </c:pt>
                <c:pt idx="6">
                  <c:v>Meras </c:v>
                </c:pt>
                <c:pt idx="7">
                  <c:v>Verslo licencijavimo ir leidimų skyrius </c:v>
                </c:pt>
                <c:pt idx="8">
                  <c:v>Architektūros ir urbanistikos skyrius / Teritorijų planavimo skyrius </c:v>
                </c:pt>
                <c:pt idx="9">
                  <c:v>Žemės duomenų skyrius </c:v>
                </c:pt>
                <c:pt idx="10">
                  <c:v>Statybos skyrius </c:v>
                </c:pt>
                <c:pt idx="11">
                  <c:v>Viešųjų pirkimų skyrius / komisija </c:v>
                </c:pt>
              </c:strCache>
            </c:strRef>
          </c:cat>
          <c:val>
            <c:numRef>
              <c:f>'Sheet 1'!$G$766:$G$777</c:f>
              <c:numCache>
                <c:formatCode>0%</c:formatCode>
                <c:ptCount val="12"/>
                <c:pt idx="0">
                  <c:v>0.112</c:v>
                </c:pt>
                <c:pt idx="1">
                  <c:v>0.129</c:v>
                </c:pt>
                <c:pt idx="2">
                  <c:v>0.129</c:v>
                </c:pt>
                <c:pt idx="3">
                  <c:v>0.129</c:v>
                </c:pt>
                <c:pt idx="4">
                  <c:v>0.13600000000000001</c:v>
                </c:pt>
                <c:pt idx="5">
                  <c:v>0.182</c:v>
                </c:pt>
                <c:pt idx="6">
                  <c:v>0.189</c:v>
                </c:pt>
                <c:pt idx="7">
                  <c:v>0.21099999999999999</c:v>
                </c:pt>
                <c:pt idx="8">
                  <c:v>0.30599999999999999</c:v>
                </c:pt>
                <c:pt idx="9">
                  <c:v>0.32800000000000001</c:v>
                </c:pt>
                <c:pt idx="10">
                  <c:v>0.374</c:v>
                </c:pt>
                <c:pt idx="11">
                  <c:v>0.40799999999999997</c:v>
                </c:pt>
              </c:numCache>
            </c:numRef>
          </c:val>
          <c:extLst>
            <c:ext xmlns:c16="http://schemas.microsoft.com/office/drawing/2014/chart" uri="{C3380CC4-5D6E-409C-BE32-E72D297353CC}">
              <c16:uniqueId val="{00000000-D95C-408F-8941-937246FD9C05}"/>
            </c:ext>
          </c:extLst>
        </c:ser>
        <c:ser>
          <c:idx val="1"/>
          <c:order val="1"/>
          <c:tx>
            <c:strRef>
              <c:f>'Sheet 1'!$D$764</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1'!$A$766:$A$777</c:f>
              <c:strCache>
                <c:ptCount val="12"/>
                <c:pt idx="0">
                  <c:v>Socialinės paramos skyrius </c:v>
                </c:pt>
                <c:pt idx="1">
                  <c:v>Savivaldybės administracija </c:v>
                </c:pt>
                <c:pt idx="2">
                  <c:v>Švietimo skyrius </c:v>
                </c:pt>
                <c:pt idx="3">
                  <c:v>Vaiko teisių apsaugos skyrius </c:v>
                </c:pt>
                <c:pt idx="4">
                  <c:v>Seniūnijos </c:v>
                </c:pt>
                <c:pt idx="5">
                  <c:v>Taryba </c:v>
                </c:pt>
                <c:pt idx="6">
                  <c:v>Meras </c:v>
                </c:pt>
                <c:pt idx="7">
                  <c:v>Verslo licencijavimo ir leidimų skyrius </c:v>
                </c:pt>
                <c:pt idx="8">
                  <c:v>Architektūros ir urbanistikos skyrius / Teritorijų planavimo skyrius </c:v>
                </c:pt>
                <c:pt idx="9">
                  <c:v>Žemės duomenų skyrius </c:v>
                </c:pt>
                <c:pt idx="10">
                  <c:v>Statybos skyrius </c:v>
                </c:pt>
                <c:pt idx="11">
                  <c:v>Viešųjų pirkimų skyrius / komisija </c:v>
                </c:pt>
              </c:strCache>
            </c:strRef>
          </c:cat>
          <c:val>
            <c:numRef>
              <c:f>'Sheet 1'!$E$766:$E$777</c:f>
              <c:numCache>
                <c:formatCode>0%</c:formatCode>
                <c:ptCount val="12"/>
                <c:pt idx="0">
                  <c:v>0.502</c:v>
                </c:pt>
                <c:pt idx="1">
                  <c:v>0.624</c:v>
                </c:pt>
                <c:pt idx="2">
                  <c:v>0.42</c:v>
                </c:pt>
                <c:pt idx="3">
                  <c:v>0.40799999999999997</c:v>
                </c:pt>
                <c:pt idx="4">
                  <c:v>0.51</c:v>
                </c:pt>
                <c:pt idx="5">
                  <c:v>0.54100000000000004</c:v>
                </c:pt>
                <c:pt idx="6">
                  <c:v>0.47799999999999998</c:v>
                </c:pt>
                <c:pt idx="7">
                  <c:v>0.44400000000000001</c:v>
                </c:pt>
                <c:pt idx="8">
                  <c:v>0.55600000000000005</c:v>
                </c:pt>
                <c:pt idx="9">
                  <c:v>0.48099999999999998</c:v>
                </c:pt>
                <c:pt idx="10">
                  <c:v>0.505</c:v>
                </c:pt>
                <c:pt idx="11">
                  <c:v>0.46600000000000003</c:v>
                </c:pt>
              </c:numCache>
            </c:numRef>
          </c:val>
          <c:extLst>
            <c:ext xmlns:c16="http://schemas.microsoft.com/office/drawing/2014/chart" uri="{C3380CC4-5D6E-409C-BE32-E72D297353CC}">
              <c16:uniqueId val="{00000001-D95C-408F-8941-937246FD9C05}"/>
            </c:ext>
          </c:extLst>
        </c:ser>
        <c:ser>
          <c:idx val="0"/>
          <c:order val="2"/>
          <c:tx>
            <c:strRef>
              <c:f>'Sheet 1'!$B$764</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1'!$A$766:$A$777</c:f>
              <c:strCache>
                <c:ptCount val="12"/>
                <c:pt idx="0">
                  <c:v>Socialinės paramos skyrius </c:v>
                </c:pt>
                <c:pt idx="1">
                  <c:v>Savivaldybės administracija </c:v>
                </c:pt>
                <c:pt idx="2">
                  <c:v>Švietimo skyrius </c:v>
                </c:pt>
                <c:pt idx="3">
                  <c:v>Vaiko teisių apsaugos skyrius </c:v>
                </c:pt>
                <c:pt idx="4">
                  <c:v>Seniūnijos </c:v>
                </c:pt>
                <c:pt idx="5">
                  <c:v>Taryba </c:v>
                </c:pt>
                <c:pt idx="6">
                  <c:v>Meras </c:v>
                </c:pt>
                <c:pt idx="7">
                  <c:v>Verslo licencijavimo ir leidimų skyrius </c:v>
                </c:pt>
                <c:pt idx="8">
                  <c:v>Architektūros ir urbanistikos skyrius / Teritorijų planavimo skyrius </c:v>
                </c:pt>
                <c:pt idx="9">
                  <c:v>Žemės duomenų skyrius </c:v>
                </c:pt>
                <c:pt idx="10">
                  <c:v>Statybos skyrius </c:v>
                </c:pt>
                <c:pt idx="11">
                  <c:v>Viešųjų pirkimų skyrius / komisija </c:v>
                </c:pt>
              </c:strCache>
            </c:strRef>
          </c:cat>
          <c:val>
            <c:numRef>
              <c:f>'Sheet 1'!$C$766:$C$777</c:f>
              <c:numCache>
                <c:formatCode>0%</c:formatCode>
                <c:ptCount val="12"/>
                <c:pt idx="0">
                  <c:v>0.18</c:v>
                </c:pt>
                <c:pt idx="1">
                  <c:v>0.121</c:v>
                </c:pt>
                <c:pt idx="2">
                  <c:v>0.23499999999999999</c:v>
                </c:pt>
                <c:pt idx="3">
                  <c:v>0.255</c:v>
                </c:pt>
                <c:pt idx="4">
                  <c:v>0.17699999999999999</c:v>
                </c:pt>
                <c:pt idx="5">
                  <c:v>0.114</c:v>
                </c:pt>
                <c:pt idx="6">
                  <c:v>0.14799999999999999</c:v>
                </c:pt>
                <c:pt idx="7">
                  <c:v>0.14299999999999999</c:v>
                </c:pt>
                <c:pt idx="8">
                  <c:v>9.5000000000000001E-2</c:v>
                </c:pt>
                <c:pt idx="9">
                  <c:v>0.124</c:v>
                </c:pt>
                <c:pt idx="10">
                  <c:v>8.6999999999999994E-2</c:v>
                </c:pt>
                <c:pt idx="11">
                  <c:v>7.2999999999999995E-2</c:v>
                </c:pt>
              </c:numCache>
            </c:numRef>
          </c:val>
          <c:extLst>
            <c:ext xmlns:c16="http://schemas.microsoft.com/office/drawing/2014/chart" uri="{C3380CC4-5D6E-409C-BE32-E72D297353CC}">
              <c16:uniqueId val="{00000002-D95C-408F-8941-937246FD9C05}"/>
            </c:ext>
          </c:extLst>
        </c:ser>
        <c:ser>
          <c:idx val="3"/>
          <c:order val="3"/>
          <c:tx>
            <c:strRef>
              <c:f>'Sheet 1'!$H$764</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1'!$A$766:$A$777</c:f>
              <c:strCache>
                <c:ptCount val="12"/>
                <c:pt idx="0">
                  <c:v>Socialinės paramos skyrius </c:v>
                </c:pt>
                <c:pt idx="1">
                  <c:v>Savivaldybės administracija </c:v>
                </c:pt>
                <c:pt idx="2">
                  <c:v>Švietimo skyrius </c:v>
                </c:pt>
                <c:pt idx="3">
                  <c:v>Vaiko teisių apsaugos skyrius </c:v>
                </c:pt>
                <c:pt idx="4">
                  <c:v>Seniūnijos </c:v>
                </c:pt>
                <c:pt idx="5">
                  <c:v>Taryba </c:v>
                </c:pt>
                <c:pt idx="6">
                  <c:v>Meras </c:v>
                </c:pt>
                <c:pt idx="7">
                  <c:v>Verslo licencijavimo ir leidimų skyrius </c:v>
                </c:pt>
                <c:pt idx="8">
                  <c:v>Architektūros ir urbanistikos skyrius / Teritorijų planavimo skyrius </c:v>
                </c:pt>
                <c:pt idx="9">
                  <c:v>Žemės duomenų skyrius </c:v>
                </c:pt>
                <c:pt idx="10">
                  <c:v>Statybos skyrius </c:v>
                </c:pt>
                <c:pt idx="11">
                  <c:v>Viešųjų pirkimų skyrius / komisija </c:v>
                </c:pt>
              </c:strCache>
            </c:strRef>
          </c:cat>
          <c:val>
            <c:numRef>
              <c:f>'Sheet 1'!$I$766:$I$777</c:f>
              <c:numCache>
                <c:formatCode>0%</c:formatCode>
                <c:ptCount val="12"/>
                <c:pt idx="0">
                  <c:v>0.20599999999999999</c:v>
                </c:pt>
                <c:pt idx="1">
                  <c:v>0.126</c:v>
                </c:pt>
                <c:pt idx="2">
                  <c:v>0.216</c:v>
                </c:pt>
                <c:pt idx="3">
                  <c:v>0.20899999999999999</c:v>
                </c:pt>
                <c:pt idx="4">
                  <c:v>0.17699999999999999</c:v>
                </c:pt>
                <c:pt idx="5">
                  <c:v>0.16300000000000001</c:v>
                </c:pt>
                <c:pt idx="6">
                  <c:v>0.184</c:v>
                </c:pt>
                <c:pt idx="7">
                  <c:v>0.20100000000000001</c:v>
                </c:pt>
                <c:pt idx="8">
                  <c:v>4.3999999999999997E-2</c:v>
                </c:pt>
                <c:pt idx="9">
                  <c:v>6.8000000000000005E-2</c:v>
                </c:pt>
                <c:pt idx="10">
                  <c:v>3.4000000000000002E-2</c:v>
                </c:pt>
                <c:pt idx="11">
                  <c:v>5.2999999999999999E-2</c:v>
                </c:pt>
              </c:numCache>
            </c:numRef>
          </c:val>
          <c:extLst>
            <c:ext xmlns:c16="http://schemas.microsoft.com/office/drawing/2014/chart" uri="{C3380CC4-5D6E-409C-BE32-E72D297353CC}">
              <c16:uniqueId val="{00000003-D95C-408F-8941-937246FD9C05}"/>
            </c:ext>
          </c:extLst>
        </c:ser>
        <c:dLbls>
          <c:showLegendKey val="0"/>
          <c:showVal val="0"/>
          <c:showCatName val="0"/>
          <c:showSerName val="0"/>
          <c:showPercent val="0"/>
          <c:showBubbleSize val="0"/>
        </c:dLbls>
        <c:gapWidth val="150"/>
        <c:shape val="box"/>
        <c:axId val="1572780671"/>
        <c:axId val="1"/>
        <c:axId val="0"/>
      </c:bar3DChart>
      <c:catAx>
        <c:axId val="1572780671"/>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2780671"/>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Lietuvos ministerijose bei joms pavaldžiose įstaigose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1"/>
          <c:order val="0"/>
          <c:tx>
            <c:strRef>
              <c:f>'Sheet 1'!$G$782</c:f>
              <c:strCache>
                <c:ptCount val="1"/>
                <c:pt idx="0">
                  <c:v>Labai korumpuota </c:v>
                </c:pt>
              </c:strCache>
            </c:strRef>
          </c:tx>
          <c:spPr>
            <a:gradFill>
              <a:gsLst>
                <a:gs pos="0">
                  <a:schemeClr val="accent1">
                    <a:lumMod val="5000"/>
                    <a:lumOff val="95000"/>
                  </a:schemeClr>
                </a:gs>
                <a:gs pos="60000">
                  <a:srgbClr val="DF496D"/>
                </a:gs>
              </a:gsLst>
              <a:lin ang="5400000" scaled="1"/>
            </a:gra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 1'!$A$783:$A$796</c:f>
              <c:strCache>
                <c:ptCount val="14"/>
                <c:pt idx="0">
                  <c:v>Kultūros ministerija ir jai pavaldžios įstaigos </c:v>
                </c:pt>
                <c:pt idx="1">
                  <c:v>Socialinės apsaugos ir darbo ministerija ir jai pavaldžios įst. </c:v>
                </c:pt>
                <c:pt idx="2">
                  <c:v>Švietimo, mokslo ir sporto ministerija ir jai pavaldžios įst. </c:v>
                </c:pt>
                <c:pt idx="3">
                  <c:v>Užsienio reikalų ministerija ir jai pavaldžios įstaigos </c:v>
                </c:pt>
                <c:pt idx="4">
                  <c:v>Aplinkos ministerija ir jai pavaldžios įstaigos </c:v>
                </c:pt>
                <c:pt idx="5">
                  <c:v>Vidaus reikalų ministerija ir jai pavaldžios įstaigos </c:v>
                </c:pt>
                <c:pt idx="6">
                  <c:v>Krašto apsaugos ministerija ir jai pavaldžios įstaigos </c:v>
                </c:pt>
                <c:pt idx="7">
                  <c:v>Finansų ministerija ir jai pavaldžios įstaigos </c:v>
                </c:pt>
                <c:pt idx="8">
                  <c:v>Teisingumo ministerija ir jai pavaldžios įstaigos </c:v>
                </c:pt>
                <c:pt idx="9">
                  <c:v>Susisiekimo ministerija ir jai pavaldžios įstaigos </c:v>
                </c:pt>
                <c:pt idx="10">
                  <c:v>Ekonomikos ir inovacijų ministerija ir jai pavaldžios įstaigos </c:v>
                </c:pt>
                <c:pt idx="11">
                  <c:v>Sveikatos apsaugos ministerija ir jai pavaldžios įstaigos </c:v>
                </c:pt>
                <c:pt idx="12">
                  <c:v>Žemės ūkio ministerija ir jai pavaldžios įstaigos </c:v>
                </c:pt>
                <c:pt idx="13">
                  <c:v>Energetikos ministerija ir jai pavaldžios įstaigos </c:v>
                </c:pt>
              </c:strCache>
            </c:strRef>
          </c:cat>
          <c:val>
            <c:numRef>
              <c:f>'Sheet 1'!$G$783:$G$796</c:f>
              <c:numCache>
                <c:formatCode>0%</c:formatCode>
                <c:ptCount val="14"/>
                <c:pt idx="0">
                  <c:v>7.8E-2</c:v>
                </c:pt>
                <c:pt idx="1">
                  <c:v>9.7000000000000003E-2</c:v>
                </c:pt>
                <c:pt idx="2">
                  <c:v>0.113</c:v>
                </c:pt>
                <c:pt idx="3">
                  <c:v>0.129</c:v>
                </c:pt>
                <c:pt idx="4">
                  <c:v>0.13700000000000001</c:v>
                </c:pt>
                <c:pt idx="5">
                  <c:v>0.155</c:v>
                </c:pt>
                <c:pt idx="6">
                  <c:v>0.155</c:v>
                </c:pt>
                <c:pt idx="7">
                  <c:v>0.157</c:v>
                </c:pt>
                <c:pt idx="8">
                  <c:v>0.161</c:v>
                </c:pt>
                <c:pt idx="9">
                  <c:v>0.19500000000000001</c:v>
                </c:pt>
                <c:pt idx="10">
                  <c:v>0.221</c:v>
                </c:pt>
                <c:pt idx="11">
                  <c:v>0.249</c:v>
                </c:pt>
                <c:pt idx="12">
                  <c:v>0.27800000000000002</c:v>
                </c:pt>
                <c:pt idx="13">
                  <c:v>0.38800000000000001</c:v>
                </c:pt>
              </c:numCache>
            </c:numRef>
          </c:val>
          <c:extLst>
            <c:ext xmlns:c16="http://schemas.microsoft.com/office/drawing/2014/chart" uri="{C3380CC4-5D6E-409C-BE32-E72D297353CC}">
              <c16:uniqueId val="{00000000-8F98-4795-8315-3ADA10D2FACC}"/>
            </c:ext>
          </c:extLst>
        </c:ser>
        <c:ser>
          <c:idx val="0"/>
          <c:order val="1"/>
          <c:tx>
            <c:strRef>
              <c:f>'Sheet 1'!$E$782</c:f>
              <c:strCache>
                <c:ptCount val="1"/>
                <c:pt idx="0">
                  <c:v>Iš dalies korumpuota </c:v>
                </c:pt>
              </c:strCache>
            </c:strRef>
          </c:tx>
          <c:spPr>
            <a:gradFill>
              <a:gsLst>
                <a:gs pos="0">
                  <a:schemeClr val="accent1">
                    <a:lumMod val="5000"/>
                    <a:lumOff val="95000"/>
                  </a:schemeClr>
                </a:gs>
                <a:gs pos="60000">
                  <a:srgbClr val="F4B183"/>
                </a:gs>
              </a:gsLst>
              <a:lin ang="5400000" scaled="1"/>
            </a:gra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 1'!$A$783:$A$796</c:f>
              <c:strCache>
                <c:ptCount val="14"/>
                <c:pt idx="0">
                  <c:v>Kultūros ministerija ir jai pavaldžios įstaigos </c:v>
                </c:pt>
                <c:pt idx="1">
                  <c:v>Socialinės apsaugos ir darbo ministerija ir jai pavaldžios įst. </c:v>
                </c:pt>
                <c:pt idx="2">
                  <c:v>Švietimo, mokslo ir sporto ministerija ir jai pavaldžios įst. </c:v>
                </c:pt>
                <c:pt idx="3">
                  <c:v>Užsienio reikalų ministerija ir jai pavaldžios įstaigos </c:v>
                </c:pt>
                <c:pt idx="4">
                  <c:v>Aplinkos ministerija ir jai pavaldžios įstaigos </c:v>
                </c:pt>
                <c:pt idx="5">
                  <c:v>Vidaus reikalų ministerija ir jai pavaldžios įstaigos </c:v>
                </c:pt>
                <c:pt idx="6">
                  <c:v>Krašto apsaugos ministerija ir jai pavaldžios įstaigos </c:v>
                </c:pt>
                <c:pt idx="7">
                  <c:v>Finansų ministerija ir jai pavaldžios įstaigos </c:v>
                </c:pt>
                <c:pt idx="8">
                  <c:v>Teisingumo ministerija ir jai pavaldžios įstaigos </c:v>
                </c:pt>
                <c:pt idx="9">
                  <c:v>Susisiekimo ministerija ir jai pavaldžios įstaigos </c:v>
                </c:pt>
                <c:pt idx="10">
                  <c:v>Ekonomikos ir inovacijų ministerija ir jai pavaldžios įstaigos </c:v>
                </c:pt>
                <c:pt idx="11">
                  <c:v>Sveikatos apsaugos ministerija ir jai pavaldžios įstaigos </c:v>
                </c:pt>
                <c:pt idx="12">
                  <c:v>Žemės ūkio ministerija ir jai pavaldžios įstaigos </c:v>
                </c:pt>
                <c:pt idx="13">
                  <c:v>Energetikos ministerija ir jai pavaldžios įstaigos </c:v>
                </c:pt>
              </c:strCache>
            </c:strRef>
          </c:cat>
          <c:val>
            <c:numRef>
              <c:f>'Sheet 1'!$E$783:$E$796</c:f>
              <c:numCache>
                <c:formatCode>0%</c:formatCode>
                <c:ptCount val="14"/>
                <c:pt idx="0">
                  <c:v>0.45700000000000002</c:v>
                </c:pt>
                <c:pt idx="1">
                  <c:v>0.46899999999999997</c:v>
                </c:pt>
                <c:pt idx="2">
                  <c:v>0.45700000000000002</c:v>
                </c:pt>
                <c:pt idx="3">
                  <c:v>0.42499999999999999</c:v>
                </c:pt>
                <c:pt idx="4">
                  <c:v>0.54300000000000004</c:v>
                </c:pt>
                <c:pt idx="5">
                  <c:v>0.56100000000000005</c:v>
                </c:pt>
                <c:pt idx="6">
                  <c:v>0.51100000000000001</c:v>
                </c:pt>
                <c:pt idx="7">
                  <c:v>0.50700000000000001</c:v>
                </c:pt>
                <c:pt idx="8">
                  <c:v>0.54500000000000004</c:v>
                </c:pt>
                <c:pt idx="9">
                  <c:v>0.54700000000000004</c:v>
                </c:pt>
                <c:pt idx="10">
                  <c:v>0.501</c:v>
                </c:pt>
                <c:pt idx="11">
                  <c:v>0.54300000000000004</c:v>
                </c:pt>
                <c:pt idx="12">
                  <c:v>0.46500000000000002</c:v>
                </c:pt>
                <c:pt idx="13">
                  <c:v>0.46899999999999997</c:v>
                </c:pt>
              </c:numCache>
            </c:numRef>
          </c:val>
          <c:extLst>
            <c:ext xmlns:c16="http://schemas.microsoft.com/office/drawing/2014/chart" uri="{C3380CC4-5D6E-409C-BE32-E72D297353CC}">
              <c16:uniqueId val="{00000001-8F98-4795-8315-3ADA10D2FACC}"/>
            </c:ext>
          </c:extLst>
        </c:ser>
        <c:ser>
          <c:idx val="2"/>
          <c:order val="2"/>
          <c:tx>
            <c:strRef>
              <c:f>'Sheet 1'!$C$782</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 1'!$A$783:$A$796</c:f>
              <c:strCache>
                <c:ptCount val="14"/>
                <c:pt idx="0">
                  <c:v>Kultūros ministerija ir jai pavaldžios įstaigos </c:v>
                </c:pt>
                <c:pt idx="1">
                  <c:v>Socialinės apsaugos ir darbo ministerija ir jai pavaldžios įst. </c:v>
                </c:pt>
                <c:pt idx="2">
                  <c:v>Švietimo, mokslo ir sporto ministerija ir jai pavaldžios įst. </c:v>
                </c:pt>
                <c:pt idx="3">
                  <c:v>Užsienio reikalų ministerija ir jai pavaldžios įstaigos </c:v>
                </c:pt>
                <c:pt idx="4">
                  <c:v>Aplinkos ministerija ir jai pavaldžios įstaigos </c:v>
                </c:pt>
                <c:pt idx="5">
                  <c:v>Vidaus reikalų ministerija ir jai pavaldžios įstaigos </c:v>
                </c:pt>
                <c:pt idx="6">
                  <c:v>Krašto apsaugos ministerija ir jai pavaldžios įstaigos </c:v>
                </c:pt>
                <c:pt idx="7">
                  <c:v>Finansų ministerija ir jai pavaldžios įstaigos </c:v>
                </c:pt>
                <c:pt idx="8">
                  <c:v>Teisingumo ministerija ir jai pavaldžios įstaigos </c:v>
                </c:pt>
                <c:pt idx="9">
                  <c:v>Susisiekimo ministerija ir jai pavaldžios įstaigos </c:v>
                </c:pt>
                <c:pt idx="10">
                  <c:v>Ekonomikos ir inovacijų ministerija ir jai pavaldžios įstaigos </c:v>
                </c:pt>
                <c:pt idx="11">
                  <c:v>Sveikatos apsaugos ministerija ir jai pavaldžios įstaigos </c:v>
                </c:pt>
                <c:pt idx="12">
                  <c:v>Žemės ūkio ministerija ir jai pavaldžios įstaigos </c:v>
                </c:pt>
                <c:pt idx="13">
                  <c:v>Energetikos ministerija ir jai pavaldžios įstaigos </c:v>
                </c:pt>
              </c:strCache>
            </c:strRef>
          </c:cat>
          <c:val>
            <c:numRef>
              <c:f>'Sheet 1'!$C$783:$C$796</c:f>
              <c:numCache>
                <c:formatCode>0%</c:formatCode>
                <c:ptCount val="14"/>
                <c:pt idx="0">
                  <c:v>0.22700000000000001</c:v>
                </c:pt>
                <c:pt idx="1">
                  <c:v>0.19900000000000001</c:v>
                </c:pt>
                <c:pt idx="2">
                  <c:v>0.19500000000000001</c:v>
                </c:pt>
                <c:pt idx="3">
                  <c:v>0.223</c:v>
                </c:pt>
                <c:pt idx="4">
                  <c:v>7.5999999999999998E-2</c:v>
                </c:pt>
                <c:pt idx="5">
                  <c:v>0.13700000000000001</c:v>
                </c:pt>
                <c:pt idx="6">
                  <c:v>0.14699999999999999</c:v>
                </c:pt>
                <c:pt idx="7">
                  <c:v>0.155</c:v>
                </c:pt>
                <c:pt idx="8">
                  <c:v>0.13700000000000001</c:v>
                </c:pt>
                <c:pt idx="9">
                  <c:v>0.13100000000000001</c:v>
                </c:pt>
                <c:pt idx="10">
                  <c:v>0.111</c:v>
                </c:pt>
                <c:pt idx="11">
                  <c:v>8.8999999999999996E-2</c:v>
                </c:pt>
                <c:pt idx="12">
                  <c:v>9.0999999999999998E-2</c:v>
                </c:pt>
                <c:pt idx="13">
                  <c:v>4.8000000000000001E-2</c:v>
                </c:pt>
              </c:numCache>
            </c:numRef>
          </c:val>
          <c:extLst>
            <c:ext xmlns:c16="http://schemas.microsoft.com/office/drawing/2014/chart" uri="{C3380CC4-5D6E-409C-BE32-E72D297353CC}">
              <c16:uniqueId val="{00000002-8F98-4795-8315-3ADA10D2FACC}"/>
            </c:ext>
          </c:extLst>
        </c:ser>
        <c:ser>
          <c:idx val="3"/>
          <c:order val="3"/>
          <c:tx>
            <c:strRef>
              <c:f>'Sheet 1'!$I$782</c:f>
              <c:strCache>
                <c:ptCount val="1"/>
                <c:pt idx="0">
                  <c:v>Nežino, neatsakė </c:v>
                </c:pt>
              </c:strCache>
            </c:strRef>
          </c:tx>
          <c:spPr>
            <a:gradFill>
              <a:gsLst>
                <a:gs pos="0">
                  <a:schemeClr val="accent1">
                    <a:lumMod val="5000"/>
                    <a:lumOff val="95000"/>
                  </a:schemeClr>
                </a:gs>
                <a:gs pos="60000">
                  <a:srgbClr val="A5A5A5"/>
                </a:gs>
              </a:gsLst>
              <a:lin ang="5400000" scaled="1"/>
            </a:gra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 1'!$A$783:$A$796</c:f>
              <c:strCache>
                <c:ptCount val="14"/>
                <c:pt idx="0">
                  <c:v>Kultūros ministerija ir jai pavaldžios įstaigos </c:v>
                </c:pt>
                <c:pt idx="1">
                  <c:v>Socialinės apsaugos ir darbo ministerija ir jai pavaldžios įst. </c:v>
                </c:pt>
                <c:pt idx="2">
                  <c:v>Švietimo, mokslo ir sporto ministerija ir jai pavaldžios įst. </c:v>
                </c:pt>
                <c:pt idx="3">
                  <c:v>Užsienio reikalų ministerija ir jai pavaldžios įstaigos </c:v>
                </c:pt>
                <c:pt idx="4">
                  <c:v>Aplinkos ministerija ir jai pavaldžios įstaigos </c:v>
                </c:pt>
                <c:pt idx="5">
                  <c:v>Vidaus reikalų ministerija ir jai pavaldžios įstaigos </c:v>
                </c:pt>
                <c:pt idx="6">
                  <c:v>Krašto apsaugos ministerija ir jai pavaldžios įstaigos </c:v>
                </c:pt>
                <c:pt idx="7">
                  <c:v>Finansų ministerija ir jai pavaldžios įstaigos </c:v>
                </c:pt>
                <c:pt idx="8">
                  <c:v>Teisingumo ministerija ir jai pavaldžios įstaigos </c:v>
                </c:pt>
                <c:pt idx="9">
                  <c:v>Susisiekimo ministerija ir jai pavaldžios įstaigos </c:v>
                </c:pt>
                <c:pt idx="10">
                  <c:v>Ekonomikos ir inovacijų ministerija ir jai pavaldžios įstaigos </c:v>
                </c:pt>
                <c:pt idx="11">
                  <c:v>Sveikatos apsaugos ministerija ir jai pavaldžios įstaigos </c:v>
                </c:pt>
                <c:pt idx="12">
                  <c:v>Žemės ūkio ministerija ir jai pavaldžios įstaigos </c:v>
                </c:pt>
                <c:pt idx="13">
                  <c:v>Energetikos ministerija ir jai pavaldžios įstaigos </c:v>
                </c:pt>
              </c:strCache>
            </c:strRef>
          </c:cat>
          <c:val>
            <c:numRef>
              <c:f>'Sheet 1'!$I$783:$I$796</c:f>
              <c:numCache>
                <c:formatCode>0%</c:formatCode>
                <c:ptCount val="14"/>
                <c:pt idx="0">
                  <c:v>0.23899999999999999</c:v>
                </c:pt>
                <c:pt idx="1">
                  <c:v>0.23499999999999999</c:v>
                </c:pt>
                <c:pt idx="2">
                  <c:v>0.23499999999999999</c:v>
                </c:pt>
                <c:pt idx="3">
                  <c:v>0.223</c:v>
                </c:pt>
                <c:pt idx="4">
                  <c:v>0.245</c:v>
                </c:pt>
                <c:pt idx="5">
                  <c:v>0.14699999999999999</c:v>
                </c:pt>
                <c:pt idx="6">
                  <c:v>0.187</c:v>
                </c:pt>
                <c:pt idx="7">
                  <c:v>0.18099999999999999</c:v>
                </c:pt>
                <c:pt idx="8">
                  <c:v>0.157</c:v>
                </c:pt>
                <c:pt idx="9">
                  <c:v>0.127</c:v>
                </c:pt>
                <c:pt idx="10">
                  <c:v>0.16700000000000001</c:v>
                </c:pt>
                <c:pt idx="11">
                  <c:v>0.11899999999999999</c:v>
                </c:pt>
                <c:pt idx="12">
                  <c:v>0.16500000000000001</c:v>
                </c:pt>
                <c:pt idx="13">
                  <c:v>9.5000000000000001E-2</c:v>
                </c:pt>
              </c:numCache>
            </c:numRef>
          </c:val>
          <c:extLst>
            <c:ext xmlns:c16="http://schemas.microsoft.com/office/drawing/2014/chart" uri="{C3380CC4-5D6E-409C-BE32-E72D297353CC}">
              <c16:uniqueId val="{00000003-8F98-4795-8315-3ADA10D2FACC}"/>
            </c:ext>
          </c:extLst>
        </c:ser>
        <c:dLbls>
          <c:showLegendKey val="0"/>
          <c:showVal val="1"/>
          <c:showCatName val="0"/>
          <c:showSerName val="0"/>
          <c:showPercent val="0"/>
          <c:showBubbleSize val="0"/>
        </c:dLbls>
        <c:gapWidth val="150"/>
        <c:shape val="box"/>
        <c:axId val="1573007135"/>
        <c:axId val="1"/>
        <c:axId val="0"/>
      </c:bar3DChart>
      <c:catAx>
        <c:axId val="15730071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0071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finansinėse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1'!$F$800</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1'!$A$802:$A$805</c:f>
              <c:strCache>
                <c:ptCount val="4"/>
                <c:pt idx="0">
                  <c:v>UAB Investicijų ir verslo garantijos (INVEGA) </c:v>
                </c:pt>
                <c:pt idx="1">
                  <c:v>VĮ „Registrų centras“ </c:v>
                </c:pt>
                <c:pt idx="2">
                  <c:v>Lietuvos bankas </c:v>
                </c:pt>
                <c:pt idx="3">
                  <c:v>VšĮ „Inovacijų agentūra“ </c:v>
                </c:pt>
              </c:strCache>
            </c:strRef>
          </c:cat>
          <c:val>
            <c:numRef>
              <c:f>'Sheet 1'!$G$802:$G$805</c:f>
              <c:numCache>
                <c:formatCode>0%</c:formatCode>
                <c:ptCount val="4"/>
                <c:pt idx="0">
                  <c:v>5.3999999999999999E-2</c:v>
                </c:pt>
                <c:pt idx="1">
                  <c:v>7.1999999999999995E-2</c:v>
                </c:pt>
                <c:pt idx="2">
                  <c:v>0.14099999999999999</c:v>
                </c:pt>
                <c:pt idx="3">
                  <c:v>0.14499999999999999</c:v>
                </c:pt>
              </c:numCache>
            </c:numRef>
          </c:val>
          <c:extLst>
            <c:ext xmlns:c16="http://schemas.microsoft.com/office/drawing/2014/chart" uri="{C3380CC4-5D6E-409C-BE32-E72D297353CC}">
              <c16:uniqueId val="{00000000-97BA-4741-AD75-95A2888D2CB3}"/>
            </c:ext>
          </c:extLst>
        </c:ser>
        <c:ser>
          <c:idx val="1"/>
          <c:order val="1"/>
          <c:tx>
            <c:strRef>
              <c:f>'Sheet 1'!$D$800</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1'!$A$802:$A$805</c:f>
              <c:strCache>
                <c:ptCount val="4"/>
                <c:pt idx="0">
                  <c:v>UAB Investicijų ir verslo garantijos (INVEGA) </c:v>
                </c:pt>
                <c:pt idx="1">
                  <c:v>VĮ „Registrų centras“ </c:v>
                </c:pt>
                <c:pt idx="2">
                  <c:v>Lietuvos bankas </c:v>
                </c:pt>
                <c:pt idx="3">
                  <c:v>VšĮ „Inovacijų agentūra“ </c:v>
                </c:pt>
              </c:strCache>
            </c:strRef>
          </c:cat>
          <c:val>
            <c:numRef>
              <c:f>'Sheet 1'!$E$802:$E$805</c:f>
              <c:numCache>
                <c:formatCode>0%</c:formatCode>
                <c:ptCount val="4"/>
                <c:pt idx="0">
                  <c:v>0.18099999999999999</c:v>
                </c:pt>
                <c:pt idx="1">
                  <c:v>0.24099999999999999</c:v>
                </c:pt>
                <c:pt idx="2">
                  <c:v>0.33200000000000002</c:v>
                </c:pt>
                <c:pt idx="3">
                  <c:v>0.39800000000000002</c:v>
                </c:pt>
              </c:numCache>
            </c:numRef>
          </c:val>
          <c:extLst>
            <c:ext xmlns:c16="http://schemas.microsoft.com/office/drawing/2014/chart" uri="{C3380CC4-5D6E-409C-BE32-E72D297353CC}">
              <c16:uniqueId val="{00000001-97BA-4741-AD75-95A2888D2CB3}"/>
            </c:ext>
          </c:extLst>
        </c:ser>
        <c:ser>
          <c:idx val="0"/>
          <c:order val="2"/>
          <c:tx>
            <c:strRef>
              <c:f>'Sheet 1'!$B$800</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1'!$A$802:$A$805</c:f>
              <c:strCache>
                <c:ptCount val="4"/>
                <c:pt idx="0">
                  <c:v>UAB Investicijų ir verslo garantijos (INVEGA) </c:v>
                </c:pt>
                <c:pt idx="1">
                  <c:v>VĮ „Registrų centras“ </c:v>
                </c:pt>
                <c:pt idx="2">
                  <c:v>Lietuvos bankas </c:v>
                </c:pt>
                <c:pt idx="3">
                  <c:v>VšĮ „Inovacijų agentūra“ </c:v>
                </c:pt>
              </c:strCache>
            </c:strRef>
          </c:cat>
          <c:val>
            <c:numRef>
              <c:f>'Sheet 1'!$C$802:$C$805</c:f>
              <c:numCache>
                <c:formatCode>0%</c:formatCode>
                <c:ptCount val="4"/>
                <c:pt idx="0">
                  <c:v>0.26200000000000001</c:v>
                </c:pt>
                <c:pt idx="1">
                  <c:v>0.46899999999999997</c:v>
                </c:pt>
                <c:pt idx="2">
                  <c:v>0.316</c:v>
                </c:pt>
                <c:pt idx="3">
                  <c:v>0.254</c:v>
                </c:pt>
              </c:numCache>
            </c:numRef>
          </c:val>
          <c:extLst>
            <c:ext xmlns:c16="http://schemas.microsoft.com/office/drawing/2014/chart" uri="{C3380CC4-5D6E-409C-BE32-E72D297353CC}">
              <c16:uniqueId val="{00000002-97BA-4741-AD75-95A2888D2CB3}"/>
            </c:ext>
          </c:extLst>
        </c:ser>
        <c:ser>
          <c:idx val="3"/>
          <c:order val="3"/>
          <c:tx>
            <c:strRef>
              <c:f>'Sheet 1'!$H$800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1'!$A$802:$A$805</c:f>
              <c:strCache>
                <c:ptCount val="4"/>
                <c:pt idx="0">
                  <c:v>UAB Investicijų ir verslo garantijos (INVEGA) </c:v>
                </c:pt>
                <c:pt idx="1">
                  <c:v>VĮ „Registrų centras“ </c:v>
                </c:pt>
                <c:pt idx="2">
                  <c:v>Lietuvos bankas </c:v>
                </c:pt>
                <c:pt idx="3">
                  <c:v>VšĮ „Inovacijų agentūra“ </c:v>
                </c:pt>
              </c:strCache>
            </c:strRef>
          </c:cat>
          <c:val>
            <c:numRef>
              <c:f>'Sheet 1'!$I$802:$I$805</c:f>
              <c:numCache>
                <c:formatCode>0%</c:formatCode>
                <c:ptCount val="4"/>
                <c:pt idx="0">
                  <c:v>0.503</c:v>
                </c:pt>
                <c:pt idx="1">
                  <c:v>0.219</c:v>
                </c:pt>
                <c:pt idx="2">
                  <c:v>0.21099999999999999</c:v>
                </c:pt>
                <c:pt idx="3">
                  <c:v>0.20300000000000001</c:v>
                </c:pt>
              </c:numCache>
            </c:numRef>
          </c:val>
          <c:extLst>
            <c:ext xmlns:c16="http://schemas.microsoft.com/office/drawing/2014/chart" uri="{C3380CC4-5D6E-409C-BE32-E72D297353CC}">
              <c16:uniqueId val="{00000003-97BA-4741-AD75-95A2888D2CB3}"/>
            </c:ext>
          </c:extLst>
        </c:ser>
        <c:dLbls>
          <c:showLegendKey val="0"/>
          <c:showVal val="0"/>
          <c:showCatName val="0"/>
          <c:showSerName val="0"/>
          <c:showPercent val="0"/>
          <c:showBubbleSize val="0"/>
        </c:dLbls>
        <c:gapWidth val="150"/>
        <c:shape val="box"/>
        <c:axId val="1573306175"/>
        <c:axId val="1"/>
        <c:axId val="0"/>
      </c:bar3DChart>
      <c:catAx>
        <c:axId val="157330617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30617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dirty="0"/>
              <a:t>Korupcijos paplitimas socialinės</a:t>
            </a:r>
            <a:r>
              <a:rPr lang="lt-LT" baseline="0" dirty="0"/>
              <a:t> </a:t>
            </a:r>
            <a:r>
              <a:rPr lang="lt-LT" dirty="0"/>
              <a:t>apsaugos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manualLayout>
          <c:layoutTarget val="inner"/>
          <c:xMode val="edge"/>
          <c:yMode val="edge"/>
          <c:x val="0.30436486124347134"/>
          <c:y val="0.12433213919656468"/>
          <c:w val="0.66056233522114105"/>
          <c:h val="0.68367064227640661"/>
        </c:manualLayout>
      </c:layout>
      <c:bar3DChart>
        <c:barDir val="bar"/>
        <c:grouping val="stacked"/>
        <c:varyColors val="0"/>
        <c:ser>
          <c:idx val="2"/>
          <c:order val="0"/>
          <c:tx>
            <c:strRef>
              <c:f>'Sheet 1'!$F$809</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1'!$A$811</c:f>
              <c:strCache>
                <c:ptCount val="1"/>
                <c:pt idx="0">
                  <c:v>Neįgalumo ir darbingumo nustatymo tarnyba </c:v>
                </c:pt>
              </c:strCache>
            </c:strRef>
          </c:cat>
          <c:val>
            <c:numRef>
              <c:f>'Sheet 1'!$G$811</c:f>
              <c:numCache>
                <c:formatCode>0%</c:formatCode>
                <c:ptCount val="1"/>
                <c:pt idx="0">
                  <c:v>0.107</c:v>
                </c:pt>
              </c:numCache>
            </c:numRef>
          </c:val>
          <c:extLst>
            <c:ext xmlns:c16="http://schemas.microsoft.com/office/drawing/2014/chart" uri="{C3380CC4-5D6E-409C-BE32-E72D297353CC}">
              <c16:uniqueId val="{00000000-9644-4560-B58A-A67B6C2D9667}"/>
            </c:ext>
          </c:extLst>
        </c:ser>
        <c:ser>
          <c:idx val="1"/>
          <c:order val="1"/>
          <c:tx>
            <c:strRef>
              <c:f>'Sheet 1'!$D$809</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1'!$A$811</c:f>
              <c:strCache>
                <c:ptCount val="1"/>
                <c:pt idx="0">
                  <c:v>Neįgalumo ir darbingumo nustatymo tarnyba </c:v>
                </c:pt>
              </c:strCache>
            </c:strRef>
          </c:cat>
          <c:val>
            <c:numRef>
              <c:f>'Sheet 1'!$E$811</c:f>
              <c:numCache>
                <c:formatCode>0%</c:formatCode>
                <c:ptCount val="1"/>
                <c:pt idx="0">
                  <c:v>0.374</c:v>
                </c:pt>
              </c:numCache>
            </c:numRef>
          </c:val>
          <c:extLst>
            <c:ext xmlns:c16="http://schemas.microsoft.com/office/drawing/2014/chart" uri="{C3380CC4-5D6E-409C-BE32-E72D297353CC}">
              <c16:uniqueId val="{00000001-9644-4560-B58A-A67B6C2D9667}"/>
            </c:ext>
          </c:extLst>
        </c:ser>
        <c:ser>
          <c:idx val="0"/>
          <c:order val="2"/>
          <c:tx>
            <c:strRef>
              <c:f>'Sheet 1'!$B$809</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1'!$A$811</c:f>
              <c:strCache>
                <c:ptCount val="1"/>
                <c:pt idx="0">
                  <c:v>Neįgalumo ir darbingumo nustatymo tarnyba </c:v>
                </c:pt>
              </c:strCache>
            </c:strRef>
          </c:cat>
          <c:val>
            <c:numRef>
              <c:f>'Sheet 1'!$C$811</c:f>
              <c:numCache>
                <c:formatCode>0%</c:formatCode>
                <c:ptCount val="1"/>
                <c:pt idx="0">
                  <c:v>0.27600000000000002</c:v>
                </c:pt>
              </c:numCache>
            </c:numRef>
          </c:val>
          <c:extLst>
            <c:ext xmlns:c16="http://schemas.microsoft.com/office/drawing/2014/chart" uri="{C3380CC4-5D6E-409C-BE32-E72D297353CC}">
              <c16:uniqueId val="{00000002-9644-4560-B58A-A67B6C2D9667}"/>
            </c:ext>
          </c:extLst>
        </c:ser>
        <c:ser>
          <c:idx val="3"/>
          <c:order val="3"/>
          <c:tx>
            <c:strRef>
              <c:f>'Sheet 1'!$H$809</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1'!$A$811</c:f>
              <c:strCache>
                <c:ptCount val="1"/>
                <c:pt idx="0">
                  <c:v>Neįgalumo ir darbingumo nustatymo tarnyba </c:v>
                </c:pt>
              </c:strCache>
            </c:strRef>
          </c:cat>
          <c:val>
            <c:numRef>
              <c:f>'Sheet 1'!$I$811</c:f>
              <c:numCache>
                <c:formatCode>0%</c:formatCode>
                <c:ptCount val="1"/>
                <c:pt idx="0">
                  <c:v>0.24299999999999999</c:v>
                </c:pt>
              </c:numCache>
            </c:numRef>
          </c:val>
          <c:extLst>
            <c:ext xmlns:c16="http://schemas.microsoft.com/office/drawing/2014/chart" uri="{C3380CC4-5D6E-409C-BE32-E72D297353CC}">
              <c16:uniqueId val="{00000003-9644-4560-B58A-A67B6C2D9667}"/>
            </c:ext>
          </c:extLst>
        </c:ser>
        <c:dLbls>
          <c:showLegendKey val="0"/>
          <c:showVal val="0"/>
          <c:showCatName val="0"/>
          <c:showSerName val="0"/>
          <c:showPercent val="0"/>
          <c:showBubbleSize val="0"/>
        </c:dLbls>
        <c:gapWidth val="150"/>
        <c:shape val="box"/>
        <c:axId val="1573301375"/>
        <c:axId val="1"/>
        <c:axId val="0"/>
      </c:bar3DChart>
      <c:catAx>
        <c:axId val="157330137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30137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transporto ir susisiekimo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1'!$F$815</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1'!$A$817:$A$824</c:f>
              <c:strCache>
                <c:ptCount val="8"/>
                <c:pt idx="0">
                  <c:v>AB „Lietuvos oro uostai“ </c:v>
                </c:pt>
                <c:pt idx="1">
                  <c:v>VĮ „Regitra“ </c:v>
                </c:pt>
                <c:pt idx="2">
                  <c:v>AB „Lietuvos paštas“ </c:v>
                </c:pt>
                <c:pt idx="3">
                  <c:v>AB „Klaipėdos valstybinio jūrų uosto direkcija“ </c:v>
                </c:pt>
                <c:pt idx="4">
                  <c:v>Lietuvos automobilių kelių direkcija </c:v>
                </c:pt>
                <c:pt idx="5">
                  <c:v>AB „Lietuvos geležinkeliai“ </c:v>
                </c:pt>
                <c:pt idx="6">
                  <c:v>Lietuvos transporto saugos administracija </c:v>
                </c:pt>
                <c:pt idx="7">
                  <c:v>Privalomos automobilių techninės apžiūros įmonės (techninės apžiūros centrai) </c:v>
                </c:pt>
              </c:strCache>
            </c:strRef>
          </c:cat>
          <c:val>
            <c:numRef>
              <c:f>'Sheet 1'!$G$817:$G$824</c:f>
              <c:numCache>
                <c:formatCode>0%</c:formatCode>
                <c:ptCount val="8"/>
                <c:pt idx="0">
                  <c:v>0.06</c:v>
                </c:pt>
                <c:pt idx="1">
                  <c:v>8.6999999999999994E-2</c:v>
                </c:pt>
                <c:pt idx="2">
                  <c:v>0.111</c:v>
                </c:pt>
                <c:pt idx="3">
                  <c:v>0.113</c:v>
                </c:pt>
                <c:pt idx="4">
                  <c:v>0.151</c:v>
                </c:pt>
                <c:pt idx="5">
                  <c:v>0.16700000000000001</c:v>
                </c:pt>
                <c:pt idx="6">
                  <c:v>0.187</c:v>
                </c:pt>
                <c:pt idx="7">
                  <c:v>0.189</c:v>
                </c:pt>
              </c:numCache>
            </c:numRef>
          </c:val>
          <c:extLst>
            <c:ext xmlns:c16="http://schemas.microsoft.com/office/drawing/2014/chart" uri="{C3380CC4-5D6E-409C-BE32-E72D297353CC}">
              <c16:uniqueId val="{00000000-D0FB-4E94-B471-8E0AE83B8220}"/>
            </c:ext>
          </c:extLst>
        </c:ser>
        <c:ser>
          <c:idx val="1"/>
          <c:order val="1"/>
          <c:tx>
            <c:strRef>
              <c:f>'Sheet 1'!$D$815</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1'!$A$817:$A$824</c:f>
              <c:strCache>
                <c:ptCount val="8"/>
                <c:pt idx="0">
                  <c:v>AB „Lietuvos oro uostai“ </c:v>
                </c:pt>
                <c:pt idx="1">
                  <c:v>VĮ „Regitra“ </c:v>
                </c:pt>
                <c:pt idx="2">
                  <c:v>AB „Lietuvos paštas“ </c:v>
                </c:pt>
                <c:pt idx="3">
                  <c:v>AB „Klaipėdos valstybinio jūrų uosto direkcija“ </c:v>
                </c:pt>
                <c:pt idx="4">
                  <c:v>Lietuvos automobilių kelių direkcija </c:v>
                </c:pt>
                <c:pt idx="5">
                  <c:v>AB „Lietuvos geležinkeliai“ </c:v>
                </c:pt>
                <c:pt idx="6">
                  <c:v>Lietuvos transporto saugos administracija </c:v>
                </c:pt>
                <c:pt idx="7">
                  <c:v>Privalomos automobilių techninės apžiūros įmonės (techninės apžiūros centrai) </c:v>
                </c:pt>
              </c:strCache>
            </c:strRef>
          </c:cat>
          <c:val>
            <c:numRef>
              <c:f>'Sheet 1'!$E$817:$E$824</c:f>
              <c:numCache>
                <c:formatCode>0%</c:formatCode>
                <c:ptCount val="8"/>
                <c:pt idx="0">
                  <c:v>0.247</c:v>
                </c:pt>
                <c:pt idx="1">
                  <c:v>0.38</c:v>
                </c:pt>
                <c:pt idx="2">
                  <c:v>0.29199999999999998</c:v>
                </c:pt>
                <c:pt idx="3">
                  <c:v>0.312</c:v>
                </c:pt>
                <c:pt idx="4">
                  <c:v>0.45500000000000002</c:v>
                </c:pt>
                <c:pt idx="5">
                  <c:v>0.42499999999999999</c:v>
                </c:pt>
                <c:pt idx="6">
                  <c:v>0.40799999999999997</c:v>
                </c:pt>
                <c:pt idx="7">
                  <c:v>0.51100000000000001</c:v>
                </c:pt>
              </c:numCache>
            </c:numRef>
          </c:val>
          <c:extLst>
            <c:ext xmlns:c16="http://schemas.microsoft.com/office/drawing/2014/chart" uri="{C3380CC4-5D6E-409C-BE32-E72D297353CC}">
              <c16:uniqueId val="{00000001-D0FB-4E94-B471-8E0AE83B8220}"/>
            </c:ext>
          </c:extLst>
        </c:ser>
        <c:ser>
          <c:idx val="0"/>
          <c:order val="2"/>
          <c:tx>
            <c:strRef>
              <c:f>'Sheet 1'!$B$815</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1'!$A$817:$A$824</c:f>
              <c:strCache>
                <c:ptCount val="8"/>
                <c:pt idx="0">
                  <c:v>AB „Lietuvos oro uostai“ </c:v>
                </c:pt>
                <c:pt idx="1">
                  <c:v>VĮ „Regitra“ </c:v>
                </c:pt>
                <c:pt idx="2">
                  <c:v>AB „Lietuvos paštas“ </c:v>
                </c:pt>
                <c:pt idx="3">
                  <c:v>AB „Klaipėdos valstybinio jūrų uosto direkcija“ </c:v>
                </c:pt>
                <c:pt idx="4">
                  <c:v>Lietuvos automobilių kelių direkcija </c:v>
                </c:pt>
                <c:pt idx="5">
                  <c:v>AB „Lietuvos geležinkeliai“ </c:v>
                </c:pt>
                <c:pt idx="6">
                  <c:v>Lietuvos transporto saugos administracija </c:v>
                </c:pt>
                <c:pt idx="7">
                  <c:v>Privalomos automobilių techninės apžiūros įmonės (techninės apžiūros centrai) </c:v>
                </c:pt>
              </c:strCache>
            </c:strRef>
          </c:cat>
          <c:val>
            <c:numRef>
              <c:f>'Sheet 1'!$C$817:$C$824</c:f>
              <c:numCache>
                <c:formatCode>0%</c:formatCode>
                <c:ptCount val="8"/>
                <c:pt idx="0">
                  <c:v>0.23699999999999999</c:v>
                </c:pt>
                <c:pt idx="1">
                  <c:v>0.34599999999999997</c:v>
                </c:pt>
                <c:pt idx="2">
                  <c:v>0.24299999999999999</c:v>
                </c:pt>
                <c:pt idx="3">
                  <c:v>0.14099999999999999</c:v>
                </c:pt>
                <c:pt idx="4">
                  <c:v>7.3999999999999996E-2</c:v>
                </c:pt>
                <c:pt idx="5">
                  <c:v>0.127</c:v>
                </c:pt>
                <c:pt idx="6">
                  <c:v>0.23100000000000001</c:v>
                </c:pt>
                <c:pt idx="7">
                  <c:v>0.153</c:v>
                </c:pt>
              </c:numCache>
            </c:numRef>
          </c:val>
          <c:extLst>
            <c:ext xmlns:c16="http://schemas.microsoft.com/office/drawing/2014/chart" uri="{C3380CC4-5D6E-409C-BE32-E72D297353CC}">
              <c16:uniqueId val="{00000002-D0FB-4E94-B471-8E0AE83B8220}"/>
            </c:ext>
          </c:extLst>
        </c:ser>
        <c:ser>
          <c:idx val="3"/>
          <c:order val="3"/>
          <c:tx>
            <c:strRef>
              <c:f>'Sheet 1'!$H$815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1'!$A$817:$A$824</c:f>
              <c:strCache>
                <c:ptCount val="8"/>
                <c:pt idx="0">
                  <c:v>AB „Lietuvos oro uostai“ </c:v>
                </c:pt>
                <c:pt idx="1">
                  <c:v>VĮ „Regitra“ </c:v>
                </c:pt>
                <c:pt idx="2">
                  <c:v>AB „Lietuvos paštas“ </c:v>
                </c:pt>
                <c:pt idx="3">
                  <c:v>AB „Klaipėdos valstybinio jūrų uosto direkcija“ </c:v>
                </c:pt>
                <c:pt idx="4">
                  <c:v>Lietuvos automobilių kelių direkcija </c:v>
                </c:pt>
                <c:pt idx="5">
                  <c:v>AB „Lietuvos geležinkeliai“ </c:v>
                </c:pt>
                <c:pt idx="6">
                  <c:v>Lietuvos transporto saugos administracija </c:v>
                </c:pt>
                <c:pt idx="7">
                  <c:v>Privalomos automobilių techninės apžiūros įmonės (techninės apžiūros centrai) </c:v>
                </c:pt>
              </c:strCache>
            </c:strRef>
          </c:cat>
          <c:val>
            <c:numRef>
              <c:f>'Sheet 1'!$I$817:$I$824</c:f>
              <c:numCache>
                <c:formatCode>0%</c:formatCode>
                <c:ptCount val="8"/>
                <c:pt idx="0">
                  <c:v>0.45700000000000002</c:v>
                </c:pt>
                <c:pt idx="1">
                  <c:v>0.187</c:v>
                </c:pt>
                <c:pt idx="2">
                  <c:v>0.35399999999999998</c:v>
                </c:pt>
                <c:pt idx="3">
                  <c:v>0.433</c:v>
                </c:pt>
                <c:pt idx="4">
                  <c:v>0.32</c:v>
                </c:pt>
                <c:pt idx="5">
                  <c:v>0.28000000000000003</c:v>
                </c:pt>
                <c:pt idx="6">
                  <c:v>0.17499999999999999</c:v>
                </c:pt>
                <c:pt idx="7">
                  <c:v>0.14699999999999999</c:v>
                </c:pt>
              </c:numCache>
            </c:numRef>
          </c:val>
          <c:extLst>
            <c:ext xmlns:c16="http://schemas.microsoft.com/office/drawing/2014/chart" uri="{C3380CC4-5D6E-409C-BE32-E72D297353CC}">
              <c16:uniqueId val="{00000003-D0FB-4E94-B471-8E0AE83B8220}"/>
            </c:ext>
          </c:extLst>
        </c:ser>
        <c:dLbls>
          <c:showLegendKey val="0"/>
          <c:showVal val="0"/>
          <c:showCatName val="0"/>
          <c:showSerName val="0"/>
          <c:showPercent val="0"/>
          <c:showBubbleSize val="0"/>
        </c:dLbls>
        <c:gapWidth val="150"/>
        <c:shape val="box"/>
        <c:axId val="1573307615"/>
        <c:axId val="1"/>
        <c:axId val="0"/>
      </c:bar3DChart>
      <c:catAx>
        <c:axId val="157330761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30761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sz="1800" dirty="0"/>
              <a:t>Korupcijos paplitimas su sveikatos priežiūra ir apsauga susijusiose įstaigose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1'!$F$828</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1'!$A$830:$A$834</c:f>
              <c:strCache>
                <c:ptCount val="5"/>
                <c:pt idx="0">
                  <c:v>Greitosios medicinos pagalbos (GMP) tarnyba </c:v>
                </c:pt>
                <c:pt idx="1">
                  <c:v>Privačios gydymo įstaigos </c:v>
                </c:pt>
                <c:pt idx="2">
                  <c:v>Poliklinikos </c:v>
                </c:pt>
                <c:pt idx="3">
                  <c:v>Miestų ir rajonų ligoninės </c:v>
                </c:pt>
                <c:pt idx="4">
                  <c:v>Respublikinės ligoninės / klinikos </c:v>
                </c:pt>
              </c:strCache>
            </c:strRef>
          </c:cat>
          <c:val>
            <c:numRef>
              <c:f>'Sheet 1'!$G$830:$G$834</c:f>
              <c:numCache>
                <c:formatCode>0%</c:formatCode>
                <c:ptCount val="5"/>
                <c:pt idx="0">
                  <c:v>7.5999999999999998E-2</c:v>
                </c:pt>
                <c:pt idx="1">
                  <c:v>8.5000000000000006E-2</c:v>
                </c:pt>
                <c:pt idx="2">
                  <c:v>0.14099999999999999</c:v>
                </c:pt>
                <c:pt idx="3">
                  <c:v>0.17100000000000001</c:v>
                </c:pt>
                <c:pt idx="4">
                  <c:v>0.252</c:v>
                </c:pt>
              </c:numCache>
            </c:numRef>
          </c:val>
          <c:extLst>
            <c:ext xmlns:c16="http://schemas.microsoft.com/office/drawing/2014/chart" uri="{C3380CC4-5D6E-409C-BE32-E72D297353CC}">
              <c16:uniqueId val="{00000000-19F0-4B31-81DE-5BDF097CB782}"/>
            </c:ext>
          </c:extLst>
        </c:ser>
        <c:ser>
          <c:idx val="1"/>
          <c:order val="1"/>
          <c:tx>
            <c:strRef>
              <c:f>'Sheet 1'!$D$828</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1'!$A$830:$A$834</c:f>
              <c:strCache>
                <c:ptCount val="5"/>
                <c:pt idx="0">
                  <c:v>Greitosios medicinos pagalbos (GMP) tarnyba </c:v>
                </c:pt>
                <c:pt idx="1">
                  <c:v>Privačios gydymo įstaigos </c:v>
                </c:pt>
                <c:pt idx="2">
                  <c:v>Poliklinikos </c:v>
                </c:pt>
                <c:pt idx="3">
                  <c:v>Miestų ir rajonų ligoninės </c:v>
                </c:pt>
                <c:pt idx="4">
                  <c:v>Respublikinės ligoninės / klinikos </c:v>
                </c:pt>
              </c:strCache>
            </c:strRef>
          </c:cat>
          <c:val>
            <c:numRef>
              <c:f>'Sheet 1'!$E$830:$E$834</c:f>
              <c:numCache>
                <c:formatCode>0%</c:formatCode>
                <c:ptCount val="5"/>
                <c:pt idx="0">
                  <c:v>0.27</c:v>
                </c:pt>
                <c:pt idx="1">
                  <c:v>0.376</c:v>
                </c:pt>
                <c:pt idx="2">
                  <c:v>0.56899999999999995</c:v>
                </c:pt>
                <c:pt idx="3">
                  <c:v>0.54900000000000004</c:v>
                </c:pt>
                <c:pt idx="4">
                  <c:v>0.54300000000000004</c:v>
                </c:pt>
              </c:numCache>
            </c:numRef>
          </c:val>
          <c:extLst>
            <c:ext xmlns:c16="http://schemas.microsoft.com/office/drawing/2014/chart" uri="{C3380CC4-5D6E-409C-BE32-E72D297353CC}">
              <c16:uniqueId val="{00000001-19F0-4B31-81DE-5BDF097CB782}"/>
            </c:ext>
          </c:extLst>
        </c:ser>
        <c:ser>
          <c:idx val="0"/>
          <c:order val="2"/>
          <c:tx>
            <c:strRef>
              <c:f>'Sheet 1'!$B$828</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1'!$A$830:$A$834</c:f>
              <c:strCache>
                <c:ptCount val="5"/>
                <c:pt idx="0">
                  <c:v>Greitosios medicinos pagalbos (GMP) tarnyba </c:v>
                </c:pt>
                <c:pt idx="1">
                  <c:v>Privačios gydymo įstaigos </c:v>
                </c:pt>
                <c:pt idx="2">
                  <c:v>Poliklinikos </c:v>
                </c:pt>
                <c:pt idx="3">
                  <c:v>Miestų ir rajonų ligoninės </c:v>
                </c:pt>
                <c:pt idx="4">
                  <c:v>Respublikinės ligoninės / klinikos </c:v>
                </c:pt>
              </c:strCache>
            </c:strRef>
          </c:cat>
          <c:val>
            <c:numRef>
              <c:f>'Sheet 1'!$C$830:$C$834</c:f>
              <c:numCache>
                <c:formatCode>0%</c:formatCode>
                <c:ptCount val="5"/>
                <c:pt idx="0">
                  <c:v>0.44900000000000001</c:v>
                </c:pt>
                <c:pt idx="1">
                  <c:v>0.37</c:v>
                </c:pt>
                <c:pt idx="2">
                  <c:v>0.14299999999999999</c:v>
                </c:pt>
                <c:pt idx="3">
                  <c:v>0.105</c:v>
                </c:pt>
                <c:pt idx="4">
                  <c:v>9.7000000000000003E-2</c:v>
                </c:pt>
              </c:numCache>
            </c:numRef>
          </c:val>
          <c:extLst>
            <c:ext xmlns:c16="http://schemas.microsoft.com/office/drawing/2014/chart" uri="{C3380CC4-5D6E-409C-BE32-E72D297353CC}">
              <c16:uniqueId val="{00000002-19F0-4B31-81DE-5BDF097CB782}"/>
            </c:ext>
          </c:extLst>
        </c:ser>
        <c:ser>
          <c:idx val="3"/>
          <c:order val="3"/>
          <c:tx>
            <c:strRef>
              <c:f>'Sheet 1'!$H$828</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1'!$A$830:$A$834</c:f>
              <c:strCache>
                <c:ptCount val="5"/>
                <c:pt idx="0">
                  <c:v>Greitosios medicinos pagalbos (GMP) tarnyba </c:v>
                </c:pt>
                <c:pt idx="1">
                  <c:v>Privačios gydymo įstaigos </c:v>
                </c:pt>
                <c:pt idx="2">
                  <c:v>Poliklinikos </c:v>
                </c:pt>
                <c:pt idx="3">
                  <c:v>Miestų ir rajonų ligoninės </c:v>
                </c:pt>
                <c:pt idx="4">
                  <c:v>Respublikinės ligoninės / klinikos </c:v>
                </c:pt>
              </c:strCache>
            </c:strRef>
          </c:cat>
          <c:val>
            <c:numRef>
              <c:f>'Sheet 1'!$I$830:$I$834</c:f>
              <c:numCache>
                <c:formatCode>0%</c:formatCode>
                <c:ptCount val="5"/>
                <c:pt idx="0">
                  <c:v>0.20499999999999999</c:v>
                </c:pt>
                <c:pt idx="1">
                  <c:v>0.16900000000000001</c:v>
                </c:pt>
                <c:pt idx="2">
                  <c:v>0.14699999999999999</c:v>
                </c:pt>
                <c:pt idx="3">
                  <c:v>0.17499999999999999</c:v>
                </c:pt>
                <c:pt idx="4">
                  <c:v>0.107</c:v>
                </c:pt>
              </c:numCache>
            </c:numRef>
          </c:val>
          <c:extLst>
            <c:ext xmlns:c16="http://schemas.microsoft.com/office/drawing/2014/chart" uri="{C3380CC4-5D6E-409C-BE32-E72D297353CC}">
              <c16:uniqueId val="{00000003-19F0-4B31-81DE-5BDF097CB782}"/>
            </c:ext>
          </c:extLst>
        </c:ser>
        <c:dLbls>
          <c:showLegendKey val="0"/>
          <c:showVal val="0"/>
          <c:showCatName val="0"/>
          <c:showSerName val="0"/>
          <c:showPercent val="0"/>
          <c:showBubbleSize val="0"/>
        </c:dLbls>
        <c:gapWidth val="150"/>
        <c:shape val="box"/>
        <c:axId val="1573300415"/>
        <c:axId val="1"/>
        <c:axId val="0"/>
      </c:bar3DChart>
      <c:catAx>
        <c:axId val="157330041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30041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Korupcijos aktualumo lyginimas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Lapas1!$A$2</c:f>
              <c:strCache>
                <c:ptCount val="1"/>
                <c:pt idx="0">
                  <c:v>Labai rimta problema</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Lapas1!$B$1:$K$1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Lapas1!$B$2:$K$2</c:f>
              <c:numCache>
                <c:formatCode>0%</c:formatCode>
                <c:ptCount val="10"/>
                <c:pt idx="0">
                  <c:v>0.6</c:v>
                </c:pt>
                <c:pt idx="1">
                  <c:v>0.67</c:v>
                </c:pt>
                <c:pt idx="2">
                  <c:v>0.48</c:v>
                </c:pt>
                <c:pt idx="3">
                  <c:v>0.56000000000000005</c:v>
                </c:pt>
                <c:pt idx="4">
                  <c:v>0.4</c:v>
                </c:pt>
                <c:pt idx="5">
                  <c:v>0.35899999999999999</c:v>
                </c:pt>
                <c:pt idx="6">
                  <c:v>0.35399999999999998</c:v>
                </c:pt>
                <c:pt idx="7">
                  <c:v>0.35299999999999998</c:v>
                </c:pt>
                <c:pt idx="8">
                  <c:v>0.34100000000000003</c:v>
                </c:pt>
                <c:pt idx="9">
                  <c:v>0.37</c:v>
                </c:pt>
              </c:numCache>
            </c:numRef>
          </c:val>
          <c:extLst>
            <c:ext xmlns:c16="http://schemas.microsoft.com/office/drawing/2014/chart" uri="{C3380CC4-5D6E-409C-BE32-E72D297353CC}">
              <c16:uniqueId val="{00000000-FCE1-4635-8111-DB559CB8E165}"/>
            </c:ext>
          </c:extLst>
        </c:ser>
        <c:ser>
          <c:idx val="1"/>
          <c:order val="1"/>
          <c:tx>
            <c:strRef>
              <c:f>Lapas1!$A$3</c:f>
              <c:strCache>
                <c:ptCount val="1"/>
                <c:pt idx="0">
                  <c:v>Pakankamai rimta problema</c:v>
                </c:pt>
              </c:strCache>
            </c:strRef>
          </c:tx>
          <c:spPr>
            <a:gradFill>
              <a:gsLst>
                <a:gs pos="0">
                  <a:schemeClr val="accent1">
                    <a:lumMod val="5000"/>
                    <a:lumOff val="95000"/>
                  </a:schemeClr>
                </a:gs>
                <a:gs pos="60000">
                  <a:srgbClr val="F4B183"/>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Lapas1!$B$1:$K$1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Lapas1!$B$3:$K$3</c:f>
              <c:numCache>
                <c:formatCode>0%</c:formatCode>
                <c:ptCount val="10"/>
                <c:pt idx="0">
                  <c:v>0.3</c:v>
                </c:pt>
                <c:pt idx="1">
                  <c:v>0.26</c:v>
                </c:pt>
                <c:pt idx="2">
                  <c:v>0.43</c:v>
                </c:pt>
                <c:pt idx="3">
                  <c:v>0.35</c:v>
                </c:pt>
                <c:pt idx="4">
                  <c:v>0.44</c:v>
                </c:pt>
                <c:pt idx="5">
                  <c:v>0.51800000000000002</c:v>
                </c:pt>
                <c:pt idx="6">
                  <c:v>0.49299999999999999</c:v>
                </c:pt>
                <c:pt idx="7">
                  <c:v>0.47699999999999998</c:v>
                </c:pt>
                <c:pt idx="8">
                  <c:v>0.47199999999999998</c:v>
                </c:pt>
                <c:pt idx="9">
                  <c:v>0.46</c:v>
                </c:pt>
              </c:numCache>
            </c:numRef>
          </c:val>
          <c:extLst>
            <c:ext xmlns:c16="http://schemas.microsoft.com/office/drawing/2014/chart" uri="{C3380CC4-5D6E-409C-BE32-E72D297353CC}">
              <c16:uniqueId val="{00000001-FCE1-4635-8111-DB559CB8E165}"/>
            </c:ext>
          </c:extLst>
        </c:ser>
        <c:ser>
          <c:idx val="2"/>
          <c:order val="2"/>
          <c:tx>
            <c:strRef>
              <c:f>Lapas1!$A$4</c:f>
              <c:strCache>
                <c:ptCount val="1"/>
                <c:pt idx="0">
                  <c:v>Neypatingai rimta problema</c:v>
                </c:pt>
              </c:strCache>
            </c:strRef>
          </c:tx>
          <c:spPr>
            <a:gradFill>
              <a:gsLst>
                <a:gs pos="0">
                  <a:schemeClr val="accent1">
                    <a:lumMod val="5000"/>
                    <a:lumOff val="95000"/>
                  </a:schemeClr>
                </a:gs>
                <a:gs pos="60000">
                  <a:srgbClr val="FFE799"/>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Lapas1!$B$1:$K$1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Lapas1!$B$4:$K$4</c:f>
              <c:numCache>
                <c:formatCode>0%</c:formatCode>
                <c:ptCount val="10"/>
                <c:pt idx="0">
                  <c:v>7.0000000000000007E-2</c:v>
                </c:pt>
                <c:pt idx="1">
                  <c:v>0.04</c:v>
                </c:pt>
                <c:pt idx="2">
                  <c:v>0.08</c:v>
                </c:pt>
                <c:pt idx="3">
                  <c:v>7.0000000000000007E-2</c:v>
                </c:pt>
                <c:pt idx="4">
                  <c:v>0.11</c:v>
                </c:pt>
                <c:pt idx="5">
                  <c:v>8.5000000000000006E-2</c:v>
                </c:pt>
                <c:pt idx="6">
                  <c:v>0.11700000000000001</c:v>
                </c:pt>
                <c:pt idx="7">
                  <c:v>0.11700000000000001</c:v>
                </c:pt>
                <c:pt idx="8">
                  <c:v>0.129</c:v>
                </c:pt>
                <c:pt idx="9">
                  <c:v>0.13</c:v>
                </c:pt>
              </c:numCache>
            </c:numRef>
          </c:val>
          <c:extLst>
            <c:ext xmlns:c16="http://schemas.microsoft.com/office/drawing/2014/chart" uri="{C3380CC4-5D6E-409C-BE32-E72D297353CC}">
              <c16:uniqueId val="{00000002-FCE1-4635-8111-DB559CB8E165}"/>
            </c:ext>
          </c:extLst>
        </c:ser>
        <c:ser>
          <c:idx val="3"/>
          <c:order val="3"/>
          <c:tx>
            <c:strRef>
              <c:f>Lapas1!$A$5</c:f>
              <c:strCache>
                <c:ptCount val="1"/>
                <c:pt idx="0">
                  <c:v>Visai ne problema</c:v>
                </c:pt>
              </c:strCache>
            </c:strRef>
          </c:tx>
          <c:spPr>
            <a:gradFill>
              <a:gsLst>
                <a:gs pos="0">
                  <a:schemeClr val="accent1">
                    <a:lumMod val="5000"/>
                    <a:lumOff val="95000"/>
                  </a:schemeClr>
                </a:gs>
                <a:gs pos="60000">
                  <a:srgbClr val="53B582"/>
                </a:gs>
              </a:gsLst>
              <a:lin ang="5400000" scaled="1"/>
            </a:gradFill>
            <a:ln>
              <a:noFill/>
            </a:ln>
            <a:effectLst/>
            <a:sp3d/>
          </c:spPr>
          <c:invertIfNegative val="0"/>
          <c:dLbls>
            <c:dLbl>
              <c:idx val="0"/>
              <c:tx>
                <c:rich>
                  <a:bodyPr/>
                  <a:lstStyle/>
                  <a:p>
                    <a:r>
                      <a:rPr lang="en-US"/>
                      <a:t>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B0F-4A39-B1AE-DE33432DC04D}"/>
                </c:ext>
              </c:extLst>
            </c:dLbl>
            <c:dLbl>
              <c:idx val="1"/>
              <c:tx>
                <c:rich>
                  <a:bodyPr/>
                  <a:lstStyle/>
                  <a:p>
                    <a:r>
                      <a:rPr lang="en-US"/>
                      <a:t>1%</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B0F-4A39-B1AE-DE33432DC04D}"/>
                </c:ext>
              </c:extLst>
            </c:dLbl>
            <c:dLbl>
              <c:idx val="2"/>
              <c:delete val="1"/>
              <c:extLst>
                <c:ext xmlns:c15="http://schemas.microsoft.com/office/drawing/2012/chart" uri="{CE6537A1-D6FC-4f65-9D91-7224C49458BB}"/>
                <c:ext xmlns:c16="http://schemas.microsoft.com/office/drawing/2014/chart" uri="{C3380CC4-5D6E-409C-BE32-E72D297353CC}">
                  <c16:uniqueId val="{0000000A-FCE1-4635-8111-DB559CB8E165}"/>
                </c:ext>
              </c:extLst>
            </c:dLbl>
            <c:dLbl>
              <c:idx val="3"/>
              <c:delete val="1"/>
              <c:extLst>
                <c:ext xmlns:c15="http://schemas.microsoft.com/office/drawing/2012/chart" uri="{CE6537A1-D6FC-4f65-9D91-7224C49458BB}"/>
                <c:ext xmlns:c16="http://schemas.microsoft.com/office/drawing/2014/chart" uri="{C3380CC4-5D6E-409C-BE32-E72D297353CC}">
                  <c16:uniqueId val="{00000005-FCE1-4635-8111-DB559CB8E165}"/>
                </c:ext>
              </c:extLst>
            </c:dLbl>
            <c:dLbl>
              <c:idx val="6"/>
              <c:layout>
                <c:manualLayout>
                  <c:x val="-1.0425778961664658E-2"/>
                  <c:y val="-3.931041484559364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CE1-4635-8111-DB559CB8E165}"/>
                </c:ext>
              </c:extLst>
            </c:dLbl>
            <c:dLbl>
              <c:idx val="7"/>
              <c:layout>
                <c:manualLayout>
                  <c:x val="-6.2554673769989475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38C-4532-9FD3-BA042253D893}"/>
                </c:ext>
              </c:extLst>
            </c:dLbl>
            <c:dLbl>
              <c:idx val="9"/>
              <c:delete val="1"/>
              <c:extLst>
                <c:ext xmlns:c15="http://schemas.microsoft.com/office/drawing/2012/chart" uri="{CE6537A1-D6FC-4f65-9D91-7224C49458BB}"/>
                <c:ext xmlns:c16="http://schemas.microsoft.com/office/drawing/2014/chart" uri="{C3380CC4-5D6E-409C-BE32-E72D297353CC}">
                  <c16:uniqueId val="{00000000-56B8-4C38-9931-553CE448437E}"/>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Lapas1!$B$1:$K$1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Lapas1!$B$5:$K$5</c:f>
              <c:numCache>
                <c:formatCode>0.0%</c:formatCode>
                <c:ptCount val="10"/>
                <c:pt idx="0">
                  <c:v>6.0000000000000001E-3</c:v>
                </c:pt>
                <c:pt idx="1">
                  <c:v>8.0000000000000002E-3</c:v>
                </c:pt>
                <c:pt idx="2">
                  <c:v>1E-3</c:v>
                </c:pt>
                <c:pt idx="3">
                  <c:v>1E-3</c:v>
                </c:pt>
                <c:pt idx="4" formatCode="0%">
                  <c:v>0.01</c:v>
                </c:pt>
                <c:pt idx="5" formatCode="0%">
                  <c:v>5.0000000000000001E-3</c:v>
                </c:pt>
                <c:pt idx="6">
                  <c:v>3.0000000000000001E-3</c:v>
                </c:pt>
                <c:pt idx="7" formatCode="0%">
                  <c:v>0.01</c:v>
                </c:pt>
                <c:pt idx="8" formatCode="0%">
                  <c:v>1.0999999999999999E-2</c:v>
                </c:pt>
                <c:pt idx="9" formatCode="0%">
                  <c:v>0</c:v>
                </c:pt>
              </c:numCache>
            </c:numRef>
          </c:val>
          <c:extLst>
            <c:ext xmlns:c16="http://schemas.microsoft.com/office/drawing/2014/chart" uri="{C3380CC4-5D6E-409C-BE32-E72D297353CC}">
              <c16:uniqueId val="{00000003-FCE1-4635-8111-DB559CB8E165}"/>
            </c:ext>
          </c:extLst>
        </c:ser>
        <c:ser>
          <c:idx val="4"/>
          <c:order val="4"/>
          <c:tx>
            <c:strRef>
              <c:f>Lapas1!$A$6</c:f>
              <c:strCache>
                <c:ptCount val="1"/>
                <c:pt idx="0">
                  <c:v>Nežino/ neatsakė</c:v>
                </c:pt>
              </c:strCache>
            </c:strRef>
          </c:tx>
          <c:spPr>
            <a:gradFill>
              <a:gsLst>
                <a:gs pos="0">
                  <a:schemeClr val="accent1">
                    <a:lumMod val="5000"/>
                    <a:lumOff val="95000"/>
                  </a:schemeClr>
                </a:gs>
                <a:gs pos="60000">
                  <a:srgbClr val="A5A5A5"/>
                </a:gs>
              </a:gsLst>
              <a:lin ang="5400000" scaled="1"/>
            </a:gradFill>
            <a:ln>
              <a:noFill/>
            </a:ln>
            <a:effectLst/>
            <a:sp3d/>
          </c:spPr>
          <c:invertIfNegative val="0"/>
          <c:dLbls>
            <c:dLbl>
              <c:idx val="0"/>
              <c:layout>
                <c:manualLayout>
                  <c:x val="1.0425778961664658E-2"/>
                  <c:y val="-1.9655207422796823E-3"/>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FCE1-4635-8111-DB559CB8E165}"/>
                </c:ext>
              </c:extLst>
            </c:dLbl>
            <c:dLbl>
              <c:idx val="1"/>
              <c:layout>
                <c:manualLayout>
                  <c:x val="1.2510934753997588E-2"/>
                  <c:y val="0"/>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FCE1-4635-8111-DB559CB8E165}"/>
                </c:ext>
              </c:extLst>
            </c:dLbl>
            <c:dLbl>
              <c:idx val="2"/>
              <c:layout>
                <c:manualLayout>
                  <c:x val="1.3553512650163902E-2"/>
                  <c:y val="1.965520742279682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CE1-4635-8111-DB559CB8E165}"/>
                </c:ext>
              </c:extLst>
            </c:dLbl>
            <c:dLbl>
              <c:idx val="3"/>
              <c:layout>
                <c:manualLayout>
                  <c:x val="3.127733688499397E-3"/>
                  <c:y val="-7.2068261344883461E-17"/>
                </c:manualLayout>
              </c:layout>
              <c:tx>
                <c:rich>
                  <a:bodyPr/>
                  <a:lstStyle/>
                  <a:p>
                    <a:r>
                      <a:rPr lang="en-US" dirty="0"/>
                      <a:t>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CE1-4635-8111-DB559CB8E165}"/>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Lapas1!$B$1:$K$1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Lapas1!$B$6:$K$6</c:f>
              <c:numCache>
                <c:formatCode>0.0%</c:formatCode>
                <c:ptCount val="10"/>
                <c:pt idx="0">
                  <c:v>2.4E-2</c:v>
                </c:pt>
                <c:pt idx="1">
                  <c:v>2.1999999999999999E-2</c:v>
                </c:pt>
                <c:pt idx="2">
                  <c:v>4.0000000000000001E-3</c:v>
                </c:pt>
                <c:pt idx="3">
                  <c:v>2.5000000000000001E-2</c:v>
                </c:pt>
                <c:pt idx="4" formatCode="0%">
                  <c:v>0.05</c:v>
                </c:pt>
                <c:pt idx="5" formatCode="0%">
                  <c:v>3.3000000000000002E-2</c:v>
                </c:pt>
                <c:pt idx="6" formatCode="0%">
                  <c:v>3.3000000000000002E-2</c:v>
                </c:pt>
                <c:pt idx="7" formatCode="0%">
                  <c:v>3.7999999999999999E-2</c:v>
                </c:pt>
                <c:pt idx="8" formatCode="0%">
                  <c:v>4.7E-2</c:v>
                </c:pt>
                <c:pt idx="9" formatCode="0%">
                  <c:v>0.04</c:v>
                </c:pt>
              </c:numCache>
            </c:numRef>
          </c:val>
          <c:extLst>
            <c:ext xmlns:c16="http://schemas.microsoft.com/office/drawing/2014/chart" uri="{C3380CC4-5D6E-409C-BE32-E72D297353CC}">
              <c16:uniqueId val="{00000004-FCE1-4635-8111-DB559CB8E165}"/>
            </c:ext>
          </c:extLst>
        </c:ser>
        <c:dLbls>
          <c:showLegendKey val="0"/>
          <c:showVal val="1"/>
          <c:showCatName val="0"/>
          <c:showSerName val="0"/>
          <c:showPercent val="0"/>
          <c:showBubbleSize val="0"/>
        </c:dLbls>
        <c:gapWidth val="150"/>
        <c:shape val="box"/>
        <c:axId val="1345284719"/>
        <c:axId val="1300102399"/>
        <c:axId val="0"/>
      </c:bar3DChart>
      <c:catAx>
        <c:axId val="1345284719"/>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00102399"/>
        <c:crosses val="autoZero"/>
        <c:auto val="1"/>
        <c:lblAlgn val="ctr"/>
        <c:lblOffset val="100"/>
        <c:noMultiLvlLbl val="0"/>
      </c:catAx>
      <c:valAx>
        <c:axId val="1300102399"/>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345284719"/>
        <c:crosses val="autoZero"/>
        <c:crossBetween val="between"/>
        <c:majorUnit val="5.000000000000001E-2"/>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teisėsaugos, migracijos, saugumo ir kariuomenės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1'!$F$838</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1'!$A$840:$A$847</c:f>
              <c:strCache>
                <c:ptCount val="8"/>
                <c:pt idx="0">
                  <c:v>Specialiųjų tyrimų tarnyba (STT) </c:v>
                </c:pt>
                <c:pt idx="1">
                  <c:v>Finansinių nusikaltimų tyrimo tarnyba (FNTT) </c:v>
                </c:pt>
                <c:pt idx="2">
                  <c:v>Kelių policijos tarnyba </c:v>
                </c:pt>
                <c:pt idx="3">
                  <c:v>Migracijos departamentas </c:v>
                </c:pt>
                <c:pt idx="4">
                  <c:v>Valstybės sienos apsaugos tarnyba (VSAT) </c:v>
                </c:pt>
                <c:pt idx="5">
                  <c:v>Teritoriniai policijos komisariatai </c:v>
                </c:pt>
                <c:pt idx="6">
                  <c:v>Lietuvos kariuomenė  </c:v>
                </c:pt>
                <c:pt idx="7">
                  <c:v>Gynybos resursų agentūra </c:v>
                </c:pt>
              </c:strCache>
            </c:strRef>
          </c:cat>
          <c:val>
            <c:numRef>
              <c:f>'Sheet 1'!$G$840:$G$847</c:f>
              <c:numCache>
                <c:formatCode>0%</c:formatCode>
                <c:ptCount val="8"/>
                <c:pt idx="0">
                  <c:v>3.5999999999999997E-2</c:v>
                </c:pt>
                <c:pt idx="1">
                  <c:v>7.3999999999999996E-2</c:v>
                </c:pt>
                <c:pt idx="2">
                  <c:v>7.8E-2</c:v>
                </c:pt>
                <c:pt idx="3">
                  <c:v>7.8E-2</c:v>
                </c:pt>
                <c:pt idx="4">
                  <c:v>0.115</c:v>
                </c:pt>
                <c:pt idx="5">
                  <c:v>0.121</c:v>
                </c:pt>
                <c:pt idx="6">
                  <c:v>0.14099999999999999</c:v>
                </c:pt>
                <c:pt idx="7">
                  <c:v>0.187</c:v>
                </c:pt>
              </c:numCache>
            </c:numRef>
          </c:val>
          <c:extLst>
            <c:ext xmlns:c16="http://schemas.microsoft.com/office/drawing/2014/chart" uri="{C3380CC4-5D6E-409C-BE32-E72D297353CC}">
              <c16:uniqueId val="{00000000-F815-4250-A397-CF21983FD05D}"/>
            </c:ext>
          </c:extLst>
        </c:ser>
        <c:ser>
          <c:idx val="1"/>
          <c:order val="1"/>
          <c:tx>
            <c:strRef>
              <c:f>'Sheet 1'!$D$838</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1'!$A$840:$A$847</c:f>
              <c:strCache>
                <c:ptCount val="8"/>
                <c:pt idx="0">
                  <c:v>Specialiųjų tyrimų tarnyba (STT) </c:v>
                </c:pt>
                <c:pt idx="1">
                  <c:v>Finansinių nusikaltimų tyrimo tarnyba (FNTT) </c:v>
                </c:pt>
                <c:pt idx="2">
                  <c:v>Kelių policijos tarnyba </c:v>
                </c:pt>
                <c:pt idx="3">
                  <c:v>Migracijos departamentas </c:v>
                </c:pt>
                <c:pt idx="4">
                  <c:v>Valstybės sienos apsaugos tarnyba (VSAT) </c:v>
                </c:pt>
                <c:pt idx="5">
                  <c:v>Teritoriniai policijos komisariatai </c:v>
                </c:pt>
                <c:pt idx="6">
                  <c:v>Lietuvos kariuomenė  </c:v>
                </c:pt>
                <c:pt idx="7">
                  <c:v>Gynybos resursų agentūra </c:v>
                </c:pt>
              </c:strCache>
            </c:strRef>
          </c:cat>
          <c:val>
            <c:numRef>
              <c:f>'Sheet 1'!$E$840:$E$847</c:f>
              <c:numCache>
                <c:formatCode>0%</c:formatCode>
                <c:ptCount val="8"/>
                <c:pt idx="0">
                  <c:v>0.19500000000000001</c:v>
                </c:pt>
                <c:pt idx="1">
                  <c:v>0.217</c:v>
                </c:pt>
                <c:pt idx="2">
                  <c:v>0.42499999999999999</c:v>
                </c:pt>
                <c:pt idx="3">
                  <c:v>0.26400000000000001</c:v>
                </c:pt>
                <c:pt idx="4">
                  <c:v>0.35199999999999998</c:v>
                </c:pt>
                <c:pt idx="5">
                  <c:v>0.44900000000000001</c:v>
                </c:pt>
                <c:pt idx="6">
                  <c:v>0.34799999999999998</c:v>
                </c:pt>
                <c:pt idx="7">
                  <c:v>0.35399999999999998</c:v>
                </c:pt>
              </c:numCache>
            </c:numRef>
          </c:val>
          <c:extLst>
            <c:ext xmlns:c16="http://schemas.microsoft.com/office/drawing/2014/chart" uri="{C3380CC4-5D6E-409C-BE32-E72D297353CC}">
              <c16:uniqueId val="{00000001-F815-4250-A397-CF21983FD05D}"/>
            </c:ext>
          </c:extLst>
        </c:ser>
        <c:ser>
          <c:idx val="0"/>
          <c:order val="2"/>
          <c:tx>
            <c:strRef>
              <c:f>'Sheet 1'!$B$838</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1'!$A$840:$A$847</c:f>
              <c:strCache>
                <c:ptCount val="8"/>
                <c:pt idx="0">
                  <c:v>Specialiųjų tyrimų tarnyba (STT) </c:v>
                </c:pt>
                <c:pt idx="1">
                  <c:v>Finansinių nusikaltimų tyrimo tarnyba (FNTT) </c:v>
                </c:pt>
                <c:pt idx="2">
                  <c:v>Kelių policijos tarnyba </c:v>
                </c:pt>
                <c:pt idx="3">
                  <c:v>Migracijos departamentas </c:v>
                </c:pt>
                <c:pt idx="4">
                  <c:v>Valstybės sienos apsaugos tarnyba (VSAT) </c:v>
                </c:pt>
                <c:pt idx="5">
                  <c:v>Teritoriniai policijos komisariatai </c:v>
                </c:pt>
                <c:pt idx="6">
                  <c:v>Lietuvos kariuomenė  </c:v>
                </c:pt>
                <c:pt idx="7">
                  <c:v>Gynybos resursų agentūra </c:v>
                </c:pt>
              </c:strCache>
            </c:strRef>
          </c:cat>
          <c:val>
            <c:numRef>
              <c:f>'Sheet 1'!$C$840:$C$847</c:f>
              <c:numCache>
                <c:formatCode>0%</c:formatCode>
                <c:ptCount val="8"/>
                <c:pt idx="0">
                  <c:v>0.45500000000000002</c:v>
                </c:pt>
                <c:pt idx="1">
                  <c:v>0.32800000000000001</c:v>
                </c:pt>
                <c:pt idx="2">
                  <c:v>0.29399999999999998</c:v>
                </c:pt>
                <c:pt idx="3">
                  <c:v>0.30399999999999999</c:v>
                </c:pt>
                <c:pt idx="4">
                  <c:v>0.20100000000000001</c:v>
                </c:pt>
                <c:pt idx="5">
                  <c:v>0.29799999999999999</c:v>
                </c:pt>
                <c:pt idx="6">
                  <c:v>0.23899999999999999</c:v>
                </c:pt>
                <c:pt idx="7">
                  <c:v>0.28599999999999998</c:v>
                </c:pt>
              </c:numCache>
            </c:numRef>
          </c:val>
          <c:extLst>
            <c:ext xmlns:c16="http://schemas.microsoft.com/office/drawing/2014/chart" uri="{C3380CC4-5D6E-409C-BE32-E72D297353CC}">
              <c16:uniqueId val="{00000002-F815-4250-A397-CF21983FD05D}"/>
            </c:ext>
          </c:extLst>
        </c:ser>
        <c:ser>
          <c:idx val="3"/>
          <c:order val="3"/>
          <c:tx>
            <c:strRef>
              <c:f>'Sheet 1'!$H$838</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1'!$A$840:$A$847</c:f>
              <c:strCache>
                <c:ptCount val="8"/>
                <c:pt idx="0">
                  <c:v>Specialiųjų tyrimų tarnyba (STT) </c:v>
                </c:pt>
                <c:pt idx="1">
                  <c:v>Finansinių nusikaltimų tyrimo tarnyba (FNTT) </c:v>
                </c:pt>
                <c:pt idx="2">
                  <c:v>Kelių policijos tarnyba </c:v>
                </c:pt>
                <c:pt idx="3">
                  <c:v>Migracijos departamentas </c:v>
                </c:pt>
                <c:pt idx="4">
                  <c:v>Valstybės sienos apsaugos tarnyba (VSAT) </c:v>
                </c:pt>
                <c:pt idx="5">
                  <c:v>Teritoriniai policijos komisariatai </c:v>
                </c:pt>
                <c:pt idx="6">
                  <c:v>Lietuvos kariuomenė  </c:v>
                </c:pt>
                <c:pt idx="7">
                  <c:v>Gynybos resursų agentūra </c:v>
                </c:pt>
              </c:strCache>
            </c:strRef>
          </c:cat>
          <c:val>
            <c:numRef>
              <c:f>'Sheet 1'!$I$840:$I$847</c:f>
              <c:numCache>
                <c:formatCode>0%</c:formatCode>
                <c:ptCount val="8"/>
                <c:pt idx="0">
                  <c:v>0.314</c:v>
                </c:pt>
                <c:pt idx="1">
                  <c:v>0.38200000000000001</c:v>
                </c:pt>
                <c:pt idx="2">
                  <c:v>0.20300000000000001</c:v>
                </c:pt>
                <c:pt idx="3">
                  <c:v>0.35399999999999998</c:v>
                </c:pt>
                <c:pt idx="4">
                  <c:v>0.33200000000000002</c:v>
                </c:pt>
                <c:pt idx="5">
                  <c:v>0.13100000000000001</c:v>
                </c:pt>
                <c:pt idx="6">
                  <c:v>0.27200000000000002</c:v>
                </c:pt>
                <c:pt idx="7">
                  <c:v>0.17299999999999999</c:v>
                </c:pt>
              </c:numCache>
            </c:numRef>
          </c:val>
          <c:extLst>
            <c:ext xmlns:c16="http://schemas.microsoft.com/office/drawing/2014/chart" uri="{C3380CC4-5D6E-409C-BE32-E72D297353CC}">
              <c16:uniqueId val="{00000003-F815-4250-A397-CF21983FD05D}"/>
            </c:ext>
          </c:extLst>
        </c:ser>
        <c:dLbls>
          <c:showLegendKey val="0"/>
          <c:showVal val="0"/>
          <c:showCatName val="0"/>
          <c:showSerName val="0"/>
          <c:showPercent val="0"/>
          <c:showBubbleSize val="0"/>
        </c:dLbls>
        <c:gapWidth val="150"/>
        <c:shape val="box"/>
        <c:axId val="1573310495"/>
        <c:axId val="1"/>
        <c:axId val="0"/>
      </c:bar3DChart>
      <c:catAx>
        <c:axId val="157331049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31049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aplinkos apsaugos ir teritorijų, turto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1'!$F$851</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1'!$A$853:$A$854</c:f>
              <c:strCache>
                <c:ptCount val="2"/>
                <c:pt idx="0">
                  <c:v>Nacionalinė mokėjimo agentūra (NMA) </c:v>
                </c:pt>
                <c:pt idx="1">
                  <c:v>Valstybinių miškų urėdija </c:v>
                </c:pt>
              </c:strCache>
            </c:strRef>
          </c:cat>
          <c:val>
            <c:numRef>
              <c:f>'Sheet 1'!$G$853:$G$854</c:f>
              <c:numCache>
                <c:formatCode>0%</c:formatCode>
                <c:ptCount val="2"/>
                <c:pt idx="0">
                  <c:v>0.187</c:v>
                </c:pt>
                <c:pt idx="1">
                  <c:v>0.25</c:v>
                </c:pt>
              </c:numCache>
            </c:numRef>
          </c:val>
          <c:extLst>
            <c:ext xmlns:c16="http://schemas.microsoft.com/office/drawing/2014/chart" uri="{C3380CC4-5D6E-409C-BE32-E72D297353CC}">
              <c16:uniqueId val="{00000000-7AAB-4E26-9DDF-AD1303B7E52A}"/>
            </c:ext>
          </c:extLst>
        </c:ser>
        <c:ser>
          <c:idx val="1"/>
          <c:order val="1"/>
          <c:tx>
            <c:strRef>
              <c:f>'Sheet 1'!$D$851</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1'!$A$853:$A$854</c:f>
              <c:strCache>
                <c:ptCount val="2"/>
                <c:pt idx="0">
                  <c:v>Nacionalinė mokėjimo agentūra (NMA) </c:v>
                </c:pt>
                <c:pt idx="1">
                  <c:v>Valstybinių miškų urėdija </c:v>
                </c:pt>
              </c:strCache>
            </c:strRef>
          </c:cat>
          <c:val>
            <c:numRef>
              <c:f>'Sheet 1'!$E$853:$E$854</c:f>
              <c:numCache>
                <c:formatCode>0%</c:formatCode>
                <c:ptCount val="2"/>
                <c:pt idx="0">
                  <c:v>0.318</c:v>
                </c:pt>
                <c:pt idx="1">
                  <c:v>0.47699999999999998</c:v>
                </c:pt>
              </c:numCache>
            </c:numRef>
          </c:val>
          <c:extLst>
            <c:ext xmlns:c16="http://schemas.microsoft.com/office/drawing/2014/chart" uri="{C3380CC4-5D6E-409C-BE32-E72D297353CC}">
              <c16:uniqueId val="{00000001-7AAB-4E26-9DDF-AD1303B7E52A}"/>
            </c:ext>
          </c:extLst>
        </c:ser>
        <c:ser>
          <c:idx val="0"/>
          <c:order val="2"/>
          <c:tx>
            <c:strRef>
              <c:f>'Sheet 1'!$B$851</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1'!$A$853:$A$854</c:f>
              <c:strCache>
                <c:ptCount val="2"/>
                <c:pt idx="0">
                  <c:v>Nacionalinė mokėjimo agentūra (NMA) </c:v>
                </c:pt>
                <c:pt idx="1">
                  <c:v>Valstybinių miškų urėdija </c:v>
                </c:pt>
              </c:strCache>
            </c:strRef>
          </c:cat>
          <c:val>
            <c:numRef>
              <c:f>'Sheet 1'!$C$853:$C$854</c:f>
              <c:numCache>
                <c:formatCode>0%</c:formatCode>
                <c:ptCount val="2"/>
                <c:pt idx="0">
                  <c:v>0.121</c:v>
                </c:pt>
                <c:pt idx="1">
                  <c:v>0.18099999999999999</c:v>
                </c:pt>
              </c:numCache>
            </c:numRef>
          </c:val>
          <c:extLst>
            <c:ext xmlns:c16="http://schemas.microsoft.com/office/drawing/2014/chart" uri="{C3380CC4-5D6E-409C-BE32-E72D297353CC}">
              <c16:uniqueId val="{00000002-7AAB-4E26-9DDF-AD1303B7E52A}"/>
            </c:ext>
          </c:extLst>
        </c:ser>
        <c:ser>
          <c:idx val="3"/>
          <c:order val="3"/>
          <c:tx>
            <c:strRef>
              <c:f>'Sheet 1'!$H$851</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1'!$A$853:$A$854</c:f>
              <c:strCache>
                <c:ptCount val="2"/>
                <c:pt idx="0">
                  <c:v>Nacionalinė mokėjimo agentūra (NMA) </c:v>
                </c:pt>
                <c:pt idx="1">
                  <c:v>Valstybinių miškų urėdija </c:v>
                </c:pt>
              </c:strCache>
            </c:strRef>
          </c:cat>
          <c:val>
            <c:numRef>
              <c:f>'Sheet 1'!$I$853:$I$854</c:f>
              <c:numCache>
                <c:formatCode>0%</c:formatCode>
                <c:ptCount val="2"/>
                <c:pt idx="0">
                  <c:v>0.374</c:v>
                </c:pt>
                <c:pt idx="1">
                  <c:v>9.0999999999999998E-2</c:v>
                </c:pt>
              </c:numCache>
            </c:numRef>
          </c:val>
          <c:extLst>
            <c:ext xmlns:c16="http://schemas.microsoft.com/office/drawing/2014/chart" uri="{C3380CC4-5D6E-409C-BE32-E72D297353CC}">
              <c16:uniqueId val="{00000003-7AAB-4E26-9DDF-AD1303B7E52A}"/>
            </c:ext>
          </c:extLst>
        </c:ser>
        <c:dLbls>
          <c:showLegendKey val="0"/>
          <c:showVal val="0"/>
          <c:showCatName val="0"/>
          <c:showSerName val="0"/>
          <c:showPercent val="0"/>
          <c:showBubbleSize val="0"/>
        </c:dLbls>
        <c:gapWidth val="150"/>
        <c:shape val="box"/>
        <c:axId val="1573985535"/>
        <c:axId val="1"/>
        <c:axId val="0"/>
      </c:bar3DChart>
      <c:catAx>
        <c:axId val="15739855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9855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energetikos sektoriaus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1'!$F$858</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1'!$A$860:$A$863</c:f>
              <c:strCache>
                <c:ptCount val="4"/>
                <c:pt idx="0">
                  <c:v>AB „Klaipėdos nafta“ </c:v>
                </c:pt>
                <c:pt idx="1">
                  <c:v>Įmonių grupė „EPSO-G“ (UAB „EPSO-G“, AB „Amber Grid“, AB „Litgrid“, UAB „Baltpool“) </c:v>
                </c:pt>
                <c:pt idx="2">
                  <c:v>AB „Energijos skirstymo operatorius“ (ESO) </c:v>
                </c:pt>
                <c:pt idx="3">
                  <c:v>AB „Ignitis grupė“ </c:v>
                </c:pt>
              </c:strCache>
            </c:strRef>
          </c:cat>
          <c:val>
            <c:numRef>
              <c:f>'Sheet 1'!$G$860:$G$863</c:f>
              <c:numCache>
                <c:formatCode>0%</c:formatCode>
                <c:ptCount val="4"/>
                <c:pt idx="0">
                  <c:v>0.13700000000000001</c:v>
                </c:pt>
                <c:pt idx="1">
                  <c:v>0.153</c:v>
                </c:pt>
                <c:pt idx="2">
                  <c:v>0.33</c:v>
                </c:pt>
                <c:pt idx="3">
                  <c:v>0.33800000000000002</c:v>
                </c:pt>
              </c:numCache>
            </c:numRef>
          </c:val>
          <c:extLst>
            <c:ext xmlns:c16="http://schemas.microsoft.com/office/drawing/2014/chart" uri="{C3380CC4-5D6E-409C-BE32-E72D297353CC}">
              <c16:uniqueId val="{00000000-E779-4BC9-9F63-664A54059E6B}"/>
            </c:ext>
          </c:extLst>
        </c:ser>
        <c:ser>
          <c:idx val="1"/>
          <c:order val="1"/>
          <c:tx>
            <c:strRef>
              <c:f>'Sheet 1'!$D$858</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1'!$A$860:$A$863</c:f>
              <c:strCache>
                <c:ptCount val="4"/>
                <c:pt idx="0">
                  <c:v>AB „Klaipėdos nafta“ </c:v>
                </c:pt>
                <c:pt idx="1">
                  <c:v>Įmonių grupė „EPSO-G“ (UAB „EPSO-G“, AB „Amber Grid“, AB „Litgrid“, UAB „Baltpool“) </c:v>
                </c:pt>
                <c:pt idx="2">
                  <c:v>AB „Energijos skirstymo operatorius“ (ESO) </c:v>
                </c:pt>
                <c:pt idx="3">
                  <c:v>AB „Ignitis grupė“ </c:v>
                </c:pt>
              </c:strCache>
            </c:strRef>
          </c:cat>
          <c:val>
            <c:numRef>
              <c:f>'Sheet 1'!$E$860:$E$863</c:f>
              <c:numCache>
                <c:formatCode>0%</c:formatCode>
                <c:ptCount val="4"/>
                <c:pt idx="0">
                  <c:v>0.35399999999999998</c:v>
                </c:pt>
                <c:pt idx="1">
                  <c:v>0.27800000000000002</c:v>
                </c:pt>
                <c:pt idx="2">
                  <c:v>0.36399999999999999</c:v>
                </c:pt>
                <c:pt idx="3">
                  <c:v>0.376</c:v>
                </c:pt>
              </c:numCache>
            </c:numRef>
          </c:val>
          <c:extLst>
            <c:ext xmlns:c16="http://schemas.microsoft.com/office/drawing/2014/chart" uri="{C3380CC4-5D6E-409C-BE32-E72D297353CC}">
              <c16:uniqueId val="{00000001-E779-4BC9-9F63-664A54059E6B}"/>
            </c:ext>
          </c:extLst>
        </c:ser>
        <c:ser>
          <c:idx val="0"/>
          <c:order val="2"/>
          <c:tx>
            <c:strRef>
              <c:f>'Sheet 1'!$B$858</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1'!$A$860:$A$863</c:f>
              <c:strCache>
                <c:ptCount val="4"/>
                <c:pt idx="0">
                  <c:v>AB „Klaipėdos nafta“ </c:v>
                </c:pt>
                <c:pt idx="1">
                  <c:v>Įmonių grupė „EPSO-G“ (UAB „EPSO-G“, AB „Amber Grid“, AB „Litgrid“, UAB „Baltpool“) </c:v>
                </c:pt>
                <c:pt idx="2">
                  <c:v>AB „Energijos skirstymo operatorius“ (ESO) </c:v>
                </c:pt>
                <c:pt idx="3">
                  <c:v>AB „Ignitis grupė“ </c:v>
                </c:pt>
              </c:strCache>
            </c:strRef>
          </c:cat>
          <c:val>
            <c:numRef>
              <c:f>'Sheet 1'!$C$860:$C$863</c:f>
              <c:numCache>
                <c:formatCode>0%</c:formatCode>
                <c:ptCount val="4"/>
                <c:pt idx="0">
                  <c:v>0.10299999999999999</c:v>
                </c:pt>
                <c:pt idx="1">
                  <c:v>0.113</c:v>
                </c:pt>
                <c:pt idx="2">
                  <c:v>0.16900000000000001</c:v>
                </c:pt>
                <c:pt idx="3">
                  <c:v>8.5000000000000006E-2</c:v>
                </c:pt>
              </c:numCache>
            </c:numRef>
          </c:val>
          <c:extLst>
            <c:ext xmlns:c16="http://schemas.microsoft.com/office/drawing/2014/chart" uri="{C3380CC4-5D6E-409C-BE32-E72D297353CC}">
              <c16:uniqueId val="{00000002-E779-4BC9-9F63-664A54059E6B}"/>
            </c:ext>
          </c:extLst>
        </c:ser>
        <c:ser>
          <c:idx val="3"/>
          <c:order val="3"/>
          <c:tx>
            <c:strRef>
              <c:f>'Sheet 1'!$H$858</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1'!$A$860:$A$863</c:f>
              <c:strCache>
                <c:ptCount val="4"/>
                <c:pt idx="0">
                  <c:v>AB „Klaipėdos nafta“ </c:v>
                </c:pt>
                <c:pt idx="1">
                  <c:v>Įmonių grupė „EPSO-G“ (UAB „EPSO-G“, AB „Amber Grid“, AB „Litgrid“, UAB „Baltpool“) </c:v>
                </c:pt>
                <c:pt idx="2">
                  <c:v>AB „Energijos skirstymo operatorius“ (ESO) </c:v>
                </c:pt>
                <c:pt idx="3">
                  <c:v>AB „Ignitis grupė“ </c:v>
                </c:pt>
              </c:strCache>
            </c:strRef>
          </c:cat>
          <c:val>
            <c:numRef>
              <c:f>'Sheet 1'!$I$860:$I$863</c:f>
              <c:numCache>
                <c:formatCode>0%</c:formatCode>
                <c:ptCount val="4"/>
                <c:pt idx="0">
                  <c:v>0.40600000000000003</c:v>
                </c:pt>
                <c:pt idx="1">
                  <c:v>0.45500000000000002</c:v>
                </c:pt>
                <c:pt idx="2">
                  <c:v>0.13700000000000001</c:v>
                </c:pt>
                <c:pt idx="3">
                  <c:v>0.20100000000000001</c:v>
                </c:pt>
              </c:numCache>
            </c:numRef>
          </c:val>
          <c:extLst>
            <c:ext xmlns:c16="http://schemas.microsoft.com/office/drawing/2014/chart" uri="{C3380CC4-5D6E-409C-BE32-E72D297353CC}">
              <c16:uniqueId val="{00000003-E779-4BC9-9F63-664A54059E6B}"/>
            </c:ext>
          </c:extLst>
        </c:ser>
        <c:dLbls>
          <c:showLegendKey val="0"/>
          <c:showVal val="0"/>
          <c:showCatName val="0"/>
          <c:showSerName val="0"/>
          <c:showPercent val="0"/>
          <c:showBubbleSize val="0"/>
        </c:dLbls>
        <c:gapWidth val="150"/>
        <c:shape val="box"/>
        <c:axId val="1573980735"/>
        <c:axId val="1"/>
        <c:axId val="0"/>
      </c:bar3DChart>
      <c:catAx>
        <c:axId val="15739807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9807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teisinių paslaugų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1'!$F$867</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1'!$A$869:$A$872</c:f>
              <c:strCache>
                <c:ptCount val="4"/>
                <c:pt idx="0">
                  <c:v>Notarai </c:v>
                </c:pt>
                <c:pt idx="1">
                  <c:v>Advokatai </c:v>
                </c:pt>
                <c:pt idx="2">
                  <c:v>Antstoliai </c:v>
                </c:pt>
                <c:pt idx="3">
                  <c:v>Bankroto administratoriai (bankroto administravimo įmonės) </c:v>
                </c:pt>
              </c:strCache>
            </c:strRef>
          </c:cat>
          <c:val>
            <c:numRef>
              <c:f>'Sheet 1'!$G$869:$G$872</c:f>
              <c:numCache>
                <c:formatCode>0%</c:formatCode>
                <c:ptCount val="4"/>
                <c:pt idx="0">
                  <c:v>7.1999999999999995E-2</c:v>
                </c:pt>
                <c:pt idx="1">
                  <c:v>0.14899999999999999</c:v>
                </c:pt>
                <c:pt idx="2">
                  <c:v>0.247</c:v>
                </c:pt>
                <c:pt idx="3">
                  <c:v>0.33</c:v>
                </c:pt>
              </c:numCache>
            </c:numRef>
          </c:val>
          <c:extLst>
            <c:ext xmlns:c16="http://schemas.microsoft.com/office/drawing/2014/chart" uri="{C3380CC4-5D6E-409C-BE32-E72D297353CC}">
              <c16:uniqueId val="{00000000-E5C2-4CC1-8B8E-414D2D66699D}"/>
            </c:ext>
          </c:extLst>
        </c:ser>
        <c:ser>
          <c:idx val="1"/>
          <c:order val="1"/>
          <c:tx>
            <c:strRef>
              <c:f>'Sheet 1'!$D$867</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1'!$A$869:$A$872</c:f>
              <c:strCache>
                <c:ptCount val="4"/>
                <c:pt idx="0">
                  <c:v>Notarai </c:v>
                </c:pt>
                <c:pt idx="1">
                  <c:v>Advokatai </c:v>
                </c:pt>
                <c:pt idx="2">
                  <c:v>Antstoliai </c:v>
                </c:pt>
                <c:pt idx="3">
                  <c:v>Bankroto administratoriai (bankroto administravimo įmonės) </c:v>
                </c:pt>
              </c:strCache>
            </c:strRef>
          </c:cat>
          <c:val>
            <c:numRef>
              <c:f>'Sheet 1'!$E$869:$E$872</c:f>
              <c:numCache>
                <c:formatCode>0%</c:formatCode>
                <c:ptCount val="4"/>
                <c:pt idx="0">
                  <c:v>0.33400000000000002</c:v>
                </c:pt>
                <c:pt idx="1">
                  <c:v>0.437</c:v>
                </c:pt>
                <c:pt idx="2">
                  <c:v>0.29599999999999999</c:v>
                </c:pt>
                <c:pt idx="3">
                  <c:v>0.39200000000000002</c:v>
                </c:pt>
              </c:numCache>
            </c:numRef>
          </c:val>
          <c:extLst>
            <c:ext xmlns:c16="http://schemas.microsoft.com/office/drawing/2014/chart" uri="{C3380CC4-5D6E-409C-BE32-E72D297353CC}">
              <c16:uniqueId val="{00000001-E5C2-4CC1-8B8E-414D2D66699D}"/>
            </c:ext>
          </c:extLst>
        </c:ser>
        <c:ser>
          <c:idx val="0"/>
          <c:order val="2"/>
          <c:tx>
            <c:strRef>
              <c:f>'Sheet 1'!$B$867</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1'!$A$869:$A$872</c:f>
              <c:strCache>
                <c:ptCount val="4"/>
                <c:pt idx="0">
                  <c:v>Notarai </c:v>
                </c:pt>
                <c:pt idx="1">
                  <c:v>Advokatai </c:v>
                </c:pt>
                <c:pt idx="2">
                  <c:v>Antstoliai </c:v>
                </c:pt>
                <c:pt idx="3">
                  <c:v>Bankroto administratoriai (bankroto administravimo įmonės) </c:v>
                </c:pt>
              </c:strCache>
            </c:strRef>
          </c:cat>
          <c:val>
            <c:numRef>
              <c:f>'Sheet 1'!$C$869:$C$872</c:f>
              <c:numCache>
                <c:formatCode>0%</c:formatCode>
                <c:ptCount val="4"/>
                <c:pt idx="0">
                  <c:v>0.36399999999999999</c:v>
                </c:pt>
                <c:pt idx="1">
                  <c:v>0.217</c:v>
                </c:pt>
                <c:pt idx="2">
                  <c:v>0.19500000000000001</c:v>
                </c:pt>
                <c:pt idx="3">
                  <c:v>0.17100000000000001</c:v>
                </c:pt>
              </c:numCache>
            </c:numRef>
          </c:val>
          <c:extLst>
            <c:ext xmlns:c16="http://schemas.microsoft.com/office/drawing/2014/chart" uri="{C3380CC4-5D6E-409C-BE32-E72D297353CC}">
              <c16:uniqueId val="{00000002-E5C2-4CC1-8B8E-414D2D66699D}"/>
            </c:ext>
          </c:extLst>
        </c:ser>
        <c:ser>
          <c:idx val="3"/>
          <c:order val="3"/>
          <c:tx>
            <c:strRef>
              <c:f>'Sheet 1'!$H$867</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1'!$A$869:$A$872</c:f>
              <c:strCache>
                <c:ptCount val="4"/>
                <c:pt idx="0">
                  <c:v>Notarai </c:v>
                </c:pt>
                <c:pt idx="1">
                  <c:v>Advokatai </c:v>
                </c:pt>
                <c:pt idx="2">
                  <c:v>Antstoliai </c:v>
                </c:pt>
                <c:pt idx="3">
                  <c:v>Bankroto administratoriai (bankroto administravimo įmonės) </c:v>
                </c:pt>
              </c:strCache>
            </c:strRef>
          </c:cat>
          <c:val>
            <c:numRef>
              <c:f>'Sheet 1'!$I$869:$I$872</c:f>
              <c:numCache>
                <c:formatCode>0%</c:formatCode>
                <c:ptCount val="4"/>
                <c:pt idx="0">
                  <c:v>0.23100000000000001</c:v>
                </c:pt>
                <c:pt idx="1">
                  <c:v>0.19700000000000001</c:v>
                </c:pt>
                <c:pt idx="2">
                  <c:v>0.26200000000000001</c:v>
                </c:pt>
                <c:pt idx="3">
                  <c:v>0.107</c:v>
                </c:pt>
              </c:numCache>
            </c:numRef>
          </c:val>
          <c:extLst>
            <c:ext xmlns:c16="http://schemas.microsoft.com/office/drawing/2014/chart" uri="{C3380CC4-5D6E-409C-BE32-E72D297353CC}">
              <c16:uniqueId val="{00000003-E5C2-4CC1-8B8E-414D2D66699D}"/>
            </c:ext>
          </c:extLst>
        </c:ser>
        <c:dLbls>
          <c:showLegendKey val="0"/>
          <c:showVal val="0"/>
          <c:showCatName val="0"/>
          <c:showSerName val="0"/>
          <c:showPercent val="0"/>
          <c:showBubbleSize val="0"/>
        </c:dLbls>
        <c:gapWidth val="150"/>
        <c:shape val="box"/>
        <c:axId val="1573987935"/>
        <c:axId val="1"/>
        <c:axId val="0"/>
      </c:bar3DChart>
      <c:catAx>
        <c:axId val="15739879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9879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Korupcijos paplitimas kultūros, švietimo, sporto institucijose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1'!$F$876</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1'!$A$878</c:f>
              <c:strCache>
                <c:ptCount val="1"/>
                <c:pt idx="0">
                  <c:v>Nacionalinė sporto agentūra </c:v>
                </c:pt>
              </c:strCache>
            </c:strRef>
          </c:cat>
          <c:val>
            <c:numRef>
              <c:f>'Sheet 1'!$G$878</c:f>
              <c:numCache>
                <c:formatCode>0%</c:formatCode>
                <c:ptCount val="1"/>
                <c:pt idx="0">
                  <c:v>0.17100000000000001</c:v>
                </c:pt>
              </c:numCache>
            </c:numRef>
          </c:val>
          <c:extLst>
            <c:ext xmlns:c16="http://schemas.microsoft.com/office/drawing/2014/chart" uri="{C3380CC4-5D6E-409C-BE32-E72D297353CC}">
              <c16:uniqueId val="{00000000-8D51-4FFA-A657-EA07EA062AE1}"/>
            </c:ext>
          </c:extLst>
        </c:ser>
        <c:ser>
          <c:idx val="1"/>
          <c:order val="1"/>
          <c:tx>
            <c:strRef>
              <c:f>'Sheet 1'!$D$876</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1'!$A$878</c:f>
              <c:strCache>
                <c:ptCount val="1"/>
                <c:pt idx="0">
                  <c:v>Nacionalinė sporto agentūra </c:v>
                </c:pt>
              </c:strCache>
            </c:strRef>
          </c:cat>
          <c:val>
            <c:numRef>
              <c:f>'Sheet 1'!$E$878</c:f>
              <c:numCache>
                <c:formatCode>0%</c:formatCode>
                <c:ptCount val="1"/>
                <c:pt idx="0">
                  <c:v>0.47899999999999998</c:v>
                </c:pt>
              </c:numCache>
            </c:numRef>
          </c:val>
          <c:extLst>
            <c:ext xmlns:c16="http://schemas.microsoft.com/office/drawing/2014/chart" uri="{C3380CC4-5D6E-409C-BE32-E72D297353CC}">
              <c16:uniqueId val="{00000001-8D51-4FFA-A657-EA07EA062AE1}"/>
            </c:ext>
          </c:extLst>
        </c:ser>
        <c:ser>
          <c:idx val="0"/>
          <c:order val="2"/>
          <c:tx>
            <c:strRef>
              <c:f>'Sheet 1'!$B$876</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1'!$A$878</c:f>
              <c:strCache>
                <c:ptCount val="1"/>
                <c:pt idx="0">
                  <c:v>Nacionalinė sporto agentūra </c:v>
                </c:pt>
              </c:strCache>
            </c:strRef>
          </c:cat>
          <c:val>
            <c:numRef>
              <c:f>'Sheet 1'!$C$878</c:f>
              <c:numCache>
                <c:formatCode>0%</c:formatCode>
                <c:ptCount val="1"/>
                <c:pt idx="0">
                  <c:v>0.17499999999999999</c:v>
                </c:pt>
              </c:numCache>
            </c:numRef>
          </c:val>
          <c:extLst>
            <c:ext xmlns:c16="http://schemas.microsoft.com/office/drawing/2014/chart" uri="{C3380CC4-5D6E-409C-BE32-E72D297353CC}">
              <c16:uniqueId val="{00000002-8D51-4FFA-A657-EA07EA062AE1}"/>
            </c:ext>
          </c:extLst>
        </c:ser>
        <c:ser>
          <c:idx val="3"/>
          <c:order val="3"/>
          <c:tx>
            <c:strRef>
              <c:f>'Sheet 1'!$H$876</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1'!$A$878</c:f>
              <c:strCache>
                <c:ptCount val="1"/>
                <c:pt idx="0">
                  <c:v>Nacionalinė sporto agentūra </c:v>
                </c:pt>
              </c:strCache>
            </c:strRef>
          </c:cat>
          <c:val>
            <c:numRef>
              <c:f>'Sheet 1'!$I$878</c:f>
              <c:numCache>
                <c:formatCode>0%</c:formatCode>
                <c:ptCount val="1"/>
                <c:pt idx="0">
                  <c:v>0.17499999999999999</c:v>
                </c:pt>
              </c:numCache>
            </c:numRef>
          </c:val>
          <c:extLst>
            <c:ext xmlns:c16="http://schemas.microsoft.com/office/drawing/2014/chart" uri="{C3380CC4-5D6E-409C-BE32-E72D297353CC}">
              <c16:uniqueId val="{00000003-8D51-4FFA-A657-EA07EA062AE1}"/>
            </c:ext>
          </c:extLst>
        </c:ser>
        <c:dLbls>
          <c:showLegendKey val="0"/>
          <c:showVal val="0"/>
          <c:showCatName val="0"/>
          <c:showSerName val="0"/>
          <c:showPercent val="0"/>
          <c:showBubbleSize val="0"/>
        </c:dLbls>
        <c:gapWidth val="150"/>
        <c:shape val="box"/>
        <c:axId val="1573978335"/>
        <c:axId val="1"/>
        <c:axId val="0"/>
      </c:bar3DChart>
      <c:catAx>
        <c:axId val="15739783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39783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Korupcija ūkio subjektų veiklos priežiūrą atliekančiuose viešojo administravimo subjektuose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1'!$F$882</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1'!$A$895:$A$905</c:f>
              <c:strCache>
                <c:ptCount val="11"/>
                <c:pt idx="0">
                  <c:v>Lietuvos architektų rūmai  </c:v>
                </c:pt>
                <c:pt idx="1">
                  <c:v>Lietuvos teritorinės muitinės </c:v>
                </c:pt>
                <c:pt idx="2">
                  <c:v>Valstybinė maisto ir veterinarijos tarnyba (VMVT) </c:v>
                </c:pt>
                <c:pt idx="3">
                  <c:v>Audito, apskaitos, turto vertinimo ir nemokumo valdymo tarnyba </c:v>
                </c:pt>
                <c:pt idx="4">
                  <c:v>Valstybinė teritorijų planavimo ir statybos inspekcija </c:v>
                </c:pt>
                <c:pt idx="5">
                  <c:v>Nacionalinė žemės tarnyba (NŽT) </c:v>
                </c:pt>
                <c:pt idx="6">
                  <c:v>Narkotikų, tabako ir alkoholio kontrolės departamentas  </c:v>
                </c:pt>
                <c:pt idx="7">
                  <c:v>Valstybinė miškų tarnyba </c:v>
                </c:pt>
                <c:pt idx="8">
                  <c:v>Valstybinė vaistų kontrolės tarnyba </c:v>
                </c:pt>
                <c:pt idx="9">
                  <c:v>Valstybinė energetikos reguliavimo taryba </c:v>
                </c:pt>
                <c:pt idx="10">
                  <c:v>Viešųjų pirkimų tarnyba </c:v>
                </c:pt>
              </c:strCache>
            </c:strRef>
          </c:cat>
          <c:val>
            <c:numRef>
              <c:f>'Sheet 1'!$G$895:$G$905</c:f>
              <c:numCache>
                <c:formatCode>0%</c:formatCode>
                <c:ptCount val="11"/>
                <c:pt idx="0">
                  <c:v>0.16900000000000001</c:v>
                </c:pt>
                <c:pt idx="1">
                  <c:v>0.193</c:v>
                </c:pt>
                <c:pt idx="2">
                  <c:v>0.20699999999999999</c:v>
                </c:pt>
                <c:pt idx="3">
                  <c:v>0.217</c:v>
                </c:pt>
                <c:pt idx="4">
                  <c:v>0.219</c:v>
                </c:pt>
                <c:pt idx="5">
                  <c:v>0.221</c:v>
                </c:pt>
                <c:pt idx="6">
                  <c:v>0.221</c:v>
                </c:pt>
                <c:pt idx="7">
                  <c:v>0.23300000000000001</c:v>
                </c:pt>
                <c:pt idx="8">
                  <c:v>0.247</c:v>
                </c:pt>
                <c:pt idx="9">
                  <c:v>0.27200000000000002</c:v>
                </c:pt>
                <c:pt idx="10">
                  <c:v>0.34599999999999997</c:v>
                </c:pt>
              </c:numCache>
            </c:numRef>
          </c:val>
          <c:extLst>
            <c:ext xmlns:c16="http://schemas.microsoft.com/office/drawing/2014/chart" uri="{C3380CC4-5D6E-409C-BE32-E72D297353CC}">
              <c16:uniqueId val="{00000000-DEA3-492F-B436-9D93BECD2988}"/>
            </c:ext>
          </c:extLst>
        </c:ser>
        <c:ser>
          <c:idx val="1"/>
          <c:order val="1"/>
          <c:tx>
            <c:strRef>
              <c:f>'Sheet 1'!$D$882</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1'!$A$895:$A$905</c:f>
              <c:strCache>
                <c:ptCount val="11"/>
                <c:pt idx="0">
                  <c:v>Lietuvos architektų rūmai  </c:v>
                </c:pt>
                <c:pt idx="1">
                  <c:v>Lietuvos teritorinės muitinės </c:v>
                </c:pt>
                <c:pt idx="2">
                  <c:v>Valstybinė maisto ir veterinarijos tarnyba (VMVT) </c:v>
                </c:pt>
                <c:pt idx="3">
                  <c:v>Audito, apskaitos, turto vertinimo ir nemokumo valdymo tarnyba </c:v>
                </c:pt>
                <c:pt idx="4">
                  <c:v>Valstybinė teritorijų planavimo ir statybos inspekcija </c:v>
                </c:pt>
                <c:pt idx="5">
                  <c:v>Nacionalinė žemės tarnyba (NŽT) </c:v>
                </c:pt>
                <c:pt idx="6">
                  <c:v>Narkotikų, tabako ir alkoholio kontrolės departamentas  </c:v>
                </c:pt>
                <c:pt idx="7">
                  <c:v>Valstybinė miškų tarnyba </c:v>
                </c:pt>
                <c:pt idx="8">
                  <c:v>Valstybinė vaistų kontrolės tarnyba </c:v>
                </c:pt>
                <c:pt idx="9">
                  <c:v>Valstybinė energetikos reguliavimo taryba </c:v>
                </c:pt>
                <c:pt idx="10">
                  <c:v>Viešųjų pirkimų tarnyba </c:v>
                </c:pt>
              </c:strCache>
            </c:strRef>
          </c:cat>
          <c:val>
            <c:numRef>
              <c:f>'Sheet 1'!$E$895:$E$905</c:f>
              <c:numCache>
                <c:formatCode>0%</c:formatCode>
                <c:ptCount val="11"/>
                <c:pt idx="0">
                  <c:v>0.43099999999999999</c:v>
                </c:pt>
                <c:pt idx="1">
                  <c:v>0.441</c:v>
                </c:pt>
                <c:pt idx="2">
                  <c:v>0.501</c:v>
                </c:pt>
                <c:pt idx="3">
                  <c:v>0.42499999999999999</c:v>
                </c:pt>
                <c:pt idx="4">
                  <c:v>0.441</c:v>
                </c:pt>
                <c:pt idx="5">
                  <c:v>0.48499999999999999</c:v>
                </c:pt>
                <c:pt idx="6">
                  <c:v>0.41</c:v>
                </c:pt>
                <c:pt idx="7">
                  <c:v>0.47499999999999998</c:v>
                </c:pt>
                <c:pt idx="8">
                  <c:v>0.437</c:v>
                </c:pt>
                <c:pt idx="9">
                  <c:v>0.40600000000000003</c:v>
                </c:pt>
                <c:pt idx="10">
                  <c:v>0.42499999999999999</c:v>
                </c:pt>
              </c:numCache>
            </c:numRef>
          </c:val>
          <c:extLst>
            <c:ext xmlns:c16="http://schemas.microsoft.com/office/drawing/2014/chart" uri="{C3380CC4-5D6E-409C-BE32-E72D297353CC}">
              <c16:uniqueId val="{00000001-DEA3-492F-B436-9D93BECD2988}"/>
            </c:ext>
          </c:extLst>
        </c:ser>
        <c:ser>
          <c:idx val="0"/>
          <c:order val="2"/>
          <c:tx>
            <c:strRef>
              <c:f>'Sheet 1'!$B$882</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1'!$A$895:$A$905</c:f>
              <c:strCache>
                <c:ptCount val="11"/>
                <c:pt idx="0">
                  <c:v>Lietuvos architektų rūmai  </c:v>
                </c:pt>
                <c:pt idx="1">
                  <c:v>Lietuvos teritorinės muitinės </c:v>
                </c:pt>
                <c:pt idx="2">
                  <c:v>Valstybinė maisto ir veterinarijos tarnyba (VMVT) </c:v>
                </c:pt>
                <c:pt idx="3">
                  <c:v>Audito, apskaitos, turto vertinimo ir nemokumo valdymo tarnyba </c:v>
                </c:pt>
                <c:pt idx="4">
                  <c:v>Valstybinė teritorijų planavimo ir statybos inspekcija </c:v>
                </c:pt>
                <c:pt idx="5">
                  <c:v>Nacionalinė žemės tarnyba (NŽT) </c:v>
                </c:pt>
                <c:pt idx="6">
                  <c:v>Narkotikų, tabako ir alkoholio kontrolės departamentas  </c:v>
                </c:pt>
                <c:pt idx="7">
                  <c:v>Valstybinė miškų tarnyba </c:v>
                </c:pt>
                <c:pt idx="8">
                  <c:v>Valstybinė vaistų kontrolės tarnyba </c:v>
                </c:pt>
                <c:pt idx="9">
                  <c:v>Valstybinė energetikos reguliavimo taryba </c:v>
                </c:pt>
                <c:pt idx="10">
                  <c:v>Viešųjų pirkimų tarnyba </c:v>
                </c:pt>
              </c:strCache>
            </c:strRef>
          </c:cat>
          <c:val>
            <c:numRef>
              <c:f>'Sheet 1'!$C$895:$C$905</c:f>
              <c:numCache>
                <c:formatCode>0%</c:formatCode>
                <c:ptCount val="11"/>
                <c:pt idx="0">
                  <c:v>0.221</c:v>
                </c:pt>
                <c:pt idx="1">
                  <c:v>0.17899999999999999</c:v>
                </c:pt>
                <c:pt idx="2">
                  <c:v>0.105</c:v>
                </c:pt>
                <c:pt idx="3">
                  <c:v>0.19500000000000001</c:v>
                </c:pt>
                <c:pt idx="4">
                  <c:v>7.5999999999999998E-2</c:v>
                </c:pt>
                <c:pt idx="5">
                  <c:v>3.4000000000000002E-2</c:v>
                </c:pt>
                <c:pt idx="6">
                  <c:v>0.21099999999999999</c:v>
                </c:pt>
                <c:pt idx="7">
                  <c:v>5.6000000000000001E-2</c:v>
                </c:pt>
                <c:pt idx="8">
                  <c:v>6.2E-2</c:v>
                </c:pt>
                <c:pt idx="9">
                  <c:v>0.189</c:v>
                </c:pt>
                <c:pt idx="10">
                  <c:v>0.14299999999999999</c:v>
                </c:pt>
              </c:numCache>
            </c:numRef>
          </c:val>
          <c:extLst>
            <c:ext xmlns:c16="http://schemas.microsoft.com/office/drawing/2014/chart" uri="{C3380CC4-5D6E-409C-BE32-E72D297353CC}">
              <c16:uniqueId val="{00000002-DEA3-492F-B436-9D93BECD2988}"/>
            </c:ext>
          </c:extLst>
        </c:ser>
        <c:ser>
          <c:idx val="3"/>
          <c:order val="3"/>
          <c:tx>
            <c:strRef>
              <c:f>'Sheet 1'!$H$882</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1'!$A$895:$A$905</c:f>
              <c:strCache>
                <c:ptCount val="11"/>
                <c:pt idx="0">
                  <c:v>Lietuvos architektų rūmai  </c:v>
                </c:pt>
                <c:pt idx="1">
                  <c:v>Lietuvos teritorinės muitinės </c:v>
                </c:pt>
                <c:pt idx="2">
                  <c:v>Valstybinė maisto ir veterinarijos tarnyba (VMVT) </c:v>
                </c:pt>
                <c:pt idx="3">
                  <c:v>Audito, apskaitos, turto vertinimo ir nemokumo valdymo tarnyba </c:v>
                </c:pt>
                <c:pt idx="4">
                  <c:v>Valstybinė teritorijų planavimo ir statybos inspekcija </c:v>
                </c:pt>
                <c:pt idx="5">
                  <c:v>Nacionalinė žemės tarnyba (NŽT) </c:v>
                </c:pt>
                <c:pt idx="6">
                  <c:v>Narkotikų, tabako ir alkoholio kontrolės departamentas  </c:v>
                </c:pt>
                <c:pt idx="7">
                  <c:v>Valstybinė miškų tarnyba </c:v>
                </c:pt>
                <c:pt idx="8">
                  <c:v>Valstybinė vaistų kontrolės tarnyba </c:v>
                </c:pt>
                <c:pt idx="9">
                  <c:v>Valstybinė energetikos reguliavimo taryba </c:v>
                </c:pt>
                <c:pt idx="10">
                  <c:v>Viešųjų pirkimų tarnyba </c:v>
                </c:pt>
              </c:strCache>
            </c:strRef>
          </c:cat>
          <c:val>
            <c:numRef>
              <c:f>'Sheet 1'!$I$895:$I$905</c:f>
              <c:numCache>
                <c:formatCode>0%</c:formatCode>
                <c:ptCount val="11"/>
                <c:pt idx="0">
                  <c:v>0.17899999999999999</c:v>
                </c:pt>
                <c:pt idx="1">
                  <c:v>0.187</c:v>
                </c:pt>
                <c:pt idx="2">
                  <c:v>0.187</c:v>
                </c:pt>
                <c:pt idx="3">
                  <c:v>0.16300000000000001</c:v>
                </c:pt>
                <c:pt idx="4">
                  <c:v>0.26400000000000001</c:v>
                </c:pt>
                <c:pt idx="5">
                  <c:v>0.26</c:v>
                </c:pt>
                <c:pt idx="6">
                  <c:v>0.159</c:v>
                </c:pt>
                <c:pt idx="7">
                  <c:v>0.23699999999999999</c:v>
                </c:pt>
                <c:pt idx="8">
                  <c:v>0.254</c:v>
                </c:pt>
                <c:pt idx="9">
                  <c:v>0.13300000000000001</c:v>
                </c:pt>
                <c:pt idx="10">
                  <c:v>8.5000000000000006E-2</c:v>
                </c:pt>
              </c:numCache>
            </c:numRef>
          </c:val>
          <c:extLst>
            <c:ext xmlns:c16="http://schemas.microsoft.com/office/drawing/2014/chart" uri="{C3380CC4-5D6E-409C-BE32-E72D297353CC}">
              <c16:uniqueId val="{00000003-DEA3-492F-B436-9D93BECD2988}"/>
            </c:ext>
          </c:extLst>
        </c:ser>
        <c:dLbls>
          <c:showLegendKey val="0"/>
          <c:showVal val="0"/>
          <c:showCatName val="0"/>
          <c:showSerName val="0"/>
          <c:showPercent val="0"/>
          <c:showBubbleSize val="0"/>
        </c:dLbls>
        <c:gapWidth val="150"/>
        <c:shape val="box"/>
        <c:axId val="1574605935"/>
        <c:axId val="1"/>
        <c:axId val="0"/>
      </c:bar3DChart>
      <c:catAx>
        <c:axId val="1574605935"/>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460593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80" b="1" i="0" u="none" strike="noStrike" baseline="0">
                <a:solidFill>
                  <a:srgbClr val="000000"/>
                </a:solidFill>
                <a:latin typeface="Calibri"/>
                <a:ea typeface="Calibri"/>
                <a:cs typeface="Calibri"/>
              </a:defRPr>
            </a:pPr>
            <a:r>
              <a:rPr lang="lt-LT"/>
              <a:t>Korupcija ūkio subjektų veiklos priežiūrą atliekančiuose viešojo administravimo subjektuose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2"/>
          <c:order val="0"/>
          <c:tx>
            <c:strRef>
              <c:f>'Sheet 1'!$F$882</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1'!$A$884:$A$894</c:f>
              <c:strCache>
                <c:ptCount val="11"/>
                <c:pt idx="0">
                  <c:v>Priešgaisrinės apsaugos ir gelbėjimo departamentas ir jo teritoriniai padaliniai </c:v>
                </c:pt>
                <c:pt idx="1">
                  <c:v>Valstybinė darbo inspekcija </c:v>
                </c:pt>
                <c:pt idx="2">
                  <c:v>Aplinkos apsaugos departamentas  </c:v>
                </c:pt>
                <c:pt idx="3">
                  <c:v>Valstybinio socialinio draudimo fondo valdyba (SoDra) </c:v>
                </c:pt>
                <c:pt idx="4">
                  <c:v>Kultūros paveldo departamentas  </c:v>
                </c:pt>
                <c:pt idx="5">
                  <c:v>Valstybinė mokesčių inspekcija (VMI) </c:v>
                </c:pt>
                <c:pt idx="6">
                  <c:v>Valstybinė duomenų apsaugos inspekcija  </c:v>
                </c:pt>
                <c:pt idx="7">
                  <c:v>Valstybinė vartotojų teisių apsaugos tarnyba </c:v>
                </c:pt>
                <c:pt idx="8">
                  <c:v>Valstybinės ligonių kasos ir jos teritoriniai padaliniai  </c:v>
                </c:pt>
                <c:pt idx="9">
                  <c:v>Aplinkos apsaugos agentūra </c:v>
                </c:pt>
                <c:pt idx="10">
                  <c:v>Lietuvos Respublikos konkurencijos taryba  </c:v>
                </c:pt>
              </c:strCache>
            </c:strRef>
          </c:cat>
          <c:val>
            <c:numRef>
              <c:f>'Sheet 1'!$G$884:$G$894</c:f>
              <c:numCache>
                <c:formatCode>0%</c:formatCode>
                <c:ptCount val="11"/>
                <c:pt idx="0">
                  <c:v>4.8000000000000001E-2</c:v>
                </c:pt>
                <c:pt idx="1">
                  <c:v>6.8000000000000005E-2</c:v>
                </c:pt>
                <c:pt idx="2">
                  <c:v>7.1999999999999995E-2</c:v>
                </c:pt>
                <c:pt idx="3">
                  <c:v>7.3999999999999996E-2</c:v>
                </c:pt>
                <c:pt idx="4">
                  <c:v>7.3999999999999996E-2</c:v>
                </c:pt>
                <c:pt idx="5">
                  <c:v>7.8E-2</c:v>
                </c:pt>
                <c:pt idx="6">
                  <c:v>0.11899999999999999</c:v>
                </c:pt>
                <c:pt idx="7">
                  <c:v>0.13700000000000001</c:v>
                </c:pt>
                <c:pt idx="8">
                  <c:v>0.14699999999999999</c:v>
                </c:pt>
                <c:pt idx="9">
                  <c:v>0.16500000000000001</c:v>
                </c:pt>
                <c:pt idx="10">
                  <c:v>0.16700000000000001</c:v>
                </c:pt>
              </c:numCache>
            </c:numRef>
          </c:val>
          <c:extLst>
            <c:ext xmlns:c16="http://schemas.microsoft.com/office/drawing/2014/chart" uri="{C3380CC4-5D6E-409C-BE32-E72D297353CC}">
              <c16:uniqueId val="{00000000-0833-4A83-9F43-40D7FB7112BF}"/>
            </c:ext>
          </c:extLst>
        </c:ser>
        <c:ser>
          <c:idx val="1"/>
          <c:order val="1"/>
          <c:tx>
            <c:strRef>
              <c:f>'Sheet 1'!$D$882</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1'!$A$884:$A$894</c:f>
              <c:strCache>
                <c:ptCount val="11"/>
                <c:pt idx="0">
                  <c:v>Priešgaisrinės apsaugos ir gelbėjimo departamentas ir jo teritoriniai padaliniai </c:v>
                </c:pt>
                <c:pt idx="1">
                  <c:v>Valstybinė darbo inspekcija </c:v>
                </c:pt>
                <c:pt idx="2">
                  <c:v>Aplinkos apsaugos departamentas  </c:v>
                </c:pt>
                <c:pt idx="3">
                  <c:v>Valstybinio socialinio draudimo fondo valdyba (SoDra) </c:v>
                </c:pt>
                <c:pt idx="4">
                  <c:v>Kultūros paveldo departamentas  </c:v>
                </c:pt>
                <c:pt idx="5">
                  <c:v>Valstybinė mokesčių inspekcija (VMI) </c:v>
                </c:pt>
                <c:pt idx="6">
                  <c:v>Valstybinė duomenų apsaugos inspekcija  </c:v>
                </c:pt>
                <c:pt idx="7">
                  <c:v>Valstybinė vartotojų teisių apsaugos tarnyba </c:v>
                </c:pt>
                <c:pt idx="8">
                  <c:v>Valstybinės ligonių kasos ir jos teritoriniai padaliniai  </c:v>
                </c:pt>
                <c:pt idx="9">
                  <c:v>Aplinkos apsaugos agentūra </c:v>
                </c:pt>
                <c:pt idx="10">
                  <c:v>Lietuvos Respublikos konkurencijos taryba  </c:v>
                </c:pt>
              </c:strCache>
            </c:strRef>
          </c:cat>
          <c:val>
            <c:numRef>
              <c:f>'Sheet 1'!$E$884:$E$894</c:f>
              <c:numCache>
                <c:formatCode>0%</c:formatCode>
                <c:ptCount val="11"/>
                <c:pt idx="0">
                  <c:v>0.16900000000000001</c:v>
                </c:pt>
                <c:pt idx="1">
                  <c:v>0.35</c:v>
                </c:pt>
                <c:pt idx="2">
                  <c:v>0.55500000000000005</c:v>
                </c:pt>
                <c:pt idx="3">
                  <c:v>0.22900000000000001</c:v>
                </c:pt>
                <c:pt idx="4">
                  <c:v>0.25600000000000001</c:v>
                </c:pt>
                <c:pt idx="5">
                  <c:v>0.27600000000000002</c:v>
                </c:pt>
                <c:pt idx="6">
                  <c:v>0.41599999999999998</c:v>
                </c:pt>
                <c:pt idx="7">
                  <c:v>0.44700000000000001</c:v>
                </c:pt>
                <c:pt idx="8">
                  <c:v>0.374</c:v>
                </c:pt>
                <c:pt idx="9">
                  <c:v>0.49299999999999999</c:v>
                </c:pt>
                <c:pt idx="10">
                  <c:v>0.437</c:v>
                </c:pt>
              </c:numCache>
            </c:numRef>
          </c:val>
          <c:extLst>
            <c:ext xmlns:c16="http://schemas.microsoft.com/office/drawing/2014/chart" uri="{C3380CC4-5D6E-409C-BE32-E72D297353CC}">
              <c16:uniqueId val="{00000001-0833-4A83-9F43-40D7FB7112BF}"/>
            </c:ext>
          </c:extLst>
        </c:ser>
        <c:ser>
          <c:idx val="0"/>
          <c:order val="2"/>
          <c:tx>
            <c:strRef>
              <c:f>'Sheet 1'!$B$882</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1'!$A$884:$A$894</c:f>
              <c:strCache>
                <c:ptCount val="11"/>
                <c:pt idx="0">
                  <c:v>Priešgaisrinės apsaugos ir gelbėjimo departamentas ir jo teritoriniai padaliniai </c:v>
                </c:pt>
                <c:pt idx="1">
                  <c:v>Valstybinė darbo inspekcija </c:v>
                </c:pt>
                <c:pt idx="2">
                  <c:v>Aplinkos apsaugos departamentas  </c:v>
                </c:pt>
                <c:pt idx="3">
                  <c:v>Valstybinio socialinio draudimo fondo valdyba (SoDra) </c:v>
                </c:pt>
                <c:pt idx="4">
                  <c:v>Kultūros paveldo departamentas  </c:v>
                </c:pt>
                <c:pt idx="5">
                  <c:v>Valstybinė mokesčių inspekcija (VMI) </c:v>
                </c:pt>
                <c:pt idx="6">
                  <c:v>Valstybinė duomenų apsaugos inspekcija  </c:v>
                </c:pt>
                <c:pt idx="7">
                  <c:v>Valstybinė vartotojų teisių apsaugos tarnyba </c:v>
                </c:pt>
                <c:pt idx="8">
                  <c:v>Valstybinės ligonių kasos ir jos teritoriniai padaliniai  </c:v>
                </c:pt>
                <c:pt idx="9">
                  <c:v>Aplinkos apsaugos agentūra </c:v>
                </c:pt>
                <c:pt idx="10">
                  <c:v>Lietuvos Respublikos konkurencijos taryba  </c:v>
                </c:pt>
              </c:strCache>
            </c:strRef>
          </c:cat>
          <c:val>
            <c:numRef>
              <c:f>'Sheet 1'!$C$884:$C$894</c:f>
              <c:numCache>
                <c:formatCode>0%</c:formatCode>
                <c:ptCount val="11"/>
                <c:pt idx="0">
                  <c:v>0.54300000000000004</c:v>
                </c:pt>
                <c:pt idx="1">
                  <c:v>0.33600000000000002</c:v>
                </c:pt>
                <c:pt idx="2">
                  <c:v>9.9000000000000005E-2</c:v>
                </c:pt>
                <c:pt idx="3">
                  <c:v>0.32400000000000001</c:v>
                </c:pt>
                <c:pt idx="4">
                  <c:v>0.36599999999999999</c:v>
                </c:pt>
                <c:pt idx="5">
                  <c:v>0.40799999999999997</c:v>
                </c:pt>
                <c:pt idx="6">
                  <c:v>0.28999999999999998</c:v>
                </c:pt>
                <c:pt idx="7">
                  <c:v>0.28000000000000003</c:v>
                </c:pt>
                <c:pt idx="8">
                  <c:v>0.22700000000000001</c:v>
                </c:pt>
                <c:pt idx="9">
                  <c:v>0.221</c:v>
                </c:pt>
                <c:pt idx="10">
                  <c:v>0.22500000000000001</c:v>
                </c:pt>
              </c:numCache>
            </c:numRef>
          </c:val>
          <c:extLst>
            <c:ext xmlns:c16="http://schemas.microsoft.com/office/drawing/2014/chart" uri="{C3380CC4-5D6E-409C-BE32-E72D297353CC}">
              <c16:uniqueId val="{00000002-0833-4A83-9F43-40D7FB7112BF}"/>
            </c:ext>
          </c:extLst>
        </c:ser>
        <c:ser>
          <c:idx val="3"/>
          <c:order val="3"/>
          <c:tx>
            <c:strRef>
              <c:f>'Sheet 1'!$H$882</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1'!$A$884:$A$894</c:f>
              <c:strCache>
                <c:ptCount val="11"/>
                <c:pt idx="0">
                  <c:v>Priešgaisrinės apsaugos ir gelbėjimo departamentas ir jo teritoriniai padaliniai </c:v>
                </c:pt>
                <c:pt idx="1">
                  <c:v>Valstybinė darbo inspekcija </c:v>
                </c:pt>
                <c:pt idx="2">
                  <c:v>Aplinkos apsaugos departamentas  </c:v>
                </c:pt>
                <c:pt idx="3">
                  <c:v>Valstybinio socialinio draudimo fondo valdyba (SoDra) </c:v>
                </c:pt>
                <c:pt idx="4">
                  <c:v>Kultūros paveldo departamentas  </c:v>
                </c:pt>
                <c:pt idx="5">
                  <c:v>Valstybinė mokesčių inspekcija (VMI) </c:v>
                </c:pt>
                <c:pt idx="6">
                  <c:v>Valstybinė duomenų apsaugos inspekcija  </c:v>
                </c:pt>
                <c:pt idx="7">
                  <c:v>Valstybinė vartotojų teisių apsaugos tarnyba </c:v>
                </c:pt>
                <c:pt idx="8">
                  <c:v>Valstybinės ligonių kasos ir jos teritoriniai padaliniai  </c:v>
                </c:pt>
                <c:pt idx="9">
                  <c:v>Aplinkos apsaugos agentūra </c:v>
                </c:pt>
                <c:pt idx="10">
                  <c:v>Lietuvos Respublikos konkurencijos taryba  </c:v>
                </c:pt>
              </c:strCache>
            </c:strRef>
          </c:cat>
          <c:val>
            <c:numRef>
              <c:f>'Sheet 1'!$I$884:$I$894</c:f>
              <c:numCache>
                <c:formatCode>0%</c:formatCode>
                <c:ptCount val="11"/>
                <c:pt idx="0">
                  <c:v>0.24099999999999999</c:v>
                </c:pt>
                <c:pt idx="1">
                  <c:v>0.247</c:v>
                </c:pt>
                <c:pt idx="2">
                  <c:v>0.27400000000000002</c:v>
                </c:pt>
                <c:pt idx="3">
                  <c:v>0.374</c:v>
                </c:pt>
                <c:pt idx="4">
                  <c:v>0.30399999999999999</c:v>
                </c:pt>
                <c:pt idx="5">
                  <c:v>0.23899999999999999</c:v>
                </c:pt>
                <c:pt idx="6">
                  <c:v>0.17499999999999999</c:v>
                </c:pt>
                <c:pt idx="7">
                  <c:v>0.13500000000000001</c:v>
                </c:pt>
                <c:pt idx="8">
                  <c:v>0.252</c:v>
                </c:pt>
                <c:pt idx="9">
                  <c:v>0.121</c:v>
                </c:pt>
                <c:pt idx="10">
                  <c:v>0.17100000000000001</c:v>
                </c:pt>
              </c:numCache>
            </c:numRef>
          </c:val>
          <c:extLst>
            <c:ext xmlns:c16="http://schemas.microsoft.com/office/drawing/2014/chart" uri="{C3380CC4-5D6E-409C-BE32-E72D297353CC}">
              <c16:uniqueId val="{00000003-0833-4A83-9F43-40D7FB7112BF}"/>
            </c:ext>
          </c:extLst>
        </c:ser>
        <c:dLbls>
          <c:showLegendKey val="0"/>
          <c:showVal val="0"/>
          <c:showCatName val="0"/>
          <c:showSerName val="0"/>
          <c:showPercent val="0"/>
          <c:showBubbleSize val="0"/>
        </c:dLbls>
        <c:gapWidth val="150"/>
        <c:shape val="box"/>
        <c:axId val="1574604975"/>
        <c:axId val="1"/>
        <c:axId val="0"/>
      </c:bar3DChart>
      <c:catAx>
        <c:axId val="1574604975"/>
        <c:scaling>
          <c:orientation val="minMax"/>
        </c:scaling>
        <c:delete val="0"/>
        <c:axPos val="l"/>
        <c:numFmt formatCode="General" sourceLinked="1"/>
        <c:majorTickMark val="none"/>
        <c:minorTickMark val="none"/>
        <c:tickLblPos val="nextTo"/>
        <c:spPr>
          <a:ln w="12700">
            <a:noFill/>
          </a:ln>
        </c:spPr>
        <c:txPr>
          <a:bodyPr rot="0" vert="horz"/>
          <a:lstStyle/>
          <a:p>
            <a:pPr>
              <a:defRPr sz="12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574604975"/>
        <c:crosses val="autoZero"/>
        <c:crossBetween val="between"/>
      </c:valAx>
      <c:spPr>
        <a:noFill/>
        <a:ln w="25400">
          <a:noFill/>
        </a:ln>
      </c:spPr>
    </c:plotArea>
    <c:legend>
      <c:legendPos val="b"/>
      <c:overlay val="0"/>
      <c:spPr>
        <a:noFill/>
        <a:ln w="25400">
          <a:noFill/>
        </a:ln>
      </c:spPr>
      <c:txPr>
        <a:bodyPr/>
        <a:lstStyle/>
        <a:p>
          <a:pPr>
            <a:defRPr sz="1285" b="0" i="0" u="none" strike="noStrike" baseline="0">
              <a:solidFill>
                <a:srgbClr val="000000"/>
              </a:solidFill>
              <a:latin typeface="Calibri"/>
              <a:ea typeface="Calibri"/>
              <a:cs typeface="Calibri"/>
            </a:defRPr>
          </a:pPr>
          <a:endParaRPr lang="lt-LT"/>
        </a:p>
      </c:txPr>
    </c:legend>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teismuose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1'!$F$1550</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1'!$A$1551:$A$1557</c:f>
              <c:strCache>
                <c:ptCount val="7"/>
                <c:pt idx="0">
                  <c:v>LR Konstitucinis Teismas </c:v>
                </c:pt>
                <c:pt idx="1">
                  <c:v>Lietuvos Aukščiausiasis Teismas </c:v>
                </c:pt>
                <c:pt idx="2">
                  <c:v>Lietuvos apeliacinis teismas </c:v>
                </c:pt>
                <c:pt idx="3">
                  <c:v>Lietuvos vyriausiasis administracinis teismas </c:v>
                </c:pt>
                <c:pt idx="4">
                  <c:v>Apygardų teismai </c:v>
                </c:pt>
                <c:pt idx="5">
                  <c:v>Administraciniai teismai </c:v>
                </c:pt>
                <c:pt idx="6">
                  <c:v>Apylinkių teismai </c:v>
                </c:pt>
              </c:strCache>
            </c:strRef>
          </c:cat>
          <c:val>
            <c:numRef>
              <c:f>'Sheet 1'!$G$1551:$G$1557</c:f>
              <c:numCache>
                <c:formatCode>0%</c:formatCode>
                <c:ptCount val="7"/>
                <c:pt idx="0">
                  <c:v>7.9000000000000001E-2</c:v>
                </c:pt>
                <c:pt idx="1">
                  <c:v>0.10299999999999999</c:v>
                </c:pt>
                <c:pt idx="2">
                  <c:v>0.129</c:v>
                </c:pt>
                <c:pt idx="3">
                  <c:v>0.14499999999999999</c:v>
                </c:pt>
                <c:pt idx="4">
                  <c:v>0.24</c:v>
                </c:pt>
                <c:pt idx="5">
                  <c:v>0.24399999999999999</c:v>
                </c:pt>
                <c:pt idx="6">
                  <c:v>0.29199999999999998</c:v>
                </c:pt>
              </c:numCache>
            </c:numRef>
          </c:val>
          <c:extLst>
            <c:ext xmlns:c16="http://schemas.microsoft.com/office/drawing/2014/chart" uri="{C3380CC4-5D6E-409C-BE32-E72D297353CC}">
              <c16:uniqueId val="{00000000-204F-42F9-8DD0-577DF259A29A}"/>
            </c:ext>
          </c:extLst>
        </c:ser>
        <c:ser>
          <c:idx val="1"/>
          <c:order val="1"/>
          <c:tx>
            <c:strRef>
              <c:f>'Sheet 1'!$D$1550</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1'!$A$1551:$A$1557</c:f>
              <c:strCache>
                <c:ptCount val="7"/>
                <c:pt idx="0">
                  <c:v>LR Konstitucinis Teismas </c:v>
                </c:pt>
                <c:pt idx="1">
                  <c:v>Lietuvos Aukščiausiasis Teismas </c:v>
                </c:pt>
                <c:pt idx="2">
                  <c:v>Lietuvos apeliacinis teismas </c:v>
                </c:pt>
                <c:pt idx="3">
                  <c:v>Lietuvos vyriausiasis administracinis teismas </c:v>
                </c:pt>
                <c:pt idx="4">
                  <c:v>Apygardų teismai </c:v>
                </c:pt>
                <c:pt idx="5">
                  <c:v>Administraciniai teismai </c:v>
                </c:pt>
                <c:pt idx="6">
                  <c:v>Apylinkių teismai </c:v>
                </c:pt>
              </c:strCache>
            </c:strRef>
          </c:cat>
          <c:val>
            <c:numRef>
              <c:f>'Sheet 1'!$E$1551:$E$1557</c:f>
              <c:numCache>
                <c:formatCode>0%</c:formatCode>
                <c:ptCount val="7"/>
                <c:pt idx="0">
                  <c:v>0.255</c:v>
                </c:pt>
                <c:pt idx="1">
                  <c:v>0.35699999999999998</c:v>
                </c:pt>
                <c:pt idx="2">
                  <c:v>0.41</c:v>
                </c:pt>
                <c:pt idx="3">
                  <c:v>0.433</c:v>
                </c:pt>
                <c:pt idx="4">
                  <c:v>0.497</c:v>
                </c:pt>
                <c:pt idx="5">
                  <c:v>0.47599999999999998</c:v>
                </c:pt>
                <c:pt idx="6">
                  <c:v>0.497</c:v>
                </c:pt>
              </c:numCache>
            </c:numRef>
          </c:val>
          <c:extLst>
            <c:ext xmlns:c16="http://schemas.microsoft.com/office/drawing/2014/chart" uri="{C3380CC4-5D6E-409C-BE32-E72D297353CC}">
              <c16:uniqueId val="{00000001-204F-42F9-8DD0-577DF259A29A}"/>
            </c:ext>
          </c:extLst>
        </c:ser>
        <c:ser>
          <c:idx val="2"/>
          <c:order val="2"/>
          <c:tx>
            <c:strRef>
              <c:f>'Sheet 1'!$B$1550</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1'!$A$1551:$A$1557</c:f>
              <c:strCache>
                <c:ptCount val="7"/>
                <c:pt idx="0">
                  <c:v>LR Konstitucinis Teismas </c:v>
                </c:pt>
                <c:pt idx="1">
                  <c:v>Lietuvos Aukščiausiasis Teismas </c:v>
                </c:pt>
                <c:pt idx="2">
                  <c:v>Lietuvos apeliacinis teismas </c:v>
                </c:pt>
                <c:pt idx="3">
                  <c:v>Lietuvos vyriausiasis administracinis teismas </c:v>
                </c:pt>
                <c:pt idx="4">
                  <c:v>Apygardų teismai </c:v>
                </c:pt>
                <c:pt idx="5">
                  <c:v>Administraciniai teismai </c:v>
                </c:pt>
                <c:pt idx="6">
                  <c:v>Apylinkių teismai </c:v>
                </c:pt>
              </c:strCache>
            </c:strRef>
          </c:cat>
          <c:val>
            <c:numRef>
              <c:f>'Sheet 1'!$C$1551:$C$1557</c:f>
              <c:numCache>
                <c:formatCode>0%</c:formatCode>
                <c:ptCount val="7"/>
                <c:pt idx="0">
                  <c:v>0.378</c:v>
                </c:pt>
                <c:pt idx="1">
                  <c:v>0.25700000000000001</c:v>
                </c:pt>
                <c:pt idx="2">
                  <c:v>0.17299999999999999</c:v>
                </c:pt>
                <c:pt idx="3">
                  <c:v>0.14499999999999999</c:v>
                </c:pt>
                <c:pt idx="4">
                  <c:v>5.1999999999999998E-2</c:v>
                </c:pt>
                <c:pt idx="5">
                  <c:v>5.7000000000000002E-2</c:v>
                </c:pt>
                <c:pt idx="6">
                  <c:v>2.7E-2</c:v>
                </c:pt>
              </c:numCache>
            </c:numRef>
          </c:val>
          <c:extLst>
            <c:ext xmlns:c16="http://schemas.microsoft.com/office/drawing/2014/chart" uri="{C3380CC4-5D6E-409C-BE32-E72D297353CC}">
              <c16:uniqueId val="{00000002-204F-42F9-8DD0-577DF259A29A}"/>
            </c:ext>
          </c:extLst>
        </c:ser>
        <c:ser>
          <c:idx val="3"/>
          <c:order val="3"/>
          <c:tx>
            <c:strRef>
              <c:f>'Sheet 1'!$H$1550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1'!$A$1551:$A$1557</c:f>
              <c:strCache>
                <c:ptCount val="7"/>
                <c:pt idx="0">
                  <c:v>LR Konstitucinis Teismas </c:v>
                </c:pt>
                <c:pt idx="1">
                  <c:v>Lietuvos Aukščiausiasis Teismas </c:v>
                </c:pt>
                <c:pt idx="2">
                  <c:v>Lietuvos apeliacinis teismas </c:v>
                </c:pt>
                <c:pt idx="3">
                  <c:v>Lietuvos vyriausiasis administracinis teismas </c:v>
                </c:pt>
                <c:pt idx="4">
                  <c:v>Apygardų teismai </c:v>
                </c:pt>
                <c:pt idx="5">
                  <c:v>Administraciniai teismai </c:v>
                </c:pt>
                <c:pt idx="6">
                  <c:v>Apylinkių teismai </c:v>
                </c:pt>
              </c:strCache>
            </c:strRef>
          </c:cat>
          <c:val>
            <c:numRef>
              <c:f>'Sheet 1'!$I$1551:$I$1557</c:f>
              <c:numCache>
                <c:formatCode>0%</c:formatCode>
                <c:ptCount val="7"/>
                <c:pt idx="0">
                  <c:v>0.28799999999999998</c:v>
                </c:pt>
                <c:pt idx="1">
                  <c:v>0.28299999999999997</c:v>
                </c:pt>
                <c:pt idx="2">
                  <c:v>0.28799999999999998</c:v>
                </c:pt>
                <c:pt idx="3">
                  <c:v>0.27700000000000002</c:v>
                </c:pt>
                <c:pt idx="4">
                  <c:v>0.21099999999999999</c:v>
                </c:pt>
                <c:pt idx="5">
                  <c:v>0.223</c:v>
                </c:pt>
                <c:pt idx="6">
                  <c:v>0.184</c:v>
                </c:pt>
              </c:numCache>
            </c:numRef>
          </c:val>
          <c:extLst>
            <c:ext xmlns:c16="http://schemas.microsoft.com/office/drawing/2014/chart" uri="{C3380CC4-5D6E-409C-BE32-E72D297353CC}">
              <c16:uniqueId val="{00000003-204F-42F9-8DD0-577DF259A29A}"/>
            </c:ext>
          </c:extLst>
        </c:ser>
        <c:dLbls>
          <c:showLegendKey val="0"/>
          <c:showVal val="0"/>
          <c:showCatName val="0"/>
          <c:showSerName val="0"/>
          <c:showPercent val="0"/>
          <c:showBubbleSize val="0"/>
        </c:dLbls>
        <c:gapWidth val="150"/>
        <c:shape val="box"/>
        <c:axId val="351910240"/>
        <c:axId val="1"/>
        <c:axId val="0"/>
      </c:bar3DChart>
      <c:catAx>
        <c:axId val="35191024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91024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prokuratūrose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1'!$F$1562</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1'!$A$1563:$A$1565</c:f>
              <c:strCache>
                <c:ptCount val="3"/>
                <c:pt idx="0">
                  <c:v>Generalinė prokuratūra </c:v>
                </c:pt>
                <c:pt idx="1">
                  <c:v>Apygardos prokuratūros </c:v>
                </c:pt>
                <c:pt idx="2">
                  <c:v>Apylinkės prokuratūros </c:v>
                </c:pt>
              </c:strCache>
            </c:strRef>
          </c:cat>
          <c:val>
            <c:numRef>
              <c:f>'Sheet 1'!$G$1563:$G$1565</c:f>
              <c:numCache>
                <c:formatCode>0%</c:formatCode>
                <c:ptCount val="3"/>
                <c:pt idx="0">
                  <c:v>0.13200000000000001</c:v>
                </c:pt>
                <c:pt idx="1">
                  <c:v>0.16800000000000001</c:v>
                </c:pt>
                <c:pt idx="2">
                  <c:v>0.19800000000000001</c:v>
                </c:pt>
              </c:numCache>
            </c:numRef>
          </c:val>
          <c:extLst>
            <c:ext xmlns:c16="http://schemas.microsoft.com/office/drawing/2014/chart" uri="{C3380CC4-5D6E-409C-BE32-E72D297353CC}">
              <c16:uniqueId val="{00000000-C6E1-450D-80AA-1C5842C43E00}"/>
            </c:ext>
          </c:extLst>
        </c:ser>
        <c:ser>
          <c:idx val="1"/>
          <c:order val="1"/>
          <c:tx>
            <c:strRef>
              <c:f>'Sheet 1'!$D$1562</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1'!$A$1563:$A$1565</c:f>
              <c:strCache>
                <c:ptCount val="3"/>
                <c:pt idx="0">
                  <c:v>Generalinė prokuratūra </c:v>
                </c:pt>
                <c:pt idx="1">
                  <c:v>Apygardos prokuratūros </c:v>
                </c:pt>
                <c:pt idx="2">
                  <c:v>Apylinkės prokuratūros </c:v>
                </c:pt>
              </c:strCache>
            </c:strRef>
          </c:cat>
          <c:val>
            <c:numRef>
              <c:f>'Sheet 1'!$E$1563:$E$1565</c:f>
              <c:numCache>
                <c:formatCode>0%</c:formatCode>
                <c:ptCount val="3"/>
                <c:pt idx="0">
                  <c:v>0.43</c:v>
                </c:pt>
                <c:pt idx="1">
                  <c:v>0.51400000000000001</c:v>
                </c:pt>
                <c:pt idx="2">
                  <c:v>0.54400000000000004</c:v>
                </c:pt>
              </c:numCache>
            </c:numRef>
          </c:val>
          <c:extLst>
            <c:ext xmlns:c16="http://schemas.microsoft.com/office/drawing/2014/chart" uri="{C3380CC4-5D6E-409C-BE32-E72D297353CC}">
              <c16:uniqueId val="{00000001-C6E1-450D-80AA-1C5842C43E00}"/>
            </c:ext>
          </c:extLst>
        </c:ser>
        <c:ser>
          <c:idx val="2"/>
          <c:order val="2"/>
          <c:tx>
            <c:strRef>
              <c:f>'Sheet 1'!$B$1562</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1'!$A$1563:$A$1565</c:f>
              <c:strCache>
                <c:ptCount val="3"/>
                <c:pt idx="0">
                  <c:v>Generalinė prokuratūra </c:v>
                </c:pt>
                <c:pt idx="1">
                  <c:v>Apygardos prokuratūros </c:v>
                </c:pt>
                <c:pt idx="2">
                  <c:v>Apylinkės prokuratūros </c:v>
                </c:pt>
              </c:strCache>
            </c:strRef>
          </c:cat>
          <c:val>
            <c:numRef>
              <c:f>'Sheet 1'!$C$1563:$C$1565</c:f>
              <c:numCache>
                <c:formatCode>0%</c:formatCode>
                <c:ptCount val="3"/>
                <c:pt idx="0">
                  <c:v>0.16800000000000001</c:v>
                </c:pt>
                <c:pt idx="1">
                  <c:v>6.8000000000000005E-2</c:v>
                </c:pt>
                <c:pt idx="2">
                  <c:v>3.7999999999999999E-2</c:v>
                </c:pt>
              </c:numCache>
            </c:numRef>
          </c:val>
          <c:extLst>
            <c:ext xmlns:c16="http://schemas.microsoft.com/office/drawing/2014/chart" uri="{C3380CC4-5D6E-409C-BE32-E72D297353CC}">
              <c16:uniqueId val="{00000002-C6E1-450D-80AA-1C5842C43E00}"/>
            </c:ext>
          </c:extLst>
        </c:ser>
        <c:ser>
          <c:idx val="3"/>
          <c:order val="3"/>
          <c:tx>
            <c:strRef>
              <c:f>'Sheet 1'!$H$1562</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1'!$A$1563:$A$1565</c:f>
              <c:strCache>
                <c:ptCount val="3"/>
                <c:pt idx="0">
                  <c:v>Generalinė prokuratūra </c:v>
                </c:pt>
                <c:pt idx="1">
                  <c:v>Apygardos prokuratūros </c:v>
                </c:pt>
                <c:pt idx="2">
                  <c:v>Apylinkės prokuratūros </c:v>
                </c:pt>
              </c:strCache>
            </c:strRef>
          </c:cat>
          <c:val>
            <c:numRef>
              <c:f>'Sheet 1'!$I$1563:$I$1565</c:f>
              <c:numCache>
                <c:formatCode>0%</c:formatCode>
                <c:ptCount val="3"/>
                <c:pt idx="0">
                  <c:v>0.26900000000000002</c:v>
                </c:pt>
                <c:pt idx="1">
                  <c:v>0.25</c:v>
                </c:pt>
                <c:pt idx="2">
                  <c:v>0.22</c:v>
                </c:pt>
              </c:numCache>
            </c:numRef>
          </c:val>
          <c:extLst>
            <c:ext xmlns:c16="http://schemas.microsoft.com/office/drawing/2014/chart" uri="{C3380CC4-5D6E-409C-BE32-E72D297353CC}">
              <c16:uniqueId val="{00000003-C6E1-450D-80AA-1C5842C43E00}"/>
            </c:ext>
          </c:extLst>
        </c:ser>
        <c:dLbls>
          <c:showLegendKey val="0"/>
          <c:showVal val="0"/>
          <c:showCatName val="0"/>
          <c:showSerName val="0"/>
          <c:showPercent val="0"/>
          <c:showBubbleSize val="0"/>
        </c:dLbls>
        <c:gapWidth val="150"/>
        <c:shape val="box"/>
        <c:axId val="351916000"/>
        <c:axId val="1"/>
        <c:axId val="0"/>
      </c:bar3DChart>
      <c:catAx>
        <c:axId val="35191600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191600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savivaldybių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1'!$F$1570</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1'!$A$1571:$A$1582</c:f>
              <c:strCache>
                <c:ptCount val="12"/>
                <c:pt idx="0">
                  <c:v>Vaiko teisių apsaugos skyrius </c:v>
                </c:pt>
                <c:pt idx="1">
                  <c:v>Švietimo skyrius </c:v>
                </c:pt>
                <c:pt idx="2">
                  <c:v>Socialinės paramos skyrius </c:v>
                </c:pt>
                <c:pt idx="3">
                  <c:v>Seniūnijos </c:v>
                </c:pt>
                <c:pt idx="4">
                  <c:v>Verslo licencijavimo ir leidimų skyrius </c:v>
                </c:pt>
                <c:pt idx="5">
                  <c:v>Meras </c:v>
                </c:pt>
                <c:pt idx="6">
                  <c:v>Taryba </c:v>
                </c:pt>
                <c:pt idx="7">
                  <c:v>Savivaldybės administracija </c:v>
                </c:pt>
                <c:pt idx="8">
                  <c:v>Viešųjų pirkimų skyrius / komisija </c:v>
                </c:pt>
                <c:pt idx="9">
                  <c:v>Žemės duomenų skyrius </c:v>
                </c:pt>
                <c:pt idx="10">
                  <c:v>Architektūros ir urbanistikos skyrius / Teritorijų planavimo skyrius </c:v>
                </c:pt>
                <c:pt idx="11">
                  <c:v>Statybos skyrius </c:v>
                </c:pt>
              </c:strCache>
            </c:strRef>
          </c:cat>
          <c:val>
            <c:numRef>
              <c:f>'Sheet 1'!$G$1571:$G$1582</c:f>
              <c:numCache>
                <c:formatCode>0%</c:formatCode>
                <c:ptCount val="12"/>
                <c:pt idx="0">
                  <c:v>5.5E-2</c:v>
                </c:pt>
                <c:pt idx="1">
                  <c:v>0.09</c:v>
                </c:pt>
                <c:pt idx="2">
                  <c:v>9.6000000000000002E-2</c:v>
                </c:pt>
                <c:pt idx="3">
                  <c:v>0.14699999999999999</c:v>
                </c:pt>
                <c:pt idx="4">
                  <c:v>0.19700000000000001</c:v>
                </c:pt>
                <c:pt idx="5">
                  <c:v>0.27400000000000002</c:v>
                </c:pt>
                <c:pt idx="6">
                  <c:v>0.27600000000000002</c:v>
                </c:pt>
                <c:pt idx="7">
                  <c:v>0.28399999999999997</c:v>
                </c:pt>
                <c:pt idx="8">
                  <c:v>0.30099999999999999</c:v>
                </c:pt>
                <c:pt idx="9">
                  <c:v>0.32300000000000001</c:v>
                </c:pt>
                <c:pt idx="10">
                  <c:v>0.39300000000000002</c:v>
                </c:pt>
                <c:pt idx="11">
                  <c:v>0.44</c:v>
                </c:pt>
              </c:numCache>
            </c:numRef>
          </c:val>
          <c:extLst>
            <c:ext xmlns:c16="http://schemas.microsoft.com/office/drawing/2014/chart" uri="{C3380CC4-5D6E-409C-BE32-E72D297353CC}">
              <c16:uniqueId val="{00000000-830A-47F7-998A-8F2F8D780800}"/>
            </c:ext>
          </c:extLst>
        </c:ser>
        <c:ser>
          <c:idx val="1"/>
          <c:order val="1"/>
          <c:tx>
            <c:strRef>
              <c:f>'Sheet 1'!$D$1570</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1'!$A$1571:$A$1582</c:f>
              <c:strCache>
                <c:ptCount val="12"/>
                <c:pt idx="0">
                  <c:v>Vaiko teisių apsaugos skyrius </c:v>
                </c:pt>
                <c:pt idx="1">
                  <c:v>Švietimo skyrius </c:v>
                </c:pt>
                <c:pt idx="2">
                  <c:v>Socialinės paramos skyrius </c:v>
                </c:pt>
                <c:pt idx="3">
                  <c:v>Seniūnijos </c:v>
                </c:pt>
                <c:pt idx="4">
                  <c:v>Verslo licencijavimo ir leidimų skyrius </c:v>
                </c:pt>
                <c:pt idx="5">
                  <c:v>Meras </c:v>
                </c:pt>
                <c:pt idx="6">
                  <c:v>Taryba </c:v>
                </c:pt>
                <c:pt idx="7">
                  <c:v>Savivaldybės administracija </c:v>
                </c:pt>
                <c:pt idx="8">
                  <c:v>Viešųjų pirkimų skyrius / komisija </c:v>
                </c:pt>
                <c:pt idx="9">
                  <c:v>Žemės duomenų skyrius </c:v>
                </c:pt>
                <c:pt idx="10">
                  <c:v>Architektūros ir urbanistikos skyrius / Teritorijų planavimo skyrius </c:v>
                </c:pt>
                <c:pt idx="11">
                  <c:v>Statybos skyrius </c:v>
                </c:pt>
              </c:strCache>
            </c:strRef>
          </c:cat>
          <c:val>
            <c:numRef>
              <c:f>'Sheet 1'!$E$1571:$E$1582</c:f>
              <c:numCache>
                <c:formatCode>0%</c:formatCode>
                <c:ptCount val="12"/>
                <c:pt idx="0">
                  <c:v>0.27900000000000003</c:v>
                </c:pt>
                <c:pt idx="1">
                  <c:v>0.39800000000000002</c:v>
                </c:pt>
                <c:pt idx="2">
                  <c:v>0.36399999999999999</c:v>
                </c:pt>
                <c:pt idx="3">
                  <c:v>0.505</c:v>
                </c:pt>
                <c:pt idx="4">
                  <c:v>0.42899999999999999</c:v>
                </c:pt>
                <c:pt idx="5">
                  <c:v>0.505</c:v>
                </c:pt>
                <c:pt idx="6">
                  <c:v>0.53800000000000003</c:v>
                </c:pt>
                <c:pt idx="7">
                  <c:v>0.53400000000000003</c:v>
                </c:pt>
                <c:pt idx="8">
                  <c:v>0.41499999999999998</c:v>
                </c:pt>
                <c:pt idx="9">
                  <c:v>0.39600000000000002</c:v>
                </c:pt>
                <c:pt idx="10">
                  <c:v>0.39400000000000002</c:v>
                </c:pt>
                <c:pt idx="11">
                  <c:v>0.38700000000000001</c:v>
                </c:pt>
              </c:numCache>
            </c:numRef>
          </c:val>
          <c:extLst>
            <c:ext xmlns:c16="http://schemas.microsoft.com/office/drawing/2014/chart" uri="{C3380CC4-5D6E-409C-BE32-E72D297353CC}">
              <c16:uniqueId val="{00000001-830A-47F7-998A-8F2F8D780800}"/>
            </c:ext>
          </c:extLst>
        </c:ser>
        <c:ser>
          <c:idx val="2"/>
          <c:order val="2"/>
          <c:tx>
            <c:strRef>
              <c:f>'Sheet 1'!$B$1570</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1'!$A$1571:$A$1582</c:f>
              <c:strCache>
                <c:ptCount val="12"/>
                <c:pt idx="0">
                  <c:v>Vaiko teisių apsaugos skyrius </c:v>
                </c:pt>
                <c:pt idx="1">
                  <c:v>Švietimo skyrius </c:v>
                </c:pt>
                <c:pt idx="2">
                  <c:v>Socialinės paramos skyrius </c:v>
                </c:pt>
                <c:pt idx="3">
                  <c:v>Seniūnijos </c:v>
                </c:pt>
                <c:pt idx="4">
                  <c:v>Verslo licencijavimo ir leidimų skyrius </c:v>
                </c:pt>
                <c:pt idx="5">
                  <c:v>Meras </c:v>
                </c:pt>
                <c:pt idx="6">
                  <c:v>Taryba </c:v>
                </c:pt>
                <c:pt idx="7">
                  <c:v>Savivaldybės administracija </c:v>
                </c:pt>
                <c:pt idx="8">
                  <c:v>Viešųjų pirkimų skyrius / komisija </c:v>
                </c:pt>
                <c:pt idx="9">
                  <c:v>Žemės duomenų skyrius </c:v>
                </c:pt>
                <c:pt idx="10">
                  <c:v>Architektūros ir urbanistikos skyrius / Teritorijų planavimo skyrius </c:v>
                </c:pt>
                <c:pt idx="11">
                  <c:v>Statybos skyrius </c:v>
                </c:pt>
              </c:strCache>
            </c:strRef>
          </c:cat>
          <c:val>
            <c:numRef>
              <c:f>'Sheet 1'!$C$1571:$C$1582</c:f>
              <c:numCache>
                <c:formatCode>0%</c:formatCode>
                <c:ptCount val="12"/>
                <c:pt idx="0">
                  <c:v>0.35799999999999998</c:v>
                </c:pt>
                <c:pt idx="1">
                  <c:v>0.245</c:v>
                </c:pt>
                <c:pt idx="2">
                  <c:v>0.26600000000000001</c:v>
                </c:pt>
                <c:pt idx="3">
                  <c:v>0.14199999999999999</c:v>
                </c:pt>
                <c:pt idx="4">
                  <c:v>0.108</c:v>
                </c:pt>
                <c:pt idx="5">
                  <c:v>5.7000000000000002E-2</c:v>
                </c:pt>
                <c:pt idx="6">
                  <c:v>4.2000000000000003E-2</c:v>
                </c:pt>
                <c:pt idx="7">
                  <c:v>6.2E-2</c:v>
                </c:pt>
                <c:pt idx="8">
                  <c:v>8.5999999999999993E-2</c:v>
                </c:pt>
                <c:pt idx="9">
                  <c:v>6.7000000000000004E-2</c:v>
                </c:pt>
                <c:pt idx="10">
                  <c:v>4.2999999999999997E-2</c:v>
                </c:pt>
                <c:pt idx="11">
                  <c:v>2.9000000000000001E-2</c:v>
                </c:pt>
              </c:numCache>
            </c:numRef>
          </c:val>
          <c:extLst>
            <c:ext xmlns:c16="http://schemas.microsoft.com/office/drawing/2014/chart" uri="{C3380CC4-5D6E-409C-BE32-E72D297353CC}">
              <c16:uniqueId val="{00000002-830A-47F7-998A-8F2F8D780800}"/>
            </c:ext>
          </c:extLst>
        </c:ser>
        <c:ser>
          <c:idx val="3"/>
          <c:order val="3"/>
          <c:tx>
            <c:strRef>
              <c:f>'Sheet 1'!$H$1570</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1'!$A$1571:$A$1582</c:f>
              <c:strCache>
                <c:ptCount val="12"/>
                <c:pt idx="0">
                  <c:v>Vaiko teisių apsaugos skyrius </c:v>
                </c:pt>
                <c:pt idx="1">
                  <c:v>Švietimo skyrius </c:v>
                </c:pt>
                <c:pt idx="2">
                  <c:v>Socialinės paramos skyrius </c:v>
                </c:pt>
                <c:pt idx="3">
                  <c:v>Seniūnijos </c:v>
                </c:pt>
                <c:pt idx="4">
                  <c:v>Verslo licencijavimo ir leidimų skyrius </c:v>
                </c:pt>
                <c:pt idx="5">
                  <c:v>Meras </c:v>
                </c:pt>
                <c:pt idx="6">
                  <c:v>Taryba </c:v>
                </c:pt>
                <c:pt idx="7">
                  <c:v>Savivaldybės administracija </c:v>
                </c:pt>
                <c:pt idx="8">
                  <c:v>Viešųjų pirkimų skyrius / komisija </c:v>
                </c:pt>
                <c:pt idx="9">
                  <c:v>Žemės duomenų skyrius </c:v>
                </c:pt>
                <c:pt idx="10">
                  <c:v>Architektūros ir urbanistikos skyrius / Teritorijų planavimo skyrius </c:v>
                </c:pt>
                <c:pt idx="11">
                  <c:v>Statybos skyrius </c:v>
                </c:pt>
              </c:strCache>
            </c:strRef>
          </c:cat>
          <c:val>
            <c:numRef>
              <c:f>'Sheet 1'!$I$1571:$I$1582</c:f>
              <c:numCache>
                <c:formatCode>0%</c:formatCode>
                <c:ptCount val="12"/>
                <c:pt idx="0">
                  <c:v>0.307</c:v>
                </c:pt>
                <c:pt idx="1">
                  <c:v>0.26700000000000002</c:v>
                </c:pt>
                <c:pt idx="2">
                  <c:v>0.27300000000000002</c:v>
                </c:pt>
                <c:pt idx="3">
                  <c:v>0.20599999999999999</c:v>
                </c:pt>
                <c:pt idx="4">
                  <c:v>0.26600000000000001</c:v>
                </c:pt>
                <c:pt idx="5">
                  <c:v>0.16400000000000001</c:v>
                </c:pt>
                <c:pt idx="6">
                  <c:v>0.14399999999999999</c:v>
                </c:pt>
                <c:pt idx="7">
                  <c:v>0.121</c:v>
                </c:pt>
                <c:pt idx="8">
                  <c:v>0.19800000000000001</c:v>
                </c:pt>
                <c:pt idx="9">
                  <c:v>0.214</c:v>
                </c:pt>
                <c:pt idx="10">
                  <c:v>0.17</c:v>
                </c:pt>
                <c:pt idx="11">
                  <c:v>0.14399999999999999</c:v>
                </c:pt>
              </c:numCache>
            </c:numRef>
          </c:val>
          <c:extLst>
            <c:ext xmlns:c16="http://schemas.microsoft.com/office/drawing/2014/chart" uri="{C3380CC4-5D6E-409C-BE32-E72D297353CC}">
              <c16:uniqueId val="{00000003-830A-47F7-998A-8F2F8D780800}"/>
            </c:ext>
          </c:extLst>
        </c:ser>
        <c:dLbls>
          <c:showLegendKey val="0"/>
          <c:showVal val="0"/>
          <c:showCatName val="0"/>
          <c:showSerName val="0"/>
          <c:showPercent val="0"/>
          <c:showBubbleSize val="0"/>
        </c:dLbls>
        <c:gapWidth val="150"/>
        <c:shape val="box"/>
        <c:axId val="352362160"/>
        <c:axId val="1"/>
        <c:axId val="0"/>
      </c:bar3DChart>
      <c:catAx>
        <c:axId val="35236216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36216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Aktualiausios problemos Lietuvoje</a:t>
            </a:r>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clustered"/>
        <c:varyColors val="0"/>
        <c:ser>
          <c:idx val="0"/>
          <c:order val="0"/>
          <c:tx>
            <c:strRef>
              <c:f>'Sheet 1'!$B$14</c:f>
              <c:strCache>
                <c:ptCount val="1"/>
                <c:pt idx="0">
                  <c:v>Labai rimta problema </c:v>
                </c:pt>
              </c:strCache>
            </c:strRef>
          </c:tx>
          <c:spPr>
            <a:gradFill>
              <a:gsLst>
                <a:gs pos="0">
                  <a:schemeClr val="bg1">
                    <a:lumMod val="5000"/>
                    <a:lumOff val="95000"/>
                  </a:schemeClr>
                </a:gs>
                <a:gs pos="60000">
                  <a:srgbClr val="53B582"/>
                </a:gs>
              </a:gsLst>
              <a:lin ang="5400000" scaled="1"/>
            </a:gradFill>
            <a:ln>
              <a:noFill/>
            </a:ln>
            <a:effectLst/>
            <a:sp3d/>
          </c:spPr>
          <c:invertIfNegative val="0"/>
          <c:dLbls>
            <c:dLbl>
              <c:idx val="0"/>
              <c:numFmt formatCode="0%" sourceLinked="0"/>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extLst>
                <c:ext xmlns:c16="http://schemas.microsoft.com/office/drawing/2014/chart" uri="{C3380CC4-5D6E-409C-BE32-E72D297353CC}">
                  <c16:uniqueId val="{00000000-EB0B-4161-886F-DD884CD79787}"/>
                </c:ext>
              </c:extLst>
            </c:dLbl>
            <c:dLbl>
              <c:idx val="11"/>
              <c:spPr>
                <a:noFill/>
                <a:ln w="25400">
                  <a:noFill/>
                </a:ln>
              </c:spPr>
              <c:txPr>
                <a:bodyPr/>
                <a:lstStyle/>
                <a:p>
                  <a:pPr>
                    <a:defRPr sz="1400" b="1" i="0" u="none" strike="noStrike" baseline="0">
                      <a:solidFill>
                        <a:srgbClr val="FF0000"/>
                      </a:solidFill>
                      <a:latin typeface="Calibri"/>
                      <a:ea typeface="Calibri"/>
                      <a:cs typeface="Calibri"/>
                    </a:defRPr>
                  </a:pPr>
                  <a:endParaRPr lang="lt-LT"/>
                </a:p>
              </c:txPr>
              <c:showLegendKey val="0"/>
              <c:showVal val="1"/>
              <c:showCatName val="0"/>
              <c:showSerName val="0"/>
              <c:showPercent val="0"/>
              <c:showBubbleSize val="0"/>
              <c:extLst>
                <c:ext xmlns:c16="http://schemas.microsoft.com/office/drawing/2014/chart" uri="{C3380CC4-5D6E-409C-BE32-E72D297353CC}">
                  <c16:uniqueId val="{00000000-8C5C-4CFE-AFE3-ECC5740526A4}"/>
                </c:ext>
              </c:extLst>
            </c:dLbl>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'[1]Sheet 1'!$A$15:$A$34</c:f>
              <c:strCache>
                <c:ptCount val="20"/>
                <c:pt idx="0">
                  <c:v>Kita </c:v>
                </c:pt>
                <c:pt idx="1">
                  <c:v>Aukštas nusikaltimų lygis </c:v>
                </c:pt>
                <c:pt idx="2">
                  <c:v>Žemas demokratijos lygis </c:v>
                </c:pt>
                <c:pt idx="3">
                  <c:v>Teisėsaugos darbo trūkumai </c:v>
                </c:pt>
                <c:pt idx="4">
                  <c:v>Ekonominės laisvės stoka </c:v>
                </c:pt>
                <c:pt idx="5">
                  <c:v>Eismo saugumas keliuose </c:v>
                </c:pt>
                <c:pt idx="6">
                  <c:v>Netobuli įstatymai, teisinio reguliavimo spragos </c:v>
                </c:pt>
                <c:pt idx="7">
                  <c:v>Aplinkosaugos problemos </c:v>
                </c:pt>
                <c:pt idx="8">
                  <c:v>Bedarbystė </c:v>
                </c:pt>
                <c:pt idx="9">
                  <c:v>Azartiniai lošimai ir lažybos </c:v>
                </c:pt>
                <c:pt idx="10">
                  <c:v>Emigravimas iš Lietuvos </c:v>
                </c:pt>
                <c:pt idx="11">
                  <c:v>Korupcija </c:v>
                </c:pt>
                <c:pt idx="12">
                  <c:v>Teismų darbo trūkumai </c:v>
                </c:pt>
                <c:pt idx="13">
                  <c:v>Biurokratizmas </c:v>
                </c:pt>
                <c:pt idx="14">
                  <c:v>Alkoholizmas </c:v>
                </c:pt>
                <c:pt idx="15">
                  <c:v>Narkotikų vartojimas </c:v>
                </c:pt>
                <c:pt idx="16">
                  <c:v>Maži atlyginimai </c:v>
                </c:pt>
                <c:pt idx="17">
                  <c:v>Valstybės tarnautojų ir politikų nekompetencija, profesionalumo stoka </c:v>
                </c:pt>
                <c:pt idx="18">
                  <c:v>Sveikatos apsaugos problemos </c:v>
                </c:pt>
                <c:pt idx="19">
                  <c:v>Didelės kainos / infliacija  </c:v>
                </c:pt>
              </c:strCache>
            </c:strRef>
          </c:cat>
          <c:val>
            <c:numRef>
              <c:f>'Sheet 1'!$C$16:$C$35</c:f>
              <c:numCache>
                <c:formatCode>0%</c:formatCode>
                <c:ptCount val="20"/>
                <c:pt idx="0" formatCode="0.00%">
                  <c:v>0</c:v>
                </c:pt>
                <c:pt idx="1">
                  <c:v>9.5000000000000001E-2</c:v>
                </c:pt>
                <c:pt idx="2">
                  <c:v>0.111</c:v>
                </c:pt>
                <c:pt idx="3">
                  <c:v>0.127</c:v>
                </c:pt>
                <c:pt idx="4">
                  <c:v>0.13300000000000001</c:v>
                </c:pt>
                <c:pt idx="5">
                  <c:v>0.151</c:v>
                </c:pt>
                <c:pt idx="6">
                  <c:v>0.157</c:v>
                </c:pt>
                <c:pt idx="7">
                  <c:v>0.16500000000000001</c:v>
                </c:pt>
                <c:pt idx="8">
                  <c:v>0.16500000000000001</c:v>
                </c:pt>
                <c:pt idx="9">
                  <c:v>0.16700000000000001</c:v>
                </c:pt>
                <c:pt idx="10">
                  <c:v>0.17499999999999999</c:v>
                </c:pt>
                <c:pt idx="11">
                  <c:v>0.23899999999999999</c:v>
                </c:pt>
                <c:pt idx="12">
                  <c:v>0.247</c:v>
                </c:pt>
                <c:pt idx="13">
                  <c:v>0.30199999999999999</c:v>
                </c:pt>
                <c:pt idx="14">
                  <c:v>0.30599999999999999</c:v>
                </c:pt>
                <c:pt idx="15">
                  <c:v>0.312</c:v>
                </c:pt>
                <c:pt idx="16">
                  <c:v>0.314</c:v>
                </c:pt>
                <c:pt idx="17">
                  <c:v>0.36599999999999999</c:v>
                </c:pt>
                <c:pt idx="18">
                  <c:v>0.40600000000000003</c:v>
                </c:pt>
                <c:pt idx="19">
                  <c:v>0.46899999999999997</c:v>
                </c:pt>
              </c:numCache>
            </c:numRef>
          </c:val>
          <c:extLst>
            <c:ext xmlns:c16="http://schemas.microsoft.com/office/drawing/2014/chart" uri="{C3380CC4-5D6E-409C-BE32-E72D297353CC}">
              <c16:uniqueId val="{00000001-8C5C-4CFE-AFE3-ECC5740526A4}"/>
            </c:ext>
          </c:extLst>
        </c:ser>
        <c:dLbls>
          <c:showLegendKey val="0"/>
          <c:showVal val="0"/>
          <c:showCatName val="0"/>
          <c:showSerName val="0"/>
          <c:showPercent val="0"/>
          <c:showBubbleSize val="0"/>
        </c:dLbls>
        <c:gapWidth val="150"/>
        <c:shape val="box"/>
        <c:axId val="162692208"/>
        <c:axId val="1"/>
        <c:axId val="0"/>
      </c:bar3DChart>
      <c:catAx>
        <c:axId val="162692208"/>
        <c:scaling>
          <c:orientation val="minMax"/>
        </c:scaling>
        <c:delete val="0"/>
        <c:axPos val="l"/>
        <c:numFmt formatCode="General"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162692208"/>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ministerijose bei joms pavaldžiose įstaigose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1'!$F$1587</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1'!$A$1588:$A$1601</c:f>
              <c:strCache>
                <c:ptCount val="14"/>
                <c:pt idx="0">
                  <c:v>Kultūros ministerija ir jai pavaldžios įstaigos </c:v>
                </c:pt>
                <c:pt idx="1">
                  <c:v>Socialinės apsaugos ir darbo ministerija ir jai pavaldžios įst. </c:v>
                </c:pt>
                <c:pt idx="2">
                  <c:v>Užsienio reikalų ministerija ir jai pavaldžios įstaigos </c:v>
                </c:pt>
                <c:pt idx="3">
                  <c:v>Finansų ministerija ir jai pavaldžios įstaigos </c:v>
                </c:pt>
                <c:pt idx="4">
                  <c:v>Švietimo, mokslo ir sporto ministerija ir jai pavaldžios įst. </c:v>
                </c:pt>
                <c:pt idx="5">
                  <c:v>Vidaus reikalų ministerija ir jai pavaldžios įstaigos </c:v>
                </c:pt>
                <c:pt idx="6">
                  <c:v>Krašto apsaugos ministerija ir jai pavaldžios įstaigos </c:v>
                </c:pt>
                <c:pt idx="7">
                  <c:v>Ekonomikos ir inovacijų ministerija ir jai pavaldžios įstaigos </c:v>
                </c:pt>
                <c:pt idx="8">
                  <c:v>Teisingumo ministerija ir jai pavaldžios įstaigos </c:v>
                </c:pt>
                <c:pt idx="9">
                  <c:v>Žemės ūkio ministerija ir jai pavaldžios įstaigos </c:v>
                </c:pt>
                <c:pt idx="10">
                  <c:v>Susisiekimo ministerija ir jai pavaldžios įstaigos </c:v>
                </c:pt>
                <c:pt idx="11">
                  <c:v>Aplinkos ministerija ir jai pavaldžios įstaigos </c:v>
                </c:pt>
                <c:pt idx="12">
                  <c:v>Energetikos ministerija ir jai pavaldžios įstaigos </c:v>
                </c:pt>
                <c:pt idx="13">
                  <c:v>Sveikatos apsaugos ministerija ir jai pavaldžios įstaigos </c:v>
                </c:pt>
              </c:strCache>
            </c:strRef>
          </c:cat>
          <c:val>
            <c:numRef>
              <c:f>'Sheet 1'!$G$1588:$G$1601</c:f>
              <c:numCache>
                <c:formatCode>0%</c:formatCode>
                <c:ptCount val="14"/>
                <c:pt idx="0">
                  <c:v>6.6000000000000003E-2</c:v>
                </c:pt>
                <c:pt idx="1">
                  <c:v>7.4999999999999997E-2</c:v>
                </c:pt>
                <c:pt idx="2">
                  <c:v>9.4E-2</c:v>
                </c:pt>
                <c:pt idx="3">
                  <c:v>0.106</c:v>
                </c:pt>
                <c:pt idx="4">
                  <c:v>0.109</c:v>
                </c:pt>
                <c:pt idx="5">
                  <c:v>0.114</c:v>
                </c:pt>
                <c:pt idx="6">
                  <c:v>0.11899999999999999</c:v>
                </c:pt>
                <c:pt idx="7">
                  <c:v>0.13200000000000001</c:v>
                </c:pt>
                <c:pt idx="8">
                  <c:v>0.13400000000000001</c:v>
                </c:pt>
                <c:pt idx="9">
                  <c:v>0.17</c:v>
                </c:pt>
                <c:pt idx="10">
                  <c:v>0.17499999999999999</c:v>
                </c:pt>
                <c:pt idx="11">
                  <c:v>0.191</c:v>
                </c:pt>
                <c:pt idx="12">
                  <c:v>0.25900000000000001</c:v>
                </c:pt>
                <c:pt idx="13">
                  <c:v>0.28899999999999998</c:v>
                </c:pt>
              </c:numCache>
            </c:numRef>
          </c:val>
          <c:extLst>
            <c:ext xmlns:c16="http://schemas.microsoft.com/office/drawing/2014/chart" uri="{C3380CC4-5D6E-409C-BE32-E72D297353CC}">
              <c16:uniqueId val="{00000000-6D2C-494C-97F3-6B771C04E4BE}"/>
            </c:ext>
          </c:extLst>
        </c:ser>
        <c:ser>
          <c:idx val="1"/>
          <c:order val="1"/>
          <c:tx>
            <c:strRef>
              <c:f>'Sheet 1'!$D$1587</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1'!$A$1588:$A$1601</c:f>
              <c:strCache>
                <c:ptCount val="14"/>
                <c:pt idx="0">
                  <c:v>Kultūros ministerija ir jai pavaldžios įstaigos </c:v>
                </c:pt>
                <c:pt idx="1">
                  <c:v>Socialinės apsaugos ir darbo ministerija ir jai pavaldžios įst. </c:v>
                </c:pt>
                <c:pt idx="2">
                  <c:v>Užsienio reikalų ministerija ir jai pavaldžios įstaigos </c:v>
                </c:pt>
                <c:pt idx="3">
                  <c:v>Finansų ministerija ir jai pavaldžios įstaigos </c:v>
                </c:pt>
                <c:pt idx="4">
                  <c:v>Švietimo, mokslo ir sporto ministerija ir jai pavaldžios įst. </c:v>
                </c:pt>
                <c:pt idx="5">
                  <c:v>Vidaus reikalų ministerija ir jai pavaldžios įstaigos </c:v>
                </c:pt>
                <c:pt idx="6">
                  <c:v>Krašto apsaugos ministerija ir jai pavaldžios įstaigos </c:v>
                </c:pt>
                <c:pt idx="7">
                  <c:v>Ekonomikos ir inovacijų ministerija ir jai pavaldžios įstaigos </c:v>
                </c:pt>
                <c:pt idx="8">
                  <c:v>Teisingumo ministerija ir jai pavaldžios įstaigos </c:v>
                </c:pt>
                <c:pt idx="9">
                  <c:v>Žemės ūkio ministerija ir jai pavaldžios įstaigos </c:v>
                </c:pt>
                <c:pt idx="10">
                  <c:v>Susisiekimo ministerija ir jai pavaldžios įstaigos </c:v>
                </c:pt>
                <c:pt idx="11">
                  <c:v>Aplinkos ministerija ir jai pavaldžios įstaigos </c:v>
                </c:pt>
                <c:pt idx="12">
                  <c:v>Energetikos ministerija ir jai pavaldžios įstaigos </c:v>
                </c:pt>
                <c:pt idx="13">
                  <c:v>Sveikatos apsaugos ministerija ir jai pavaldžios įstaigos </c:v>
                </c:pt>
              </c:strCache>
            </c:strRef>
          </c:cat>
          <c:val>
            <c:numRef>
              <c:f>'Sheet 1'!$E$1588:$E$1601</c:f>
              <c:numCache>
                <c:formatCode>0%</c:formatCode>
                <c:ptCount val="14"/>
                <c:pt idx="0">
                  <c:v>0.34100000000000003</c:v>
                </c:pt>
                <c:pt idx="1">
                  <c:v>0.35199999999999998</c:v>
                </c:pt>
                <c:pt idx="2">
                  <c:v>0.311</c:v>
                </c:pt>
                <c:pt idx="3">
                  <c:v>0.33300000000000002</c:v>
                </c:pt>
                <c:pt idx="4">
                  <c:v>0.35599999999999998</c:v>
                </c:pt>
                <c:pt idx="5">
                  <c:v>0.372</c:v>
                </c:pt>
                <c:pt idx="6">
                  <c:v>0.34599999999999997</c:v>
                </c:pt>
                <c:pt idx="7">
                  <c:v>0.38800000000000001</c:v>
                </c:pt>
                <c:pt idx="8">
                  <c:v>0.34899999999999998</c:v>
                </c:pt>
                <c:pt idx="9">
                  <c:v>0.40899999999999997</c:v>
                </c:pt>
                <c:pt idx="10">
                  <c:v>0.40200000000000002</c:v>
                </c:pt>
                <c:pt idx="11">
                  <c:v>0.40699999999999997</c:v>
                </c:pt>
                <c:pt idx="12">
                  <c:v>0.36199999999999999</c:v>
                </c:pt>
                <c:pt idx="13">
                  <c:v>0.38100000000000001</c:v>
                </c:pt>
              </c:numCache>
            </c:numRef>
          </c:val>
          <c:extLst>
            <c:ext xmlns:c16="http://schemas.microsoft.com/office/drawing/2014/chart" uri="{C3380CC4-5D6E-409C-BE32-E72D297353CC}">
              <c16:uniqueId val="{00000001-6D2C-494C-97F3-6B771C04E4BE}"/>
            </c:ext>
          </c:extLst>
        </c:ser>
        <c:ser>
          <c:idx val="2"/>
          <c:order val="2"/>
          <c:tx>
            <c:strRef>
              <c:f>'Sheet 1'!$B$1587</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1'!$A$1588:$A$1601</c:f>
              <c:strCache>
                <c:ptCount val="14"/>
                <c:pt idx="0">
                  <c:v>Kultūros ministerija ir jai pavaldžios įstaigos </c:v>
                </c:pt>
                <c:pt idx="1">
                  <c:v>Socialinės apsaugos ir darbo ministerija ir jai pavaldžios įst. </c:v>
                </c:pt>
                <c:pt idx="2">
                  <c:v>Užsienio reikalų ministerija ir jai pavaldžios įstaigos </c:v>
                </c:pt>
                <c:pt idx="3">
                  <c:v>Finansų ministerija ir jai pavaldžios įstaigos </c:v>
                </c:pt>
                <c:pt idx="4">
                  <c:v>Švietimo, mokslo ir sporto ministerija ir jai pavaldžios įst. </c:v>
                </c:pt>
                <c:pt idx="5">
                  <c:v>Vidaus reikalų ministerija ir jai pavaldžios įstaigos </c:v>
                </c:pt>
                <c:pt idx="6">
                  <c:v>Krašto apsaugos ministerija ir jai pavaldžios įstaigos </c:v>
                </c:pt>
                <c:pt idx="7">
                  <c:v>Ekonomikos ir inovacijų ministerija ir jai pavaldžios įstaigos </c:v>
                </c:pt>
                <c:pt idx="8">
                  <c:v>Teisingumo ministerija ir jai pavaldžios įstaigos </c:v>
                </c:pt>
                <c:pt idx="9">
                  <c:v>Žemės ūkio ministerija ir jai pavaldžios įstaigos </c:v>
                </c:pt>
                <c:pt idx="10">
                  <c:v>Susisiekimo ministerija ir jai pavaldžios įstaigos </c:v>
                </c:pt>
                <c:pt idx="11">
                  <c:v>Aplinkos ministerija ir jai pavaldžios įstaigos </c:v>
                </c:pt>
                <c:pt idx="12">
                  <c:v>Energetikos ministerija ir jai pavaldžios įstaigos </c:v>
                </c:pt>
                <c:pt idx="13">
                  <c:v>Sveikatos apsaugos ministerija ir jai pavaldžios įstaigos </c:v>
                </c:pt>
              </c:strCache>
            </c:strRef>
          </c:cat>
          <c:val>
            <c:numRef>
              <c:f>'Sheet 1'!$C$1588:$C$1601</c:f>
              <c:numCache>
                <c:formatCode>0%</c:formatCode>
                <c:ptCount val="14"/>
                <c:pt idx="0">
                  <c:v>0.17699999999999999</c:v>
                </c:pt>
                <c:pt idx="1">
                  <c:v>0.17599999999999999</c:v>
                </c:pt>
                <c:pt idx="2">
                  <c:v>0.17199999999999999</c:v>
                </c:pt>
                <c:pt idx="3">
                  <c:v>0.17599999999999999</c:v>
                </c:pt>
                <c:pt idx="4">
                  <c:v>0.15</c:v>
                </c:pt>
                <c:pt idx="5">
                  <c:v>0.129</c:v>
                </c:pt>
                <c:pt idx="6">
                  <c:v>0.16300000000000001</c:v>
                </c:pt>
                <c:pt idx="7">
                  <c:v>0.10299999999999999</c:v>
                </c:pt>
                <c:pt idx="8">
                  <c:v>0.13900000000000001</c:v>
                </c:pt>
                <c:pt idx="9">
                  <c:v>7.1999999999999995E-2</c:v>
                </c:pt>
                <c:pt idx="10">
                  <c:v>6.6000000000000003E-2</c:v>
                </c:pt>
                <c:pt idx="11">
                  <c:v>7.0999999999999994E-2</c:v>
                </c:pt>
                <c:pt idx="12">
                  <c:v>6.0999999999999999E-2</c:v>
                </c:pt>
                <c:pt idx="13">
                  <c:v>5.7000000000000002E-2</c:v>
                </c:pt>
              </c:numCache>
            </c:numRef>
          </c:val>
          <c:extLst>
            <c:ext xmlns:c16="http://schemas.microsoft.com/office/drawing/2014/chart" uri="{C3380CC4-5D6E-409C-BE32-E72D297353CC}">
              <c16:uniqueId val="{00000002-6D2C-494C-97F3-6B771C04E4BE}"/>
            </c:ext>
          </c:extLst>
        </c:ser>
        <c:ser>
          <c:idx val="3"/>
          <c:order val="3"/>
          <c:tx>
            <c:strRef>
              <c:f>'Sheet 1'!$H$1587</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1'!$A$1588:$A$1601</c:f>
              <c:strCache>
                <c:ptCount val="14"/>
                <c:pt idx="0">
                  <c:v>Kultūros ministerija ir jai pavaldžios įstaigos </c:v>
                </c:pt>
                <c:pt idx="1">
                  <c:v>Socialinės apsaugos ir darbo ministerija ir jai pavaldžios įst. </c:v>
                </c:pt>
                <c:pt idx="2">
                  <c:v>Užsienio reikalų ministerija ir jai pavaldžios įstaigos </c:v>
                </c:pt>
                <c:pt idx="3">
                  <c:v>Finansų ministerija ir jai pavaldžios įstaigos </c:v>
                </c:pt>
                <c:pt idx="4">
                  <c:v>Švietimo, mokslo ir sporto ministerija ir jai pavaldžios įst. </c:v>
                </c:pt>
                <c:pt idx="5">
                  <c:v>Vidaus reikalų ministerija ir jai pavaldžios įstaigos </c:v>
                </c:pt>
                <c:pt idx="6">
                  <c:v>Krašto apsaugos ministerija ir jai pavaldžios įstaigos </c:v>
                </c:pt>
                <c:pt idx="7">
                  <c:v>Ekonomikos ir inovacijų ministerija ir jai pavaldžios įstaigos </c:v>
                </c:pt>
                <c:pt idx="8">
                  <c:v>Teisingumo ministerija ir jai pavaldžios įstaigos </c:v>
                </c:pt>
                <c:pt idx="9">
                  <c:v>Žemės ūkio ministerija ir jai pavaldžios įstaigos </c:v>
                </c:pt>
                <c:pt idx="10">
                  <c:v>Susisiekimo ministerija ir jai pavaldžios įstaigos </c:v>
                </c:pt>
                <c:pt idx="11">
                  <c:v>Aplinkos ministerija ir jai pavaldžios įstaigos </c:v>
                </c:pt>
                <c:pt idx="12">
                  <c:v>Energetikos ministerija ir jai pavaldžios įstaigos </c:v>
                </c:pt>
                <c:pt idx="13">
                  <c:v>Sveikatos apsaugos ministerija ir jai pavaldžios įstaigos </c:v>
                </c:pt>
              </c:strCache>
            </c:strRef>
          </c:cat>
          <c:val>
            <c:numRef>
              <c:f>'Sheet 1'!$I$1588:$I$1601</c:f>
              <c:numCache>
                <c:formatCode>0%</c:formatCode>
                <c:ptCount val="14"/>
                <c:pt idx="0">
                  <c:v>0.41599999999999998</c:v>
                </c:pt>
                <c:pt idx="1">
                  <c:v>0.39700000000000002</c:v>
                </c:pt>
                <c:pt idx="2">
                  <c:v>0.42199999999999999</c:v>
                </c:pt>
                <c:pt idx="3">
                  <c:v>0.38600000000000001</c:v>
                </c:pt>
                <c:pt idx="4">
                  <c:v>0.38500000000000001</c:v>
                </c:pt>
                <c:pt idx="5">
                  <c:v>0.38500000000000001</c:v>
                </c:pt>
                <c:pt idx="6">
                  <c:v>0.373</c:v>
                </c:pt>
                <c:pt idx="7">
                  <c:v>0.377</c:v>
                </c:pt>
                <c:pt idx="8">
                  <c:v>0.378</c:v>
                </c:pt>
                <c:pt idx="9">
                  <c:v>0.34899999999999998</c:v>
                </c:pt>
                <c:pt idx="10">
                  <c:v>0.35599999999999998</c:v>
                </c:pt>
                <c:pt idx="11">
                  <c:v>0.33100000000000002</c:v>
                </c:pt>
                <c:pt idx="12">
                  <c:v>0.318</c:v>
                </c:pt>
                <c:pt idx="13">
                  <c:v>0.27300000000000002</c:v>
                </c:pt>
              </c:numCache>
            </c:numRef>
          </c:val>
          <c:extLst>
            <c:ext xmlns:c16="http://schemas.microsoft.com/office/drawing/2014/chart" uri="{C3380CC4-5D6E-409C-BE32-E72D297353CC}">
              <c16:uniqueId val="{00000003-6D2C-494C-97F3-6B771C04E4BE}"/>
            </c:ext>
          </c:extLst>
        </c:ser>
        <c:dLbls>
          <c:showLegendKey val="0"/>
          <c:showVal val="0"/>
          <c:showCatName val="0"/>
          <c:showSerName val="0"/>
          <c:showPercent val="0"/>
          <c:showBubbleSize val="0"/>
        </c:dLbls>
        <c:gapWidth val="150"/>
        <c:shape val="box"/>
        <c:axId val="352353040"/>
        <c:axId val="1"/>
        <c:axId val="0"/>
      </c:bar3DChart>
      <c:catAx>
        <c:axId val="35235304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35304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a:t>
            </a:r>
            <a:r>
              <a:rPr lang="en-GB" sz="1800" b="1" baseline="0"/>
              <a:t>kitose vie</a:t>
            </a:r>
            <a:r>
              <a:rPr lang="lt-LT" sz="1800" b="1" baseline="0"/>
              <a:t>šojo sektoriaus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1'!$F$1616</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1'!$A$1617:$A$1620</c:f>
              <c:strCache>
                <c:ptCount val="4"/>
                <c:pt idx="0">
                  <c:v>Viešojo valdymo agentūra </c:v>
                </c:pt>
                <c:pt idx="1">
                  <c:v>Vyriausioji rinkimų komisija </c:v>
                </c:pt>
                <c:pt idx="2">
                  <c:v>Centrinė projektų valdymo agentūra (CPVA) </c:v>
                </c:pt>
                <c:pt idx="3">
                  <c:v>Viešųjų pirkimų tarnyba </c:v>
                </c:pt>
              </c:strCache>
            </c:strRef>
          </c:cat>
          <c:val>
            <c:numRef>
              <c:f>'Sheet 1'!$G$1617:$G$1620</c:f>
              <c:numCache>
                <c:formatCode>0%</c:formatCode>
                <c:ptCount val="4"/>
                <c:pt idx="0">
                  <c:v>3.3000000000000002E-2</c:v>
                </c:pt>
                <c:pt idx="1">
                  <c:v>5.7000000000000002E-2</c:v>
                </c:pt>
                <c:pt idx="2">
                  <c:v>6.3E-2</c:v>
                </c:pt>
                <c:pt idx="3">
                  <c:v>0.13800000000000001</c:v>
                </c:pt>
              </c:numCache>
            </c:numRef>
          </c:val>
          <c:extLst>
            <c:ext xmlns:c16="http://schemas.microsoft.com/office/drawing/2014/chart" uri="{C3380CC4-5D6E-409C-BE32-E72D297353CC}">
              <c16:uniqueId val="{00000000-396A-41C0-B2C0-90199F214CD5}"/>
            </c:ext>
          </c:extLst>
        </c:ser>
        <c:ser>
          <c:idx val="1"/>
          <c:order val="1"/>
          <c:tx>
            <c:strRef>
              <c:f>'Sheet 1'!$D$1616</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1'!$A$1617:$A$1620</c:f>
              <c:strCache>
                <c:ptCount val="4"/>
                <c:pt idx="0">
                  <c:v>Viešojo valdymo agentūra </c:v>
                </c:pt>
                <c:pt idx="1">
                  <c:v>Vyriausioji rinkimų komisija </c:v>
                </c:pt>
                <c:pt idx="2">
                  <c:v>Centrinė projektų valdymo agentūra (CPVA) </c:v>
                </c:pt>
                <c:pt idx="3">
                  <c:v>Viešųjų pirkimų tarnyba </c:v>
                </c:pt>
              </c:strCache>
            </c:strRef>
          </c:cat>
          <c:val>
            <c:numRef>
              <c:f>'Sheet 1'!$E$1617:$E$1620</c:f>
              <c:numCache>
                <c:formatCode>0%</c:formatCode>
                <c:ptCount val="4"/>
                <c:pt idx="0">
                  <c:v>0.188</c:v>
                </c:pt>
                <c:pt idx="1">
                  <c:v>0.22800000000000001</c:v>
                </c:pt>
                <c:pt idx="2">
                  <c:v>0.253</c:v>
                </c:pt>
                <c:pt idx="3">
                  <c:v>0.36299999999999999</c:v>
                </c:pt>
              </c:numCache>
            </c:numRef>
          </c:val>
          <c:extLst>
            <c:ext xmlns:c16="http://schemas.microsoft.com/office/drawing/2014/chart" uri="{C3380CC4-5D6E-409C-BE32-E72D297353CC}">
              <c16:uniqueId val="{00000001-396A-41C0-B2C0-90199F214CD5}"/>
            </c:ext>
          </c:extLst>
        </c:ser>
        <c:ser>
          <c:idx val="2"/>
          <c:order val="2"/>
          <c:tx>
            <c:strRef>
              <c:f>'Sheet 1'!$B$1616</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1'!$A$1617:$A$1620</c:f>
              <c:strCache>
                <c:ptCount val="4"/>
                <c:pt idx="0">
                  <c:v>Viešojo valdymo agentūra </c:v>
                </c:pt>
                <c:pt idx="1">
                  <c:v>Vyriausioji rinkimų komisija </c:v>
                </c:pt>
                <c:pt idx="2">
                  <c:v>Centrinė projektų valdymo agentūra (CPVA) </c:v>
                </c:pt>
                <c:pt idx="3">
                  <c:v>Viešųjų pirkimų tarnyba </c:v>
                </c:pt>
              </c:strCache>
            </c:strRef>
          </c:cat>
          <c:val>
            <c:numRef>
              <c:f>'Sheet 1'!$C$1617:$C$1620</c:f>
              <c:numCache>
                <c:formatCode>0%</c:formatCode>
                <c:ptCount val="4"/>
                <c:pt idx="0">
                  <c:v>0.17399999999999999</c:v>
                </c:pt>
                <c:pt idx="1">
                  <c:v>0.29299999999999998</c:v>
                </c:pt>
                <c:pt idx="2">
                  <c:v>0.14399999999999999</c:v>
                </c:pt>
                <c:pt idx="3">
                  <c:v>0.13800000000000001</c:v>
                </c:pt>
              </c:numCache>
            </c:numRef>
          </c:val>
          <c:extLst>
            <c:ext xmlns:c16="http://schemas.microsoft.com/office/drawing/2014/chart" uri="{C3380CC4-5D6E-409C-BE32-E72D297353CC}">
              <c16:uniqueId val="{00000002-396A-41C0-B2C0-90199F214CD5}"/>
            </c:ext>
          </c:extLst>
        </c:ser>
        <c:ser>
          <c:idx val="3"/>
          <c:order val="3"/>
          <c:tx>
            <c:strRef>
              <c:f>'Sheet 1'!$H$1616</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1'!$A$1617:$A$1620</c:f>
              <c:strCache>
                <c:ptCount val="4"/>
                <c:pt idx="0">
                  <c:v>Viešojo valdymo agentūra </c:v>
                </c:pt>
                <c:pt idx="1">
                  <c:v>Vyriausioji rinkimų komisija </c:v>
                </c:pt>
                <c:pt idx="2">
                  <c:v>Centrinė projektų valdymo agentūra (CPVA) </c:v>
                </c:pt>
                <c:pt idx="3">
                  <c:v>Viešųjų pirkimų tarnyba </c:v>
                </c:pt>
              </c:strCache>
            </c:strRef>
          </c:cat>
          <c:val>
            <c:numRef>
              <c:f>'Sheet 1'!$I$1617:$I$1620</c:f>
              <c:numCache>
                <c:formatCode>0%</c:formatCode>
                <c:ptCount val="4"/>
                <c:pt idx="0">
                  <c:v>0.60499999999999998</c:v>
                </c:pt>
                <c:pt idx="1">
                  <c:v>0.42199999999999999</c:v>
                </c:pt>
                <c:pt idx="2">
                  <c:v>0.54100000000000004</c:v>
                </c:pt>
                <c:pt idx="3">
                  <c:v>0.36199999999999999</c:v>
                </c:pt>
              </c:numCache>
            </c:numRef>
          </c:val>
          <c:extLst>
            <c:ext xmlns:c16="http://schemas.microsoft.com/office/drawing/2014/chart" uri="{C3380CC4-5D6E-409C-BE32-E72D297353CC}">
              <c16:uniqueId val="{00000003-396A-41C0-B2C0-90199F214CD5}"/>
            </c:ext>
          </c:extLst>
        </c:ser>
        <c:dLbls>
          <c:showLegendKey val="0"/>
          <c:showVal val="0"/>
          <c:showCatName val="0"/>
          <c:showSerName val="0"/>
          <c:showPercent val="0"/>
          <c:showBubbleSize val="0"/>
        </c:dLbls>
        <c:gapWidth val="150"/>
        <c:shape val="box"/>
        <c:axId val="352353520"/>
        <c:axId val="1"/>
        <c:axId val="0"/>
      </c:bar3DChart>
      <c:catAx>
        <c:axId val="35235352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35352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finansinėse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1'!$F$1606</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1'!$A$1607:$A$1611</c:f>
              <c:strCache>
                <c:ptCount val="5"/>
                <c:pt idx="0">
                  <c:v>Valstybinė mokesčių inspekcija (VMI) </c:v>
                </c:pt>
                <c:pt idx="1">
                  <c:v>VšĮ „Inovacijų agentūra“ </c:v>
                </c:pt>
                <c:pt idx="2">
                  <c:v>VĮ „Registrų centras“ </c:v>
                </c:pt>
                <c:pt idx="3">
                  <c:v>Lietuvos bankas </c:v>
                </c:pt>
                <c:pt idx="4">
                  <c:v>Lietuvos teritorinės mutinės </c:v>
                </c:pt>
              </c:strCache>
            </c:strRef>
          </c:cat>
          <c:val>
            <c:numRef>
              <c:f>'Sheet 1'!$G$1607:$G$1611</c:f>
              <c:numCache>
                <c:formatCode>0%</c:formatCode>
                <c:ptCount val="5"/>
                <c:pt idx="0">
                  <c:v>3.9E-2</c:v>
                </c:pt>
                <c:pt idx="1">
                  <c:v>4.9000000000000002E-2</c:v>
                </c:pt>
                <c:pt idx="2">
                  <c:v>6.9000000000000006E-2</c:v>
                </c:pt>
                <c:pt idx="3">
                  <c:v>8.1000000000000003E-2</c:v>
                </c:pt>
                <c:pt idx="4">
                  <c:v>0.14000000000000001</c:v>
                </c:pt>
              </c:numCache>
            </c:numRef>
          </c:val>
          <c:extLst>
            <c:ext xmlns:c16="http://schemas.microsoft.com/office/drawing/2014/chart" uri="{C3380CC4-5D6E-409C-BE32-E72D297353CC}">
              <c16:uniqueId val="{00000000-A0B5-424F-A67E-A8CAFD73C217}"/>
            </c:ext>
          </c:extLst>
        </c:ser>
        <c:ser>
          <c:idx val="1"/>
          <c:order val="1"/>
          <c:tx>
            <c:strRef>
              <c:f>'Sheet 1'!$D$1606</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1'!$A$1607:$A$1611</c:f>
              <c:strCache>
                <c:ptCount val="5"/>
                <c:pt idx="0">
                  <c:v>Valstybinė mokesčių inspekcija (VMI) </c:v>
                </c:pt>
                <c:pt idx="1">
                  <c:v>VšĮ „Inovacijų agentūra“ </c:v>
                </c:pt>
                <c:pt idx="2">
                  <c:v>VĮ „Registrų centras“ </c:v>
                </c:pt>
                <c:pt idx="3">
                  <c:v>Lietuvos bankas </c:v>
                </c:pt>
                <c:pt idx="4">
                  <c:v>Lietuvos teritorinės mutinės </c:v>
                </c:pt>
              </c:strCache>
            </c:strRef>
          </c:cat>
          <c:val>
            <c:numRef>
              <c:f>'Sheet 1'!$E$1607:$E$1611</c:f>
              <c:numCache>
                <c:formatCode>0%</c:formatCode>
                <c:ptCount val="5"/>
                <c:pt idx="0">
                  <c:v>0.26800000000000002</c:v>
                </c:pt>
                <c:pt idx="1">
                  <c:v>0.19600000000000001</c:v>
                </c:pt>
                <c:pt idx="2">
                  <c:v>0.31</c:v>
                </c:pt>
                <c:pt idx="3">
                  <c:v>0.218</c:v>
                </c:pt>
                <c:pt idx="4">
                  <c:v>0.41</c:v>
                </c:pt>
              </c:numCache>
            </c:numRef>
          </c:val>
          <c:extLst>
            <c:ext xmlns:c16="http://schemas.microsoft.com/office/drawing/2014/chart" uri="{C3380CC4-5D6E-409C-BE32-E72D297353CC}">
              <c16:uniqueId val="{00000001-A0B5-424F-A67E-A8CAFD73C217}"/>
            </c:ext>
          </c:extLst>
        </c:ser>
        <c:ser>
          <c:idx val="2"/>
          <c:order val="2"/>
          <c:tx>
            <c:strRef>
              <c:f>'Sheet 1'!$B$1606</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1'!$A$1607:$A$1611</c:f>
              <c:strCache>
                <c:ptCount val="5"/>
                <c:pt idx="0">
                  <c:v>Valstybinė mokesčių inspekcija (VMI) </c:v>
                </c:pt>
                <c:pt idx="1">
                  <c:v>VšĮ „Inovacijų agentūra“ </c:v>
                </c:pt>
                <c:pt idx="2">
                  <c:v>VĮ „Registrų centras“ </c:v>
                </c:pt>
                <c:pt idx="3">
                  <c:v>Lietuvos bankas </c:v>
                </c:pt>
                <c:pt idx="4">
                  <c:v>Lietuvos teritorinės mutinės </c:v>
                </c:pt>
              </c:strCache>
            </c:strRef>
          </c:cat>
          <c:val>
            <c:numRef>
              <c:f>'Sheet 1'!$C$1607:$C$1611</c:f>
              <c:numCache>
                <c:formatCode>0%</c:formatCode>
                <c:ptCount val="5"/>
                <c:pt idx="0">
                  <c:v>0.373</c:v>
                </c:pt>
                <c:pt idx="1">
                  <c:v>0.17499999999999999</c:v>
                </c:pt>
                <c:pt idx="2">
                  <c:v>0.25800000000000001</c:v>
                </c:pt>
                <c:pt idx="3">
                  <c:v>0.29499999999999998</c:v>
                </c:pt>
                <c:pt idx="4">
                  <c:v>0.127</c:v>
                </c:pt>
              </c:numCache>
            </c:numRef>
          </c:val>
          <c:extLst>
            <c:ext xmlns:c16="http://schemas.microsoft.com/office/drawing/2014/chart" uri="{C3380CC4-5D6E-409C-BE32-E72D297353CC}">
              <c16:uniqueId val="{00000002-A0B5-424F-A67E-A8CAFD73C217}"/>
            </c:ext>
          </c:extLst>
        </c:ser>
        <c:ser>
          <c:idx val="3"/>
          <c:order val="3"/>
          <c:tx>
            <c:strRef>
              <c:f>'Sheet 1'!$H$1606</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1'!$A$1607:$A$1611</c:f>
              <c:strCache>
                <c:ptCount val="5"/>
                <c:pt idx="0">
                  <c:v>Valstybinė mokesčių inspekcija (VMI) </c:v>
                </c:pt>
                <c:pt idx="1">
                  <c:v>VšĮ „Inovacijų agentūra“ </c:v>
                </c:pt>
                <c:pt idx="2">
                  <c:v>VĮ „Registrų centras“ </c:v>
                </c:pt>
                <c:pt idx="3">
                  <c:v>Lietuvos bankas </c:v>
                </c:pt>
                <c:pt idx="4">
                  <c:v>Lietuvos teritorinės mutinės </c:v>
                </c:pt>
              </c:strCache>
            </c:strRef>
          </c:cat>
          <c:val>
            <c:numRef>
              <c:f>'Sheet 1'!$I$1607:$I$1611</c:f>
              <c:numCache>
                <c:formatCode>0%</c:formatCode>
                <c:ptCount val="5"/>
                <c:pt idx="0">
                  <c:v>0.32</c:v>
                </c:pt>
                <c:pt idx="1">
                  <c:v>0.57999999999999996</c:v>
                </c:pt>
                <c:pt idx="2">
                  <c:v>0.36299999999999999</c:v>
                </c:pt>
                <c:pt idx="3">
                  <c:v>0.40600000000000003</c:v>
                </c:pt>
                <c:pt idx="4">
                  <c:v>0.32400000000000001</c:v>
                </c:pt>
              </c:numCache>
            </c:numRef>
          </c:val>
          <c:extLst>
            <c:ext xmlns:c16="http://schemas.microsoft.com/office/drawing/2014/chart" uri="{C3380CC4-5D6E-409C-BE32-E72D297353CC}">
              <c16:uniqueId val="{00000003-A0B5-424F-A67E-A8CAFD73C217}"/>
            </c:ext>
          </c:extLst>
        </c:ser>
        <c:dLbls>
          <c:showLegendKey val="0"/>
          <c:showVal val="0"/>
          <c:showCatName val="0"/>
          <c:showSerName val="0"/>
          <c:showPercent val="0"/>
          <c:showBubbleSize val="0"/>
        </c:dLbls>
        <c:gapWidth val="150"/>
        <c:shape val="box"/>
        <c:axId val="352356400"/>
        <c:axId val="1"/>
        <c:axId val="0"/>
      </c:bar3DChart>
      <c:catAx>
        <c:axId val="352356400"/>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356400"/>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socialinės apsaugos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1'!$F$1625</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1'!$A$1626:$A$1628</c:f>
              <c:strCache>
                <c:ptCount val="3"/>
                <c:pt idx="0">
                  <c:v>Valstybinio socialinio draudimo fondo valdyba (SoDra) </c:v>
                </c:pt>
                <c:pt idx="1">
                  <c:v>Valstybinė darbo inspekcija </c:v>
                </c:pt>
                <c:pt idx="2">
                  <c:v>Neįgalumo ir darbingumo nustatymo tarnyba </c:v>
                </c:pt>
              </c:strCache>
            </c:strRef>
          </c:cat>
          <c:val>
            <c:numRef>
              <c:f>'Sheet 1'!$G$1626:$G$1628</c:f>
              <c:numCache>
                <c:formatCode>0%</c:formatCode>
                <c:ptCount val="3"/>
                <c:pt idx="0">
                  <c:v>4.2999999999999997E-2</c:v>
                </c:pt>
                <c:pt idx="1">
                  <c:v>6.2E-2</c:v>
                </c:pt>
                <c:pt idx="2">
                  <c:v>0.214</c:v>
                </c:pt>
              </c:numCache>
            </c:numRef>
          </c:val>
          <c:extLst>
            <c:ext xmlns:c16="http://schemas.microsoft.com/office/drawing/2014/chart" uri="{C3380CC4-5D6E-409C-BE32-E72D297353CC}">
              <c16:uniqueId val="{00000000-3408-4DF5-902A-BD5D8FDA8BBF}"/>
            </c:ext>
          </c:extLst>
        </c:ser>
        <c:ser>
          <c:idx val="1"/>
          <c:order val="1"/>
          <c:tx>
            <c:strRef>
              <c:f>'Sheet 1'!$D$1625</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1'!$A$1626:$A$1628</c:f>
              <c:strCache>
                <c:ptCount val="3"/>
                <c:pt idx="0">
                  <c:v>Valstybinio socialinio draudimo fondo valdyba (SoDra) </c:v>
                </c:pt>
                <c:pt idx="1">
                  <c:v>Valstybinė darbo inspekcija </c:v>
                </c:pt>
                <c:pt idx="2">
                  <c:v>Neįgalumo ir darbingumo nustatymo tarnyba </c:v>
                </c:pt>
              </c:strCache>
            </c:strRef>
          </c:cat>
          <c:val>
            <c:numRef>
              <c:f>'Sheet 1'!$E$1626:$E$1628</c:f>
              <c:numCache>
                <c:formatCode>0%</c:formatCode>
                <c:ptCount val="3"/>
                <c:pt idx="0">
                  <c:v>0.23499999999999999</c:v>
                </c:pt>
                <c:pt idx="1">
                  <c:v>0.317</c:v>
                </c:pt>
                <c:pt idx="2">
                  <c:v>0.41099999999999998</c:v>
                </c:pt>
              </c:numCache>
            </c:numRef>
          </c:val>
          <c:extLst>
            <c:ext xmlns:c16="http://schemas.microsoft.com/office/drawing/2014/chart" uri="{C3380CC4-5D6E-409C-BE32-E72D297353CC}">
              <c16:uniqueId val="{00000001-3408-4DF5-902A-BD5D8FDA8BBF}"/>
            </c:ext>
          </c:extLst>
        </c:ser>
        <c:ser>
          <c:idx val="2"/>
          <c:order val="2"/>
          <c:tx>
            <c:strRef>
              <c:f>'Sheet 1'!$B$1625</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1'!$A$1626:$A$1628</c:f>
              <c:strCache>
                <c:ptCount val="3"/>
                <c:pt idx="0">
                  <c:v>Valstybinio socialinio draudimo fondo valdyba (SoDra) </c:v>
                </c:pt>
                <c:pt idx="1">
                  <c:v>Valstybinė darbo inspekcija </c:v>
                </c:pt>
                <c:pt idx="2">
                  <c:v>Neįgalumo ir darbingumo nustatymo tarnyba </c:v>
                </c:pt>
              </c:strCache>
            </c:strRef>
          </c:cat>
          <c:val>
            <c:numRef>
              <c:f>'Sheet 1'!$C$1626:$C$1628</c:f>
              <c:numCache>
                <c:formatCode>0%</c:formatCode>
                <c:ptCount val="3"/>
                <c:pt idx="0">
                  <c:v>0.313</c:v>
                </c:pt>
                <c:pt idx="1">
                  <c:v>0.214</c:v>
                </c:pt>
                <c:pt idx="2">
                  <c:v>0.1</c:v>
                </c:pt>
              </c:numCache>
            </c:numRef>
          </c:val>
          <c:extLst>
            <c:ext xmlns:c16="http://schemas.microsoft.com/office/drawing/2014/chart" uri="{C3380CC4-5D6E-409C-BE32-E72D297353CC}">
              <c16:uniqueId val="{00000002-3408-4DF5-902A-BD5D8FDA8BBF}"/>
            </c:ext>
          </c:extLst>
        </c:ser>
        <c:ser>
          <c:idx val="3"/>
          <c:order val="3"/>
          <c:tx>
            <c:strRef>
              <c:f>'Sheet 1'!$H$1625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1'!$A$1626:$A$1628</c:f>
              <c:strCache>
                <c:ptCount val="3"/>
                <c:pt idx="0">
                  <c:v>Valstybinio socialinio draudimo fondo valdyba (SoDra) </c:v>
                </c:pt>
                <c:pt idx="1">
                  <c:v>Valstybinė darbo inspekcija </c:v>
                </c:pt>
                <c:pt idx="2">
                  <c:v>Neįgalumo ir darbingumo nustatymo tarnyba </c:v>
                </c:pt>
              </c:strCache>
            </c:strRef>
          </c:cat>
          <c:val>
            <c:numRef>
              <c:f>'Sheet 1'!$I$1626:$I$1628</c:f>
              <c:numCache>
                <c:formatCode>0%</c:formatCode>
                <c:ptCount val="3"/>
                <c:pt idx="0">
                  <c:v>0.40899999999999997</c:v>
                </c:pt>
                <c:pt idx="1">
                  <c:v>0.40699999999999997</c:v>
                </c:pt>
                <c:pt idx="2">
                  <c:v>0.27400000000000002</c:v>
                </c:pt>
              </c:numCache>
            </c:numRef>
          </c:val>
          <c:extLst>
            <c:ext xmlns:c16="http://schemas.microsoft.com/office/drawing/2014/chart" uri="{C3380CC4-5D6E-409C-BE32-E72D297353CC}">
              <c16:uniqueId val="{00000003-3408-4DF5-902A-BD5D8FDA8BBF}"/>
            </c:ext>
          </c:extLst>
        </c:ser>
        <c:dLbls>
          <c:showLegendKey val="0"/>
          <c:showVal val="0"/>
          <c:showCatName val="0"/>
          <c:showSerName val="0"/>
          <c:showPercent val="0"/>
          <c:showBubbleSize val="0"/>
        </c:dLbls>
        <c:gapWidth val="150"/>
        <c:shape val="box"/>
        <c:axId val="352821552"/>
        <c:axId val="1"/>
        <c:axId val="0"/>
      </c:bar3DChart>
      <c:catAx>
        <c:axId val="35282155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821552"/>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transporto ir susisiekimo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1'!$F$1633</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1'!$A$1634:$A$1640</c:f>
              <c:strCache>
                <c:ptCount val="7"/>
                <c:pt idx="0">
                  <c:v>AB „Lietuvos oro uostai“ </c:v>
                </c:pt>
                <c:pt idx="1">
                  <c:v>Lietuvos transporto saugos administracija </c:v>
                </c:pt>
                <c:pt idx="2">
                  <c:v>AB „Lietuvos paštas“ </c:v>
                </c:pt>
                <c:pt idx="3">
                  <c:v> AB „Klaipėdos valstybinio jūrų uosto direkcija“ </c:v>
                </c:pt>
                <c:pt idx="4">
                  <c:v>AB „Lietuvos geležinkeliai“ </c:v>
                </c:pt>
                <c:pt idx="5">
                  <c:v>VĮ „Regitra“ </c:v>
                </c:pt>
                <c:pt idx="6">
                  <c:v>Privalomos automobilių techninės apžiūros įmonės (techninės apžiūros centrai) </c:v>
                </c:pt>
              </c:strCache>
            </c:strRef>
          </c:cat>
          <c:val>
            <c:numRef>
              <c:f>'Sheet 1'!$G$1634:$G$1640</c:f>
              <c:numCache>
                <c:formatCode>0%</c:formatCode>
                <c:ptCount val="7"/>
                <c:pt idx="0">
                  <c:v>3.6999999999999998E-2</c:v>
                </c:pt>
                <c:pt idx="1">
                  <c:v>0.04</c:v>
                </c:pt>
                <c:pt idx="2">
                  <c:v>4.3999999999999997E-2</c:v>
                </c:pt>
                <c:pt idx="3">
                  <c:v>7.9000000000000001E-2</c:v>
                </c:pt>
                <c:pt idx="4">
                  <c:v>0.11899999999999999</c:v>
                </c:pt>
                <c:pt idx="5">
                  <c:v>0.13500000000000001</c:v>
                </c:pt>
                <c:pt idx="6">
                  <c:v>0.20499999999999999</c:v>
                </c:pt>
              </c:numCache>
            </c:numRef>
          </c:val>
          <c:extLst>
            <c:ext xmlns:c16="http://schemas.microsoft.com/office/drawing/2014/chart" uri="{C3380CC4-5D6E-409C-BE32-E72D297353CC}">
              <c16:uniqueId val="{00000000-1924-4D70-9CE5-4E50CCF5C6DA}"/>
            </c:ext>
          </c:extLst>
        </c:ser>
        <c:ser>
          <c:idx val="1"/>
          <c:order val="1"/>
          <c:tx>
            <c:strRef>
              <c:f>'Sheet 1'!$D$1633</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1'!$A$1634:$A$1640</c:f>
              <c:strCache>
                <c:ptCount val="7"/>
                <c:pt idx="0">
                  <c:v>AB „Lietuvos oro uostai“ </c:v>
                </c:pt>
                <c:pt idx="1">
                  <c:v>Lietuvos transporto saugos administracija </c:v>
                </c:pt>
                <c:pt idx="2">
                  <c:v>AB „Lietuvos paštas“ </c:v>
                </c:pt>
                <c:pt idx="3">
                  <c:v> AB „Klaipėdos valstybinio jūrų uosto direkcija“ </c:v>
                </c:pt>
                <c:pt idx="4">
                  <c:v>AB „Lietuvos geležinkeliai“ </c:v>
                </c:pt>
                <c:pt idx="5">
                  <c:v>VĮ „Regitra“ </c:v>
                </c:pt>
                <c:pt idx="6">
                  <c:v>Privalomos automobilių techninės apžiūros įmonės (techninės apžiūros centrai) </c:v>
                </c:pt>
              </c:strCache>
            </c:strRef>
          </c:cat>
          <c:val>
            <c:numRef>
              <c:f>'Sheet 1'!$E$1634:$E$1640</c:f>
              <c:numCache>
                <c:formatCode>0%</c:formatCode>
                <c:ptCount val="7"/>
                <c:pt idx="0">
                  <c:v>0.21299999999999999</c:v>
                </c:pt>
                <c:pt idx="1">
                  <c:v>0.23499999999999999</c:v>
                </c:pt>
                <c:pt idx="2">
                  <c:v>0.21</c:v>
                </c:pt>
                <c:pt idx="3">
                  <c:v>0.25900000000000001</c:v>
                </c:pt>
                <c:pt idx="4">
                  <c:v>0.309</c:v>
                </c:pt>
                <c:pt idx="5">
                  <c:v>0.40799999999999997</c:v>
                </c:pt>
                <c:pt idx="6">
                  <c:v>0.43099999999999999</c:v>
                </c:pt>
              </c:numCache>
            </c:numRef>
          </c:val>
          <c:extLst>
            <c:ext xmlns:c16="http://schemas.microsoft.com/office/drawing/2014/chart" uri="{C3380CC4-5D6E-409C-BE32-E72D297353CC}">
              <c16:uniqueId val="{00000001-1924-4D70-9CE5-4E50CCF5C6DA}"/>
            </c:ext>
          </c:extLst>
        </c:ser>
        <c:ser>
          <c:idx val="2"/>
          <c:order val="2"/>
          <c:tx>
            <c:strRef>
              <c:f>'Sheet 1'!$B$1633</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1'!$A$1634:$A$1640</c:f>
              <c:strCache>
                <c:ptCount val="7"/>
                <c:pt idx="0">
                  <c:v>AB „Lietuvos oro uostai“ </c:v>
                </c:pt>
                <c:pt idx="1">
                  <c:v>Lietuvos transporto saugos administracija </c:v>
                </c:pt>
                <c:pt idx="2">
                  <c:v>AB „Lietuvos paštas“ </c:v>
                </c:pt>
                <c:pt idx="3">
                  <c:v> AB „Klaipėdos valstybinio jūrų uosto direkcija“ </c:v>
                </c:pt>
                <c:pt idx="4">
                  <c:v>AB „Lietuvos geležinkeliai“ </c:v>
                </c:pt>
                <c:pt idx="5">
                  <c:v>VĮ „Regitra“ </c:v>
                </c:pt>
                <c:pt idx="6">
                  <c:v>Privalomos automobilių techninės apžiūros įmonės (techninės apžiūros centrai) </c:v>
                </c:pt>
              </c:strCache>
            </c:strRef>
          </c:cat>
          <c:val>
            <c:numRef>
              <c:f>'Sheet 1'!$C$1634:$C$1640</c:f>
              <c:numCache>
                <c:formatCode>0%</c:formatCode>
                <c:ptCount val="7"/>
                <c:pt idx="0">
                  <c:v>0.22600000000000001</c:v>
                </c:pt>
                <c:pt idx="1">
                  <c:v>0.14599999999999999</c:v>
                </c:pt>
                <c:pt idx="2">
                  <c:v>0.253</c:v>
                </c:pt>
                <c:pt idx="3">
                  <c:v>0.14299999999999999</c:v>
                </c:pt>
                <c:pt idx="4">
                  <c:v>0.13500000000000001</c:v>
                </c:pt>
                <c:pt idx="5">
                  <c:v>0.156</c:v>
                </c:pt>
                <c:pt idx="6">
                  <c:v>0.10100000000000001</c:v>
                </c:pt>
              </c:numCache>
            </c:numRef>
          </c:val>
          <c:extLst>
            <c:ext xmlns:c16="http://schemas.microsoft.com/office/drawing/2014/chart" uri="{C3380CC4-5D6E-409C-BE32-E72D297353CC}">
              <c16:uniqueId val="{00000002-1924-4D70-9CE5-4E50CCF5C6DA}"/>
            </c:ext>
          </c:extLst>
        </c:ser>
        <c:ser>
          <c:idx val="3"/>
          <c:order val="3"/>
          <c:tx>
            <c:strRef>
              <c:f>'Sheet 1'!$H$1633</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1'!$A$1634:$A$1640</c:f>
              <c:strCache>
                <c:ptCount val="7"/>
                <c:pt idx="0">
                  <c:v>AB „Lietuvos oro uostai“ </c:v>
                </c:pt>
                <c:pt idx="1">
                  <c:v>Lietuvos transporto saugos administracija </c:v>
                </c:pt>
                <c:pt idx="2">
                  <c:v>AB „Lietuvos paštas“ </c:v>
                </c:pt>
                <c:pt idx="3">
                  <c:v> AB „Klaipėdos valstybinio jūrų uosto direkcija“ </c:v>
                </c:pt>
                <c:pt idx="4">
                  <c:v>AB „Lietuvos geležinkeliai“ </c:v>
                </c:pt>
                <c:pt idx="5">
                  <c:v>VĮ „Regitra“ </c:v>
                </c:pt>
                <c:pt idx="6">
                  <c:v>Privalomos automobilių techninės apžiūros įmonės (techninės apžiūros centrai) </c:v>
                </c:pt>
              </c:strCache>
            </c:strRef>
          </c:cat>
          <c:val>
            <c:numRef>
              <c:f>'Sheet 1'!$I$1634:$I$1640</c:f>
              <c:numCache>
                <c:formatCode>0%</c:formatCode>
                <c:ptCount val="7"/>
                <c:pt idx="0">
                  <c:v>0.52400000000000002</c:v>
                </c:pt>
                <c:pt idx="1">
                  <c:v>0.57899999999999996</c:v>
                </c:pt>
                <c:pt idx="2">
                  <c:v>0.49299999999999999</c:v>
                </c:pt>
                <c:pt idx="3">
                  <c:v>0.51800000000000002</c:v>
                </c:pt>
                <c:pt idx="4">
                  <c:v>0.438</c:v>
                </c:pt>
                <c:pt idx="5">
                  <c:v>0.30099999999999999</c:v>
                </c:pt>
                <c:pt idx="6">
                  <c:v>0.26300000000000001</c:v>
                </c:pt>
              </c:numCache>
            </c:numRef>
          </c:val>
          <c:extLst>
            <c:ext xmlns:c16="http://schemas.microsoft.com/office/drawing/2014/chart" uri="{C3380CC4-5D6E-409C-BE32-E72D297353CC}">
              <c16:uniqueId val="{00000003-1924-4D70-9CE5-4E50CCF5C6DA}"/>
            </c:ext>
          </c:extLst>
        </c:ser>
        <c:dLbls>
          <c:showLegendKey val="0"/>
          <c:showVal val="0"/>
          <c:showCatName val="0"/>
          <c:showSerName val="0"/>
          <c:showPercent val="0"/>
          <c:showBubbleSize val="0"/>
        </c:dLbls>
        <c:gapWidth val="150"/>
        <c:shape val="box"/>
        <c:axId val="352822992"/>
        <c:axId val="1"/>
        <c:axId val="0"/>
      </c:bar3DChart>
      <c:catAx>
        <c:axId val="35282299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822992"/>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su sveikatos priežiūra ir apsauga susijusiose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1'!$F$1645</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1'!$A$1646:$A$1653</c:f>
              <c:strCache>
                <c:ptCount val="8"/>
                <c:pt idx="0">
                  <c:v>Greitosios medicinos pagalbos (GMP) tarnyba </c:v>
                </c:pt>
                <c:pt idx="1">
                  <c:v>Valstybinė ligonių kasa ir jos teritoriniai padaliniai </c:v>
                </c:pt>
                <c:pt idx="2">
                  <c:v>Privačios gydymo įstaigos </c:v>
                </c:pt>
                <c:pt idx="3">
                  <c:v>Valstybinė maisto ir veterinarijos tarnyba (VMVT) </c:v>
                </c:pt>
                <c:pt idx="4">
                  <c:v>Valstybinė vaistų kontrolės tarnyba </c:v>
                </c:pt>
                <c:pt idx="5">
                  <c:v>Poliklinikos </c:v>
                </c:pt>
                <c:pt idx="6">
                  <c:v>Respublikinės ligoninės / klinikos </c:v>
                </c:pt>
                <c:pt idx="7">
                  <c:v>Miestų ir rajonų ligoninės </c:v>
                </c:pt>
              </c:strCache>
            </c:strRef>
          </c:cat>
          <c:val>
            <c:numRef>
              <c:f>'Sheet 1'!$G$1646:$G$1653</c:f>
              <c:numCache>
                <c:formatCode>0%</c:formatCode>
                <c:ptCount val="8"/>
                <c:pt idx="0">
                  <c:v>4.3999999999999997E-2</c:v>
                </c:pt>
                <c:pt idx="1">
                  <c:v>7.5999999999999998E-2</c:v>
                </c:pt>
                <c:pt idx="2">
                  <c:v>0.10199999999999999</c:v>
                </c:pt>
                <c:pt idx="3">
                  <c:v>0.183</c:v>
                </c:pt>
                <c:pt idx="4">
                  <c:v>0.20499999999999999</c:v>
                </c:pt>
                <c:pt idx="5">
                  <c:v>0.22600000000000001</c:v>
                </c:pt>
                <c:pt idx="6">
                  <c:v>0.32500000000000001</c:v>
                </c:pt>
                <c:pt idx="7">
                  <c:v>0.35699999999999998</c:v>
                </c:pt>
              </c:numCache>
            </c:numRef>
          </c:val>
          <c:extLst>
            <c:ext xmlns:c16="http://schemas.microsoft.com/office/drawing/2014/chart" uri="{C3380CC4-5D6E-409C-BE32-E72D297353CC}">
              <c16:uniqueId val="{00000000-AFB8-40C4-A8AA-A137D5A57F98}"/>
            </c:ext>
          </c:extLst>
        </c:ser>
        <c:ser>
          <c:idx val="1"/>
          <c:order val="1"/>
          <c:tx>
            <c:strRef>
              <c:f>'Sheet 1'!$D$1645</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1'!$A$1646:$A$1653</c:f>
              <c:strCache>
                <c:ptCount val="8"/>
                <c:pt idx="0">
                  <c:v>Greitosios medicinos pagalbos (GMP) tarnyba </c:v>
                </c:pt>
                <c:pt idx="1">
                  <c:v>Valstybinė ligonių kasa ir jos teritoriniai padaliniai </c:v>
                </c:pt>
                <c:pt idx="2">
                  <c:v>Privačios gydymo įstaigos </c:v>
                </c:pt>
                <c:pt idx="3">
                  <c:v>Valstybinė maisto ir veterinarijos tarnyba (VMVT) </c:v>
                </c:pt>
                <c:pt idx="4">
                  <c:v>Valstybinė vaistų kontrolės tarnyba </c:v>
                </c:pt>
                <c:pt idx="5">
                  <c:v>Poliklinikos </c:v>
                </c:pt>
                <c:pt idx="6">
                  <c:v>Respublikinės ligoninės / klinikos </c:v>
                </c:pt>
                <c:pt idx="7">
                  <c:v>Miestų ir rajonų ligoninės </c:v>
                </c:pt>
              </c:strCache>
            </c:strRef>
          </c:cat>
          <c:val>
            <c:numRef>
              <c:f>'Sheet 1'!$E$1646:$E$1653</c:f>
              <c:numCache>
                <c:formatCode>0%</c:formatCode>
                <c:ptCount val="8"/>
                <c:pt idx="0">
                  <c:v>0.191</c:v>
                </c:pt>
                <c:pt idx="1">
                  <c:v>0.28299999999999997</c:v>
                </c:pt>
                <c:pt idx="2">
                  <c:v>0.28999999999999998</c:v>
                </c:pt>
                <c:pt idx="3">
                  <c:v>0.39</c:v>
                </c:pt>
                <c:pt idx="4">
                  <c:v>0.33300000000000002</c:v>
                </c:pt>
                <c:pt idx="5">
                  <c:v>0.503</c:v>
                </c:pt>
                <c:pt idx="6">
                  <c:v>0.47899999999999998</c:v>
                </c:pt>
                <c:pt idx="7">
                  <c:v>0.47</c:v>
                </c:pt>
              </c:numCache>
            </c:numRef>
          </c:val>
          <c:extLst>
            <c:ext xmlns:c16="http://schemas.microsoft.com/office/drawing/2014/chart" uri="{C3380CC4-5D6E-409C-BE32-E72D297353CC}">
              <c16:uniqueId val="{00000001-AFB8-40C4-A8AA-A137D5A57F98}"/>
            </c:ext>
          </c:extLst>
        </c:ser>
        <c:ser>
          <c:idx val="2"/>
          <c:order val="2"/>
          <c:tx>
            <c:strRef>
              <c:f>'Sheet 1'!$B$1645</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1'!$A$1646:$A$1653</c:f>
              <c:strCache>
                <c:ptCount val="8"/>
                <c:pt idx="0">
                  <c:v>Greitosios medicinos pagalbos (GMP) tarnyba </c:v>
                </c:pt>
                <c:pt idx="1">
                  <c:v>Valstybinė ligonių kasa ir jos teritoriniai padaliniai </c:v>
                </c:pt>
                <c:pt idx="2">
                  <c:v>Privačios gydymo įstaigos </c:v>
                </c:pt>
                <c:pt idx="3">
                  <c:v>Valstybinė maisto ir veterinarijos tarnyba (VMVT) </c:v>
                </c:pt>
                <c:pt idx="4">
                  <c:v>Valstybinė vaistų kontrolės tarnyba </c:v>
                </c:pt>
                <c:pt idx="5">
                  <c:v>Poliklinikos </c:v>
                </c:pt>
                <c:pt idx="6">
                  <c:v>Respublikinės ligoninės / klinikos </c:v>
                </c:pt>
                <c:pt idx="7">
                  <c:v>Miestų ir rajonų ligoninės </c:v>
                </c:pt>
              </c:strCache>
            </c:strRef>
          </c:cat>
          <c:val>
            <c:numRef>
              <c:f>'Sheet 1'!$C$1646:$C$1653</c:f>
              <c:numCache>
                <c:formatCode>0%</c:formatCode>
                <c:ptCount val="8"/>
                <c:pt idx="0">
                  <c:v>0.40699999999999997</c:v>
                </c:pt>
                <c:pt idx="1">
                  <c:v>0.23</c:v>
                </c:pt>
                <c:pt idx="2">
                  <c:v>0.32400000000000001</c:v>
                </c:pt>
                <c:pt idx="3">
                  <c:v>0.09</c:v>
                </c:pt>
                <c:pt idx="4">
                  <c:v>9.1999999999999998E-2</c:v>
                </c:pt>
                <c:pt idx="5">
                  <c:v>0.10199999999999999</c:v>
                </c:pt>
                <c:pt idx="6">
                  <c:v>4.3999999999999997E-2</c:v>
                </c:pt>
                <c:pt idx="7">
                  <c:v>2.9000000000000001E-2</c:v>
                </c:pt>
              </c:numCache>
            </c:numRef>
          </c:val>
          <c:extLst>
            <c:ext xmlns:c16="http://schemas.microsoft.com/office/drawing/2014/chart" uri="{C3380CC4-5D6E-409C-BE32-E72D297353CC}">
              <c16:uniqueId val="{00000002-AFB8-40C4-A8AA-A137D5A57F98}"/>
            </c:ext>
          </c:extLst>
        </c:ser>
        <c:ser>
          <c:idx val="3"/>
          <c:order val="3"/>
          <c:tx>
            <c:strRef>
              <c:f>'Sheet 1'!$H$1645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1'!$A$1646:$A$1653</c:f>
              <c:strCache>
                <c:ptCount val="8"/>
                <c:pt idx="0">
                  <c:v>Greitosios medicinos pagalbos (GMP) tarnyba </c:v>
                </c:pt>
                <c:pt idx="1">
                  <c:v>Valstybinė ligonių kasa ir jos teritoriniai padaliniai </c:v>
                </c:pt>
                <c:pt idx="2">
                  <c:v>Privačios gydymo įstaigos </c:v>
                </c:pt>
                <c:pt idx="3">
                  <c:v>Valstybinė maisto ir veterinarijos tarnyba (VMVT) </c:v>
                </c:pt>
                <c:pt idx="4">
                  <c:v>Valstybinė vaistų kontrolės tarnyba </c:v>
                </c:pt>
                <c:pt idx="5">
                  <c:v>Poliklinikos </c:v>
                </c:pt>
                <c:pt idx="6">
                  <c:v>Respublikinės ligoninės / klinikos </c:v>
                </c:pt>
                <c:pt idx="7">
                  <c:v>Miestų ir rajonų ligoninės </c:v>
                </c:pt>
              </c:strCache>
            </c:strRef>
          </c:cat>
          <c:val>
            <c:numRef>
              <c:f>'Sheet 1'!$I$1646:$I$1653</c:f>
              <c:numCache>
                <c:formatCode>0%</c:formatCode>
                <c:ptCount val="8"/>
                <c:pt idx="0">
                  <c:v>0.35799999999999998</c:v>
                </c:pt>
                <c:pt idx="1">
                  <c:v>0.41099999999999998</c:v>
                </c:pt>
                <c:pt idx="2">
                  <c:v>0.28399999999999997</c:v>
                </c:pt>
                <c:pt idx="3">
                  <c:v>0.33600000000000002</c:v>
                </c:pt>
                <c:pt idx="4">
                  <c:v>0.37</c:v>
                </c:pt>
                <c:pt idx="5">
                  <c:v>0.17</c:v>
                </c:pt>
                <c:pt idx="6">
                  <c:v>0.152</c:v>
                </c:pt>
                <c:pt idx="7">
                  <c:v>0.14299999999999999</c:v>
                </c:pt>
              </c:numCache>
            </c:numRef>
          </c:val>
          <c:extLst>
            <c:ext xmlns:c16="http://schemas.microsoft.com/office/drawing/2014/chart" uri="{C3380CC4-5D6E-409C-BE32-E72D297353CC}">
              <c16:uniqueId val="{00000003-AFB8-40C4-A8AA-A137D5A57F98}"/>
            </c:ext>
          </c:extLst>
        </c:ser>
        <c:dLbls>
          <c:showLegendKey val="0"/>
          <c:showVal val="0"/>
          <c:showCatName val="0"/>
          <c:showSerName val="0"/>
          <c:showPercent val="0"/>
          <c:showBubbleSize val="0"/>
        </c:dLbls>
        <c:gapWidth val="150"/>
        <c:shape val="box"/>
        <c:axId val="352829232"/>
        <c:axId val="1"/>
        <c:axId val="0"/>
      </c:bar3DChart>
      <c:catAx>
        <c:axId val="352829232"/>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829232"/>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teisėsaugos, migracijos, saugumo ir kariuomenės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manualLayout>
          <c:layoutTarget val="inner"/>
          <c:xMode val="edge"/>
          <c:yMode val="edge"/>
          <c:x val="0.46901544881467172"/>
          <c:y val="8.712452252783788E-2"/>
          <c:w val="0.50674843196876029"/>
          <c:h val="0.78113997593069284"/>
        </c:manualLayout>
      </c:layout>
      <c:bar3DChart>
        <c:barDir val="bar"/>
        <c:grouping val="stacked"/>
        <c:varyColors val="0"/>
        <c:ser>
          <c:idx val="0"/>
          <c:order val="0"/>
          <c:tx>
            <c:strRef>
              <c:f>'Sheet 1'!$F$1658</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1'!$A$1659:$A$1668</c:f>
              <c:strCache>
                <c:ptCount val="10"/>
                <c:pt idx="0">
                  <c:v>Priešgaisrinės apsaugos ir gelbėjimo departamentas ir jo teritoriniai padaliniai </c:v>
                </c:pt>
                <c:pt idx="1">
                  <c:v>Lietuvos kariuomenė  </c:v>
                </c:pt>
                <c:pt idx="2">
                  <c:v>Migracijos departamentas </c:v>
                </c:pt>
                <c:pt idx="3">
                  <c:v>Gynybos resursų agentūra </c:v>
                </c:pt>
                <c:pt idx="4">
                  <c:v>Valstybės sienos apsaugos tarnyba (VSAT) </c:v>
                </c:pt>
                <c:pt idx="5">
                  <c:v>Specialiųjų tyrimų tarnyba (STT) </c:v>
                </c:pt>
                <c:pt idx="6">
                  <c:v>Teritoriniai policijos komisariatai </c:v>
                </c:pt>
                <c:pt idx="7">
                  <c:v>Finansinių nusikaltimų tyrimo tarnyba (FNTT) </c:v>
                </c:pt>
                <c:pt idx="8">
                  <c:v>Kelių policijos tarnyba </c:v>
                </c:pt>
                <c:pt idx="9">
                  <c:v>Lietuvos kalėjimų tarnyba </c:v>
                </c:pt>
              </c:strCache>
            </c:strRef>
          </c:cat>
          <c:val>
            <c:numRef>
              <c:f>'Sheet 1'!$G$1659:$G$1668</c:f>
              <c:numCache>
                <c:formatCode>0%</c:formatCode>
                <c:ptCount val="10"/>
                <c:pt idx="0">
                  <c:v>2.5999999999999999E-2</c:v>
                </c:pt>
                <c:pt idx="1">
                  <c:v>4.3999999999999997E-2</c:v>
                </c:pt>
                <c:pt idx="2">
                  <c:v>4.4999999999999998E-2</c:v>
                </c:pt>
                <c:pt idx="3">
                  <c:v>4.7E-2</c:v>
                </c:pt>
                <c:pt idx="4">
                  <c:v>5.2999999999999999E-2</c:v>
                </c:pt>
                <c:pt idx="5">
                  <c:v>6.0999999999999999E-2</c:v>
                </c:pt>
                <c:pt idx="6">
                  <c:v>7.1999999999999995E-2</c:v>
                </c:pt>
                <c:pt idx="7">
                  <c:v>7.1999999999999995E-2</c:v>
                </c:pt>
                <c:pt idx="8">
                  <c:v>9.1999999999999998E-2</c:v>
                </c:pt>
                <c:pt idx="9">
                  <c:v>0.11899999999999999</c:v>
                </c:pt>
              </c:numCache>
            </c:numRef>
          </c:val>
          <c:extLst>
            <c:ext xmlns:c16="http://schemas.microsoft.com/office/drawing/2014/chart" uri="{C3380CC4-5D6E-409C-BE32-E72D297353CC}">
              <c16:uniqueId val="{00000000-8BCC-495B-934E-FC937C867F97}"/>
            </c:ext>
          </c:extLst>
        </c:ser>
        <c:ser>
          <c:idx val="1"/>
          <c:order val="1"/>
          <c:tx>
            <c:strRef>
              <c:f>'Sheet 1'!$D$1658</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1'!$A$1659:$A$1668</c:f>
              <c:strCache>
                <c:ptCount val="10"/>
                <c:pt idx="0">
                  <c:v>Priešgaisrinės apsaugos ir gelbėjimo departamentas ir jo teritoriniai padaliniai </c:v>
                </c:pt>
                <c:pt idx="1">
                  <c:v>Lietuvos kariuomenė  </c:v>
                </c:pt>
                <c:pt idx="2">
                  <c:v>Migracijos departamentas </c:v>
                </c:pt>
                <c:pt idx="3">
                  <c:v>Gynybos resursų agentūra </c:v>
                </c:pt>
                <c:pt idx="4">
                  <c:v>Valstybės sienos apsaugos tarnyba (VSAT) </c:v>
                </c:pt>
                <c:pt idx="5">
                  <c:v>Specialiųjų tyrimų tarnyba (STT) </c:v>
                </c:pt>
                <c:pt idx="6">
                  <c:v>Teritoriniai policijos komisariatai </c:v>
                </c:pt>
                <c:pt idx="7">
                  <c:v>Finansinių nusikaltimų tyrimo tarnyba (FNTT) </c:v>
                </c:pt>
                <c:pt idx="8">
                  <c:v>Kelių policijos tarnyba </c:v>
                </c:pt>
                <c:pt idx="9">
                  <c:v>Lietuvos kalėjimų tarnyba </c:v>
                </c:pt>
              </c:strCache>
            </c:strRef>
          </c:cat>
          <c:val>
            <c:numRef>
              <c:f>'Sheet 1'!$E$1659:$E$1668</c:f>
              <c:numCache>
                <c:formatCode>0%</c:formatCode>
                <c:ptCount val="10"/>
                <c:pt idx="0">
                  <c:v>0.16200000000000001</c:v>
                </c:pt>
                <c:pt idx="1">
                  <c:v>0.24199999999999999</c:v>
                </c:pt>
                <c:pt idx="2">
                  <c:v>0.28000000000000003</c:v>
                </c:pt>
                <c:pt idx="3">
                  <c:v>0.20499999999999999</c:v>
                </c:pt>
                <c:pt idx="4">
                  <c:v>0.27400000000000002</c:v>
                </c:pt>
                <c:pt idx="5">
                  <c:v>0.251</c:v>
                </c:pt>
                <c:pt idx="6">
                  <c:v>0.39100000000000001</c:v>
                </c:pt>
                <c:pt idx="7">
                  <c:v>0.25700000000000001</c:v>
                </c:pt>
                <c:pt idx="8">
                  <c:v>0.42199999999999999</c:v>
                </c:pt>
                <c:pt idx="9">
                  <c:v>0.33700000000000002</c:v>
                </c:pt>
              </c:numCache>
            </c:numRef>
          </c:val>
          <c:extLst>
            <c:ext xmlns:c16="http://schemas.microsoft.com/office/drawing/2014/chart" uri="{C3380CC4-5D6E-409C-BE32-E72D297353CC}">
              <c16:uniqueId val="{00000001-8BCC-495B-934E-FC937C867F97}"/>
            </c:ext>
          </c:extLst>
        </c:ser>
        <c:ser>
          <c:idx val="2"/>
          <c:order val="2"/>
          <c:tx>
            <c:strRef>
              <c:f>'Sheet 1'!$B$1658</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1'!$A$1659:$A$1668</c:f>
              <c:strCache>
                <c:ptCount val="10"/>
                <c:pt idx="0">
                  <c:v>Priešgaisrinės apsaugos ir gelbėjimo departamentas ir jo teritoriniai padaliniai </c:v>
                </c:pt>
                <c:pt idx="1">
                  <c:v>Lietuvos kariuomenė  </c:v>
                </c:pt>
                <c:pt idx="2">
                  <c:v>Migracijos departamentas </c:v>
                </c:pt>
                <c:pt idx="3">
                  <c:v>Gynybos resursų agentūra </c:v>
                </c:pt>
                <c:pt idx="4">
                  <c:v>Valstybės sienos apsaugos tarnyba (VSAT) </c:v>
                </c:pt>
                <c:pt idx="5">
                  <c:v>Specialiųjų tyrimų tarnyba (STT) </c:v>
                </c:pt>
                <c:pt idx="6">
                  <c:v>Teritoriniai policijos komisariatai </c:v>
                </c:pt>
                <c:pt idx="7">
                  <c:v>Finansinių nusikaltimų tyrimo tarnyba (FNTT) </c:v>
                </c:pt>
                <c:pt idx="8">
                  <c:v>Kelių policijos tarnyba </c:v>
                </c:pt>
                <c:pt idx="9">
                  <c:v>Lietuvos kalėjimų tarnyba </c:v>
                </c:pt>
              </c:strCache>
            </c:strRef>
          </c:cat>
          <c:val>
            <c:numRef>
              <c:f>'Sheet 1'!$C$1659:$C$1668</c:f>
              <c:numCache>
                <c:formatCode>0%</c:formatCode>
                <c:ptCount val="10"/>
                <c:pt idx="0">
                  <c:v>0.39400000000000002</c:v>
                </c:pt>
                <c:pt idx="1">
                  <c:v>0.30199999999999999</c:v>
                </c:pt>
                <c:pt idx="2">
                  <c:v>0.218</c:v>
                </c:pt>
                <c:pt idx="3">
                  <c:v>0.17899999999999999</c:v>
                </c:pt>
                <c:pt idx="4">
                  <c:v>0.247</c:v>
                </c:pt>
                <c:pt idx="5">
                  <c:v>0.28499999999999998</c:v>
                </c:pt>
                <c:pt idx="6">
                  <c:v>0.188</c:v>
                </c:pt>
                <c:pt idx="7">
                  <c:v>0.245</c:v>
                </c:pt>
                <c:pt idx="8">
                  <c:v>0.191</c:v>
                </c:pt>
                <c:pt idx="9">
                  <c:v>0.13300000000000001</c:v>
                </c:pt>
              </c:numCache>
            </c:numRef>
          </c:val>
          <c:extLst>
            <c:ext xmlns:c16="http://schemas.microsoft.com/office/drawing/2014/chart" uri="{C3380CC4-5D6E-409C-BE32-E72D297353CC}">
              <c16:uniqueId val="{00000002-8BCC-495B-934E-FC937C867F97}"/>
            </c:ext>
          </c:extLst>
        </c:ser>
        <c:ser>
          <c:idx val="3"/>
          <c:order val="3"/>
          <c:tx>
            <c:strRef>
              <c:f>'Sheet 1'!$H$1658</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1'!$A$1659:$A$1668</c:f>
              <c:strCache>
                <c:ptCount val="10"/>
                <c:pt idx="0">
                  <c:v>Priešgaisrinės apsaugos ir gelbėjimo departamentas ir jo teritoriniai padaliniai </c:v>
                </c:pt>
                <c:pt idx="1">
                  <c:v>Lietuvos kariuomenė  </c:v>
                </c:pt>
                <c:pt idx="2">
                  <c:v>Migracijos departamentas </c:v>
                </c:pt>
                <c:pt idx="3">
                  <c:v>Gynybos resursų agentūra </c:v>
                </c:pt>
                <c:pt idx="4">
                  <c:v>Valstybės sienos apsaugos tarnyba (VSAT) </c:v>
                </c:pt>
                <c:pt idx="5">
                  <c:v>Specialiųjų tyrimų tarnyba (STT) </c:v>
                </c:pt>
                <c:pt idx="6">
                  <c:v>Teritoriniai policijos komisariatai </c:v>
                </c:pt>
                <c:pt idx="7">
                  <c:v>Finansinių nusikaltimų tyrimo tarnyba (FNTT) </c:v>
                </c:pt>
                <c:pt idx="8">
                  <c:v>Kelių policijos tarnyba </c:v>
                </c:pt>
                <c:pt idx="9">
                  <c:v>Lietuvos kalėjimų tarnyba </c:v>
                </c:pt>
              </c:strCache>
            </c:strRef>
          </c:cat>
          <c:val>
            <c:numRef>
              <c:f>'Sheet 1'!$I$1659:$I$1668</c:f>
              <c:numCache>
                <c:formatCode>0%</c:formatCode>
                <c:ptCount val="10"/>
                <c:pt idx="0">
                  <c:v>0.41799999999999998</c:v>
                </c:pt>
                <c:pt idx="1">
                  <c:v>0.41299999999999998</c:v>
                </c:pt>
                <c:pt idx="2">
                  <c:v>0.45600000000000002</c:v>
                </c:pt>
                <c:pt idx="3">
                  <c:v>0.56799999999999995</c:v>
                </c:pt>
                <c:pt idx="4">
                  <c:v>0.42599999999999999</c:v>
                </c:pt>
                <c:pt idx="5">
                  <c:v>0.40200000000000002</c:v>
                </c:pt>
                <c:pt idx="6">
                  <c:v>0.34899999999999998</c:v>
                </c:pt>
                <c:pt idx="7">
                  <c:v>0.42599999999999999</c:v>
                </c:pt>
                <c:pt idx="8">
                  <c:v>0.29399999999999998</c:v>
                </c:pt>
                <c:pt idx="9">
                  <c:v>0.41099999999999998</c:v>
                </c:pt>
              </c:numCache>
            </c:numRef>
          </c:val>
          <c:extLst>
            <c:ext xmlns:c16="http://schemas.microsoft.com/office/drawing/2014/chart" uri="{C3380CC4-5D6E-409C-BE32-E72D297353CC}">
              <c16:uniqueId val="{00000003-8BCC-495B-934E-FC937C867F97}"/>
            </c:ext>
          </c:extLst>
        </c:ser>
        <c:dLbls>
          <c:showLegendKey val="0"/>
          <c:showVal val="0"/>
          <c:showCatName val="0"/>
          <c:showSerName val="0"/>
          <c:showPercent val="0"/>
          <c:showBubbleSize val="0"/>
        </c:dLbls>
        <c:gapWidth val="150"/>
        <c:shape val="box"/>
        <c:axId val="352819632"/>
        <c:axId val="1"/>
        <c:axId val="0"/>
      </c:bar3DChart>
      <c:catAx>
        <c:axId val="352819632"/>
        <c:scaling>
          <c:orientation val="minMax"/>
        </c:scaling>
        <c:delete val="0"/>
        <c:axPos val="l"/>
        <c:numFmt formatCode="General" sourceLinked="1"/>
        <c:majorTickMark val="out"/>
        <c:minorTickMark val="none"/>
        <c:tickLblPos val="nextTo"/>
        <c:spPr>
          <a:ln w="12700">
            <a:noFill/>
          </a:ln>
        </c:spPr>
        <c:txPr>
          <a:bodyPr rot="-60000000" spcFirstLastPara="1" vertOverflow="ellipsis" vert="horz" wrap="square" anchor="t" anchorCtr="0"/>
          <a:lstStyle/>
          <a:p>
            <a:pPr>
              <a:defRPr sz="12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352819632"/>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aplinkos apsaugos ir teritorijų, turto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1'!$F$1673</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1'!$A$1674:$A$1680</c:f>
              <c:strCache>
                <c:ptCount val="7"/>
                <c:pt idx="0">
                  <c:v>Aplinkos apsaugos agentūra </c:v>
                </c:pt>
                <c:pt idx="1">
                  <c:v>Nacionalinė mokėjimo agentūra (NMA) </c:v>
                </c:pt>
                <c:pt idx="2">
                  <c:v> Aplinkos apsaugos departamentas </c:v>
                </c:pt>
                <c:pt idx="3">
                  <c:v>VĮ „Valstybinių miškų urėdija“ </c:v>
                </c:pt>
                <c:pt idx="4">
                  <c:v>Valstybinių miškų tarnyba </c:v>
                </c:pt>
                <c:pt idx="5">
                  <c:v>Nacionalinė žemės tarnyba (NŽT) </c:v>
                </c:pt>
                <c:pt idx="6">
                  <c:v>Valstybinė teritorijų planavimo ir statybos inspekcija </c:v>
                </c:pt>
              </c:strCache>
            </c:strRef>
          </c:cat>
          <c:val>
            <c:numRef>
              <c:f>'Sheet 1'!$G$1674:$G$1680</c:f>
              <c:numCache>
                <c:formatCode>0%</c:formatCode>
                <c:ptCount val="7"/>
                <c:pt idx="0">
                  <c:v>0.123</c:v>
                </c:pt>
                <c:pt idx="1">
                  <c:v>0.13700000000000001</c:v>
                </c:pt>
                <c:pt idx="2">
                  <c:v>0.13800000000000001</c:v>
                </c:pt>
                <c:pt idx="3">
                  <c:v>0.156</c:v>
                </c:pt>
                <c:pt idx="4">
                  <c:v>0.16200000000000001</c:v>
                </c:pt>
                <c:pt idx="5">
                  <c:v>0.22600000000000001</c:v>
                </c:pt>
                <c:pt idx="6">
                  <c:v>0.23100000000000001</c:v>
                </c:pt>
              </c:numCache>
            </c:numRef>
          </c:val>
          <c:extLst>
            <c:ext xmlns:c16="http://schemas.microsoft.com/office/drawing/2014/chart" uri="{C3380CC4-5D6E-409C-BE32-E72D297353CC}">
              <c16:uniqueId val="{00000000-A2E6-40AE-9E53-7AC9F6451712}"/>
            </c:ext>
          </c:extLst>
        </c:ser>
        <c:ser>
          <c:idx val="1"/>
          <c:order val="1"/>
          <c:tx>
            <c:strRef>
              <c:f>'Sheet 1'!$D$1673</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1'!$A$1674:$A$1680</c:f>
              <c:strCache>
                <c:ptCount val="7"/>
                <c:pt idx="0">
                  <c:v>Aplinkos apsaugos agentūra </c:v>
                </c:pt>
                <c:pt idx="1">
                  <c:v>Nacionalinė mokėjimo agentūra (NMA) </c:v>
                </c:pt>
                <c:pt idx="2">
                  <c:v> Aplinkos apsaugos departamentas </c:v>
                </c:pt>
                <c:pt idx="3">
                  <c:v>VĮ „Valstybinių miškų urėdija“ </c:v>
                </c:pt>
                <c:pt idx="4">
                  <c:v>Valstybinių miškų tarnyba </c:v>
                </c:pt>
                <c:pt idx="5">
                  <c:v>Nacionalinė žemės tarnyba (NŽT) </c:v>
                </c:pt>
                <c:pt idx="6">
                  <c:v>Valstybinė teritorijų planavimo ir statybos inspekcija </c:v>
                </c:pt>
              </c:strCache>
            </c:strRef>
          </c:cat>
          <c:val>
            <c:numRef>
              <c:f>'Sheet 1'!$E$1674:$E$1680</c:f>
              <c:numCache>
                <c:formatCode>0%</c:formatCode>
                <c:ptCount val="7"/>
                <c:pt idx="0">
                  <c:v>0.32300000000000001</c:v>
                </c:pt>
                <c:pt idx="1">
                  <c:v>0.35799999999999998</c:v>
                </c:pt>
                <c:pt idx="2">
                  <c:v>0.36199999999999999</c:v>
                </c:pt>
                <c:pt idx="3">
                  <c:v>0.36899999999999999</c:v>
                </c:pt>
                <c:pt idx="4">
                  <c:v>0.38200000000000001</c:v>
                </c:pt>
                <c:pt idx="5">
                  <c:v>0.39900000000000002</c:v>
                </c:pt>
                <c:pt idx="6">
                  <c:v>0.40200000000000002</c:v>
                </c:pt>
              </c:numCache>
            </c:numRef>
          </c:val>
          <c:extLst>
            <c:ext xmlns:c16="http://schemas.microsoft.com/office/drawing/2014/chart" uri="{C3380CC4-5D6E-409C-BE32-E72D297353CC}">
              <c16:uniqueId val="{00000001-A2E6-40AE-9E53-7AC9F6451712}"/>
            </c:ext>
          </c:extLst>
        </c:ser>
        <c:ser>
          <c:idx val="2"/>
          <c:order val="2"/>
          <c:tx>
            <c:strRef>
              <c:f>'Sheet 1'!$B$1673</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1'!$A$1674:$A$1680</c:f>
              <c:strCache>
                <c:ptCount val="7"/>
                <c:pt idx="0">
                  <c:v>Aplinkos apsaugos agentūra </c:v>
                </c:pt>
                <c:pt idx="1">
                  <c:v>Nacionalinė mokėjimo agentūra (NMA) </c:v>
                </c:pt>
                <c:pt idx="2">
                  <c:v> Aplinkos apsaugos departamentas </c:v>
                </c:pt>
                <c:pt idx="3">
                  <c:v>VĮ „Valstybinių miškų urėdija“ </c:v>
                </c:pt>
                <c:pt idx="4">
                  <c:v>Valstybinių miškų tarnyba </c:v>
                </c:pt>
                <c:pt idx="5">
                  <c:v>Nacionalinė žemės tarnyba (NŽT) </c:v>
                </c:pt>
                <c:pt idx="6">
                  <c:v>Valstybinė teritorijų planavimo ir statybos inspekcija </c:v>
                </c:pt>
              </c:strCache>
            </c:strRef>
          </c:cat>
          <c:val>
            <c:numRef>
              <c:f>'Sheet 1'!$C$1674:$C$1680</c:f>
              <c:numCache>
                <c:formatCode>0%</c:formatCode>
                <c:ptCount val="7"/>
                <c:pt idx="0">
                  <c:v>0.114</c:v>
                </c:pt>
                <c:pt idx="1">
                  <c:v>0.10100000000000001</c:v>
                </c:pt>
                <c:pt idx="2">
                  <c:v>9.5000000000000001E-2</c:v>
                </c:pt>
                <c:pt idx="3">
                  <c:v>8.6999999999999994E-2</c:v>
                </c:pt>
                <c:pt idx="4">
                  <c:v>8.1000000000000003E-2</c:v>
                </c:pt>
                <c:pt idx="5">
                  <c:v>6.3E-2</c:v>
                </c:pt>
                <c:pt idx="6">
                  <c:v>0.05</c:v>
                </c:pt>
              </c:numCache>
            </c:numRef>
          </c:val>
          <c:extLst>
            <c:ext xmlns:c16="http://schemas.microsoft.com/office/drawing/2014/chart" uri="{C3380CC4-5D6E-409C-BE32-E72D297353CC}">
              <c16:uniqueId val="{00000002-A2E6-40AE-9E53-7AC9F6451712}"/>
            </c:ext>
          </c:extLst>
        </c:ser>
        <c:ser>
          <c:idx val="3"/>
          <c:order val="3"/>
          <c:tx>
            <c:strRef>
              <c:f>'Sheet 1'!$H$1673</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1'!$A$1674:$A$1680</c:f>
              <c:strCache>
                <c:ptCount val="7"/>
                <c:pt idx="0">
                  <c:v>Aplinkos apsaugos agentūra </c:v>
                </c:pt>
                <c:pt idx="1">
                  <c:v>Nacionalinė mokėjimo agentūra (NMA) </c:v>
                </c:pt>
                <c:pt idx="2">
                  <c:v> Aplinkos apsaugos departamentas </c:v>
                </c:pt>
                <c:pt idx="3">
                  <c:v>VĮ „Valstybinių miškų urėdija“ </c:v>
                </c:pt>
                <c:pt idx="4">
                  <c:v>Valstybinių miškų tarnyba </c:v>
                </c:pt>
                <c:pt idx="5">
                  <c:v>Nacionalinė žemės tarnyba (NŽT) </c:v>
                </c:pt>
                <c:pt idx="6">
                  <c:v>Valstybinė teritorijų planavimo ir statybos inspekcija </c:v>
                </c:pt>
              </c:strCache>
            </c:strRef>
          </c:cat>
          <c:val>
            <c:numRef>
              <c:f>'Sheet 1'!$I$1674:$I$1680</c:f>
              <c:numCache>
                <c:formatCode>0%</c:formatCode>
                <c:ptCount val="7"/>
                <c:pt idx="0">
                  <c:v>0.44</c:v>
                </c:pt>
                <c:pt idx="1">
                  <c:v>0.40400000000000003</c:v>
                </c:pt>
                <c:pt idx="2">
                  <c:v>0.40400000000000003</c:v>
                </c:pt>
                <c:pt idx="3">
                  <c:v>0.38900000000000001</c:v>
                </c:pt>
                <c:pt idx="4">
                  <c:v>0.376</c:v>
                </c:pt>
                <c:pt idx="5">
                  <c:v>0.312</c:v>
                </c:pt>
                <c:pt idx="6">
                  <c:v>0.317</c:v>
                </c:pt>
              </c:numCache>
            </c:numRef>
          </c:val>
          <c:extLst>
            <c:ext xmlns:c16="http://schemas.microsoft.com/office/drawing/2014/chart" uri="{C3380CC4-5D6E-409C-BE32-E72D297353CC}">
              <c16:uniqueId val="{00000003-A2E6-40AE-9E53-7AC9F6451712}"/>
            </c:ext>
          </c:extLst>
        </c:ser>
        <c:dLbls>
          <c:showLegendKey val="0"/>
          <c:showVal val="0"/>
          <c:showCatName val="0"/>
          <c:showSerName val="0"/>
          <c:showPercent val="0"/>
          <c:showBubbleSize val="0"/>
        </c:dLbls>
        <c:gapWidth val="150"/>
        <c:shape val="box"/>
        <c:axId val="433292928"/>
        <c:axId val="1"/>
        <c:axId val="0"/>
      </c:bar3DChart>
      <c:catAx>
        <c:axId val="43329292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329292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energetikos sektoriaus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1'!$F$1685</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1'!$A$1686:$A$1690</c:f>
              <c:strCache>
                <c:ptCount val="5"/>
                <c:pt idx="0">
                  <c:v>AB „Klaipėdos nafta“ </c:v>
                </c:pt>
                <c:pt idx="1">
                  <c:v>Valstybinė energetikos reguliavimo taryba </c:v>
                </c:pt>
                <c:pt idx="2">
                  <c:v>Įmonių grupė „EPSO-G“ (UAB „EPSO-G“, AB „Amber Grid“, AB „Litgrid“, UAB „Baltpool“) </c:v>
                </c:pt>
                <c:pt idx="3">
                  <c:v>AB „Energijos skirstymo operatorius“ (ESO) </c:v>
                </c:pt>
                <c:pt idx="4">
                  <c:v>AB „Ignitis grupė“ </c:v>
                </c:pt>
              </c:strCache>
            </c:strRef>
          </c:cat>
          <c:val>
            <c:numRef>
              <c:f>'Sheet 1'!$G$1686:$G$1690</c:f>
              <c:numCache>
                <c:formatCode>0%</c:formatCode>
                <c:ptCount val="5"/>
                <c:pt idx="0">
                  <c:v>0.14599999999999999</c:v>
                </c:pt>
                <c:pt idx="1">
                  <c:v>0.19500000000000001</c:v>
                </c:pt>
                <c:pt idx="2">
                  <c:v>0.20100000000000001</c:v>
                </c:pt>
                <c:pt idx="3">
                  <c:v>0.223</c:v>
                </c:pt>
                <c:pt idx="4">
                  <c:v>0.25900000000000001</c:v>
                </c:pt>
              </c:numCache>
            </c:numRef>
          </c:val>
          <c:extLst>
            <c:ext xmlns:c16="http://schemas.microsoft.com/office/drawing/2014/chart" uri="{C3380CC4-5D6E-409C-BE32-E72D297353CC}">
              <c16:uniqueId val="{00000000-AFA0-4CAD-8BA0-EA2199A067F0}"/>
            </c:ext>
          </c:extLst>
        </c:ser>
        <c:ser>
          <c:idx val="1"/>
          <c:order val="1"/>
          <c:tx>
            <c:strRef>
              <c:f>'Sheet 1'!$D$1685</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1'!$A$1686:$A$1690</c:f>
              <c:strCache>
                <c:ptCount val="5"/>
                <c:pt idx="0">
                  <c:v>AB „Klaipėdos nafta“ </c:v>
                </c:pt>
                <c:pt idx="1">
                  <c:v>Valstybinė energetikos reguliavimo taryba </c:v>
                </c:pt>
                <c:pt idx="2">
                  <c:v>Įmonių grupė „EPSO-G“ (UAB „EPSO-G“, AB „Amber Grid“, AB „Litgrid“, UAB „Baltpool“) </c:v>
                </c:pt>
                <c:pt idx="3">
                  <c:v>AB „Energijos skirstymo operatorius“ (ESO) </c:v>
                </c:pt>
                <c:pt idx="4">
                  <c:v>AB „Ignitis grupė“ </c:v>
                </c:pt>
              </c:strCache>
            </c:strRef>
          </c:cat>
          <c:val>
            <c:numRef>
              <c:f>'Sheet 1'!$E$1686:$E$1690</c:f>
              <c:numCache>
                <c:formatCode>0%</c:formatCode>
                <c:ptCount val="5"/>
                <c:pt idx="0">
                  <c:v>0.23699999999999999</c:v>
                </c:pt>
                <c:pt idx="1">
                  <c:v>0.28999999999999998</c:v>
                </c:pt>
                <c:pt idx="2">
                  <c:v>0.26100000000000001</c:v>
                </c:pt>
                <c:pt idx="3">
                  <c:v>0.30099999999999999</c:v>
                </c:pt>
                <c:pt idx="4">
                  <c:v>0.32700000000000001</c:v>
                </c:pt>
              </c:numCache>
            </c:numRef>
          </c:val>
          <c:extLst>
            <c:ext xmlns:c16="http://schemas.microsoft.com/office/drawing/2014/chart" uri="{C3380CC4-5D6E-409C-BE32-E72D297353CC}">
              <c16:uniqueId val="{00000001-AFA0-4CAD-8BA0-EA2199A067F0}"/>
            </c:ext>
          </c:extLst>
        </c:ser>
        <c:ser>
          <c:idx val="2"/>
          <c:order val="2"/>
          <c:tx>
            <c:strRef>
              <c:f>'Sheet 1'!$B$1685</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1'!$A$1686:$A$1690</c:f>
              <c:strCache>
                <c:ptCount val="5"/>
                <c:pt idx="0">
                  <c:v>AB „Klaipėdos nafta“ </c:v>
                </c:pt>
                <c:pt idx="1">
                  <c:v>Valstybinė energetikos reguliavimo taryba </c:v>
                </c:pt>
                <c:pt idx="2">
                  <c:v>Įmonių grupė „EPSO-G“ (UAB „EPSO-G“, AB „Amber Grid“, AB „Litgrid“, UAB „Baltpool“) </c:v>
                </c:pt>
                <c:pt idx="3">
                  <c:v>AB „Energijos skirstymo operatorius“ (ESO) </c:v>
                </c:pt>
                <c:pt idx="4">
                  <c:v>AB „Ignitis grupė“ </c:v>
                </c:pt>
              </c:strCache>
            </c:strRef>
          </c:cat>
          <c:val>
            <c:numRef>
              <c:f>'Sheet 1'!$C$1686:$C$1690</c:f>
              <c:numCache>
                <c:formatCode>0%</c:formatCode>
                <c:ptCount val="5"/>
                <c:pt idx="0">
                  <c:v>9.1999999999999998E-2</c:v>
                </c:pt>
                <c:pt idx="1">
                  <c:v>9.2999999999999999E-2</c:v>
                </c:pt>
                <c:pt idx="2">
                  <c:v>6.8000000000000005E-2</c:v>
                </c:pt>
                <c:pt idx="3">
                  <c:v>7.3999999999999996E-2</c:v>
                </c:pt>
                <c:pt idx="4">
                  <c:v>6.8000000000000005E-2</c:v>
                </c:pt>
              </c:numCache>
            </c:numRef>
          </c:val>
          <c:extLst>
            <c:ext xmlns:c16="http://schemas.microsoft.com/office/drawing/2014/chart" uri="{C3380CC4-5D6E-409C-BE32-E72D297353CC}">
              <c16:uniqueId val="{00000002-AFA0-4CAD-8BA0-EA2199A067F0}"/>
            </c:ext>
          </c:extLst>
        </c:ser>
        <c:ser>
          <c:idx val="3"/>
          <c:order val="3"/>
          <c:tx>
            <c:strRef>
              <c:f>'Sheet 1'!$H$1685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1'!$A$1686:$A$1690</c:f>
              <c:strCache>
                <c:ptCount val="5"/>
                <c:pt idx="0">
                  <c:v>AB „Klaipėdos nafta“ </c:v>
                </c:pt>
                <c:pt idx="1">
                  <c:v>Valstybinė energetikos reguliavimo taryba </c:v>
                </c:pt>
                <c:pt idx="2">
                  <c:v>Įmonių grupė „EPSO-G“ (UAB „EPSO-G“, AB „Amber Grid“, AB „Litgrid“, UAB „Baltpool“) </c:v>
                </c:pt>
                <c:pt idx="3">
                  <c:v>AB „Energijos skirstymo operatorius“ (ESO) </c:v>
                </c:pt>
                <c:pt idx="4">
                  <c:v>AB „Ignitis grupė“ </c:v>
                </c:pt>
              </c:strCache>
            </c:strRef>
          </c:cat>
          <c:val>
            <c:numRef>
              <c:f>'Sheet 1'!$I$1686:$I$1690</c:f>
              <c:numCache>
                <c:formatCode>0%</c:formatCode>
                <c:ptCount val="5"/>
                <c:pt idx="0">
                  <c:v>0.52500000000000002</c:v>
                </c:pt>
                <c:pt idx="1">
                  <c:v>0.42099999999999999</c:v>
                </c:pt>
                <c:pt idx="2">
                  <c:v>0.47</c:v>
                </c:pt>
                <c:pt idx="3">
                  <c:v>0.40200000000000002</c:v>
                </c:pt>
                <c:pt idx="4">
                  <c:v>0.34599999999999997</c:v>
                </c:pt>
              </c:numCache>
            </c:numRef>
          </c:val>
          <c:extLst>
            <c:ext xmlns:c16="http://schemas.microsoft.com/office/drawing/2014/chart" uri="{C3380CC4-5D6E-409C-BE32-E72D297353CC}">
              <c16:uniqueId val="{00000003-AFA0-4CAD-8BA0-EA2199A067F0}"/>
            </c:ext>
          </c:extLst>
        </c:ser>
        <c:dLbls>
          <c:showLegendKey val="0"/>
          <c:showVal val="0"/>
          <c:showCatName val="0"/>
          <c:showSerName val="0"/>
          <c:showPercent val="0"/>
          <c:showBubbleSize val="0"/>
        </c:dLbls>
        <c:gapWidth val="150"/>
        <c:shape val="box"/>
        <c:axId val="433294368"/>
        <c:axId val="1"/>
        <c:axId val="0"/>
      </c:bar3DChart>
      <c:catAx>
        <c:axId val="43329436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329436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a:t>
            </a:r>
            <a:r>
              <a:rPr lang="en-GB" sz="1800" b="1" baseline="0"/>
              <a:t>kult</a:t>
            </a:r>
            <a:r>
              <a:rPr lang="lt-LT" sz="1800" b="1" baseline="0"/>
              <a:t>ūros, švietimo, sporto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1'!$F$1695</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1'!$A$1696:$A$1697</c:f>
              <c:strCache>
                <c:ptCount val="2"/>
                <c:pt idx="0">
                  <c:v>Kultūros paveldo departamentas </c:v>
                </c:pt>
                <c:pt idx="1">
                  <c:v>Nacionalinė sporto agentūra </c:v>
                </c:pt>
              </c:strCache>
            </c:strRef>
          </c:cat>
          <c:val>
            <c:numRef>
              <c:f>'Sheet 1'!$G$1696:$G$1697</c:f>
              <c:numCache>
                <c:formatCode>0%</c:formatCode>
                <c:ptCount val="2"/>
                <c:pt idx="0">
                  <c:v>5.3999999999999999E-2</c:v>
                </c:pt>
                <c:pt idx="1">
                  <c:v>7.8E-2</c:v>
                </c:pt>
              </c:numCache>
            </c:numRef>
          </c:val>
          <c:extLst>
            <c:ext xmlns:c16="http://schemas.microsoft.com/office/drawing/2014/chart" uri="{C3380CC4-5D6E-409C-BE32-E72D297353CC}">
              <c16:uniqueId val="{00000000-A46C-4318-A49B-5FEA205D5A2D}"/>
            </c:ext>
          </c:extLst>
        </c:ser>
        <c:ser>
          <c:idx val="1"/>
          <c:order val="1"/>
          <c:tx>
            <c:strRef>
              <c:f>'Sheet 1'!$D$1695</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1'!$A$1696:$A$1697</c:f>
              <c:strCache>
                <c:ptCount val="2"/>
                <c:pt idx="0">
                  <c:v>Kultūros paveldo departamentas </c:v>
                </c:pt>
                <c:pt idx="1">
                  <c:v>Nacionalinė sporto agentūra </c:v>
                </c:pt>
              </c:strCache>
            </c:strRef>
          </c:cat>
          <c:val>
            <c:numRef>
              <c:f>'Sheet 1'!$E$1696:$E$1697</c:f>
              <c:numCache>
                <c:formatCode>0%</c:formatCode>
                <c:ptCount val="2"/>
                <c:pt idx="0">
                  <c:v>0.246</c:v>
                </c:pt>
                <c:pt idx="1">
                  <c:v>0.26</c:v>
                </c:pt>
              </c:numCache>
            </c:numRef>
          </c:val>
          <c:extLst>
            <c:ext xmlns:c16="http://schemas.microsoft.com/office/drawing/2014/chart" uri="{C3380CC4-5D6E-409C-BE32-E72D297353CC}">
              <c16:uniqueId val="{00000001-A46C-4318-A49B-5FEA205D5A2D}"/>
            </c:ext>
          </c:extLst>
        </c:ser>
        <c:ser>
          <c:idx val="2"/>
          <c:order val="2"/>
          <c:tx>
            <c:strRef>
              <c:f>'Sheet 1'!$B$1695</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1'!$A$1696:$A$1697</c:f>
              <c:strCache>
                <c:ptCount val="2"/>
                <c:pt idx="0">
                  <c:v>Kultūros paveldo departamentas </c:v>
                </c:pt>
                <c:pt idx="1">
                  <c:v>Nacionalinė sporto agentūra </c:v>
                </c:pt>
              </c:strCache>
            </c:strRef>
          </c:cat>
          <c:val>
            <c:numRef>
              <c:f>'Sheet 1'!$C$1696:$C$1697</c:f>
              <c:numCache>
                <c:formatCode>0%</c:formatCode>
                <c:ptCount val="2"/>
                <c:pt idx="0">
                  <c:v>0.19800000000000001</c:v>
                </c:pt>
                <c:pt idx="1">
                  <c:v>0.14199999999999999</c:v>
                </c:pt>
              </c:numCache>
            </c:numRef>
          </c:val>
          <c:extLst>
            <c:ext xmlns:c16="http://schemas.microsoft.com/office/drawing/2014/chart" uri="{C3380CC4-5D6E-409C-BE32-E72D297353CC}">
              <c16:uniqueId val="{00000002-A46C-4318-A49B-5FEA205D5A2D}"/>
            </c:ext>
          </c:extLst>
        </c:ser>
        <c:ser>
          <c:idx val="3"/>
          <c:order val="3"/>
          <c:tx>
            <c:strRef>
              <c:f>'Sheet 1'!$H$1695</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1'!$A$1696:$A$1697</c:f>
              <c:strCache>
                <c:ptCount val="2"/>
                <c:pt idx="0">
                  <c:v>Kultūros paveldo departamentas </c:v>
                </c:pt>
                <c:pt idx="1">
                  <c:v>Nacionalinė sporto agentūra </c:v>
                </c:pt>
              </c:strCache>
            </c:strRef>
          </c:cat>
          <c:val>
            <c:numRef>
              <c:f>'Sheet 1'!$I$1696:$I$1697</c:f>
              <c:numCache>
                <c:formatCode>0%</c:formatCode>
                <c:ptCount val="2"/>
                <c:pt idx="0">
                  <c:v>0.502</c:v>
                </c:pt>
                <c:pt idx="1">
                  <c:v>0.52</c:v>
                </c:pt>
              </c:numCache>
            </c:numRef>
          </c:val>
          <c:extLst>
            <c:ext xmlns:c16="http://schemas.microsoft.com/office/drawing/2014/chart" uri="{C3380CC4-5D6E-409C-BE32-E72D297353CC}">
              <c16:uniqueId val="{00000003-A46C-4318-A49B-5FEA205D5A2D}"/>
            </c:ext>
          </c:extLst>
        </c:ser>
        <c:dLbls>
          <c:showLegendKey val="0"/>
          <c:showVal val="0"/>
          <c:showCatName val="0"/>
          <c:showSerName val="0"/>
          <c:showPercent val="0"/>
          <c:showBubbleSize val="0"/>
        </c:dLbls>
        <c:gapWidth val="150"/>
        <c:shape val="box"/>
        <c:axId val="433295808"/>
        <c:axId val="1"/>
        <c:axId val="0"/>
      </c:bar3DChart>
      <c:catAx>
        <c:axId val="43329580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329580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lt-LT"/>
              <a:t>Korupcija - "labai rimta problema"</a:t>
            </a:r>
          </a:p>
        </c:rich>
      </c:tx>
      <c:overlay val="0"/>
      <c:spPr>
        <a:noFill/>
        <a:ln w="25400">
          <a:noFill/>
        </a:ln>
      </c:spPr>
    </c:title>
    <c:autoTitleDeleted val="0"/>
    <c:plotArea>
      <c:layout/>
      <c:lineChart>
        <c:grouping val="stacked"/>
        <c:varyColors val="0"/>
        <c:ser>
          <c:idx val="0"/>
          <c:order val="0"/>
          <c:spPr>
            <a:ln w="28575" cap="rnd">
              <a:solidFill>
                <a:srgbClr val="53B582"/>
              </a:solidFill>
              <a:round/>
            </a:ln>
            <a:effectLst/>
          </c:spPr>
          <c:marker>
            <c:symbol val="none"/>
          </c:marker>
          <c:dLbls>
            <c:spPr>
              <a:noFill/>
              <a:ln w="25400">
                <a:noFill/>
              </a:ln>
            </c:spPr>
            <c:txPr>
              <a:bodyPr wrap="square" lIns="38100" tIns="19050" rIns="38100" bIns="19050" anchor="ctr">
                <a:spAutoFit/>
              </a:bodyPr>
              <a:lstStyle/>
              <a:p>
                <a:pPr>
                  <a:defRPr sz="1400" b="0" i="0" u="none" strike="noStrike" baseline="0">
                    <a:solidFill>
                      <a:srgbClr val="000000"/>
                    </a:solidFill>
                    <a:latin typeface="Calibri"/>
                    <a:ea typeface="Calibri"/>
                    <a:cs typeface="Calibri"/>
                  </a:defRPr>
                </a:pPr>
                <a:endParaRPr lang="lt-LT"/>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Lapas1!$A$2:$A$11</c:f>
              <c:numCache>
                <c:formatCode>General</c:formatCode>
                <c:ptCount val="10"/>
                <c:pt idx="0">
                  <c:v>2007</c:v>
                </c:pt>
                <c:pt idx="1">
                  <c:v>2011</c:v>
                </c:pt>
                <c:pt idx="2">
                  <c:v>2014</c:v>
                </c:pt>
                <c:pt idx="3">
                  <c:v>2016</c:v>
                </c:pt>
                <c:pt idx="4">
                  <c:v>2018</c:v>
                </c:pt>
                <c:pt idx="5">
                  <c:v>2019</c:v>
                </c:pt>
                <c:pt idx="6">
                  <c:v>2020</c:v>
                </c:pt>
                <c:pt idx="7">
                  <c:v>2021</c:v>
                </c:pt>
                <c:pt idx="8">
                  <c:v>2022</c:v>
                </c:pt>
                <c:pt idx="9">
                  <c:v>2023</c:v>
                </c:pt>
              </c:numCache>
            </c:numRef>
          </c:cat>
          <c:val>
            <c:numRef>
              <c:f>Lapas1!$B$2:$B$11</c:f>
              <c:numCache>
                <c:formatCode>0%</c:formatCode>
                <c:ptCount val="10"/>
                <c:pt idx="0">
                  <c:v>0.34</c:v>
                </c:pt>
                <c:pt idx="1">
                  <c:v>0.39</c:v>
                </c:pt>
                <c:pt idx="2">
                  <c:v>0.3</c:v>
                </c:pt>
                <c:pt idx="3">
                  <c:v>0.35</c:v>
                </c:pt>
                <c:pt idx="4">
                  <c:v>0.27</c:v>
                </c:pt>
                <c:pt idx="5">
                  <c:v>0.32</c:v>
                </c:pt>
                <c:pt idx="6">
                  <c:v>0.3</c:v>
                </c:pt>
                <c:pt idx="7">
                  <c:v>0.26</c:v>
                </c:pt>
                <c:pt idx="8">
                  <c:v>0.24</c:v>
                </c:pt>
                <c:pt idx="9">
                  <c:v>0.24</c:v>
                </c:pt>
              </c:numCache>
            </c:numRef>
          </c:val>
          <c:smooth val="1"/>
          <c:extLst>
            <c:ext xmlns:c16="http://schemas.microsoft.com/office/drawing/2014/chart" uri="{C3380CC4-5D6E-409C-BE32-E72D297353CC}">
              <c16:uniqueId val="{00000000-FEC3-491E-9B7F-015AB47F3E75}"/>
            </c:ext>
          </c:extLst>
        </c:ser>
        <c:dLbls>
          <c:showLegendKey val="0"/>
          <c:showVal val="0"/>
          <c:showCatName val="0"/>
          <c:showSerName val="0"/>
          <c:showPercent val="0"/>
          <c:showBubbleSize val="0"/>
        </c:dLbls>
        <c:smooth val="0"/>
        <c:axId val="87365248"/>
        <c:axId val="1"/>
      </c:lineChart>
      <c:catAx>
        <c:axId val="8736524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vert="horz"/>
          <a:lstStyle/>
          <a:p>
            <a:pPr>
              <a:defRPr sz="1400" b="0" i="0" u="none" strike="noStrike" baseline="0">
                <a:solidFill>
                  <a:srgbClr val="000000"/>
                </a:solidFill>
                <a:latin typeface="Calibri"/>
                <a:ea typeface="Calibri"/>
                <a:cs typeface="Calibri"/>
              </a:defRPr>
            </a:pPr>
            <a:endParaRPr lang="lt-LT"/>
          </a:p>
        </c:txPr>
        <c:crossAx val="1"/>
        <c:crosses val="autoZero"/>
        <c:auto val="1"/>
        <c:lblAlgn val="ctr"/>
        <c:lblOffset val="100"/>
        <c:noMultiLvlLbl val="0"/>
      </c:catAx>
      <c:valAx>
        <c:axId val="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0" vert="horz"/>
          <a:lstStyle/>
          <a:p>
            <a:pPr>
              <a:defRPr sz="1400" b="0" i="0" u="none" strike="noStrike" baseline="0">
                <a:solidFill>
                  <a:srgbClr val="000000"/>
                </a:solidFill>
                <a:latin typeface="Calibri"/>
                <a:ea typeface="Calibri"/>
                <a:cs typeface="Calibri"/>
              </a:defRPr>
            </a:pPr>
            <a:endParaRPr lang="lt-LT"/>
          </a:p>
        </c:txPr>
        <c:crossAx val="87365248"/>
        <c:crosses val="autoZero"/>
        <c:crossBetween val="between"/>
        <c:majorUnit val="0.1"/>
      </c:valAx>
      <c:spPr>
        <a:noFill/>
        <a:ln w="25400">
          <a:noFill/>
        </a:ln>
      </c:spPr>
    </c:plotArea>
    <c:plotVisOnly val="1"/>
    <c:dispBlanksAs val="zero"/>
    <c:showDLblsOverMax val="0"/>
  </c:chart>
  <c:spPr>
    <a:noFill/>
    <a:ln w="9525" cap="flat" cmpd="sng" algn="ctr">
      <a:noFill/>
      <a:round/>
    </a:ln>
    <a:effectLst/>
  </c:spPr>
  <c:txPr>
    <a:bodyPr/>
    <a:lstStyle/>
    <a:p>
      <a:pPr>
        <a:defRPr sz="1400" b="0" i="0" u="none" strike="noStrike" baseline="0">
          <a:solidFill>
            <a:srgbClr val="000000"/>
          </a:solidFill>
          <a:latin typeface="Calibri"/>
          <a:ea typeface="Calibri"/>
          <a:cs typeface="Calibri"/>
        </a:defRPr>
      </a:pPr>
      <a:endParaRPr lang="lt-LT"/>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800" b="1"/>
              <a:t>Korupcij</a:t>
            </a:r>
            <a:r>
              <a:rPr lang="lt-LT" sz="1800" b="1" baseline="0"/>
              <a:t>os paplitimas teisinių paslaugų institucijose</a:t>
            </a:r>
            <a:endParaRPr lang="lt-LT" sz="1800" b="1"/>
          </a:p>
        </c:rich>
      </c:tx>
      <c:overlay val="0"/>
      <c:spPr>
        <a:noFill/>
        <a:ln w="25400">
          <a:noFill/>
        </a:ln>
      </c:spPr>
    </c:title>
    <c:autoTitleDeleted val="0"/>
    <c:view3D>
      <c:rotX val="15"/>
      <c:rotY val="20"/>
      <c:depthPercent val="100"/>
      <c:rAngAx val="1"/>
    </c:view3D>
    <c:floor>
      <c:thickness val="0"/>
      <c:spPr>
        <a:noFill/>
        <a:ln w="12700">
          <a:noFill/>
        </a:ln>
      </c:spPr>
    </c:floor>
    <c:sideWall>
      <c:thickness val="0"/>
      <c:spPr>
        <a:noFill/>
        <a:ln w="25400">
          <a:noFill/>
        </a:ln>
      </c:spPr>
    </c:sideWall>
    <c:backWall>
      <c:thickness val="0"/>
      <c:spPr>
        <a:noFill/>
        <a:ln w="25400">
          <a:noFill/>
        </a:ln>
      </c:spPr>
    </c:backWall>
    <c:plotArea>
      <c:layout/>
      <c:bar3DChart>
        <c:barDir val="bar"/>
        <c:grouping val="stacked"/>
        <c:varyColors val="0"/>
        <c:ser>
          <c:idx val="0"/>
          <c:order val="0"/>
          <c:tx>
            <c:strRef>
              <c:f>'Sheet 1'!$F$1702</c:f>
              <c:strCache>
                <c:ptCount val="1"/>
                <c:pt idx="0">
                  <c:v>Labai korumpuota </c:v>
                </c:pt>
              </c:strCache>
            </c:strRef>
          </c:tx>
          <c:spPr>
            <a:gradFill>
              <a:gsLst>
                <a:gs pos="0">
                  <a:schemeClr val="accent1">
                    <a:lumMod val="5000"/>
                    <a:lumOff val="95000"/>
                  </a:schemeClr>
                </a:gs>
                <a:gs pos="60000">
                  <a:srgbClr val="DF496D"/>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1'!$A$1703:$A$1706</c:f>
              <c:strCache>
                <c:ptCount val="4"/>
                <c:pt idx="0">
                  <c:v>Notarai </c:v>
                </c:pt>
                <c:pt idx="1">
                  <c:v>Antstoliai </c:v>
                </c:pt>
                <c:pt idx="2">
                  <c:v>Bankroto administratoriai (bankroto administravimo įmonės) </c:v>
                </c:pt>
                <c:pt idx="3">
                  <c:v>Advokatai </c:v>
                </c:pt>
              </c:strCache>
            </c:strRef>
          </c:cat>
          <c:val>
            <c:numRef>
              <c:f>'Sheet 1'!$G$1703:$G$1706</c:f>
              <c:numCache>
                <c:formatCode>0%</c:formatCode>
                <c:ptCount val="4"/>
                <c:pt idx="0">
                  <c:v>0.11799999999999999</c:v>
                </c:pt>
                <c:pt idx="1">
                  <c:v>0.17100000000000001</c:v>
                </c:pt>
                <c:pt idx="2">
                  <c:v>0.19900000000000001</c:v>
                </c:pt>
                <c:pt idx="3">
                  <c:v>0.215</c:v>
                </c:pt>
              </c:numCache>
            </c:numRef>
          </c:val>
          <c:extLst>
            <c:ext xmlns:c16="http://schemas.microsoft.com/office/drawing/2014/chart" uri="{C3380CC4-5D6E-409C-BE32-E72D297353CC}">
              <c16:uniqueId val="{00000000-F260-4DA0-976D-3AB1ECAB360F}"/>
            </c:ext>
          </c:extLst>
        </c:ser>
        <c:ser>
          <c:idx val="1"/>
          <c:order val="1"/>
          <c:tx>
            <c:strRef>
              <c:f>'Sheet 1'!$D$1702</c:f>
              <c:strCache>
                <c:ptCount val="1"/>
                <c:pt idx="0">
                  <c:v>Iš dalies korumpuota </c:v>
                </c:pt>
              </c:strCache>
            </c:strRef>
          </c:tx>
          <c:spPr>
            <a:gradFill>
              <a:gsLst>
                <a:gs pos="0">
                  <a:schemeClr val="accent1">
                    <a:lumMod val="5000"/>
                    <a:lumOff val="95000"/>
                  </a:schemeClr>
                </a:gs>
                <a:gs pos="60000">
                  <a:srgbClr val="F1A983"/>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1'!$A$1703:$A$1706</c:f>
              <c:strCache>
                <c:ptCount val="4"/>
                <c:pt idx="0">
                  <c:v>Notarai </c:v>
                </c:pt>
                <c:pt idx="1">
                  <c:v>Antstoliai </c:v>
                </c:pt>
                <c:pt idx="2">
                  <c:v>Bankroto administratoriai (bankroto administravimo įmonės) </c:v>
                </c:pt>
                <c:pt idx="3">
                  <c:v>Advokatai </c:v>
                </c:pt>
              </c:strCache>
            </c:strRef>
          </c:cat>
          <c:val>
            <c:numRef>
              <c:f>'Sheet 1'!$E$1703:$E$1706</c:f>
              <c:numCache>
                <c:formatCode>0%</c:formatCode>
                <c:ptCount val="4"/>
                <c:pt idx="0">
                  <c:v>0.34599999999999997</c:v>
                </c:pt>
                <c:pt idx="1">
                  <c:v>0.35499999999999998</c:v>
                </c:pt>
                <c:pt idx="2">
                  <c:v>0.32900000000000001</c:v>
                </c:pt>
                <c:pt idx="3">
                  <c:v>0.40799999999999997</c:v>
                </c:pt>
              </c:numCache>
            </c:numRef>
          </c:val>
          <c:extLst>
            <c:ext xmlns:c16="http://schemas.microsoft.com/office/drawing/2014/chart" uri="{C3380CC4-5D6E-409C-BE32-E72D297353CC}">
              <c16:uniqueId val="{00000001-F260-4DA0-976D-3AB1ECAB360F}"/>
            </c:ext>
          </c:extLst>
        </c:ser>
        <c:ser>
          <c:idx val="2"/>
          <c:order val="2"/>
          <c:tx>
            <c:strRef>
              <c:f>'Sheet 1'!$B$1702</c:f>
              <c:strCache>
                <c:ptCount val="1"/>
                <c:pt idx="0">
                  <c:v>Visai nekorumpuota </c:v>
                </c:pt>
              </c:strCache>
            </c:strRef>
          </c:tx>
          <c:spPr>
            <a:gradFill>
              <a:gsLst>
                <a:gs pos="0">
                  <a:schemeClr val="accent1">
                    <a:lumMod val="5000"/>
                    <a:lumOff val="95000"/>
                  </a:schemeClr>
                </a:gs>
                <a:gs pos="60000">
                  <a:srgbClr val="53B582"/>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1'!$A$1703:$A$1706</c:f>
              <c:strCache>
                <c:ptCount val="4"/>
                <c:pt idx="0">
                  <c:v>Notarai </c:v>
                </c:pt>
                <c:pt idx="1">
                  <c:v>Antstoliai </c:v>
                </c:pt>
                <c:pt idx="2">
                  <c:v>Bankroto administratoriai (bankroto administravimo įmonės) </c:v>
                </c:pt>
                <c:pt idx="3">
                  <c:v>Advokatai </c:v>
                </c:pt>
              </c:strCache>
            </c:strRef>
          </c:cat>
          <c:val>
            <c:numRef>
              <c:f>'Sheet 1'!$C$1703:$C$1706</c:f>
              <c:numCache>
                <c:formatCode>0%</c:formatCode>
                <c:ptCount val="4"/>
                <c:pt idx="0">
                  <c:v>0.19700000000000001</c:v>
                </c:pt>
                <c:pt idx="1">
                  <c:v>0.11899999999999999</c:v>
                </c:pt>
                <c:pt idx="2">
                  <c:v>8.7999999999999995E-2</c:v>
                </c:pt>
                <c:pt idx="3">
                  <c:v>0.09</c:v>
                </c:pt>
              </c:numCache>
            </c:numRef>
          </c:val>
          <c:extLst>
            <c:ext xmlns:c16="http://schemas.microsoft.com/office/drawing/2014/chart" uri="{C3380CC4-5D6E-409C-BE32-E72D297353CC}">
              <c16:uniqueId val="{00000002-F260-4DA0-976D-3AB1ECAB360F}"/>
            </c:ext>
          </c:extLst>
        </c:ser>
        <c:ser>
          <c:idx val="3"/>
          <c:order val="3"/>
          <c:tx>
            <c:strRef>
              <c:f>'Sheet 1'!$H$1702</c:f>
              <c:strCache>
                <c:ptCount val="1"/>
                <c:pt idx="0">
                  <c:v>Nežino, neatsakė </c:v>
                </c:pt>
              </c:strCache>
            </c:strRef>
          </c:tx>
          <c:spPr>
            <a:gradFill>
              <a:gsLst>
                <a:gs pos="0">
                  <a:schemeClr val="accent1">
                    <a:lumMod val="5000"/>
                    <a:lumOff val="95000"/>
                  </a:schemeClr>
                </a:gs>
                <a:gs pos="60000">
                  <a:srgbClr val="A5A5A5"/>
                </a:gs>
              </a:gsLst>
              <a:lin ang="5400000" scaled="1"/>
            </a:gradFill>
            <a:ln>
              <a:noFill/>
            </a:ln>
            <a:effectLst/>
            <a:sp3d/>
          </c:spPr>
          <c:invertIfNegative val="0"/>
          <c:dLbls>
            <c:spPr>
              <a:noFill/>
              <a:ln w="25400">
                <a:noFill/>
              </a:ln>
            </c:spPr>
            <c:txPr>
              <a:bodyPr rot="0" spcFirstLastPara="1" vertOverflow="ellipsis" vert="horz" wrap="square" lIns="38100" tIns="19050" rIns="38100" bIns="19050" anchor="ctr" anchorCtr="1">
                <a:spAutoFit/>
              </a:bodyPr>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 1'!$A$1703:$A$1706</c:f>
              <c:strCache>
                <c:ptCount val="4"/>
                <c:pt idx="0">
                  <c:v>Notarai </c:v>
                </c:pt>
                <c:pt idx="1">
                  <c:v>Antstoliai </c:v>
                </c:pt>
                <c:pt idx="2">
                  <c:v>Bankroto administratoriai (bankroto administravimo įmonės) </c:v>
                </c:pt>
                <c:pt idx="3">
                  <c:v>Advokatai </c:v>
                </c:pt>
              </c:strCache>
            </c:strRef>
          </c:cat>
          <c:val>
            <c:numRef>
              <c:f>'Sheet 1'!$I$1703:$I$1706</c:f>
              <c:numCache>
                <c:formatCode>0%</c:formatCode>
                <c:ptCount val="4"/>
                <c:pt idx="0">
                  <c:v>0.33800000000000002</c:v>
                </c:pt>
                <c:pt idx="1">
                  <c:v>0.35399999999999998</c:v>
                </c:pt>
                <c:pt idx="2">
                  <c:v>0.38400000000000001</c:v>
                </c:pt>
                <c:pt idx="3">
                  <c:v>0.28699999999999998</c:v>
                </c:pt>
              </c:numCache>
            </c:numRef>
          </c:val>
          <c:extLst>
            <c:ext xmlns:c16="http://schemas.microsoft.com/office/drawing/2014/chart" uri="{C3380CC4-5D6E-409C-BE32-E72D297353CC}">
              <c16:uniqueId val="{00000003-F260-4DA0-976D-3AB1ECAB360F}"/>
            </c:ext>
          </c:extLst>
        </c:ser>
        <c:dLbls>
          <c:showLegendKey val="0"/>
          <c:showVal val="0"/>
          <c:showCatName val="0"/>
          <c:showSerName val="0"/>
          <c:showPercent val="0"/>
          <c:showBubbleSize val="0"/>
        </c:dLbls>
        <c:gapWidth val="150"/>
        <c:shape val="box"/>
        <c:axId val="433300608"/>
        <c:axId val="1"/>
        <c:axId val="0"/>
      </c:bar3DChart>
      <c:catAx>
        <c:axId val="433300608"/>
        <c:scaling>
          <c:orientation val="minMax"/>
        </c:scaling>
        <c:delete val="0"/>
        <c:axPos val="l"/>
        <c:numFmt formatCode="General"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1"/>
        <c:crosses val="autoZero"/>
        <c:auto val="1"/>
        <c:lblAlgn val="ctr"/>
        <c:lblOffset val="100"/>
        <c:noMultiLvlLbl val="0"/>
      </c:catAx>
      <c:valAx>
        <c:axId val="1"/>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ln w="12700">
            <a:noFill/>
          </a:ln>
        </c:spPr>
        <c:txPr>
          <a:bodyPr rot="-6000000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crossAx val="433300608"/>
        <c:crosses val="autoZero"/>
        <c:crossBetween val="between"/>
      </c:valAx>
      <c:spPr>
        <a:noFill/>
        <a:ln w="25400">
          <a:noFill/>
        </a:ln>
      </c:spPr>
    </c:plotArea>
    <c:legend>
      <c:legendPos val="b"/>
      <c:overlay val="0"/>
      <c:spPr>
        <a:noFill/>
        <a:ln w="25400">
          <a:noFill/>
        </a:ln>
      </c:spPr>
      <c:txPr>
        <a:bodyPr rot="0" spcFirstLastPara="1" vertOverflow="ellipsis" vert="horz" wrap="square" anchor="ctr" anchorCtr="1"/>
        <a:lstStyle/>
        <a:p>
          <a:pPr>
            <a:defRPr sz="1400" b="0" i="0" u="none" strike="noStrike" kern="1200" baseline="0">
              <a:solidFill>
                <a:sysClr val="windowText" lastClr="000000"/>
              </a:solidFill>
              <a:latin typeface="Calibri" panose="020F0502020204030204" pitchFamily="34" charset="0"/>
              <a:ea typeface="+mn-ea"/>
              <a:cs typeface="Calibri" panose="020F0502020204030204" pitchFamily="34" charset="0"/>
            </a:defRPr>
          </a:pPr>
          <a:endParaRPr lang="lt-LT"/>
        </a:p>
      </c:txPr>
    </c:legend>
    <c:plotVisOnly val="1"/>
    <c:dispBlanksAs val="gap"/>
    <c:showDLblsOverMax val="0"/>
  </c:chart>
  <c:spPr>
    <a:noFill/>
    <a:ln w="9525" cap="flat" cmpd="sng" algn="ctr">
      <a:noFill/>
      <a:round/>
    </a:ln>
    <a:effectLst/>
  </c:spPr>
  <c:txPr>
    <a:bodyPr/>
    <a:lstStyle/>
    <a:p>
      <a:pPr>
        <a:defRPr sz="1400">
          <a:solidFill>
            <a:sysClr val="windowText" lastClr="000000"/>
          </a:solidFill>
          <a:latin typeface="Calibri" panose="020F0502020204030204" pitchFamily="34" charset="0"/>
          <a:cs typeface="Calibri" panose="020F0502020204030204" pitchFamily="34" charset="0"/>
        </a:defRPr>
      </a:pPr>
      <a:endParaRPr lang="lt-LT"/>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i="0"/>
              <a:t>Ar kyšio davimas</a:t>
            </a:r>
            <a:r>
              <a:rPr lang="en-US" sz="1800" b="1" i="0"/>
              <a:t> </a:t>
            </a:r>
            <a:r>
              <a:rPr lang="lt-LT" sz="1800" b="1" i="0"/>
              <a:t>padeda spręsti problemas?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'korupcine patirtis'!$A$2</c:f>
              <c:strCache>
                <c:ptCount val="1"/>
                <c:pt idx="0">
                  <c:v>Padeda</c:v>
                </c:pt>
              </c:strCache>
            </c:strRef>
          </c:tx>
          <c:spPr>
            <a:gradFill>
              <a:gsLst>
                <a:gs pos="0">
                  <a:srgbClr val="FCFBFA"/>
                </a:gs>
                <a:gs pos="60000">
                  <a:srgbClr val="DF496D"/>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'korupcine patirtis'!$B$1:$L$1</c:f>
              <c:strCache>
                <c:ptCount val="11"/>
                <c:pt idx="0">
                  <c:v>2007 m.</c:v>
                </c:pt>
                <c:pt idx="1">
                  <c:v>2008 m.</c:v>
                </c:pt>
                <c:pt idx="2">
                  <c:v>2011 m.</c:v>
                </c:pt>
                <c:pt idx="3">
                  <c:v>2014 m.</c:v>
                </c:pt>
                <c:pt idx="4">
                  <c:v>2016 m.</c:v>
                </c:pt>
                <c:pt idx="5">
                  <c:v>2018 m.</c:v>
                </c:pt>
                <c:pt idx="6">
                  <c:v>2019 m.</c:v>
                </c:pt>
                <c:pt idx="7">
                  <c:v>2020 m.</c:v>
                </c:pt>
                <c:pt idx="8">
                  <c:v>2021 m.</c:v>
                </c:pt>
                <c:pt idx="9">
                  <c:v>2022 m.</c:v>
                </c:pt>
                <c:pt idx="10">
                  <c:v>2023 m.</c:v>
                </c:pt>
              </c:strCache>
            </c:strRef>
          </c:cat>
          <c:val>
            <c:numRef>
              <c:f>'korupcine patirtis'!$B$2:$L$2</c:f>
              <c:numCache>
                <c:formatCode>0%</c:formatCode>
                <c:ptCount val="11"/>
                <c:pt idx="0">
                  <c:v>0.85</c:v>
                </c:pt>
                <c:pt idx="1">
                  <c:v>0.75</c:v>
                </c:pt>
                <c:pt idx="2">
                  <c:v>0.79</c:v>
                </c:pt>
                <c:pt idx="3">
                  <c:v>0.69</c:v>
                </c:pt>
                <c:pt idx="4">
                  <c:v>0.68</c:v>
                </c:pt>
                <c:pt idx="5">
                  <c:v>0.63</c:v>
                </c:pt>
                <c:pt idx="6">
                  <c:v>0.61</c:v>
                </c:pt>
                <c:pt idx="7">
                  <c:v>0.71</c:v>
                </c:pt>
                <c:pt idx="8">
                  <c:v>0.64700000000000002</c:v>
                </c:pt>
                <c:pt idx="9">
                  <c:v>0.63100000000000001</c:v>
                </c:pt>
                <c:pt idx="10">
                  <c:v>0.65300000000000002</c:v>
                </c:pt>
              </c:numCache>
            </c:numRef>
          </c:val>
          <c:extLst>
            <c:ext xmlns:c16="http://schemas.microsoft.com/office/drawing/2014/chart" uri="{C3380CC4-5D6E-409C-BE32-E72D297353CC}">
              <c16:uniqueId val="{00000000-D14E-4928-B505-3229382A373E}"/>
            </c:ext>
          </c:extLst>
        </c:ser>
        <c:ser>
          <c:idx val="1"/>
          <c:order val="1"/>
          <c:tx>
            <c:strRef>
              <c:f>'korupcine patirtis'!$A$3</c:f>
              <c:strCache>
                <c:ptCount val="1"/>
                <c:pt idx="0">
                  <c:v>Nepadeda</c:v>
                </c:pt>
              </c:strCache>
            </c:strRef>
          </c:tx>
          <c:spPr>
            <a:gradFill>
              <a:gsLst>
                <a:gs pos="0">
                  <a:srgbClr val="FCFBFA"/>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'korupcine patirtis'!$B$1:$L$1</c:f>
              <c:strCache>
                <c:ptCount val="11"/>
                <c:pt idx="0">
                  <c:v>2007 m.</c:v>
                </c:pt>
                <c:pt idx="1">
                  <c:v>2008 m.</c:v>
                </c:pt>
                <c:pt idx="2">
                  <c:v>2011 m.</c:v>
                </c:pt>
                <c:pt idx="3">
                  <c:v>2014 m.</c:v>
                </c:pt>
                <c:pt idx="4">
                  <c:v>2016 m.</c:v>
                </c:pt>
                <c:pt idx="5">
                  <c:v>2018 m.</c:v>
                </c:pt>
                <c:pt idx="6">
                  <c:v>2019 m.</c:v>
                </c:pt>
                <c:pt idx="7">
                  <c:v>2020 m.</c:v>
                </c:pt>
                <c:pt idx="8">
                  <c:v>2021 m.</c:v>
                </c:pt>
                <c:pt idx="9">
                  <c:v>2022 m.</c:v>
                </c:pt>
                <c:pt idx="10">
                  <c:v>2023 m.</c:v>
                </c:pt>
              </c:strCache>
            </c:strRef>
          </c:cat>
          <c:val>
            <c:numRef>
              <c:f>'korupcine patirtis'!$B$3:$L$3</c:f>
              <c:numCache>
                <c:formatCode>0%</c:formatCode>
                <c:ptCount val="11"/>
                <c:pt idx="0">
                  <c:v>0.1</c:v>
                </c:pt>
                <c:pt idx="1">
                  <c:v>0.15</c:v>
                </c:pt>
                <c:pt idx="2">
                  <c:v>0.14000000000000001</c:v>
                </c:pt>
                <c:pt idx="3">
                  <c:v>0.15</c:v>
                </c:pt>
                <c:pt idx="4">
                  <c:v>0.18</c:v>
                </c:pt>
                <c:pt idx="5">
                  <c:v>0.21</c:v>
                </c:pt>
                <c:pt idx="6">
                  <c:v>0.21</c:v>
                </c:pt>
                <c:pt idx="7">
                  <c:v>0.15</c:v>
                </c:pt>
                <c:pt idx="8">
                  <c:v>0.193</c:v>
                </c:pt>
                <c:pt idx="9">
                  <c:v>0.19700000000000001</c:v>
                </c:pt>
                <c:pt idx="10">
                  <c:v>0.16900000000000001</c:v>
                </c:pt>
              </c:numCache>
            </c:numRef>
          </c:val>
          <c:extLst>
            <c:ext xmlns:c16="http://schemas.microsoft.com/office/drawing/2014/chart" uri="{C3380CC4-5D6E-409C-BE32-E72D297353CC}">
              <c16:uniqueId val="{00000001-D14E-4928-B505-3229382A373E}"/>
            </c:ext>
          </c:extLst>
        </c:ser>
        <c:ser>
          <c:idx val="2"/>
          <c:order val="2"/>
          <c:tx>
            <c:strRef>
              <c:f>'korupcine patirtis'!$A$4</c:f>
              <c:strCache>
                <c:ptCount val="1"/>
                <c:pt idx="0">
                  <c:v>Sunku pasakyti</c:v>
                </c:pt>
              </c:strCache>
            </c:strRef>
          </c:tx>
          <c:spPr>
            <a:gradFill>
              <a:gsLst>
                <a:gs pos="0">
                  <a:srgbClr val="FCFBFA"/>
                </a:gs>
                <a:gs pos="60000">
                  <a:srgbClr val="A5A5A5"/>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'korupcine patirtis'!$B$1:$L$1</c:f>
              <c:strCache>
                <c:ptCount val="11"/>
                <c:pt idx="0">
                  <c:v>2007 m.</c:v>
                </c:pt>
                <c:pt idx="1">
                  <c:v>2008 m.</c:v>
                </c:pt>
                <c:pt idx="2">
                  <c:v>2011 m.</c:v>
                </c:pt>
                <c:pt idx="3">
                  <c:v>2014 m.</c:v>
                </c:pt>
                <c:pt idx="4">
                  <c:v>2016 m.</c:v>
                </c:pt>
                <c:pt idx="5">
                  <c:v>2018 m.</c:v>
                </c:pt>
                <c:pt idx="6">
                  <c:v>2019 m.</c:v>
                </c:pt>
                <c:pt idx="7">
                  <c:v>2020 m.</c:v>
                </c:pt>
                <c:pt idx="8">
                  <c:v>2021 m.</c:v>
                </c:pt>
                <c:pt idx="9">
                  <c:v>2022 m.</c:v>
                </c:pt>
                <c:pt idx="10">
                  <c:v>2023 m.</c:v>
                </c:pt>
              </c:strCache>
            </c:strRef>
          </c:cat>
          <c:val>
            <c:numRef>
              <c:f>'korupcine patirtis'!$B$4:$L$4</c:f>
              <c:numCache>
                <c:formatCode>0%</c:formatCode>
                <c:ptCount val="11"/>
                <c:pt idx="0">
                  <c:v>0.05</c:v>
                </c:pt>
                <c:pt idx="1">
                  <c:v>0.1</c:v>
                </c:pt>
                <c:pt idx="2">
                  <c:v>7.0000000000000007E-2</c:v>
                </c:pt>
                <c:pt idx="3">
                  <c:v>0.15</c:v>
                </c:pt>
                <c:pt idx="4">
                  <c:v>0.14000000000000001</c:v>
                </c:pt>
                <c:pt idx="5">
                  <c:v>0.16</c:v>
                </c:pt>
                <c:pt idx="6">
                  <c:v>0.18</c:v>
                </c:pt>
                <c:pt idx="7">
                  <c:v>0.14000000000000001</c:v>
                </c:pt>
                <c:pt idx="8">
                  <c:v>0.161</c:v>
                </c:pt>
                <c:pt idx="9">
                  <c:v>0.17199999999999999</c:v>
                </c:pt>
                <c:pt idx="10">
                  <c:v>0.17799999999999999</c:v>
                </c:pt>
              </c:numCache>
            </c:numRef>
          </c:val>
          <c:extLst>
            <c:ext xmlns:c16="http://schemas.microsoft.com/office/drawing/2014/chart" uri="{C3380CC4-5D6E-409C-BE32-E72D297353CC}">
              <c16:uniqueId val="{00000002-D14E-4928-B505-3229382A373E}"/>
            </c:ext>
          </c:extLst>
        </c:ser>
        <c:dLbls>
          <c:showLegendKey val="0"/>
          <c:showVal val="1"/>
          <c:showCatName val="0"/>
          <c:showSerName val="0"/>
          <c:showPercent val="0"/>
          <c:showBubbleSize val="0"/>
        </c:dLbls>
        <c:gapWidth val="150"/>
        <c:shape val="box"/>
        <c:axId val="276064944"/>
        <c:axId val="276065504"/>
        <c:axId val="0"/>
      </c:bar3DChart>
      <c:catAx>
        <c:axId val="27606494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crossAx val="276065504"/>
        <c:crosses val="autoZero"/>
        <c:auto val="1"/>
        <c:lblAlgn val="ctr"/>
        <c:lblOffset val="100"/>
        <c:noMultiLvlLbl val="0"/>
      </c:catAx>
      <c:valAx>
        <c:axId val="27606550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crossAx val="276064944"/>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lt-LT"/>
        </a:p>
      </c:txPr>
    </c:legend>
    <c:plotVisOnly val="1"/>
    <c:dispBlanksAs val="gap"/>
    <c:showDLblsOverMax val="0"/>
  </c:chart>
  <c:spPr>
    <a:noFill/>
    <a:ln>
      <a:noFill/>
    </a:ln>
    <a:effectLst/>
  </c:spPr>
  <c:txPr>
    <a:bodyPr/>
    <a:lstStyle/>
    <a:p>
      <a:pPr>
        <a:defRPr>
          <a:solidFill>
            <a:schemeClr val="tx1"/>
          </a:solidFill>
        </a:defRPr>
      </a:pPr>
      <a:endParaRPr lang="lt-LT"/>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Ar duotumėte kyšį, norėdamas išspręsti savo problemas?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solidFill>
                <a:schemeClr val="accent6">
                  <a:tint val="30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1-12DF-46F3-83BA-3D98857BC5E7}"/>
              </c:ext>
            </c:extLst>
          </c:dPt>
          <c:dPt>
            <c:idx val="1"/>
            <c:bubble3D val="0"/>
            <c:spPr>
              <a:solidFill>
                <a:schemeClr val="accent6">
                  <a:tint val="30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3-12DF-46F3-83BA-3D98857BC5E7}"/>
              </c:ext>
            </c:extLst>
          </c:dPt>
          <c:dPt>
            <c:idx val="2"/>
            <c:bubble3D val="0"/>
            <c:spPr>
              <a:solidFill>
                <a:schemeClr val="accent6">
                  <a:tint val="30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5-12DF-46F3-83BA-3D98857BC5E7}"/>
              </c:ext>
            </c:extLst>
          </c:dPt>
          <c:dPt>
            <c:idx val="3"/>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12DF-46F3-83BA-3D98857BC5E7}"/>
              </c:ext>
            </c:extLst>
          </c:dPt>
          <c:dLbls>
            <c:dLbl>
              <c:idx val="3"/>
              <c:tx>
                <c:rich>
                  <a:bodyPr/>
                  <a:lstStyle/>
                  <a:p>
                    <a:fld id="{D844F3A1-020A-43D5-A167-D5D2B6431ADE}" type="VALUE">
                      <a:rPr lang="en-US" smtClean="0"/>
                      <a:pPr/>
                      <a:t>[VALUE]</a:t>
                    </a:fld>
                    <a:r>
                      <a:rPr lang="en-US"/>
                      <a:t> (8 %)</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2DF-46F3-83BA-3D98857BC5E7}"/>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val>
            <c:numRef>
              <c:f>'Gyventojų korupcija 2024'!$D$1281:$D$1284</c:f>
            </c:numRef>
          </c:val>
          <c:extLst>
            <c:ext xmlns:c15="http://schemas.microsoft.com/office/drawing/2012/chart" uri="{02D57815-91ED-43cb-92C2-25804820EDAC}">
              <c15:filteredCategoryTitle>
                <c15:cat>
                  <c:multiLvlStrRef>
                    <c:extLst>
                      <c:ext uri="{02D57815-91ED-43cb-92C2-25804820EDAC}">
                        <c15:formulaRef>
                          <c15:sqref>'Gyventojų korupcija 2024'!$B$1281:$B$1284</c15:sqref>
                        </c15:formulaRef>
                      </c:ext>
                    </c:extLst>
                  </c:multiLvlStrRef>
                </c15:cat>
              </c15:filteredCategoryTitle>
            </c:ext>
            <c:ext xmlns:c16="http://schemas.microsoft.com/office/drawing/2014/chart" uri="{C3380CC4-5D6E-409C-BE32-E72D297353CC}">
              <c16:uniqueId val="{00000008-12DF-46F3-83BA-3D98857BC5E7}"/>
            </c:ext>
          </c:extLst>
        </c:ser>
        <c:dLbls>
          <c:dLblPos val="ctr"/>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dirty="0"/>
              <a:t>Ar duotumėte kyšį, norėdamas išspręsti savo problemas?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3572721513259118E-2"/>
          <c:y val="0.30793808237445081"/>
          <c:w val="0.7025863577397653"/>
          <c:h val="0.54202719753154704"/>
        </c:manualLayout>
      </c:layout>
      <c:pie3DChart>
        <c:varyColors val="1"/>
        <c:ser>
          <c:idx val="0"/>
          <c:order val="0"/>
          <c:tx>
            <c:strRef>
              <c:f>'Gyventojų korupcija 2024'!$D$1280</c:f>
              <c:strCache>
                <c:ptCount val="1"/>
                <c:pt idx="0">
                  <c:v>%</c:v>
                </c:pt>
              </c:strCache>
            </c:strRef>
          </c:tx>
          <c:dPt>
            <c:idx val="0"/>
            <c:bubble3D val="0"/>
            <c:spPr>
              <a:gradFill>
                <a:gsLst>
                  <a:gs pos="0">
                    <a:srgbClr val="FCFBFA"/>
                  </a:gs>
                  <a:gs pos="55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4515-4906-BAD3-B50DB0FA88B6}"/>
              </c:ext>
            </c:extLst>
          </c:dPt>
          <c:dPt>
            <c:idx val="1"/>
            <c:bubble3D val="0"/>
            <c:spPr>
              <a:gradFill>
                <a:gsLst>
                  <a:gs pos="0">
                    <a:srgbClr val="FCFBFA"/>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4515-4906-BAD3-B50DB0FA88B6}"/>
              </c:ext>
            </c:extLst>
          </c:dPt>
          <c:dPt>
            <c:idx val="2"/>
            <c:bubble3D val="0"/>
            <c:spPr>
              <a:gradFill>
                <a:gsLst>
                  <a:gs pos="0">
                    <a:srgbClr val="FCFBFA"/>
                  </a:gs>
                  <a:gs pos="60000">
                    <a:srgbClr val="F4B1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4515-4906-BAD3-B50DB0FA88B6}"/>
              </c:ext>
            </c:extLst>
          </c:dPt>
          <c:dPt>
            <c:idx val="3"/>
            <c:bubble3D val="0"/>
            <c:spPr>
              <a:gradFill>
                <a:gsLst>
                  <a:gs pos="0">
                    <a:srgbClr val="FCFBFA"/>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4515-4906-BAD3-B50DB0FA88B6}"/>
              </c:ext>
            </c:extLst>
          </c:dPt>
          <c:dLbls>
            <c:dLbl>
              <c:idx val="0"/>
              <c:layout>
                <c:manualLayout>
                  <c:x val="5.7471264367816091E-3"/>
                  <c:y val="-2.8478699278390144E-2"/>
                </c:manualLayout>
              </c:layout>
              <c:tx>
                <c:rich>
                  <a:bodyPr/>
                  <a:lstStyle/>
                  <a:p>
                    <a:fld id="{388A9C93-A63B-42ED-9A40-F89078F104D2}" type="VALUE">
                      <a:rPr lang="en-US" smtClean="0"/>
                      <a:pPr/>
                      <a:t>[VALUE]</a:t>
                    </a:fld>
                    <a:r>
                      <a:rPr lang="en-US" dirty="0"/>
                      <a:t> (18</a:t>
                    </a:r>
                    <a:r>
                      <a:rPr lang="en-US" baseline="0" dirty="0"/>
                      <a:t>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515-4906-BAD3-B50DB0FA88B6}"/>
                </c:ext>
              </c:extLst>
            </c:dLbl>
            <c:dLbl>
              <c:idx val="1"/>
              <c:layout>
                <c:manualLayout>
                  <c:x val="-3.8314176245210726E-3"/>
                  <c:y val="3.322514915812181E-2"/>
                </c:manualLayout>
              </c:layout>
              <c:tx>
                <c:rich>
                  <a:bodyPr/>
                  <a:lstStyle/>
                  <a:p>
                    <a:fld id="{C3B07A9B-4AFF-498C-B810-0A4243D04123}" type="VALUE">
                      <a:rPr lang="en-US" smtClean="0"/>
                      <a:pPr/>
                      <a:t>[VALUE]</a:t>
                    </a:fld>
                    <a:r>
                      <a:rPr lang="en-US"/>
                      <a:t> (35 %)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515-4906-BAD3-B50DB0FA88B6}"/>
                </c:ext>
              </c:extLst>
            </c:dLbl>
            <c:dLbl>
              <c:idx val="2"/>
              <c:layout>
                <c:manualLayout>
                  <c:x val="1.1494252873563218E-2"/>
                  <c:y val="0.18748477024940147"/>
                </c:manualLayout>
              </c:layout>
              <c:tx>
                <c:rich>
                  <a:bodyPr/>
                  <a:lstStyle/>
                  <a:p>
                    <a:fld id="{EE892371-A8BF-4209-B883-FA450EC3A916}" type="VALUE">
                      <a:rPr lang="en-US" smtClean="0"/>
                      <a:pPr/>
                      <a:t>[VALUE]</a:t>
                    </a:fld>
                    <a:r>
                      <a:rPr lang="en-US"/>
                      <a:t> (39 %)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515-4906-BAD3-B50DB0FA88B6}"/>
                </c:ext>
              </c:extLst>
            </c:dLbl>
            <c:dLbl>
              <c:idx val="3"/>
              <c:layout>
                <c:manualLayout>
                  <c:x val="2.6819923371647545E-2"/>
                  <c:y val="-2.8478699278390123E-2"/>
                </c:manualLayout>
              </c:layout>
              <c:tx>
                <c:rich>
                  <a:bodyPr/>
                  <a:lstStyle/>
                  <a:p>
                    <a:fld id="{F74B25CA-6A22-44AA-93D1-7876AA879E9C}" type="VALUE">
                      <a:rPr lang="en-US" smtClean="0"/>
                      <a:pPr/>
                      <a:t>[VALUE]</a:t>
                    </a:fld>
                    <a:r>
                      <a:rPr lang="en-US"/>
                      <a:t> (8 %)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4515-4906-BAD3-B50DB0FA88B6}"/>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2024'!$A$1281:$B$1284</c:f>
              <c:strCache>
                <c:ptCount val="4"/>
                <c:pt idx="0">
                  <c:v>Taip</c:v>
                </c:pt>
                <c:pt idx="1">
                  <c:v>Ne</c:v>
                </c:pt>
                <c:pt idx="2">
                  <c:v>Priklauso nuo aplinkybių</c:v>
                </c:pt>
                <c:pt idx="3">
                  <c:v>Nežino, neturi nuomonės</c:v>
                </c:pt>
              </c:strCache>
            </c:strRef>
          </c:cat>
          <c:val>
            <c:numRef>
              <c:f>'Gyventojų korupcija 2024'!$D$1281:$D$1284</c:f>
              <c:numCache>
                <c:formatCode>0%</c:formatCode>
                <c:ptCount val="4"/>
                <c:pt idx="0">
                  <c:v>0.156</c:v>
                </c:pt>
                <c:pt idx="1">
                  <c:v>0.39600000000000002</c:v>
                </c:pt>
                <c:pt idx="2">
                  <c:v>0.35299999999999998</c:v>
                </c:pt>
                <c:pt idx="3">
                  <c:v>9.5000000000000001E-2</c:v>
                </c:pt>
              </c:numCache>
            </c:numRef>
          </c:val>
          <c:extLst>
            <c:ext xmlns:c16="http://schemas.microsoft.com/office/drawing/2014/chart" uri="{C3380CC4-5D6E-409C-BE32-E72D297353CC}">
              <c16:uniqueId val="{00000008-4515-4906-BAD3-B50DB0FA88B6}"/>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Ar duotumėte kyšį, norėdamas išspręsti savo problemas?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tx>
            <c:strRef>
              <c:f>Lapas4!$A$3</c:f>
              <c:strCache>
                <c:ptCount val="1"/>
                <c:pt idx="0">
                  <c:v>Duotų kyšį</c:v>
                </c:pt>
              </c:strCache>
            </c:strRef>
          </c:tx>
          <c:spPr>
            <a:gradFill>
              <a:gsLst>
                <a:gs pos="60000">
                  <a:srgbClr val="DF496D"/>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Lapas4!$B$2:$F$2</c:f>
              <c:numCache>
                <c:formatCode>General</c:formatCode>
                <c:ptCount val="5"/>
                <c:pt idx="0">
                  <c:v>2018</c:v>
                </c:pt>
                <c:pt idx="1">
                  <c:v>2020</c:v>
                </c:pt>
                <c:pt idx="2">
                  <c:v>2021</c:v>
                </c:pt>
                <c:pt idx="3">
                  <c:v>2022</c:v>
                </c:pt>
                <c:pt idx="4">
                  <c:v>2023</c:v>
                </c:pt>
              </c:numCache>
            </c:numRef>
          </c:cat>
          <c:val>
            <c:numRef>
              <c:f>Lapas4!$B$3:$F$3</c:f>
              <c:numCache>
                <c:formatCode>0%</c:formatCode>
                <c:ptCount val="5"/>
                <c:pt idx="0">
                  <c:v>0.17</c:v>
                </c:pt>
                <c:pt idx="1">
                  <c:v>0.18</c:v>
                </c:pt>
                <c:pt idx="2">
                  <c:v>0.21</c:v>
                </c:pt>
                <c:pt idx="3">
                  <c:v>0.18</c:v>
                </c:pt>
                <c:pt idx="4">
                  <c:v>0.156</c:v>
                </c:pt>
              </c:numCache>
            </c:numRef>
          </c:val>
          <c:extLst>
            <c:ext xmlns:c16="http://schemas.microsoft.com/office/drawing/2014/chart" uri="{C3380CC4-5D6E-409C-BE32-E72D297353CC}">
              <c16:uniqueId val="{00000000-D557-48EB-BFF3-357709C5A59E}"/>
            </c:ext>
          </c:extLst>
        </c:ser>
        <c:ser>
          <c:idx val="1"/>
          <c:order val="1"/>
          <c:tx>
            <c:strRef>
              <c:f>Lapas4!$A$4</c:f>
              <c:strCache>
                <c:ptCount val="1"/>
                <c:pt idx="0">
                  <c:v>Priklauso nuo aplinkybių</c:v>
                </c:pt>
              </c:strCache>
            </c:strRef>
          </c:tx>
          <c:spPr>
            <a:gradFill>
              <a:gsLst>
                <a:gs pos="55000">
                  <a:srgbClr val="F4B183"/>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Lapas4!$B$2:$F$2</c:f>
              <c:numCache>
                <c:formatCode>General</c:formatCode>
                <c:ptCount val="5"/>
                <c:pt idx="0">
                  <c:v>2018</c:v>
                </c:pt>
                <c:pt idx="1">
                  <c:v>2020</c:v>
                </c:pt>
                <c:pt idx="2">
                  <c:v>2021</c:v>
                </c:pt>
                <c:pt idx="3">
                  <c:v>2022</c:v>
                </c:pt>
                <c:pt idx="4">
                  <c:v>2023</c:v>
                </c:pt>
              </c:numCache>
            </c:numRef>
          </c:cat>
          <c:val>
            <c:numRef>
              <c:f>Lapas4!$B$4:$F$4</c:f>
              <c:numCache>
                <c:formatCode>0%</c:formatCode>
                <c:ptCount val="5"/>
                <c:pt idx="0">
                  <c:v>0.4</c:v>
                </c:pt>
                <c:pt idx="1">
                  <c:v>0.42</c:v>
                </c:pt>
                <c:pt idx="2">
                  <c:v>0.39</c:v>
                </c:pt>
                <c:pt idx="3">
                  <c:v>0.39</c:v>
                </c:pt>
                <c:pt idx="4">
                  <c:v>0.35299999999999998</c:v>
                </c:pt>
              </c:numCache>
            </c:numRef>
          </c:val>
          <c:extLst>
            <c:ext xmlns:c16="http://schemas.microsoft.com/office/drawing/2014/chart" uri="{C3380CC4-5D6E-409C-BE32-E72D297353CC}">
              <c16:uniqueId val="{00000001-D557-48EB-BFF3-357709C5A59E}"/>
            </c:ext>
          </c:extLst>
        </c:ser>
        <c:ser>
          <c:idx val="2"/>
          <c:order val="2"/>
          <c:tx>
            <c:strRef>
              <c:f>Lapas4!$A$5</c:f>
              <c:strCache>
                <c:ptCount val="1"/>
                <c:pt idx="0">
                  <c:v>Neduotų kyšio</c:v>
                </c:pt>
              </c:strCache>
            </c:strRef>
          </c:tx>
          <c:spPr>
            <a:gradFill>
              <a:gsLst>
                <a:gs pos="55000">
                  <a:srgbClr val="53B582"/>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Lapas4!$B$2:$F$2</c:f>
              <c:numCache>
                <c:formatCode>General</c:formatCode>
                <c:ptCount val="5"/>
                <c:pt idx="0">
                  <c:v>2018</c:v>
                </c:pt>
                <c:pt idx="1">
                  <c:v>2020</c:v>
                </c:pt>
                <c:pt idx="2">
                  <c:v>2021</c:v>
                </c:pt>
                <c:pt idx="3">
                  <c:v>2022</c:v>
                </c:pt>
                <c:pt idx="4">
                  <c:v>2023</c:v>
                </c:pt>
              </c:numCache>
            </c:numRef>
          </c:cat>
          <c:val>
            <c:numRef>
              <c:f>Lapas4!$B$5:$F$5</c:f>
              <c:numCache>
                <c:formatCode>0%</c:formatCode>
                <c:ptCount val="5"/>
                <c:pt idx="0">
                  <c:v>0.35</c:v>
                </c:pt>
                <c:pt idx="1">
                  <c:v>0.33</c:v>
                </c:pt>
                <c:pt idx="2">
                  <c:v>0.33</c:v>
                </c:pt>
                <c:pt idx="3">
                  <c:v>0.35</c:v>
                </c:pt>
                <c:pt idx="4">
                  <c:v>0.39600000000000002</c:v>
                </c:pt>
              </c:numCache>
            </c:numRef>
          </c:val>
          <c:extLst>
            <c:ext xmlns:c16="http://schemas.microsoft.com/office/drawing/2014/chart" uri="{C3380CC4-5D6E-409C-BE32-E72D297353CC}">
              <c16:uniqueId val="{00000002-D557-48EB-BFF3-357709C5A59E}"/>
            </c:ext>
          </c:extLst>
        </c:ser>
        <c:ser>
          <c:idx val="3"/>
          <c:order val="3"/>
          <c:tx>
            <c:strRef>
              <c:f>Lapas4!$A$6</c:f>
              <c:strCache>
                <c:ptCount val="1"/>
                <c:pt idx="0">
                  <c:v>Nežino/ neturi nuomonės </c:v>
                </c:pt>
              </c:strCache>
            </c:strRef>
          </c:tx>
          <c:spPr>
            <a:gradFill>
              <a:gsLst>
                <a:gs pos="55000">
                  <a:srgbClr val="A5A5A5"/>
                </a:gs>
                <a:gs pos="0">
                  <a:srgbClr val="FCFBFA"/>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Lapas4!$B$2:$F$2</c:f>
              <c:numCache>
                <c:formatCode>General</c:formatCode>
                <c:ptCount val="5"/>
                <c:pt idx="0">
                  <c:v>2018</c:v>
                </c:pt>
                <c:pt idx="1">
                  <c:v>2020</c:v>
                </c:pt>
                <c:pt idx="2">
                  <c:v>2021</c:v>
                </c:pt>
                <c:pt idx="3">
                  <c:v>2022</c:v>
                </c:pt>
                <c:pt idx="4">
                  <c:v>2023</c:v>
                </c:pt>
              </c:numCache>
            </c:numRef>
          </c:cat>
          <c:val>
            <c:numRef>
              <c:f>Lapas4!$B$6:$F$6</c:f>
              <c:numCache>
                <c:formatCode>0%</c:formatCode>
                <c:ptCount val="5"/>
                <c:pt idx="0">
                  <c:v>0.08</c:v>
                </c:pt>
                <c:pt idx="1">
                  <c:v>7.0000000000000007E-2</c:v>
                </c:pt>
                <c:pt idx="2">
                  <c:v>7.0000000000000007E-2</c:v>
                </c:pt>
                <c:pt idx="3">
                  <c:v>0.08</c:v>
                </c:pt>
                <c:pt idx="4">
                  <c:v>9.5000000000000001E-2</c:v>
                </c:pt>
              </c:numCache>
            </c:numRef>
          </c:val>
          <c:extLst>
            <c:ext xmlns:c16="http://schemas.microsoft.com/office/drawing/2014/chart" uri="{C3380CC4-5D6E-409C-BE32-E72D297353CC}">
              <c16:uniqueId val="{00000003-D557-48EB-BFF3-357709C5A59E}"/>
            </c:ext>
          </c:extLst>
        </c:ser>
        <c:dLbls>
          <c:showLegendKey val="0"/>
          <c:showVal val="1"/>
          <c:showCatName val="0"/>
          <c:showSerName val="0"/>
          <c:showPercent val="0"/>
          <c:showBubbleSize val="0"/>
        </c:dLbls>
        <c:gapWidth val="150"/>
        <c:shape val="box"/>
        <c:axId val="278820608"/>
        <c:axId val="278821168"/>
        <c:axId val="0"/>
      </c:bar3DChart>
      <c:catAx>
        <c:axId val="2788206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78821168"/>
        <c:crosses val="autoZero"/>
        <c:auto val="1"/>
        <c:lblAlgn val="ctr"/>
        <c:lblOffset val="100"/>
        <c:noMultiLvlLbl val="0"/>
      </c:catAx>
      <c:valAx>
        <c:axId val="278821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278820608"/>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mn-lt"/>
        </a:defRPr>
      </a:pPr>
      <a:endParaRPr lang="lt-LT"/>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800" b="1"/>
              <a:t>Ar teko duoti ky</a:t>
            </a:r>
            <a:r>
              <a:rPr lang="lt-LT" sz="1800" b="1"/>
              <a:t>šį?</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a:gsLst>
                  <a:gs pos="0">
                    <a:schemeClr val="accent1">
                      <a:lumMod val="5000"/>
                      <a:lumOff val="95000"/>
                    </a:schemeClr>
                  </a:gs>
                  <a:gs pos="60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EA84-4326-A99C-52AC0F86DA0D}"/>
              </c:ext>
            </c:extLst>
          </c:dPt>
          <c:dPt>
            <c:idx val="1"/>
            <c:bubble3D val="0"/>
            <c:spPr>
              <a:gradFill>
                <a:gsLst>
                  <a:gs pos="0">
                    <a:schemeClr val="accent1">
                      <a:lumMod val="5000"/>
                      <a:lumOff val="95000"/>
                    </a:schemeClr>
                  </a:gs>
                  <a:gs pos="60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EA84-4326-A99C-52AC0F86DA0D}"/>
              </c:ext>
            </c:extLst>
          </c:dPt>
          <c:dPt>
            <c:idx val="2"/>
            <c:bubble3D val="0"/>
            <c:spPr>
              <a:gradFill>
                <a:gsLst>
                  <a:gs pos="0">
                    <a:schemeClr val="accent1">
                      <a:lumMod val="5000"/>
                      <a:lumOff val="95000"/>
                    </a:schemeClr>
                  </a:gs>
                  <a:gs pos="60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EA84-4326-A99C-52AC0F86DA0D}"/>
              </c:ext>
            </c:extLst>
          </c:dPt>
          <c:dLbls>
            <c:dLbl>
              <c:idx val="0"/>
              <c:tx>
                <c:rich>
                  <a:bodyPr/>
                  <a:lstStyle/>
                  <a:p>
                    <a:fld id="{2853B488-0BD2-415F-A2CC-83829157C632}" type="VALUE">
                      <a:rPr lang="en-US" smtClean="0"/>
                      <a:pPr/>
                      <a:t>[VALUE]</a:t>
                    </a:fld>
                    <a:r>
                      <a:rPr lang="en-US"/>
                      <a:t> (10 %)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A84-4326-A99C-52AC0F86DA0D}"/>
                </c:ext>
              </c:extLst>
            </c:dLbl>
            <c:dLbl>
              <c:idx val="1"/>
              <c:tx>
                <c:rich>
                  <a:bodyPr/>
                  <a:lstStyle/>
                  <a:p>
                    <a:fld id="{CB137B75-79A2-4CDC-A80F-A7B03113318A}" type="VALUE">
                      <a:rPr lang="en-US" smtClean="0"/>
                      <a:pPr/>
                      <a:t>[VALUE]</a:t>
                    </a:fld>
                    <a:r>
                      <a:rPr lang="en-US"/>
                      <a:t> (88 %)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A84-4326-A99C-52AC0F86DA0D}"/>
                </c:ext>
              </c:extLst>
            </c:dLbl>
            <c:dLbl>
              <c:idx val="2"/>
              <c:tx>
                <c:rich>
                  <a:bodyPr/>
                  <a:lstStyle/>
                  <a:p>
                    <a:fld id="{5F36AAED-4834-4DDC-91CA-C2345E702361}" type="VALUE">
                      <a:rPr lang="en-US" smtClean="0"/>
                      <a:pPr/>
                      <a:t>[VALUE]</a:t>
                    </a:fld>
                    <a:r>
                      <a:rPr lang="en-US"/>
                      <a:t> (2 %)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EA84-4326-A99C-52AC0F86DA0D}"/>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2024'!$F$1290:$F$1292</c:f>
              <c:strCache>
                <c:ptCount val="3"/>
                <c:pt idx="0">
                  <c:v>Taip, teko</c:v>
                </c:pt>
                <c:pt idx="1">
                  <c:v>Ne, nė karto</c:v>
                </c:pt>
                <c:pt idx="2">
                  <c:v>Nežino, neatsakė</c:v>
                </c:pt>
              </c:strCache>
            </c:strRef>
          </c:cat>
          <c:val>
            <c:numRef>
              <c:f>'Gyventojų korupcija 2024'!$G$1290:$G$1292</c:f>
              <c:numCache>
                <c:formatCode>0%</c:formatCode>
                <c:ptCount val="3"/>
                <c:pt idx="0">
                  <c:v>9.1000000000000011E-2</c:v>
                </c:pt>
                <c:pt idx="1">
                  <c:v>0.89200000000000002</c:v>
                </c:pt>
                <c:pt idx="2">
                  <c:v>1.7999999999999999E-2</c:v>
                </c:pt>
              </c:numCache>
            </c:numRef>
          </c:val>
          <c:extLst>
            <c:ext xmlns:c16="http://schemas.microsoft.com/office/drawing/2014/chart" uri="{C3380CC4-5D6E-409C-BE32-E72D297353CC}">
              <c16:uniqueId val="{00000006-EA84-4326-A99C-52AC0F86DA0D}"/>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Kodėl nedavėte kyšio? </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spPr>
            <a:gradFill>
              <a:gsLst>
                <a:gs pos="0">
                  <a:schemeClr val="accent1">
                    <a:lumMod val="5000"/>
                    <a:lumOff val="95000"/>
                  </a:schemeClr>
                </a:gs>
                <a:gs pos="63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2024'!$B$1302:$B$1310</c:f>
              <c:strCache>
                <c:ptCount val="9"/>
                <c:pt idx="0">
                  <c:v>Nežino, neatsakė</c:v>
                </c:pt>
                <c:pt idx="1">
                  <c:v>Kita</c:v>
                </c:pt>
                <c:pt idx="2">
                  <c:v>Nes nežinojau, kaip tai padaryti/ nemoku elgtis tokiose situacijose</c:v>
                </c:pt>
                <c:pt idx="3">
                  <c:v>Nes tam tiesiog neturėjau pinigų</c:v>
                </c:pt>
                <c:pt idx="4">
                  <c:v>Kadangi netikėjau, kad tai padės išspręsti problemą</c:v>
                </c:pt>
                <c:pt idx="5">
                  <c:v>Nes taip pažeisčiau įstatymus</c:v>
                </c:pt>
                <c:pt idx="6">
                  <c:v>Nes tai prieštarauja mano įsitikinimams</c:v>
                </c:pt>
                <c:pt idx="7">
                  <c:v>Iki šiol pavykdavo išspręsti visus klausimus be kyšių</c:v>
                </c:pt>
                <c:pt idx="8">
                  <c:v>Nes nebuvo tokios situacijos, kurioje iš manęs būtų reikalaujama kyšio</c:v>
                </c:pt>
              </c:strCache>
            </c:strRef>
          </c:cat>
          <c:val>
            <c:numRef>
              <c:f>'Gyventojų korupcija 2024'!$D$1302:$D$1310</c:f>
              <c:numCache>
                <c:formatCode>0%</c:formatCode>
                <c:ptCount val="9"/>
                <c:pt idx="0">
                  <c:v>1.4E-2</c:v>
                </c:pt>
                <c:pt idx="1">
                  <c:v>2E-3</c:v>
                </c:pt>
                <c:pt idx="2">
                  <c:v>6.5000000000000002E-2</c:v>
                </c:pt>
                <c:pt idx="3">
                  <c:v>8.7999999999999995E-2</c:v>
                </c:pt>
                <c:pt idx="4">
                  <c:v>0.10199999999999999</c:v>
                </c:pt>
                <c:pt idx="5">
                  <c:v>0.193</c:v>
                </c:pt>
                <c:pt idx="6">
                  <c:v>0.25700000000000001</c:v>
                </c:pt>
                <c:pt idx="7">
                  <c:v>0.39500000000000002</c:v>
                </c:pt>
                <c:pt idx="8">
                  <c:v>0.622</c:v>
                </c:pt>
              </c:numCache>
            </c:numRef>
          </c:val>
          <c:extLst>
            <c:ext xmlns:c16="http://schemas.microsoft.com/office/drawing/2014/chart" uri="{C3380CC4-5D6E-409C-BE32-E72D297353CC}">
              <c16:uniqueId val="{00000000-62AD-468A-A83E-F48F5E356996}"/>
            </c:ext>
          </c:extLst>
        </c:ser>
        <c:dLbls>
          <c:showLegendKey val="0"/>
          <c:showVal val="1"/>
          <c:showCatName val="0"/>
          <c:showSerName val="0"/>
          <c:showPercent val="0"/>
          <c:showBubbleSize val="0"/>
        </c:dLbls>
        <c:gapWidth val="150"/>
        <c:shape val="box"/>
        <c:axId val="1230721456"/>
        <c:axId val="1230716656"/>
        <c:axId val="0"/>
      </c:bar3DChart>
      <c:catAx>
        <c:axId val="12307214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230716656"/>
        <c:crosses val="autoZero"/>
        <c:auto val="1"/>
        <c:lblAlgn val="ctr"/>
        <c:lblOffset val="100"/>
        <c:noMultiLvlLbl val="0"/>
      </c:catAx>
      <c:valAx>
        <c:axId val="123071665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2307214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lt-LT" sz="1800" b="1"/>
              <a:t>Kyšio davimo priežastys</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lt-LT"/>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stacked"/>
        <c:varyColors val="0"/>
        <c:ser>
          <c:idx val="0"/>
          <c:order val="0"/>
          <c:spPr>
            <a:gradFill>
              <a:gsLst>
                <a:gs pos="0">
                  <a:srgbClr val="FCFBFA"/>
                </a:gs>
                <a:gs pos="60000">
                  <a:srgbClr val="53B582"/>
                </a:gs>
              </a:gsLst>
              <a:lin ang="5400000" scaled="1"/>
            </a:gradFill>
            <a:ln>
              <a:noFill/>
            </a:ln>
            <a:effectLst/>
            <a:sp3d/>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'Gyventojų korupcija 2024'!$B$1323:$B$1329</c:f>
              <c:strCache>
                <c:ptCount val="7"/>
                <c:pt idx="0">
                  <c:v>Nežino, neatsakė</c:v>
                </c:pt>
                <c:pt idx="1">
                  <c:v>Nes to reikalavo žmogus, nuo kurio priklausė teigiamas mano problemos sprendimas</c:v>
                </c:pt>
                <c:pt idx="2">
                  <c:v>Nes norėjau atsilyginti man padėjusiam valstybės tarnyboje dirbančiam asmeniui</c:v>
                </c:pt>
                <c:pt idx="3">
                  <c:v>Nes maniau, kad be kyšio tokia problema būtų neišspręsta</c:v>
                </c:pt>
                <c:pt idx="4">
                  <c:v>Nes maniau, kad be kyšio tokią problemą būtų sunku išspręsti</c:v>
                </c:pt>
                <c:pt idx="5">
                  <c:v>Nes maniau, kad tai padės greičiau išspręsti mano problemą</c:v>
                </c:pt>
                <c:pt idx="6">
                  <c:v>Nes taip yra įprasta, taip daro dauguma</c:v>
                </c:pt>
              </c:strCache>
            </c:strRef>
          </c:cat>
          <c:val>
            <c:numRef>
              <c:f>'Gyventojų korupcija 2024'!$D$1323:$D$1329</c:f>
              <c:numCache>
                <c:formatCode>0%</c:formatCode>
                <c:ptCount val="7"/>
                <c:pt idx="0">
                  <c:v>5.6000000000000001E-2</c:v>
                </c:pt>
                <c:pt idx="1">
                  <c:v>4.7E-2</c:v>
                </c:pt>
                <c:pt idx="2">
                  <c:v>0.11600000000000001</c:v>
                </c:pt>
                <c:pt idx="3">
                  <c:v>0.26</c:v>
                </c:pt>
                <c:pt idx="4">
                  <c:v>0.31900000000000001</c:v>
                </c:pt>
                <c:pt idx="5">
                  <c:v>0.36599999999999999</c:v>
                </c:pt>
                <c:pt idx="6">
                  <c:v>0.4</c:v>
                </c:pt>
              </c:numCache>
            </c:numRef>
          </c:val>
          <c:extLst>
            <c:ext xmlns:c16="http://schemas.microsoft.com/office/drawing/2014/chart" uri="{C3380CC4-5D6E-409C-BE32-E72D297353CC}">
              <c16:uniqueId val="{00000000-562F-4E6B-AB10-A59F559021F1}"/>
            </c:ext>
          </c:extLst>
        </c:ser>
        <c:dLbls>
          <c:showLegendKey val="0"/>
          <c:showVal val="1"/>
          <c:showCatName val="0"/>
          <c:showSerName val="0"/>
          <c:showPercent val="0"/>
          <c:showBubbleSize val="0"/>
        </c:dLbls>
        <c:gapWidth val="150"/>
        <c:shape val="box"/>
        <c:axId val="1230724336"/>
        <c:axId val="1230736336"/>
        <c:axId val="0"/>
      </c:bar3DChart>
      <c:catAx>
        <c:axId val="12307243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230736336"/>
        <c:crosses val="autoZero"/>
        <c:auto val="1"/>
        <c:lblAlgn val="ctr"/>
        <c:lblOffset val="100"/>
        <c:noMultiLvlLbl val="0"/>
      </c:catAx>
      <c:valAx>
        <c:axId val="1230736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crossAx val="12307243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r>
              <a:rPr lang="lt-LT" sz="1800" b="1" dirty="0"/>
              <a:t>Ar duodant kyšį jis buvo paimtas?</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tx1"/>
              </a:solidFill>
              <a:latin typeface="+mn-lt"/>
              <a:ea typeface="+mn-ea"/>
              <a:cs typeface="+mn-cs"/>
            </a:defRPr>
          </a:pPr>
          <a:endParaRPr lang="lt-LT"/>
        </a:p>
      </c:tx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gradFill>
              <a:gsLst>
                <a:gs pos="55000">
                  <a:srgbClr val="53B582"/>
                </a:gs>
                <a:gs pos="0">
                  <a:srgbClr val="FCFBFA"/>
                </a:gs>
              </a:gsLst>
              <a:lin ang="5400000" scaled="1"/>
            </a:gradFill>
          </c:spPr>
          <c:dPt>
            <c:idx val="0"/>
            <c:bubble3D val="0"/>
            <c:spPr>
              <a:gradFill>
                <a:gsLst>
                  <a:gs pos="55000">
                    <a:srgbClr val="DF496D"/>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7050-4982-BB0C-74003BBA1FEA}"/>
              </c:ext>
            </c:extLst>
          </c:dPt>
          <c:dPt>
            <c:idx val="1"/>
            <c:bubble3D val="0"/>
            <c:spPr>
              <a:gradFill>
                <a:gsLst>
                  <a:gs pos="55000">
                    <a:srgbClr val="53B582"/>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7050-4982-BB0C-74003BBA1FEA}"/>
              </c:ext>
            </c:extLst>
          </c:dPt>
          <c:dPt>
            <c:idx val="2"/>
            <c:bubble3D val="0"/>
            <c:spPr>
              <a:gradFill>
                <a:gsLst>
                  <a:gs pos="55000">
                    <a:srgbClr val="A5A5A5"/>
                  </a:gs>
                  <a:gs pos="0">
                    <a:srgbClr val="FCFBFA"/>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7050-4982-BB0C-74003BBA1FEA}"/>
              </c:ext>
            </c:extLst>
          </c:dPt>
          <c:dLbls>
            <c:dLbl>
              <c:idx val="0"/>
              <c:tx>
                <c:rich>
                  <a:bodyPr/>
                  <a:lstStyle/>
                  <a:p>
                    <a:fld id="{BB666ACE-9743-41EE-A823-E8108E10B5E8}" type="VALUE">
                      <a:rPr lang="en-US" smtClean="0"/>
                      <a:pPr/>
                      <a:t>[VALUE]</a:t>
                    </a:fld>
                    <a:r>
                      <a:rPr lang="en-US"/>
                      <a:t> </a:t>
                    </a:r>
                    <a:r>
                      <a:rPr lang="en-US" baseline="0"/>
                      <a:t> (97 %)</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7050-4982-BB0C-74003BBA1FEA}"/>
                </c:ext>
              </c:extLst>
            </c:dLbl>
            <c:dLbl>
              <c:idx val="1"/>
              <c:layout>
                <c:manualLayout>
                  <c:x val="-3.9963941046968342E-2"/>
                  <c:y val="1.2756249959822835E-2"/>
                </c:manualLayout>
              </c:layout>
              <c:tx>
                <c:rich>
                  <a:bodyPr/>
                  <a:lstStyle/>
                  <a:p>
                    <a:fld id="{F839F9D4-C684-4E3F-81A6-08870B512AAE}" type="VALUE">
                      <a:rPr lang="en-US" smtClean="0"/>
                      <a:pPr/>
                      <a:t>[VALUE]</a:t>
                    </a:fld>
                    <a:r>
                      <a:rPr lang="en-US"/>
                      <a:t> (2 %)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7050-4982-BB0C-74003BBA1FEA}"/>
                </c:ext>
              </c:extLst>
            </c:dLbl>
            <c:dLbl>
              <c:idx val="2"/>
              <c:layout>
                <c:manualLayout>
                  <c:x val="1.5224358494083039E-2"/>
                  <c:y val="-2.8063749911610238E-2"/>
                </c:manualLayout>
              </c:layout>
              <c:tx>
                <c:rich>
                  <a:bodyPr/>
                  <a:lstStyle/>
                  <a:p>
                    <a:fld id="{AF0431FB-128D-4B0A-AB4B-91A15B2347F3}" type="VALUE">
                      <a:rPr lang="en-US" smtClean="0"/>
                      <a:pPr/>
                      <a:t>[VALUE]</a:t>
                    </a:fld>
                    <a:r>
                      <a:rPr lang="en-US"/>
                      <a:t> (1 %)</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7050-4982-BB0C-74003BBA1FEA}"/>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2024'!$B$1336:$B$1338</c:f>
              <c:strCache>
                <c:ptCount val="3"/>
                <c:pt idx="0">
                  <c:v>Taip</c:v>
                </c:pt>
                <c:pt idx="1">
                  <c:v>Ne</c:v>
                </c:pt>
                <c:pt idx="2">
                  <c:v>Nežino, neturi nuomonės</c:v>
                </c:pt>
              </c:strCache>
            </c:strRef>
          </c:cat>
          <c:val>
            <c:numRef>
              <c:f>'Gyventojų korupcija 2024'!$D$1336:$D$1338</c:f>
              <c:numCache>
                <c:formatCode>0%</c:formatCode>
                <c:ptCount val="3"/>
                <c:pt idx="0">
                  <c:v>0.92</c:v>
                </c:pt>
                <c:pt idx="1">
                  <c:v>0.05</c:v>
                </c:pt>
                <c:pt idx="2">
                  <c:v>0.03</c:v>
                </c:pt>
              </c:numCache>
            </c:numRef>
          </c:val>
          <c:extLst>
            <c:ext xmlns:c16="http://schemas.microsoft.com/office/drawing/2014/chart" uri="{C3380CC4-5D6E-409C-BE32-E72D297353CC}">
              <c16:uniqueId val="{00000006-7050-4982-BB0C-74003BBA1FEA}"/>
            </c:ext>
          </c:extLst>
        </c:ser>
        <c:dLbls>
          <c:dLblPos val="outEnd"/>
          <c:showLegendKey val="0"/>
          <c:showVal val="1"/>
          <c:showCatName val="0"/>
          <c:showSerName val="0"/>
          <c:showPercent val="0"/>
          <c:showBubbleSize val="0"/>
          <c:showLeaderLines val="1"/>
        </c:dLbls>
      </c:pie3DChart>
      <c:spPr>
        <a:noFill/>
        <a:ln>
          <a:noFill/>
        </a:ln>
        <a:effectLst/>
      </c:spPr>
    </c:plotArea>
    <c:legend>
      <c:legendPos val="l"/>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solidFill>
                <a:latin typeface="+mn-lt"/>
                <a:ea typeface="+mn-ea"/>
                <a:cs typeface="+mn-cs"/>
              </a:defRPr>
            </a:pPr>
            <a:r>
              <a:rPr lang="lt-LT" sz="1800" b="1" dirty="0"/>
              <a:t>Ar imtumėte kyšį, jei jis Jums būtų siūlomas už tam tikras paslaugas?</a:t>
            </a:r>
          </a:p>
        </c:rich>
      </c:tx>
      <c:overlay val="0"/>
      <c:spPr>
        <a:noFill/>
        <a:ln>
          <a:noFill/>
        </a:ln>
        <a:effectLst/>
      </c:spPr>
    </c:title>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5289351390905668"/>
          <c:y val="0.32474654275841525"/>
          <c:w val="0.69358050463727572"/>
          <c:h val="0.47740828768728588"/>
        </c:manualLayout>
      </c:layout>
      <c:pie3DChart>
        <c:varyColors val="1"/>
        <c:ser>
          <c:idx val="0"/>
          <c:order val="0"/>
          <c:dPt>
            <c:idx val="0"/>
            <c:bubble3D val="0"/>
            <c:spPr>
              <a:gradFill>
                <a:gsLst>
                  <a:gs pos="0">
                    <a:schemeClr val="accent1">
                      <a:lumMod val="5000"/>
                      <a:lumOff val="95000"/>
                    </a:schemeClr>
                  </a:gs>
                  <a:gs pos="63000">
                    <a:srgbClr val="DF496D"/>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1-923A-4E1C-B513-6BDF907E785B}"/>
              </c:ext>
            </c:extLst>
          </c:dPt>
          <c:dPt>
            <c:idx val="1"/>
            <c:bubble3D val="0"/>
            <c:spPr>
              <a:gradFill>
                <a:gsLst>
                  <a:gs pos="0">
                    <a:schemeClr val="accent1">
                      <a:lumMod val="5000"/>
                      <a:lumOff val="95000"/>
                    </a:schemeClr>
                  </a:gs>
                  <a:gs pos="63000">
                    <a:srgbClr val="F4B183"/>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3-923A-4E1C-B513-6BDF907E785B}"/>
              </c:ext>
            </c:extLst>
          </c:dPt>
          <c:dPt>
            <c:idx val="2"/>
            <c:bubble3D val="0"/>
            <c:spPr>
              <a:gradFill>
                <a:gsLst>
                  <a:gs pos="0">
                    <a:schemeClr val="accent1">
                      <a:lumMod val="5000"/>
                      <a:lumOff val="95000"/>
                    </a:schemeClr>
                  </a:gs>
                  <a:gs pos="63000">
                    <a:srgbClr val="53B582"/>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5-923A-4E1C-B513-6BDF907E785B}"/>
              </c:ext>
            </c:extLst>
          </c:dPt>
          <c:dPt>
            <c:idx val="3"/>
            <c:bubble3D val="0"/>
            <c:spPr>
              <a:gradFill>
                <a:gsLst>
                  <a:gs pos="0">
                    <a:schemeClr val="accent1">
                      <a:lumMod val="5000"/>
                      <a:lumOff val="95000"/>
                    </a:schemeClr>
                  </a:gs>
                  <a:gs pos="63000">
                    <a:srgbClr val="A5A5A5"/>
                  </a:gs>
                </a:gsLst>
                <a:lin ang="5400000" scaled="1"/>
              </a:gradFill>
              <a:ln w="25400">
                <a:solidFill>
                  <a:schemeClr val="lt1"/>
                </a:solidFill>
              </a:ln>
              <a:effectLst/>
              <a:sp3d contourW="25400">
                <a:contourClr>
                  <a:schemeClr val="lt1"/>
                </a:contourClr>
              </a:sp3d>
            </c:spPr>
            <c:extLst>
              <c:ext xmlns:c16="http://schemas.microsoft.com/office/drawing/2014/chart" uri="{C3380CC4-5D6E-409C-BE32-E72D297353CC}">
                <c16:uniqueId val="{00000007-923A-4E1C-B513-6BDF907E785B}"/>
              </c:ext>
            </c:extLst>
          </c:dPt>
          <c:dLbls>
            <c:dLbl>
              <c:idx val="0"/>
              <c:layout>
                <c:manualLayout>
                  <c:x val="1.5393518237942581E-2"/>
                  <c:y val="-1.5917453174069673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23A-4E1C-B513-6BDF907E785B}"/>
                </c:ext>
              </c:extLst>
            </c:dLbl>
            <c:dLbl>
              <c:idx val="1"/>
              <c:layout>
                <c:manualLayout>
                  <c:x val="6.5972221019753915E-3"/>
                  <c:y val="-2.1223270898759566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23A-4E1C-B513-6BDF907E785B}"/>
                </c:ext>
              </c:extLst>
            </c:dLbl>
            <c:dLbl>
              <c:idx val="2"/>
              <c:layout>
                <c:manualLayout>
                  <c:x val="0"/>
                  <c:y val="1.3264544311724632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23A-4E1C-B513-6BDF907E785B}"/>
                </c:ext>
              </c:extLst>
            </c:dLbl>
            <c:dLbl>
              <c:idx val="3"/>
              <c:spPr>
                <a:noFill/>
                <a:ln>
                  <a:noFill/>
                </a:ln>
                <a:effectLst/>
              </c:spPr>
              <c:txPr>
                <a:bodyPr rot="0" spcFirstLastPara="1" vertOverflow="ellipsis" vert="horz" wrap="square" lIns="38100" tIns="19050" rIns="38100" bIns="19050" anchor="ctr" anchorCtr="1">
                  <a:noAutofit/>
                </a:bodyPr>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23A-4E1C-B513-6BDF907E785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lt-LT"/>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'Gyventojų korupcija 2024'!$B$1344:$B$1347</c:f>
              <c:strCache>
                <c:ptCount val="4"/>
                <c:pt idx="0">
                  <c:v>Taip</c:v>
                </c:pt>
                <c:pt idx="1">
                  <c:v>Priklauso nuo aplinkybių</c:v>
                </c:pt>
                <c:pt idx="2">
                  <c:v>Ne</c:v>
                </c:pt>
                <c:pt idx="3">
                  <c:v>Nežino, neturi nuomonės</c:v>
                </c:pt>
              </c:strCache>
            </c:strRef>
          </c:cat>
          <c:val>
            <c:numRef>
              <c:f>'Gyventojų korupcija 2024'!$D$1344:$D$1347</c:f>
              <c:numCache>
                <c:formatCode>0%</c:formatCode>
                <c:ptCount val="4"/>
                <c:pt idx="0">
                  <c:v>6.8000000000000005E-2</c:v>
                </c:pt>
                <c:pt idx="1">
                  <c:v>0.252</c:v>
                </c:pt>
                <c:pt idx="2">
                  <c:v>0.55400000000000005</c:v>
                </c:pt>
                <c:pt idx="3">
                  <c:v>0.126</c:v>
                </c:pt>
              </c:numCache>
            </c:numRef>
          </c:val>
          <c:extLst>
            <c:ext xmlns:c16="http://schemas.microsoft.com/office/drawing/2014/chart" uri="{C3380CC4-5D6E-409C-BE32-E72D297353CC}">
              <c16:uniqueId val="{00000008-923A-4E1C-B513-6BDF907E785B}"/>
            </c:ext>
          </c:extLst>
        </c:ser>
        <c:dLbls>
          <c:dLblPos val="outEnd"/>
          <c:showLegendKey val="0"/>
          <c:showVal val="1"/>
          <c:showCatName val="0"/>
          <c:showSerName val="0"/>
          <c:showPercent val="0"/>
          <c:showBubbleSize val="0"/>
          <c:showLeaderLines val="1"/>
        </c:dLbls>
      </c:pie3DChart>
      <c:spPr>
        <a:noFill/>
        <a:ln>
          <a:noFill/>
        </a:ln>
        <a:effectLst/>
      </c:spPr>
    </c:plotArea>
    <c:legend>
      <c:legendPos val="l"/>
      <c:overlay val="0"/>
      <c:spPr>
        <a:noFill/>
        <a:ln>
          <a:noFill/>
        </a:ln>
        <a:effectLst/>
      </c:spPr>
      <c:txPr>
        <a:bodyPr rot="0" spcFirstLastPara="1" vertOverflow="ellipsis" vert="horz" wrap="square" anchor="ctr" anchorCtr="1"/>
        <a:lstStyle/>
        <a:p>
          <a:pPr rtl="0">
            <a:defRPr sz="1400" b="0" i="0" u="none" strike="noStrike" kern="1200" baseline="0">
              <a:solidFill>
                <a:schemeClr val="tx1"/>
              </a:solidFill>
              <a:latin typeface="+mn-lt"/>
              <a:ea typeface="+mn-ea"/>
              <a:cs typeface="+mn-cs"/>
            </a:defRPr>
          </a:pPr>
          <a:endParaRPr lang="lt-L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lt-LT"/>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withinLinearReversed" id="26">
  <a:schemeClr val="accent6"/>
</cs:colorStyle>
</file>

<file path=ppt/charts/colors22.xml><?xml version="1.0" encoding="utf-8"?>
<cs:colorStyle xmlns:cs="http://schemas.microsoft.com/office/drawing/2012/chartStyle" xmlns:a="http://schemas.openxmlformats.org/drawingml/2006/main" meth="withinLinearReversed" id="26">
  <a:schemeClr val="accent6"/>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withinLinearReversed" id="26">
  <a:schemeClr val="accent6"/>
</cs:colorStyle>
</file>

<file path=ppt/charts/colors4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withinLinearReversed" id="26">
  <a:schemeClr val="accent6"/>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withinLinearReversed" id="26">
  <a:schemeClr val="accent6"/>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withinLinearReversed" id="26">
  <a:schemeClr val="accent6"/>
</cs:colorStyle>
</file>

<file path=ppt/charts/colors82.xml><?xml version="1.0" encoding="utf-8"?>
<cs:colorStyle xmlns:cs="http://schemas.microsoft.com/office/drawing/2012/chartStyle" xmlns:a="http://schemas.openxmlformats.org/drawingml/2006/main" meth="withinLinearReversed" id="26">
  <a:schemeClr val="accent6"/>
</cs:colorStyle>
</file>

<file path=ppt/charts/colors8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withinLinearReversed" id="26">
  <a:schemeClr val="accent6"/>
</cs:colorStyle>
</file>

<file path=ppt/charts/colors88.xml><?xml version="1.0" encoding="utf-8"?>
<cs:colorStyle xmlns:cs="http://schemas.microsoft.com/office/drawing/2012/chartStyle" xmlns:a="http://schemas.openxmlformats.org/drawingml/2006/main" meth="withinLinearReversed" id="26">
  <a:schemeClr val="accent6"/>
</cs:colorStyle>
</file>

<file path=ppt/charts/colors8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withinLinearReversed" id="26">
  <a:schemeClr val="accent6"/>
</cs:colorStyle>
</file>

<file path=ppt/charts/colors9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9">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9">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9">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0">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4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0.36099</cdr:x>
      <cdr:y>0.01132</cdr:y>
    </cdr:from>
    <cdr:to>
      <cdr:x>0.79155</cdr:x>
      <cdr:y>0.05953</cdr:y>
    </cdr:to>
    <cdr:sp macro="" textlink="">
      <cdr:nvSpPr>
        <cdr:cNvPr id="3" name="TextBox 2">
          <a:extLst xmlns:a="http://schemas.openxmlformats.org/drawingml/2006/main">
            <a:ext uri="{FF2B5EF4-FFF2-40B4-BE49-F238E27FC236}">
              <a16:creationId xmlns:a16="http://schemas.microsoft.com/office/drawing/2014/main" id="{C675431F-A4B4-3F1A-D333-4F83E85C9D91}"/>
            </a:ext>
          </a:extLst>
        </cdr:cNvPr>
        <cdr:cNvSpPr txBox="1"/>
      </cdr:nvSpPr>
      <cdr:spPr>
        <a:xfrm xmlns:a="http://schemas.openxmlformats.org/drawingml/2006/main">
          <a:off x="4284058" y="81316"/>
          <a:ext cx="5109729" cy="34624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lt-LT" sz="1800" b="1" dirty="0"/>
            <a:t>Įmonių vadovai demografiniai duomenys</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lt-LT"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F3C2B16-11EA-4592-BD0A-19E0D443F2D2}" type="datetimeFigureOut">
              <a:rPr lang="lt-LT" smtClean="0"/>
              <a:t>2024-11-03</a:t>
            </a:fld>
            <a:endParaRPr lang="lt-LT"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lt-LT"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lt-LT"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3A9DF7-3E2C-4345-A1AE-4B7F7D2A1390}" type="slidenum">
              <a:rPr lang="lt-LT" smtClean="0"/>
              <a:t>‹#›</a:t>
            </a:fld>
            <a:endParaRPr lang="lt-LT" dirty="0"/>
          </a:p>
        </p:txBody>
      </p:sp>
    </p:spTree>
    <p:extLst>
      <p:ext uri="{BB962C8B-B14F-4D97-AF65-F5344CB8AC3E}">
        <p14:creationId xmlns:p14="http://schemas.microsoft.com/office/powerpoint/2010/main" val="31343247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kaidrės vaizdo vietos rezervavimo ženklas 1"/>
          <p:cNvSpPr>
            <a:spLocks noGrp="1" noRot="1" noChangeAspect="1"/>
          </p:cNvSpPr>
          <p:nvPr>
            <p:ph type="sldImg"/>
          </p:nvPr>
        </p:nvSpPr>
        <p:spPr/>
      </p:sp>
      <p:sp>
        <p:nvSpPr>
          <p:cNvPr id="3" name="Pastabų vietos rezervavimo ženklas 2"/>
          <p:cNvSpPr>
            <a:spLocks noGrp="1"/>
          </p:cNvSpPr>
          <p:nvPr>
            <p:ph type="body" idx="1"/>
          </p:nvPr>
        </p:nvSpPr>
        <p:spPr/>
        <p:txBody>
          <a:bodyPr/>
          <a:lstStyle/>
          <a:p>
            <a:endParaRPr lang="lt-LT" dirty="0"/>
          </a:p>
        </p:txBody>
      </p:sp>
      <p:sp>
        <p:nvSpPr>
          <p:cNvPr id="4" name="Skaidrės numerio vietos rezervavimo ženklas 3"/>
          <p:cNvSpPr>
            <a:spLocks noGrp="1"/>
          </p:cNvSpPr>
          <p:nvPr>
            <p:ph type="sldNum" sz="quarter" idx="5"/>
          </p:nvPr>
        </p:nvSpPr>
        <p:spPr/>
        <p:txBody>
          <a:bodyPr/>
          <a:lstStyle/>
          <a:p>
            <a:fld id="{803A9DF7-3E2C-4345-A1AE-4B7F7D2A1390}" type="slidenum">
              <a:rPr lang="lt-LT" smtClean="0"/>
              <a:t>16</a:t>
            </a:fld>
            <a:endParaRPr lang="lt-LT" dirty="0"/>
          </a:p>
        </p:txBody>
      </p:sp>
    </p:spTree>
    <p:extLst>
      <p:ext uri="{BB962C8B-B14F-4D97-AF65-F5344CB8AC3E}">
        <p14:creationId xmlns:p14="http://schemas.microsoft.com/office/powerpoint/2010/main" val="16181193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kaidrės vaizdo vietos rezervavimo ženklas 1"/>
          <p:cNvSpPr>
            <a:spLocks noGrp="1" noRot="1" noChangeAspect="1"/>
          </p:cNvSpPr>
          <p:nvPr>
            <p:ph type="sldImg"/>
          </p:nvPr>
        </p:nvSpPr>
        <p:spPr/>
      </p:sp>
      <p:sp>
        <p:nvSpPr>
          <p:cNvPr id="3" name="Pastabų vietos rezervavimo ženklas 2"/>
          <p:cNvSpPr>
            <a:spLocks noGrp="1"/>
          </p:cNvSpPr>
          <p:nvPr>
            <p:ph type="body" idx="1"/>
          </p:nvPr>
        </p:nvSpPr>
        <p:spPr/>
        <p:txBody>
          <a:bodyPr/>
          <a:lstStyle/>
          <a:p>
            <a:endParaRPr lang="lt-LT" dirty="0"/>
          </a:p>
        </p:txBody>
      </p:sp>
      <p:sp>
        <p:nvSpPr>
          <p:cNvPr id="4" name="Skaidrės numerio vietos rezervavimo ženklas 3"/>
          <p:cNvSpPr>
            <a:spLocks noGrp="1"/>
          </p:cNvSpPr>
          <p:nvPr>
            <p:ph type="sldNum" sz="quarter" idx="5"/>
          </p:nvPr>
        </p:nvSpPr>
        <p:spPr/>
        <p:txBody>
          <a:bodyPr/>
          <a:lstStyle/>
          <a:p>
            <a:fld id="{803A9DF7-3E2C-4345-A1AE-4B7F7D2A1390}" type="slidenum">
              <a:rPr lang="lt-LT" smtClean="0"/>
              <a:t>28</a:t>
            </a:fld>
            <a:endParaRPr lang="lt-LT" dirty="0"/>
          </a:p>
        </p:txBody>
      </p:sp>
    </p:spTree>
    <p:extLst>
      <p:ext uri="{BB962C8B-B14F-4D97-AF65-F5344CB8AC3E}">
        <p14:creationId xmlns:p14="http://schemas.microsoft.com/office/powerpoint/2010/main" val="16482397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kaidrės vaizdo vietos rezervavimo ženklas 1"/>
          <p:cNvSpPr>
            <a:spLocks noGrp="1" noRot="1" noChangeAspect="1"/>
          </p:cNvSpPr>
          <p:nvPr>
            <p:ph type="sldImg"/>
          </p:nvPr>
        </p:nvSpPr>
        <p:spPr/>
      </p:sp>
      <p:sp>
        <p:nvSpPr>
          <p:cNvPr id="3" name="Pastabų vietos rezervavimo ženklas 2"/>
          <p:cNvSpPr>
            <a:spLocks noGrp="1"/>
          </p:cNvSpPr>
          <p:nvPr>
            <p:ph type="body" idx="1"/>
          </p:nvPr>
        </p:nvSpPr>
        <p:spPr/>
        <p:txBody>
          <a:bodyPr/>
          <a:lstStyle/>
          <a:p>
            <a:endParaRPr lang="lt-LT" dirty="0"/>
          </a:p>
        </p:txBody>
      </p:sp>
      <p:sp>
        <p:nvSpPr>
          <p:cNvPr id="4" name="Skaidrės numerio vietos rezervavimo ženklas 3"/>
          <p:cNvSpPr>
            <a:spLocks noGrp="1"/>
          </p:cNvSpPr>
          <p:nvPr>
            <p:ph type="sldNum" sz="quarter" idx="5"/>
          </p:nvPr>
        </p:nvSpPr>
        <p:spPr/>
        <p:txBody>
          <a:bodyPr/>
          <a:lstStyle/>
          <a:p>
            <a:fld id="{803A9DF7-3E2C-4345-A1AE-4B7F7D2A1390}" type="slidenum">
              <a:rPr lang="lt-LT" smtClean="0"/>
              <a:t>129</a:t>
            </a:fld>
            <a:endParaRPr lang="lt-LT" dirty="0"/>
          </a:p>
        </p:txBody>
      </p:sp>
    </p:spTree>
    <p:extLst>
      <p:ext uri="{BB962C8B-B14F-4D97-AF65-F5344CB8AC3E}">
        <p14:creationId xmlns:p14="http://schemas.microsoft.com/office/powerpoint/2010/main" val="28920224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kaidrės vaizdo vietos rezervavimo ženklas 1"/>
          <p:cNvSpPr>
            <a:spLocks noGrp="1" noRot="1" noChangeAspect="1"/>
          </p:cNvSpPr>
          <p:nvPr>
            <p:ph type="sldImg"/>
          </p:nvPr>
        </p:nvSpPr>
        <p:spPr/>
      </p:sp>
      <p:sp>
        <p:nvSpPr>
          <p:cNvPr id="3" name="Pastabų vietos rezervavimo ženklas 2"/>
          <p:cNvSpPr>
            <a:spLocks noGrp="1"/>
          </p:cNvSpPr>
          <p:nvPr>
            <p:ph type="body" idx="1"/>
          </p:nvPr>
        </p:nvSpPr>
        <p:spPr/>
        <p:txBody>
          <a:bodyPr/>
          <a:lstStyle/>
          <a:p>
            <a:endParaRPr lang="lt-LT" dirty="0"/>
          </a:p>
        </p:txBody>
      </p:sp>
      <p:sp>
        <p:nvSpPr>
          <p:cNvPr id="4" name="Skaidrės numerio vietos rezervavimo ženklas 3"/>
          <p:cNvSpPr>
            <a:spLocks noGrp="1"/>
          </p:cNvSpPr>
          <p:nvPr>
            <p:ph type="sldNum" sz="quarter" idx="5"/>
          </p:nvPr>
        </p:nvSpPr>
        <p:spPr/>
        <p:txBody>
          <a:bodyPr/>
          <a:lstStyle/>
          <a:p>
            <a:fld id="{803A9DF7-3E2C-4345-A1AE-4B7F7D2A1390}" type="slidenum">
              <a:rPr lang="lt-LT" smtClean="0"/>
              <a:t>329</a:t>
            </a:fld>
            <a:endParaRPr lang="lt-LT" dirty="0"/>
          </a:p>
        </p:txBody>
      </p:sp>
    </p:spTree>
    <p:extLst>
      <p:ext uri="{BB962C8B-B14F-4D97-AF65-F5344CB8AC3E}">
        <p14:creationId xmlns:p14="http://schemas.microsoft.com/office/powerpoint/2010/main" val="18187982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t-LT"/>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t-LT"/>
          </a:p>
        </p:txBody>
      </p:sp>
      <p:sp>
        <p:nvSpPr>
          <p:cNvPr id="4" name="Date Placeholder 3"/>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5" name="Footer Placeholder 4"/>
          <p:cNvSpPr>
            <a:spLocks noGrp="1"/>
          </p:cNvSpPr>
          <p:nvPr>
            <p:ph type="ftr" sz="quarter" idx="11"/>
          </p:nvPr>
        </p:nvSpPr>
        <p:spPr/>
        <p:txBody>
          <a:bodyPr/>
          <a:lstStyle/>
          <a:p>
            <a:endParaRPr lang="lt-LT" dirty="0"/>
          </a:p>
        </p:txBody>
      </p:sp>
      <p:sp>
        <p:nvSpPr>
          <p:cNvPr id="6" name="Slide Number Placeholder 5"/>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309732757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lt-LT"/>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Date Placeholder 3"/>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5" name="Footer Placeholder 4"/>
          <p:cNvSpPr>
            <a:spLocks noGrp="1"/>
          </p:cNvSpPr>
          <p:nvPr>
            <p:ph type="ftr" sz="quarter" idx="11"/>
          </p:nvPr>
        </p:nvSpPr>
        <p:spPr/>
        <p:txBody>
          <a:bodyPr/>
          <a:lstStyle/>
          <a:p>
            <a:endParaRPr lang="lt-LT" dirty="0"/>
          </a:p>
        </p:txBody>
      </p:sp>
      <p:sp>
        <p:nvSpPr>
          <p:cNvPr id="6" name="Slide Number Placeholder 5"/>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9374103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lt-LT"/>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Date Placeholder 3"/>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5" name="Footer Placeholder 4"/>
          <p:cNvSpPr>
            <a:spLocks noGrp="1"/>
          </p:cNvSpPr>
          <p:nvPr>
            <p:ph type="ftr" sz="quarter" idx="11"/>
          </p:nvPr>
        </p:nvSpPr>
        <p:spPr/>
        <p:txBody>
          <a:bodyPr/>
          <a:lstStyle/>
          <a:p>
            <a:endParaRPr lang="lt-LT" dirty="0"/>
          </a:p>
        </p:txBody>
      </p:sp>
      <p:sp>
        <p:nvSpPr>
          <p:cNvPr id="6" name="Slide Number Placeholder 5"/>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6972265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lt-LT"/>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Date Placeholder 3"/>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5" name="Footer Placeholder 4"/>
          <p:cNvSpPr>
            <a:spLocks noGrp="1"/>
          </p:cNvSpPr>
          <p:nvPr>
            <p:ph type="ftr" sz="quarter" idx="11"/>
          </p:nvPr>
        </p:nvSpPr>
        <p:spPr/>
        <p:txBody>
          <a:bodyPr/>
          <a:lstStyle/>
          <a:p>
            <a:endParaRPr lang="lt-LT" dirty="0"/>
          </a:p>
        </p:txBody>
      </p:sp>
      <p:sp>
        <p:nvSpPr>
          <p:cNvPr id="6" name="Slide Number Placeholder 5"/>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0161001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lt-LT"/>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5" name="Footer Placeholder 4"/>
          <p:cNvSpPr>
            <a:spLocks noGrp="1"/>
          </p:cNvSpPr>
          <p:nvPr>
            <p:ph type="ftr" sz="quarter" idx="11"/>
          </p:nvPr>
        </p:nvSpPr>
        <p:spPr/>
        <p:txBody>
          <a:bodyPr/>
          <a:lstStyle/>
          <a:p>
            <a:endParaRPr lang="lt-LT" dirty="0"/>
          </a:p>
        </p:txBody>
      </p:sp>
      <p:sp>
        <p:nvSpPr>
          <p:cNvPr id="6" name="Slide Number Placeholder 5"/>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5342696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lt-LT"/>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5" name="Date Placeholder 4"/>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6" name="Footer Placeholder 5"/>
          <p:cNvSpPr>
            <a:spLocks noGrp="1"/>
          </p:cNvSpPr>
          <p:nvPr>
            <p:ph type="ftr" sz="quarter" idx="11"/>
          </p:nvPr>
        </p:nvSpPr>
        <p:spPr/>
        <p:txBody>
          <a:bodyPr/>
          <a:lstStyle/>
          <a:p>
            <a:endParaRPr lang="lt-LT" dirty="0"/>
          </a:p>
        </p:txBody>
      </p:sp>
      <p:sp>
        <p:nvSpPr>
          <p:cNvPr id="7" name="Slide Number Placeholder 6"/>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36649091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lt-LT"/>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7" name="Date Placeholder 6"/>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8" name="Footer Placeholder 7"/>
          <p:cNvSpPr>
            <a:spLocks noGrp="1"/>
          </p:cNvSpPr>
          <p:nvPr>
            <p:ph type="ftr" sz="quarter" idx="11"/>
          </p:nvPr>
        </p:nvSpPr>
        <p:spPr/>
        <p:txBody>
          <a:bodyPr/>
          <a:lstStyle/>
          <a:p>
            <a:endParaRPr lang="lt-LT" dirty="0"/>
          </a:p>
        </p:txBody>
      </p:sp>
      <p:sp>
        <p:nvSpPr>
          <p:cNvPr id="9" name="Slide Number Placeholder 8"/>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8197423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lt-LT"/>
          </a:p>
        </p:txBody>
      </p:sp>
      <p:sp>
        <p:nvSpPr>
          <p:cNvPr id="3" name="Date Placeholder 2"/>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4" name="Footer Placeholder 3"/>
          <p:cNvSpPr>
            <a:spLocks noGrp="1"/>
          </p:cNvSpPr>
          <p:nvPr>
            <p:ph type="ftr" sz="quarter" idx="11"/>
          </p:nvPr>
        </p:nvSpPr>
        <p:spPr/>
        <p:txBody>
          <a:bodyPr/>
          <a:lstStyle/>
          <a:p>
            <a:endParaRPr lang="lt-LT" dirty="0"/>
          </a:p>
        </p:txBody>
      </p:sp>
      <p:sp>
        <p:nvSpPr>
          <p:cNvPr id="5" name="Slide Number Placeholder 4"/>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10778904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3" name="Footer Placeholder 2"/>
          <p:cNvSpPr>
            <a:spLocks noGrp="1"/>
          </p:cNvSpPr>
          <p:nvPr>
            <p:ph type="ftr" sz="quarter" idx="11"/>
          </p:nvPr>
        </p:nvSpPr>
        <p:spPr/>
        <p:txBody>
          <a:bodyPr/>
          <a:lstStyle/>
          <a:p>
            <a:endParaRPr lang="lt-LT" dirty="0"/>
          </a:p>
        </p:txBody>
      </p:sp>
      <p:sp>
        <p:nvSpPr>
          <p:cNvPr id="4" name="Slide Number Placeholder 3"/>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7642542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t-LT"/>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6" name="Footer Placeholder 5"/>
          <p:cNvSpPr>
            <a:spLocks noGrp="1"/>
          </p:cNvSpPr>
          <p:nvPr>
            <p:ph type="ftr" sz="quarter" idx="11"/>
          </p:nvPr>
        </p:nvSpPr>
        <p:spPr/>
        <p:txBody>
          <a:bodyPr/>
          <a:lstStyle/>
          <a:p>
            <a:endParaRPr lang="lt-LT" dirty="0"/>
          </a:p>
        </p:txBody>
      </p:sp>
      <p:sp>
        <p:nvSpPr>
          <p:cNvPr id="7" name="Slide Number Placeholder 6"/>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8732078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t-LT"/>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lt-LT"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A9512A9-72F8-480A-A411-851138903E8E}" type="datetimeFigureOut">
              <a:rPr lang="lt-LT" smtClean="0"/>
              <a:t>2024-11-03</a:t>
            </a:fld>
            <a:endParaRPr lang="lt-LT" dirty="0"/>
          </a:p>
        </p:txBody>
      </p:sp>
      <p:sp>
        <p:nvSpPr>
          <p:cNvPr id="6" name="Footer Placeholder 5"/>
          <p:cNvSpPr>
            <a:spLocks noGrp="1"/>
          </p:cNvSpPr>
          <p:nvPr>
            <p:ph type="ftr" sz="quarter" idx="11"/>
          </p:nvPr>
        </p:nvSpPr>
        <p:spPr/>
        <p:txBody>
          <a:bodyPr/>
          <a:lstStyle/>
          <a:p>
            <a:endParaRPr lang="lt-LT" dirty="0"/>
          </a:p>
        </p:txBody>
      </p:sp>
      <p:sp>
        <p:nvSpPr>
          <p:cNvPr id="7" name="Slide Number Placeholder 6"/>
          <p:cNvSpPr>
            <a:spLocks noGrp="1"/>
          </p:cNvSpPr>
          <p:nvPr>
            <p:ph type="sldNum" sz="quarter" idx="12"/>
          </p:nvPr>
        </p:nvSpPr>
        <p:spPr/>
        <p:txBody>
          <a:bodyPr/>
          <a:lstStyle/>
          <a:p>
            <a:fld id="{258F5B0A-9B56-41F2-A7E5-AC77E806D3B9}" type="slidenum">
              <a:rPr lang="lt-LT" smtClean="0"/>
              <a:t>‹#›</a:t>
            </a:fld>
            <a:endParaRPr lang="lt-LT" dirty="0"/>
          </a:p>
        </p:txBody>
      </p:sp>
    </p:spTree>
    <p:extLst>
      <p:ext uri="{BB962C8B-B14F-4D97-AF65-F5344CB8AC3E}">
        <p14:creationId xmlns:p14="http://schemas.microsoft.com/office/powerpoint/2010/main" val="273792009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lt-LT"/>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lt-LT"/>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A9512A9-72F8-480A-A411-851138903E8E}" type="datetimeFigureOut">
              <a:rPr lang="lt-LT" smtClean="0"/>
              <a:t>2024-11-03</a:t>
            </a:fld>
            <a:endParaRPr lang="lt-LT"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lt-LT"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8F5B0A-9B56-41F2-A7E5-AC77E806D3B9}" type="slidenum">
              <a:rPr lang="lt-LT" smtClean="0"/>
              <a:t>‹#›</a:t>
            </a:fld>
            <a:endParaRPr lang="lt-LT" dirty="0"/>
          </a:p>
        </p:txBody>
      </p:sp>
    </p:spTree>
    <p:extLst>
      <p:ext uri="{BB962C8B-B14F-4D97-AF65-F5344CB8AC3E}">
        <p14:creationId xmlns:p14="http://schemas.microsoft.com/office/powerpoint/2010/main" val="211478058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t-L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5.xml"/></Relationships>
</file>

<file path=ppt/slides/_rels/slide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6.xml"/></Relationships>
</file>

<file path=ppt/slides/_rels/slide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7.xml"/></Relationships>
</file>

<file path=ppt/slides/_rels/slide1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8.xml"/></Relationships>
</file>

<file path=ppt/slides/_rels/slide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9.xml"/></Relationships>
</file>

<file path=ppt/slides/_rels/slide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0.xml"/></Relationships>
</file>

<file path=ppt/slides/_rels/slide1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1.xml"/></Relationships>
</file>

<file path=ppt/slides/_rels/slide1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2.xml"/></Relationships>
</file>

<file path=ppt/slides/_rels/slide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3.xml"/></Relationships>
</file>

<file path=ppt/slides/_rels/slide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4.xml"/></Relationships>
</file>

<file path=ppt/slides/_rels/slide1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5.xml"/></Relationships>
</file>

<file path=ppt/slides/_rels/slide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6.xml"/></Relationships>
</file>

<file path=ppt/slides/_rels/slide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7.xml"/></Relationships>
</file>

<file path=ppt/slides/_rels/slide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8.xml"/></Relationships>
</file>

<file path=ppt/slides/_rels/slide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9.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0.xml"/></Relationships>
</file>

<file path=ppt/slides/_rels/slide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1.xml"/></Relationships>
</file>

<file path=ppt/slides/_rels/slide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2.xml"/></Relationships>
</file>

<file path=ppt/slides/_rels/slide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3.xml"/></Relationships>
</file>

<file path=ppt/slides/_rels/slide1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4.xml"/></Relationships>
</file>

<file path=ppt/slides/_rels/slide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5.xml"/></Relationships>
</file>

<file path=ppt/slides/_rels/slide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6.xml"/></Relationships>
</file>

<file path=ppt/slides/_rels/slide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7.xml"/></Relationships>
</file>

<file path=ppt/slides/_rels/slide1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chart" Target="../charts/chart78.xm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79.xml"/></Relationships>
</file>

<file path=ppt/slides/_rels/slide13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1.xml"/></Relationships>
</file>

<file path=ppt/slides/_rels/slide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2.xml"/></Relationships>
</file>

<file path=ppt/slides/_rels/slide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3.xml"/></Relationships>
</file>

<file path=ppt/slides/_rels/slide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4.xml"/></Relationships>
</file>

<file path=ppt/slides/_rels/slide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5.xml"/></Relationships>
</file>

<file path=ppt/slides/_rels/slide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6.xml"/></Relationships>
</file>

<file path=ppt/slides/_rels/slide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7.xml"/></Relationships>
</file>

<file path=ppt/slides/_rels/slide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8.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xml"/></Relationships>
</file>

<file path=ppt/slides/_rels/slide1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89.xml"/></Relationships>
</file>

<file path=ppt/slides/_rels/slide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90.xml"/></Relationships>
</file>

<file path=ppt/slides/_rels/slide1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144.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93.xml"/><Relationship Id="rId4" Type="http://schemas.openxmlformats.org/officeDocument/2006/relationships/chart" Target="../charts/chart92.xml"/></Relationships>
</file>

<file path=ppt/slides/_rels/slide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94.xml"/></Relationships>
</file>

<file path=ppt/slides/_rels/slide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95.xml"/></Relationships>
</file>

<file path=ppt/slides/_rels/slide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96.xml"/></Relationships>
</file>

<file path=ppt/slides/_rels/slide14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97.xml"/></Relationships>
</file>

<file path=ppt/slides/_rels/slide151.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99.xml"/><Relationship Id="rId4" Type="http://schemas.openxmlformats.org/officeDocument/2006/relationships/image" Target="../media/image2.png"/></Relationships>
</file>

<file path=ppt/slides/_rels/slide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01.xml"/><Relationship Id="rId4" Type="http://schemas.openxmlformats.org/officeDocument/2006/relationships/chart" Target="../charts/chart100.xml"/></Relationships>
</file>

<file path=ppt/slides/_rels/slide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2.xml"/></Relationships>
</file>

<file path=ppt/slides/_rels/slide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3.xml"/></Relationships>
</file>

<file path=ppt/slides/_rels/slide1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4.xml"/></Relationships>
</file>

<file path=ppt/slides/_rels/slide157.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6.xml"/></Relationships>
</file>

<file path=ppt/slides/_rels/slide1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chart" Target="../charts/chart7.xml"/></Relationships>
</file>

<file path=ppt/slides/_rels/slide1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7.xml"/></Relationships>
</file>

<file path=ppt/slides/_rels/slide1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8.xml"/></Relationships>
</file>

<file path=ppt/slides/_rels/slide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09.xml"/></Relationships>
</file>

<file path=ppt/slides/_rels/slide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0.xml"/></Relationships>
</file>

<file path=ppt/slides/_rels/slide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12.xml"/><Relationship Id="rId4" Type="http://schemas.openxmlformats.org/officeDocument/2006/relationships/chart" Target="../charts/chart111.xml"/></Relationships>
</file>

<file path=ppt/slides/_rels/slide1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3.xml"/></Relationships>
</file>

<file path=ppt/slides/_rels/slide167.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5.xml"/></Relationships>
</file>

<file path=ppt/slides/_rels/slide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6.xml"/></Relationships>
</file>

<file path=ppt/slides/_rels/slide1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7.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9.xml"/></Relationships>
</file>

<file path=ppt/slides/_rels/slide172.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1.xml"/></Relationships>
</file>

<file path=ppt/slides/_rels/slide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2.xml"/></Relationships>
</file>

<file path=ppt/slides/_rels/slide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3.xml"/></Relationships>
</file>

<file path=ppt/slides/_rels/slide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4.xml"/></Relationships>
</file>

<file path=ppt/slides/_rels/slide1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77.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6.xml"/></Relationships>
</file>

<file path=ppt/slides/_rels/slide178.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28.xml"/></Relationships>
</file>

<file path=ppt/slides/_rels/slide179.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30.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4.png"/></Relationships>
</file>

<file path=ppt/slides/_rels/slide1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81.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32.xml"/></Relationships>
</file>

<file path=ppt/slides/_rels/slide182.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34.xml"/></Relationships>
</file>

<file path=ppt/slides/_rels/slide1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35.xml"/></Relationships>
</file>

<file path=ppt/slides/_rels/slide1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36.xml"/></Relationships>
</file>

<file path=ppt/slides/_rels/slide186.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189.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39.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9.xml"/><Relationship Id="rId4" Type="http://schemas.openxmlformats.org/officeDocument/2006/relationships/image" Target="../media/image4.png"/></Relationships>
</file>

<file path=ppt/slides/_rels/slide1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40.xml"/></Relationships>
</file>

<file path=ppt/slides/_rels/slide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42.xml"/><Relationship Id="rId4" Type="http://schemas.openxmlformats.org/officeDocument/2006/relationships/chart" Target="../charts/chart141.xml"/></Relationships>
</file>

<file path=ppt/slides/_rels/slide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43.xml"/></Relationships>
</file>

<file path=ppt/slides/_rels/slide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45.xml"/><Relationship Id="rId4" Type="http://schemas.openxmlformats.org/officeDocument/2006/relationships/chart" Target="../charts/chart144.xml"/></Relationships>
</file>

<file path=ppt/slides/_rels/slide1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46.xml"/></Relationships>
</file>

<file path=ppt/slides/_rels/slide1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197.xml.rels><?xml version="1.0" encoding="UTF-8" standalone="yes"?>
<Relationships xmlns="http://schemas.openxmlformats.org/package/2006/relationships"><Relationship Id="rId3" Type="http://schemas.openxmlformats.org/officeDocument/2006/relationships/chart" Target="../charts/chart147.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48.xml"/></Relationships>
</file>

<file path=ppt/slides/_rels/slide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50.xml"/><Relationship Id="rId4" Type="http://schemas.openxmlformats.org/officeDocument/2006/relationships/chart" Target="../charts/chart149.xml"/></Relationships>
</file>

<file path=ppt/slides/_rels/slide199.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5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0.xml"/><Relationship Id="rId4" Type="http://schemas.openxmlformats.org/officeDocument/2006/relationships/image" Target="../media/image4.png"/></Relationships>
</file>

<file path=ppt/slides/_rels/slide2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02.xml.rels><?xml version="1.0" encoding="UTF-8" standalone="yes"?>
<Relationships xmlns="http://schemas.openxmlformats.org/package/2006/relationships"><Relationship Id="rId3" Type="http://schemas.openxmlformats.org/officeDocument/2006/relationships/chart" Target="../charts/chart153.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54.xml"/></Relationships>
</file>

<file path=ppt/slides/_rels/slide203.xml.rels><?xml version="1.0" encoding="UTF-8" standalone="yes"?>
<Relationships xmlns="http://schemas.openxmlformats.org/package/2006/relationships"><Relationship Id="rId3" Type="http://schemas.openxmlformats.org/officeDocument/2006/relationships/chart" Target="../charts/chart15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4.xml.rels><?xml version="1.0" encoding="UTF-8" standalone="yes"?>
<Relationships xmlns="http://schemas.openxmlformats.org/package/2006/relationships"><Relationship Id="rId3" Type="http://schemas.openxmlformats.org/officeDocument/2006/relationships/chart" Target="../charts/chart156.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5.xml.rels><?xml version="1.0" encoding="UTF-8" standalone="yes"?>
<Relationships xmlns="http://schemas.openxmlformats.org/package/2006/relationships"><Relationship Id="rId3" Type="http://schemas.openxmlformats.org/officeDocument/2006/relationships/chart" Target="../charts/chart157.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58.xml"/></Relationships>
</file>

<file path=ppt/slides/_rels/slide2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7.xml.rels><?xml version="1.0" encoding="UTF-8" standalone="yes"?>
<Relationships xmlns="http://schemas.openxmlformats.org/package/2006/relationships"><Relationship Id="rId3" Type="http://schemas.openxmlformats.org/officeDocument/2006/relationships/chart" Target="../charts/chart159.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0.xml"/></Relationships>
</file>

<file path=ppt/slides/_rels/slide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1.xml"/></Relationships>
</file>

<file path=ppt/slides/_rels/slide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2.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210.xml.rels><?xml version="1.0" encoding="UTF-8" standalone="yes"?>
<Relationships xmlns="http://schemas.openxmlformats.org/package/2006/relationships"><Relationship Id="rId3" Type="http://schemas.openxmlformats.org/officeDocument/2006/relationships/chart" Target="../charts/chart163.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4.xml"/></Relationships>
</file>

<file path=ppt/slides/_rels/slide2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12.xml.rels><?xml version="1.0" encoding="UTF-8" standalone="yes"?>
<Relationships xmlns="http://schemas.openxmlformats.org/package/2006/relationships"><Relationship Id="rId3" Type="http://schemas.openxmlformats.org/officeDocument/2006/relationships/chart" Target="../charts/chart16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6.xml"/></Relationships>
</file>

<file path=ppt/slides/_rels/slide2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7.xml"/></Relationships>
</file>

<file path=ppt/slides/_rels/slide2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68.xml"/></Relationships>
</file>

<file path=ppt/slides/_rels/slide215.xml.rels><?xml version="1.0" encoding="UTF-8" standalone="yes"?>
<Relationships xmlns="http://schemas.openxmlformats.org/package/2006/relationships"><Relationship Id="rId3" Type="http://schemas.openxmlformats.org/officeDocument/2006/relationships/chart" Target="../charts/chart169.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0.xml"/></Relationships>
</file>

<file path=ppt/slides/_rels/slide2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1.xml"/></Relationships>
</file>

<file path=ppt/slides/_rels/slide22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2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2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chart" Target="../charts/chart12.xml"/></Relationships>
</file>

<file path=ppt/slides/_rels/slide2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5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2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1.xml"/></Relationships>
</file>

<file path=ppt/slides/_rels/slide25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chart" Target="../charts/chart172.xml"/></Relationships>
</file>

<file path=ppt/slides/_rels/slide2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3.xml"/></Relationships>
</file>

<file path=ppt/slides/_rels/slide2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4.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4.png"/></Relationships>
</file>

<file path=ppt/slides/_rels/slide2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62.xml.rels><?xml version="1.0" encoding="UTF-8" standalone="yes"?>
<Relationships xmlns="http://schemas.openxmlformats.org/package/2006/relationships"><Relationship Id="rId3" Type="http://schemas.openxmlformats.org/officeDocument/2006/relationships/chart" Target="../charts/chart17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6.xml"/></Relationships>
</file>

<file path=ppt/slides/_rels/slide264.xml.rels><?xml version="1.0" encoding="UTF-8" standalone="yes"?>
<Relationships xmlns="http://schemas.openxmlformats.org/package/2006/relationships"><Relationship Id="rId3" Type="http://schemas.openxmlformats.org/officeDocument/2006/relationships/chart" Target="../charts/chart177.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78.xml"/></Relationships>
</file>

<file path=ppt/slides/_rels/slide268.xml.rels><?xml version="1.0" encoding="UTF-8" standalone="yes"?>
<Relationships xmlns="http://schemas.openxmlformats.org/package/2006/relationships"><Relationship Id="rId3" Type="http://schemas.openxmlformats.org/officeDocument/2006/relationships/chart" Target="../charts/chart179.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0.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6.xml"/><Relationship Id="rId4" Type="http://schemas.openxmlformats.org/officeDocument/2006/relationships/image" Target="../media/image4.png"/></Relationships>
</file>

<file path=ppt/slides/_rels/slide270.xml.rels><?xml version="1.0" encoding="UTF-8" standalone="yes"?>
<Relationships xmlns="http://schemas.openxmlformats.org/package/2006/relationships"><Relationship Id="rId3" Type="http://schemas.openxmlformats.org/officeDocument/2006/relationships/chart" Target="../charts/chart181.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2.xml"/></Relationships>
</file>

<file path=ppt/slides/_rels/slide2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3.xml"/></Relationships>
</file>

<file path=ppt/slides/_rels/slide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4.xml"/></Relationships>
</file>

<file path=ppt/slides/_rels/slide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chart" Target="../charts/chart185.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chart" Target="../charts/chart186.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chart" Target="../charts/chart187.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2.png"/></Relationships>
</file>

<file path=ppt/slides/_rels/slide2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8.xml"/></Relationships>
</file>

<file path=ppt/slides/_rels/slide2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89.xml"/></Relationships>
</file>

<file path=ppt/slides/_rels/slide2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0.xml"/></Relationships>
</file>

<file path=ppt/slides/_rels/slide2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1.xml"/></Relationships>
</file>

<file path=ppt/slides/_rels/slide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2.xml"/></Relationships>
</file>

<file path=ppt/slides/_rels/slide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3.xml"/></Relationships>
</file>

<file path=ppt/slides/_rels/slide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4.xml"/></Relationships>
</file>

<file path=ppt/slides/_rels/slide2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5.xml"/></Relationships>
</file>

<file path=ppt/slides/_rels/slide2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290.xml.rels><?xml version="1.0" encoding="UTF-8" standalone="yes"?>
<Relationships xmlns="http://schemas.openxmlformats.org/package/2006/relationships"><Relationship Id="rId3" Type="http://schemas.openxmlformats.org/officeDocument/2006/relationships/chart" Target="../charts/chart196.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7.xml"/></Relationships>
</file>

<file path=ppt/slides/_rels/slide2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8.xml"/></Relationships>
</file>

<file path=ppt/slides/_rels/slide2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199.xml"/></Relationships>
</file>

<file path=ppt/slides/_rels/slide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0.xml"/></Relationships>
</file>

<file path=ppt/slides/_rels/slide2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1.xml"/></Relationships>
</file>

<file path=ppt/slides/_rels/slide2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2.xml"/></Relationships>
</file>

<file path=ppt/slides/_rels/slide2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3.xml"/></Relationships>
</file>

<file path=ppt/slides/_rels/slide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5.xml"/></Relationships>
</file>

<file path=ppt/slides/_rels/slide3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6.xml"/></Relationships>
</file>

<file path=ppt/slides/_rels/slide3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7.xml"/></Relationships>
</file>

<file path=ppt/slides/_rels/slide3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09.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chart" Target="../charts/chart210.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11.xml"/></Relationships>
</file>

<file path=ppt/slides/_rels/slide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12.xml"/></Relationships>
</file>

<file path=ppt/slides/_rels/slide3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3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13.xml"/></Relationships>
</file>

<file path=ppt/slides/_rels/slide3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7.xml"/><Relationship Id="rId4" Type="http://schemas.openxmlformats.org/officeDocument/2006/relationships/image" Target="../media/image4.png"/></Relationships>
</file>

<file path=ppt/slides/_rels/slide3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14.xml"/></Relationships>
</file>

<file path=ppt/slides/_rels/slide32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15.xml"/></Relationships>
</file>

<file path=ppt/slides/_rels/slide3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chart" Target="../charts/chart218.xml"/><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chart" Target="../charts/chart217.xml"/><Relationship Id="rId5" Type="http://schemas.openxmlformats.org/officeDocument/2006/relationships/chart" Target="../charts/chart216.xml"/><Relationship Id="rId4" Type="http://schemas.openxmlformats.org/officeDocument/2006/relationships/image" Target="../media/image2.png"/></Relationships>
</file>

<file path=ppt/slides/_rels/slide3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326.xml.rels><?xml version="1.0" encoding="UTF-8" standalone="yes"?>
<Relationships xmlns="http://schemas.openxmlformats.org/package/2006/relationships"><Relationship Id="rId3" Type="http://schemas.openxmlformats.org/officeDocument/2006/relationships/chart" Target="../charts/chart219.xml"/><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chart" Target="../charts/chart220.xml"/></Relationships>
</file>

<file path=ppt/slides/_rels/slide327.xml.rels><?xml version="1.0" encoding="UTF-8" standalone="yes"?>
<Relationships xmlns="http://schemas.openxmlformats.org/package/2006/relationships"><Relationship Id="rId3" Type="http://schemas.openxmlformats.org/officeDocument/2006/relationships/chart" Target="../charts/chart221.xml"/><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22.xml"/><Relationship Id="rId4" Type="http://schemas.openxmlformats.org/officeDocument/2006/relationships/image" Target="../media/image2.png"/></Relationships>
</file>

<file path=ppt/slides/_rels/slide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23.xml"/></Relationships>
</file>

<file path=ppt/slides/_rels/slide3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chart" Target="../charts/chart224.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4.png"/></Relationships>
</file>

<file path=ppt/slides/_rels/slide3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25.xml"/></Relationships>
</file>

<file path=ppt/slides/_rels/slide33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3" Type="http://schemas.openxmlformats.org/officeDocument/2006/relationships/chart" Target="../charts/chart226.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27.xml"/></Relationships>
</file>

<file path=ppt/slides/_rels/slide335.xml.rels><?xml version="1.0" encoding="UTF-8" standalone="yes"?>
<Relationships xmlns="http://schemas.openxmlformats.org/package/2006/relationships"><Relationship Id="rId3" Type="http://schemas.openxmlformats.org/officeDocument/2006/relationships/chart" Target="../charts/chart228.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30.xml"/><Relationship Id="rId4" Type="http://schemas.openxmlformats.org/officeDocument/2006/relationships/chart" Target="../charts/chart229.xml"/></Relationships>
</file>

<file path=ppt/slides/_rels/slide3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1.xml"/></Relationships>
</file>

<file path=ppt/slides/_rels/slide3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2.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3.xml"/></Relationships>
</file>

<file path=ppt/slides/_rels/slide3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4.xml"/></Relationships>
</file>

<file path=ppt/slides/_rels/slide3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5.xml"/></Relationships>
</file>

<file path=ppt/slides/_rels/slide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6.xml"/></Relationships>
</file>

<file path=ppt/slides/_rels/slide3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7.xml"/></Relationships>
</file>

<file path=ppt/slides/_rels/slide3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8.xml"/></Relationships>
</file>

<file path=ppt/slides/_rels/slide3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39.xml"/></Relationships>
</file>

<file path=ppt/slides/_rels/slide3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19.xml"/><Relationship Id="rId4" Type="http://schemas.openxmlformats.org/officeDocument/2006/relationships/image" Target="../media/image4.png"/></Relationships>
</file>

<file path=ppt/slides/_rels/slide3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41.xml"/><Relationship Id="rId4" Type="http://schemas.openxmlformats.org/officeDocument/2006/relationships/chart" Target="../charts/chart240.xml"/></Relationships>
</file>

<file path=ppt/slides/_rels/slide3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2.xml"/></Relationships>
</file>

<file path=ppt/slides/_rels/slide3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3.xml"/></Relationships>
</file>

<file path=ppt/slides/_rels/slide3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4.xml"/></Relationships>
</file>

<file path=ppt/slides/_rels/slide35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5.xml"/></Relationships>
</file>

<file path=ppt/slides/_rels/slide3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6.xml"/></Relationships>
</file>

<file path=ppt/slides/_rels/slide3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7.xml"/></Relationships>
</file>

<file path=ppt/slides/_rels/slide3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8.xml"/></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4.png"/></Relationships>
</file>

<file path=ppt/slides/_rels/slide3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49.xml"/></Relationships>
</file>

<file path=ppt/slides/_rels/slide3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50.xml"/></Relationships>
</file>

<file path=ppt/slides/_rels/slide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51.xml"/></Relationships>
</file>

<file path=ppt/slides/_rels/slide3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365.xml.rels><?xml version="1.0" encoding="UTF-8" standalone="yes"?>
<Relationships xmlns="http://schemas.openxmlformats.org/package/2006/relationships"><Relationship Id="rId3" Type="http://schemas.openxmlformats.org/officeDocument/2006/relationships/chart" Target="../charts/chart252.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66.xml.rels><?xml version="1.0" encoding="UTF-8" standalone="yes"?>
<Relationships xmlns="http://schemas.openxmlformats.org/package/2006/relationships"><Relationship Id="rId3" Type="http://schemas.openxmlformats.org/officeDocument/2006/relationships/chart" Target="../charts/chart253.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54.xml"/></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3" Type="http://schemas.openxmlformats.org/officeDocument/2006/relationships/chart" Target="../charts/chart255.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73.xml.rels><?xml version="1.0" encoding="UTF-8" standalone="yes"?>
<Relationships xmlns="http://schemas.openxmlformats.org/package/2006/relationships"><Relationship Id="rId3" Type="http://schemas.openxmlformats.org/officeDocument/2006/relationships/chart" Target="../charts/chart256.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74.xml.rels><?xml version="1.0" encoding="UTF-8" standalone="yes"?>
<Relationships xmlns="http://schemas.openxmlformats.org/package/2006/relationships"><Relationship Id="rId3" Type="http://schemas.openxmlformats.org/officeDocument/2006/relationships/chart" Target="../charts/chart257.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hyperlink" Target="http://www.stt.lt/" TargetMode="External"/></Relationships>
</file>

<file path=ppt/slides/_rels/slide3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58.xml"/></Relationships>
</file>

<file path=ppt/slides/_rels/slide3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59.xml"/></Relationships>
</file>

<file path=ppt/slides/_rels/slide3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0.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1.xml"/></Relationships>
</file>

<file path=ppt/slides/_rels/slide3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2.xml"/></Relationships>
</file>

<file path=ppt/slides/_rels/slide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3.xml"/></Relationships>
</file>

<file path=ppt/slides/_rels/slide3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hyperlink" Target="http://www.stt.lt/" TargetMode="External"/></Relationships>
</file>

<file path=ppt/slides/_rels/slide3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4.xml"/></Relationships>
</file>

<file path=ppt/slides/_rels/slide3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5.xml"/></Relationships>
</file>

<file path=ppt/slides/_rels/slide3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6.xml"/></Relationships>
</file>

<file path=ppt/slides/_rels/slide3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7.xml"/></Relationships>
</file>

<file path=ppt/slides/_rels/slide3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8.xml"/></Relationships>
</file>

<file path=ppt/slides/_rels/slide3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269.xml"/></Relationships>
</file>

<file path=ppt/slides/_rels/slide3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3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hyperlink" Target="http://www.stt.lt/" TargetMode="External"/></Relationships>
</file>

<file path=ppt/slides/_rels/slide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4.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4.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4.xml"/><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4.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4.png"/></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29.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2.png"/></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4.pn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2.xml"/><Relationship Id="rId4" Type="http://schemas.openxmlformats.org/officeDocument/2006/relationships/image" Target="../media/image4.pn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3.xml"/><Relationship Id="rId4" Type="http://schemas.openxmlformats.org/officeDocument/2006/relationships/image" Target="../media/image4.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4.xml"/><Relationship Id="rId4" Type="http://schemas.openxmlformats.org/officeDocument/2006/relationships/image" Target="../media/image4.png"/></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35.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chart" Target="../charts/chart36.xml"/><Relationship Id="rId4" Type="http://schemas.openxmlformats.org/officeDocument/2006/relationships/image" Target="../media/image4.png"/></Relationships>
</file>

<file path=ppt/slides/_rels/slide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image" Target="../media/image2.png"/></Relationships>
</file>

<file path=ppt/slides/_rels/slide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0.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1.xml"/></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2.xml"/></Relationships>
</file>

<file path=ppt/slides/_rels/slide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86.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4.xml"/></Relationships>
</file>

<file path=ppt/slides/_rels/slide8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5.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7.xml"/></Relationships>
</file>

<file path=ppt/slides/_rels/slide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8.xml"/></Relationships>
</file>

<file path=ppt/slides/_rels/slide9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49.xml"/></Relationships>
</file>

<file path=ppt/slides/_rels/slide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chart" Target="../charts/chart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0"/>
            <a:ext cx="12190883" cy="4870460"/>
            <a:chOff x="0" y="0"/>
            <a:chExt cx="24381766" cy="9740920"/>
          </a:xfrm>
        </p:grpSpPr>
        <p:sp>
          <p:nvSpPr>
            <p:cNvPr id="3" name="Freeform 3"/>
            <p:cNvSpPr/>
            <p:nvPr/>
          </p:nvSpPr>
          <p:spPr>
            <a:xfrm>
              <a:off x="0" y="0"/>
              <a:ext cx="24381713" cy="9740900"/>
            </a:xfrm>
            <a:custGeom>
              <a:avLst/>
              <a:gdLst/>
              <a:ahLst/>
              <a:cxnLst/>
              <a:rect l="l" t="t" r="r" b="b"/>
              <a:pathLst>
                <a:path w="24381713" h="9740900">
                  <a:moveTo>
                    <a:pt x="0" y="0"/>
                  </a:moveTo>
                  <a:lnTo>
                    <a:pt x="0" y="9740900"/>
                  </a:lnTo>
                  <a:lnTo>
                    <a:pt x="24381713" y="9740900"/>
                  </a:lnTo>
                  <a:lnTo>
                    <a:pt x="24381713" y="0"/>
                  </a:lnTo>
                  <a:close/>
                </a:path>
              </a:pathLst>
            </a:custGeom>
            <a:blipFill>
              <a:blip r:embed="rId2">
                <a:alphaModFix amt="60000"/>
              </a:blip>
              <a:stretch>
                <a:fillRect l="-9831" t="-9873" r="-1533" b="-28718"/>
              </a:stretch>
            </a:blipFill>
          </p:spPr>
          <p:txBody>
            <a:bodyPr/>
            <a:lstStyle/>
            <a:p>
              <a:endParaRPr lang="lt-LT"/>
            </a:p>
          </p:txBody>
        </p:sp>
      </p:grpSp>
      <p:grpSp>
        <p:nvGrpSpPr>
          <p:cNvPr id="4" name="Group 4"/>
          <p:cNvGrpSpPr>
            <a:grpSpLocks noChangeAspect="1"/>
          </p:cNvGrpSpPr>
          <p:nvPr/>
        </p:nvGrpSpPr>
        <p:grpSpPr>
          <a:xfrm>
            <a:off x="0" y="0"/>
            <a:ext cx="12192000" cy="4870450"/>
            <a:chOff x="0" y="0"/>
            <a:chExt cx="36576000" cy="14611350"/>
          </a:xfrm>
        </p:grpSpPr>
        <p:sp>
          <p:nvSpPr>
            <p:cNvPr id="5" name="Freeform 5"/>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p:cNvGrpSpPr>
            <a:grpSpLocks noChangeAspect="1"/>
          </p:cNvGrpSpPr>
          <p:nvPr/>
        </p:nvGrpSpPr>
        <p:grpSpPr>
          <a:xfrm>
            <a:off x="129286" y="43648"/>
            <a:ext cx="2115861" cy="2115861"/>
            <a:chOff x="0" y="0"/>
            <a:chExt cx="6347582" cy="6347582"/>
          </a:xfrm>
        </p:grpSpPr>
        <p:sp>
          <p:nvSpPr>
            <p:cNvPr id="7" name="Freeform 7"/>
            <p:cNvSpPr/>
            <p:nvPr/>
          </p:nvSpPr>
          <p:spPr>
            <a:xfrm>
              <a:off x="0" y="0"/>
              <a:ext cx="6347206" cy="6347333"/>
            </a:xfrm>
            <a:custGeom>
              <a:avLst/>
              <a:gdLst/>
              <a:ahLst/>
              <a:cxnLst/>
              <a:rect l="l" t="t" r="r" b="b"/>
              <a:pathLst>
                <a:path w="6347206" h="6347333">
                  <a:moveTo>
                    <a:pt x="3173730" y="0"/>
                  </a:moveTo>
                  <a:cubicBezTo>
                    <a:pt x="3121787" y="0"/>
                    <a:pt x="3069844" y="1270"/>
                    <a:pt x="3018028" y="3810"/>
                  </a:cubicBezTo>
                  <a:cubicBezTo>
                    <a:pt x="2966212" y="6350"/>
                    <a:pt x="2914396" y="10160"/>
                    <a:pt x="2862707" y="15240"/>
                  </a:cubicBezTo>
                  <a:cubicBezTo>
                    <a:pt x="2811018" y="20320"/>
                    <a:pt x="2759456" y="26670"/>
                    <a:pt x="2708148" y="34290"/>
                  </a:cubicBezTo>
                  <a:cubicBezTo>
                    <a:pt x="2656840" y="41910"/>
                    <a:pt x="2605659" y="50800"/>
                    <a:pt x="2554605" y="60960"/>
                  </a:cubicBezTo>
                  <a:cubicBezTo>
                    <a:pt x="2503551" y="71120"/>
                    <a:pt x="2453005" y="82423"/>
                    <a:pt x="2402586" y="95123"/>
                  </a:cubicBezTo>
                  <a:cubicBezTo>
                    <a:pt x="2352167" y="107823"/>
                    <a:pt x="2302129" y="121539"/>
                    <a:pt x="2252472" y="136652"/>
                  </a:cubicBezTo>
                  <a:cubicBezTo>
                    <a:pt x="2202815" y="151765"/>
                    <a:pt x="2153412" y="168021"/>
                    <a:pt x="2104517" y="185547"/>
                  </a:cubicBezTo>
                  <a:cubicBezTo>
                    <a:pt x="2055622" y="203073"/>
                    <a:pt x="2007108" y="221742"/>
                    <a:pt x="1959229" y="241554"/>
                  </a:cubicBezTo>
                  <a:cubicBezTo>
                    <a:pt x="1911350" y="261366"/>
                    <a:pt x="1863725" y="282448"/>
                    <a:pt x="1816862" y="304673"/>
                  </a:cubicBezTo>
                  <a:cubicBezTo>
                    <a:pt x="1769999" y="326898"/>
                    <a:pt x="1723517" y="350266"/>
                    <a:pt x="1677670" y="374650"/>
                  </a:cubicBezTo>
                  <a:cubicBezTo>
                    <a:pt x="1631823" y="399034"/>
                    <a:pt x="1586738" y="424688"/>
                    <a:pt x="1542161" y="451485"/>
                  </a:cubicBezTo>
                  <a:cubicBezTo>
                    <a:pt x="1497584" y="478282"/>
                    <a:pt x="1453769" y="505968"/>
                    <a:pt x="1410589" y="534797"/>
                  </a:cubicBezTo>
                  <a:cubicBezTo>
                    <a:pt x="1367409" y="563626"/>
                    <a:pt x="1324991" y="593598"/>
                    <a:pt x="1283208" y="624459"/>
                  </a:cubicBezTo>
                  <a:cubicBezTo>
                    <a:pt x="1241425" y="655320"/>
                    <a:pt x="1200531" y="687324"/>
                    <a:pt x="1160399" y="720344"/>
                  </a:cubicBezTo>
                  <a:cubicBezTo>
                    <a:pt x="1120267" y="753364"/>
                    <a:pt x="1080897" y="787273"/>
                    <a:pt x="1042416" y="822071"/>
                  </a:cubicBezTo>
                  <a:cubicBezTo>
                    <a:pt x="1003935" y="856869"/>
                    <a:pt x="966343" y="892810"/>
                    <a:pt x="929640" y="929513"/>
                  </a:cubicBezTo>
                  <a:cubicBezTo>
                    <a:pt x="892937" y="966216"/>
                    <a:pt x="857123" y="1003808"/>
                    <a:pt x="822198" y="1042289"/>
                  </a:cubicBezTo>
                  <a:cubicBezTo>
                    <a:pt x="787273" y="1080770"/>
                    <a:pt x="753364" y="1120140"/>
                    <a:pt x="720471" y="1160272"/>
                  </a:cubicBezTo>
                  <a:cubicBezTo>
                    <a:pt x="687578" y="1200404"/>
                    <a:pt x="655574" y="1241298"/>
                    <a:pt x="624586" y="1283081"/>
                  </a:cubicBezTo>
                  <a:cubicBezTo>
                    <a:pt x="593598" y="1324864"/>
                    <a:pt x="563753" y="1367282"/>
                    <a:pt x="534924" y="1410462"/>
                  </a:cubicBezTo>
                  <a:cubicBezTo>
                    <a:pt x="506095" y="1453642"/>
                    <a:pt x="478282" y="1497584"/>
                    <a:pt x="451612" y="1542034"/>
                  </a:cubicBezTo>
                  <a:cubicBezTo>
                    <a:pt x="424942" y="1586484"/>
                    <a:pt x="399288" y="1631823"/>
                    <a:pt x="374777" y="1677543"/>
                  </a:cubicBezTo>
                  <a:cubicBezTo>
                    <a:pt x="350266" y="1723263"/>
                    <a:pt x="326898" y="1769745"/>
                    <a:pt x="304800" y="1816735"/>
                  </a:cubicBezTo>
                  <a:cubicBezTo>
                    <a:pt x="282702" y="1863725"/>
                    <a:pt x="261493" y="1911223"/>
                    <a:pt x="241681" y="1959102"/>
                  </a:cubicBezTo>
                  <a:cubicBezTo>
                    <a:pt x="221869" y="2006981"/>
                    <a:pt x="203073" y="2055495"/>
                    <a:pt x="185674" y="2104390"/>
                  </a:cubicBezTo>
                  <a:cubicBezTo>
                    <a:pt x="168275" y="2153285"/>
                    <a:pt x="151892" y="2202561"/>
                    <a:pt x="136779" y="2252345"/>
                  </a:cubicBezTo>
                  <a:cubicBezTo>
                    <a:pt x="121666" y="2302129"/>
                    <a:pt x="107823" y="2352040"/>
                    <a:pt x="95250" y="2402459"/>
                  </a:cubicBezTo>
                  <a:cubicBezTo>
                    <a:pt x="82677" y="2452878"/>
                    <a:pt x="71247" y="2503551"/>
                    <a:pt x="61087" y="2554478"/>
                  </a:cubicBezTo>
                  <a:cubicBezTo>
                    <a:pt x="50927" y="2605405"/>
                    <a:pt x="42037" y="2656586"/>
                    <a:pt x="34417" y="2708021"/>
                  </a:cubicBezTo>
                  <a:cubicBezTo>
                    <a:pt x="26797" y="2759456"/>
                    <a:pt x="20447" y="2810891"/>
                    <a:pt x="15367" y="2862580"/>
                  </a:cubicBezTo>
                  <a:cubicBezTo>
                    <a:pt x="10287" y="2914269"/>
                    <a:pt x="6477" y="2966085"/>
                    <a:pt x="3937" y="3017901"/>
                  </a:cubicBezTo>
                  <a:cubicBezTo>
                    <a:pt x="1397" y="3069717"/>
                    <a:pt x="0" y="3121914"/>
                    <a:pt x="0" y="3173730"/>
                  </a:cubicBezTo>
                  <a:cubicBezTo>
                    <a:pt x="0" y="3225546"/>
                    <a:pt x="1270" y="3277616"/>
                    <a:pt x="3810" y="3329432"/>
                  </a:cubicBezTo>
                  <a:cubicBezTo>
                    <a:pt x="6350" y="3381248"/>
                    <a:pt x="10160" y="3433064"/>
                    <a:pt x="15240" y="3484753"/>
                  </a:cubicBezTo>
                  <a:cubicBezTo>
                    <a:pt x="20320" y="3536442"/>
                    <a:pt x="26670" y="3588004"/>
                    <a:pt x="34290" y="3639312"/>
                  </a:cubicBezTo>
                  <a:cubicBezTo>
                    <a:pt x="41910" y="3690620"/>
                    <a:pt x="50800" y="3741801"/>
                    <a:pt x="60960" y="3792855"/>
                  </a:cubicBezTo>
                  <a:cubicBezTo>
                    <a:pt x="71120" y="3843909"/>
                    <a:pt x="82423" y="3894455"/>
                    <a:pt x="95123" y="3944874"/>
                  </a:cubicBezTo>
                  <a:cubicBezTo>
                    <a:pt x="107823" y="3995293"/>
                    <a:pt x="121539" y="4045331"/>
                    <a:pt x="136652" y="4094988"/>
                  </a:cubicBezTo>
                  <a:cubicBezTo>
                    <a:pt x="151765" y="4144645"/>
                    <a:pt x="168021" y="4194048"/>
                    <a:pt x="185547" y="4242943"/>
                  </a:cubicBezTo>
                  <a:cubicBezTo>
                    <a:pt x="203073" y="4291838"/>
                    <a:pt x="221742" y="4340353"/>
                    <a:pt x="241554" y="4388231"/>
                  </a:cubicBezTo>
                  <a:cubicBezTo>
                    <a:pt x="261366" y="4436110"/>
                    <a:pt x="282448" y="4483735"/>
                    <a:pt x="304673" y="4530598"/>
                  </a:cubicBezTo>
                  <a:cubicBezTo>
                    <a:pt x="326898" y="4577461"/>
                    <a:pt x="350266" y="4623943"/>
                    <a:pt x="374650" y="4669790"/>
                  </a:cubicBezTo>
                  <a:cubicBezTo>
                    <a:pt x="399034" y="4715637"/>
                    <a:pt x="424688" y="4760722"/>
                    <a:pt x="451485" y="4805299"/>
                  </a:cubicBezTo>
                  <a:cubicBezTo>
                    <a:pt x="478282" y="4849876"/>
                    <a:pt x="505968" y="4893691"/>
                    <a:pt x="534797" y="4936871"/>
                  </a:cubicBezTo>
                  <a:cubicBezTo>
                    <a:pt x="563626" y="4980051"/>
                    <a:pt x="593598" y="5022469"/>
                    <a:pt x="624459" y="5064252"/>
                  </a:cubicBezTo>
                  <a:cubicBezTo>
                    <a:pt x="655320" y="5106035"/>
                    <a:pt x="687324" y="5146929"/>
                    <a:pt x="720344" y="5187061"/>
                  </a:cubicBezTo>
                  <a:cubicBezTo>
                    <a:pt x="753364" y="5227193"/>
                    <a:pt x="787273" y="5266563"/>
                    <a:pt x="822071" y="5305044"/>
                  </a:cubicBezTo>
                  <a:cubicBezTo>
                    <a:pt x="856869" y="5343525"/>
                    <a:pt x="892810" y="5381117"/>
                    <a:pt x="929513" y="5417820"/>
                  </a:cubicBezTo>
                  <a:cubicBezTo>
                    <a:pt x="966216" y="5454524"/>
                    <a:pt x="1003808" y="5490337"/>
                    <a:pt x="1042289" y="5525262"/>
                  </a:cubicBezTo>
                  <a:cubicBezTo>
                    <a:pt x="1080770" y="5560187"/>
                    <a:pt x="1120140" y="5594097"/>
                    <a:pt x="1160272" y="5626989"/>
                  </a:cubicBezTo>
                  <a:cubicBezTo>
                    <a:pt x="1200404" y="5659882"/>
                    <a:pt x="1241298" y="5691886"/>
                    <a:pt x="1283081" y="5722874"/>
                  </a:cubicBezTo>
                  <a:cubicBezTo>
                    <a:pt x="1324864" y="5753862"/>
                    <a:pt x="1367282" y="5783707"/>
                    <a:pt x="1410462" y="5812536"/>
                  </a:cubicBezTo>
                  <a:cubicBezTo>
                    <a:pt x="1453642" y="5841365"/>
                    <a:pt x="1497584" y="5869178"/>
                    <a:pt x="1542034" y="5895848"/>
                  </a:cubicBezTo>
                  <a:cubicBezTo>
                    <a:pt x="1586484" y="5922518"/>
                    <a:pt x="1631823" y="5948172"/>
                    <a:pt x="1677543" y="5972683"/>
                  </a:cubicBezTo>
                  <a:cubicBezTo>
                    <a:pt x="1723263" y="5997194"/>
                    <a:pt x="1769745" y="6020562"/>
                    <a:pt x="1816735" y="6042660"/>
                  </a:cubicBezTo>
                  <a:cubicBezTo>
                    <a:pt x="1863725" y="6064758"/>
                    <a:pt x="1911223" y="6085967"/>
                    <a:pt x="1959102" y="6105779"/>
                  </a:cubicBezTo>
                  <a:cubicBezTo>
                    <a:pt x="2006981" y="6125591"/>
                    <a:pt x="2055495" y="6144387"/>
                    <a:pt x="2104390" y="6161786"/>
                  </a:cubicBezTo>
                  <a:cubicBezTo>
                    <a:pt x="2153285" y="6179185"/>
                    <a:pt x="2202561" y="6195568"/>
                    <a:pt x="2252345" y="6210681"/>
                  </a:cubicBezTo>
                  <a:cubicBezTo>
                    <a:pt x="2302129" y="6225794"/>
                    <a:pt x="2352040" y="6239637"/>
                    <a:pt x="2402459" y="6252210"/>
                  </a:cubicBezTo>
                  <a:cubicBezTo>
                    <a:pt x="2452878" y="6264783"/>
                    <a:pt x="2503551" y="6276213"/>
                    <a:pt x="2554478" y="6286373"/>
                  </a:cubicBezTo>
                  <a:cubicBezTo>
                    <a:pt x="2605405" y="6296533"/>
                    <a:pt x="2656586" y="6305423"/>
                    <a:pt x="2708021" y="6313043"/>
                  </a:cubicBezTo>
                  <a:cubicBezTo>
                    <a:pt x="2759456" y="6320663"/>
                    <a:pt x="2810891" y="6327013"/>
                    <a:pt x="2862580" y="6332093"/>
                  </a:cubicBezTo>
                  <a:cubicBezTo>
                    <a:pt x="2914269" y="6337173"/>
                    <a:pt x="2966085" y="6340983"/>
                    <a:pt x="3017901" y="6343523"/>
                  </a:cubicBezTo>
                  <a:cubicBezTo>
                    <a:pt x="3069717" y="6346063"/>
                    <a:pt x="3121660" y="6347333"/>
                    <a:pt x="3173603" y="6347333"/>
                  </a:cubicBezTo>
                  <a:cubicBezTo>
                    <a:pt x="3225546" y="6347333"/>
                    <a:pt x="3277489" y="6346063"/>
                    <a:pt x="3329305" y="6343523"/>
                  </a:cubicBezTo>
                  <a:cubicBezTo>
                    <a:pt x="3381121" y="6340983"/>
                    <a:pt x="3432937" y="6337173"/>
                    <a:pt x="3484626" y="6332093"/>
                  </a:cubicBezTo>
                  <a:cubicBezTo>
                    <a:pt x="3536315" y="6327013"/>
                    <a:pt x="3587877" y="6320663"/>
                    <a:pt x="3639185" y="6313043"/>
                  </a:cubicBezTo>
                  <a:cubicBezTo>
                    <a:pt x="3690493" y="6305423"/>
                    <a:pt x="3741674" y="6296533"/>
                    <a:pt x="3792728" y="6286373"/>
                  </a:cubicBezTo>
                  <a:cubicBezTo>
                    <a:pt x="3843782" y="6276213"/>
                    <a:pt x="3894328" y="6264910"/>
                    <a:pt x="3944747" y="6252210"/>
                  </a:cubicBezTo>
                  <a:cubicBezTo>
                    <a:pt x="3995166" y="6239510"/>
                    <a:pt x="4045204" y="6225794"/>
                    <a:pt x="4094861" y="6210681"/>
                  </a:cubicBezTo>
                  <a:cubicBezTo>
                    <a:pt x="4144518" y="6195568"/>
                    <a:pt x="4193921" y="6179312"/>
                    <a:pt x="4242816" y="6161786"/>
                  </a:cubicBezTo>
                  <a:cubicBezTo>
                    <a:pt x="4291711" y="6144260"/>
                    <a:pt x="4340225" y="6125591"/>
                    <a:pt x="4388104" y="6105779"/>
                  </a:cubicBezTo>
                  <a:cubicBezTo>
                    <a:pt x="4435983" y="6085967"/>
                    <a:pt x="4483608" y="6064885"/>
                    <a:pt x="4530471" y="6042660"/>
                  </a:cubicBezTo>
                  <a:cubicBezTo>
                    <a:pt x="4577334" y="6020435"/>
                    <a:pt x="4623816" y="5997067"/>
                    <a:pt x="4669663" y="5972683"/>
                  </a:cubicBezTo>
                  <a:cubicBezTo>
                    <a:pt x="4715510" y="5948299"/>
                    <a:pt x="4760595" y="5922645"/>
                    <a:pt x="4805172" y="5895848"/>
                  </a:cubicBezTo>
                  <a:cubicBezTo>
                    <a:pt x="4849749" y="5869051"/>
                    <a:pt x="4893564" y="5841365"/>
                    <a:pt x="4936744" y="5812536"/>
                  </a:cubicBezTo>
                  <a:cubicBezTo>
                    <a:pt x="4979924" y="5783707"/>
                    <a:pt x="5022342" y="5753735"/>
                    <a:pt x="5064125" y="5722874"/>
                  </a:cubicBezTo>
                  <a:cubicBezTo>
                    <a:pt x="5105908" y="5692013"/>
                    <a:pt x="5146802" y="5660009"/>
                    <a:pt x="5186934" y="5626989"/>
                  </a:cubicBezTo>
                  <a:cubicBezTo>
                    <a:pt x="5227066" y="5593970"/>
                    <a:pt x="5266436" y="5560061"/>
                    <a:pt x="5304917" y="5525262"/>
                  </a:cubicBezTo>
                  <a:cubicBezTo>
                    <a:pt x="5343398" y="5490464"/>
                    <a:pt x="5380990" y="5454523"/>
                    <a:pt x="5417693" y="5417820"/>
                  </a:cubicBezTo>
                  <a:cubicBezTo>
                    <a:pt x="5454397" y="5381118"/>
                    <a:pt x="5490210" y="5343525"/>
                    <a:pt x="5525135" y="5305044"/>
                  </a:cubicBezTo>
                  <a:cubicBezTo>
                    <a:pt x="5560060" y="5266563"/>
                    <a:pt x="5593969" y="5227193"/>
                    <a:pt x="5626862" y="5187061"/>
                  </a:cubicBezTo>
                  <a:cubicBezTo>
                    <a:pt x="5659755" y="5146929"/>
                    <a:pt x="5691759" y="5106035"/>
                    <a:pt x="5722747" y="5064252"/>
                  </a:cubicBezTo>
                  <a:cubicBezTo>
                    <a:pt x="5753735" y="5022469"/>
                    <a:pt x="5783580" y="4980051"/>
                    <a:pt x="5812409" y="4936871"/>
                  </a:cubicBezTo>
                  <a:cubicBezTo>
                    <a:pt x="5841238" y="4893691"/>
                    <a:pt x="5869051" y="4849749"/>
                    <a:pt x="5895721" y="4805299"/>
                  </a:cubicBezTo>
                  <a:cubicBezTo>
                    <a:pt x="5922391" y="4760849"/>
                    <a:pt x="5948045" y="4715510"/>
                    <a:pt x="5972556" y="4669790"/>
                  </a:cubicBezTo>
                  <a:cubicBezTo>
                    <a:pt x="5997067" y="4624070"/>
                    <a:pt x="6020435" y="4577588"/>
                    <a:pt x="6042533" y="4530598"/>
                  </a:cubicBezTo>
                  <a:cubicBezTo>
                    <a:pt x="6064631" y="4483608"/>
                    <a:pt x="6085840" y="4436110"/>
                    <a:pt x="6105652" y="4388231"/>
                  </a:cubicBezTo>
                  <a:cubicBezTo>
                    <a:pt x="6125464" y="4340353"/>
                    <a:pt x="6144260" y="4291838"/>
                    <a:pt x="6161659" y="4242943"/>
                  </a:cubicBezTo>
                  <a:cubicBezTo>
                    <a:pt x="6179058" y="4194048"/>
                    <a:pt x="6195441" y="4144772"/>
                    <a:pt x="6210554" y="4094988"/>
                  </a:cubicBezTo>
                  <a:cubicBezTo>
                    <a:pt x="6225667" y="4045205"/>
                    <a:pt x="6239510" y="3995293"/>
                    <a:pt x="6252083" y="3944874"/>
                  </a:cubicBezTo>
                  <a:cubicBezTo>
                    <a:pt x="6264656" y="3894455"/>
                    <a:pt x="6276086" y="3843782"/>
                    <a:pt x="6286246" y="3792855"/>
                  </a:cubicBezTo>
                  <a:cubicBezTo>
                    <a:pt x="6296406" y="3741928"/>
                    <a:pt x="6305296" y="3690747"/>
                    <a:pt x="6312916" y="3639312"/>
                  </a:cubicBezTo>
                  <a:cubicBezTo>
                    <a:pt x="6320536" y="3587878"/>
                    <a:pt x="6326886" y="3536442"/>
                    <a:pt x="6331966" y="3484753"/>
                  </a:cubicBezTo>
                  <a:cubicBezTo>
                    <a:pt x="6337046" y="3433064"/>
                    <a:pt x="6340856" y="3381248"/>
                    <a:pt x="6343396" y="3329432"/>
                  </a:cubicBezTo>
                  <a:cubicBezTo>
                    <a:pt x="6345936" y="3277616"/>
                    <a:pt x="6347206" y="3225673"/>
                    <a:pt x="6347206" y="3173730"/>
                  </a:cubicBezTo>
                  <a:cubicBezTo>
                    <a:pt x="6347206" y="3121787"/>
                    <a:pt x="6345936" y="3069844"/>
                    <a:pt x="6343396" y="3018028"/>
                  </a:cubicBezTo>
                  <a:cubicBezTo>
                    <a:pt x="6340856" y="2966212"/>
                    <a:pt x="6337046" y="2914396"/>
                    <a:pt x="6331966" y="2862707"/>
                  </a:cubicBezTo>
                  <a:cubicBezTo>
                    <a:pt x="6326886" y="2811018"/>
                    <a:pt x="6320536" y="2759456"/>
                    <a:pt x="6312916" y="2708148"/>
                  </a:cubicBezTo>
                  <a:cubicBezTo>
                    <a:pt x="6305296" y="2656840"/>
                    <a:pt x="6296406" y="2605659"/>
                    <a:pt x="6286246" y="2554605"/>
                  </a:cubicBezTo>
                  <a:cubicBezTo>
                    <a:pt x="6276086" y="2503551"/>
                    <a:pt x="6264783" y="2453005"/>
                    <a:pt x="6252083" y="2402586"/>
                  </a:cubicBezTo>
                  <a:cubicBezTo>
                    <a:pt x="6239383" y="2352167"/>
                    <a:pt x="6225667" y="2302129"/>
                    <a:pt x="6210554" y="2252472"/>
                  </a:cubicBezTo>
                  <a:cubicBezTo>
                    <a:pt x="6195441" y="2202815"/>
                    <a:pt x="6179185" y="2153412"/>
                    <a:pt x="6161659" y="2104517"/>
                  </a:cubicBezTo>
                  <a:cubicBezTo>
                    <a:pt x="6144133" y="2055622"/>
                    <a:pt x="6125464" y="2007108"/>
                    <a:pt x="6105652" y="1959229"/>
                  </a:cubicBezTo>
                  <a:cubicBezTo>
                    <a:pt x="6085840" y="1911350"/>
                    <a:pt x="6064758" y="1863725"/>
                    <a:pt x="6042533" y="1816862"/>
                  </a:cubicBezTo>
                  <a:cubicBezTo>
                    <a:pt x="6020308" y="1769999"/>
                    <a:pt x="5996940" y="1723517"/>
                    <a:pt x="5972556" y="1677670"/>
                  </a:cubicBezTo>
                  <a:cubicBezTo>
                    <a:pt x="5948172" y="1631823"/>
                    <a:pt x="5922518" y="1586738"/>
                    <a:pt x="5895721" y="1542161"/>
                  </a:cubicBezTo>
                  <a:cubicBezTo>
                    <a:pt x="5868924" y="1497584"/>
                    <a:pt x="5841238" y="1453769"/>
                    <a:pt x="5812409" y="1410589"/>
                  </a:cubicBezTo>
                  <a:cubicBezTo>
                    <a:pt x="5783580" y="1367409"/>
                    <a:pt x="5753608" y="1324991"/>
                    <a:pt x="5722747" y="1283208"/>
                  </a:cubicBezTo>
                  <a:cubicBezTo>
                    <a:pt x="5691886" y="1241425"/>
                    <a:pt x="5659882" y="1200531"/>
                    <a:pt x="5626862" y="1160399"/>
                  </a:cubicBezTo>
                  <a:cubicBezTo>
                    <a:pt x="5593843" y="1120267"/>
                    <a:pt x="5559933" y="1080897"/>
                    <a:pt x="5525135" y="1042416"/>
                  </a:cubicBezTo>
                  <a:cubicBezTo>
                    <a:pt x="5490337" y="1003935"/>
                    <a:pt x="5454396" y="966343"/>
                    <a:pt x="5417693" y="929640"/>
                  </a:cubicBezTo>
                  <a:cubicBezTo>
                    <a:pt x="5380991" y="892937"/>
                    <a:pt x="5343398" y="857123"/>
                    <a:pt x="5304917" y="822198"/>
                  </a:cubicBezTo>
                  <a:cubicBezTo>
                    <a:pt x="5266436" y="787273"/>
                    <a:pt x="5227066" y="753364"/>
                    <a:pt x="5186934" y="720471"/>
                  </a:cubicBezTo>
                  <a:cubicBezTo>
                    <a:pt x="5146802" y="687578"/>
                    <a:pt x="5105908" y="655574"/>
                    <a:pt x="5064125" y="624586"/>
                  </a:cubicBezTo>
                  <a:cubicBezTo>
                    <a:pt x="5022342" y="593598"/>
                    <a:pt x="4979924" y="563753"/>
                    <a:pt x="4936744" y="534924"/>
                  </a:cubicBezTo>
                  <a:cubicBezTo>
                    <a:pt x="4893564" y="506095"/>
                    <a:pt x="4849622" y="478282"/>
                    <a:pt x="4805172" y="451612"/>
                  </a:cubicBezTo>
                  <a:cubicBezTo>
                    <a:pt x="4760722" y="424942"/>
                    <a:pt x="4715383" y="399288"/>
                    <a:pt x="4669663" y="374777"/>
                  </a:cubicBezTo>
                  <a:cubicBezTo>
                    <a:pt x="4623943" y="350266"/>
                    <a:pt x="4577461" y="326898"/>
                    <a:pt x="4530471" y="304800"/>
                  </a:cubicBezTo>
                  <a:cubicBezTo>
                    <a:pt x="4483481" y="282702"/>
                    <a:pt x="4435983" y="261493"/>
                    <a:pt x="4388104" y="241681"/>
                  </a:cubicBezTo>
                  <a:cubicBezTo>
                    <a:pt x="4340225" y="221869"/>
                    <a:pt x="4291711" y="203073"/>
                    <a:pt x="4242816" y="185674"/>
                  </a:cubicBezTo>
                  <a:cubicBezTo>
                    <a:pt x="4193921" y="168275"/>
                    <a:pt x="4144645" y="151892"/>
                    <a:pt x="4094861" y="136779"/>
                  </a:cubicBezTo>
                  <a:cubicBezTo>
                    <a:pt x="4045078" y="121666"/>
                    <a:pt x="3995166" y="107823"/>
                    <a:pt x="3944747" y="95250"/>
                  </a:cubicBezTo>
                  <a:cubicBezTo>
                    <a:pt x="3894328" y="82677"/>
                    <a:pt x="3843655" y="71247"/>
                    <a:pt x="3792728" y="61087"/>
                  </a:cubicBezTo>
                  <a:cubicBezTo>
                    <a:pt x="3741801" y="50927"/>
                    <a:pt x="3690620" y="42037"/>
                    <a:pt x="3639185" y="34417"/>
                  </a:cubicBezTo>
                  <a:cubicBezTo>
                    <a:pt x="3587750" y="26797"/>
                    <a:pt x="3536315" y="20447"/>
                    <a:pt x="3484626" y="15367"/>
                  </a:cubicBezTo>
                  <a:cubicBezTo>
                    <a:pt x="3432937" y="10287"/>
                    <a:pt x="3381121" y="6477"/>
                    <a:pt x="3329305" y="3937"/>
                  </a:cubicBezTo>
                  <a:cubicBezTo>
                    <a:pt x="3277489" y="1397"/>
                    <a:pt x="3225673" y="0"/>
                    <a:pt x="3173730" y="0"/>
                  </a:cubicBezTo>
                  <a:close/>
                </a:path>
              </a:pathLst>
            </a:custGeom>
            <a:solidFill>
              <a:srgbClr val="FFFFFF"/>
            </a:solidFill>
          </p:spPr>
          <p:txBody>
            <a:bodyPr/>
            <a:lstStyle/>
            <a:p>
              <a:endParaRPr lang="lt-LT"/>
            </a:p>
          </p:txBody>
        </p:sp>
      </p:grpSp>
      <p:grpSp>
        <p:nvGrpSpPr>
          <p:cNvPr id="8" name="Group 8"/>
          <p:cNvGrpSpPr>
            <a:grpSpLocks noChangeAspect="1"/>
          </p:cNvGrpSpPr>
          <p:nvPr/>
        </p:nvGrpSpPr>
        <p:grpSpPr>
          <a:xfrm>
            <a:off x="238553" y="685961"/>
            <a:ext cx="1897201" cy="831151"/>
            <a:chOff x="0" y="0"/>
            <a:chExt cx="3794402" cy="1662302"/>
          </a:xfrm>
        </p:grpSpPr>
        <p:sp>
          <p:nvSpPr>
            <p:cNvPr id="9" name="Freeform 9"/>
            <p:cNvSpPr/>
            <p:nvPr/>
          </p:nvSpPr>
          <p:spPr>
            <a:xfrm>
              <a:off x="0" y="0"/>
              <a:ext cx="3794379" cy="1662303"/>
            </a:xfrm>
            <a:custGeom>
              <a:avLst/>
              <a:gdLst/>
              <a:ahLst/>
              <a:cxnLst/>
              <a:rect l="l" t="t" r="r" b="b"/>
              <a:pathLst>
                <a:path w="3794379" h="1662303">
                  <a:moveTo>
                    <a:pt x="0" y="0"/>
                  </a:moveTo>
                  <a:lnTo>
                    <a:pt x="0" y="1662303"/>
                  </a:lnTo>
                  <a:lnTo>
                    <a:pt x="3794379" y="1662303"/>
                  </a:lnTo>
                  <a:lnTo>
                    <a:pt x="3794379" y="0"/>
                  </a:lnTo>
                  <a:close/>
                </a:path>
              </a:pathLst>
            </a:custGeom>
            <a:blipFill>
              <a:blip r:embed="rId3"/>
              <a:stretch>
                <a:fillRect/>
              </a:stretch>
            </a:blipFill>
          </p:spPr>
          <p:txBody>
            <a:bodyPr/>
            <a:lstStyle/>
            <a:p>
              <a:endParaRPr lang="lt-LT"/>
            </a:p>
          </p:txBody>
        </p:sp>
      </p:grpSp>
      <p:sp>
        <p:nvSpPr>
          <p:cNvPr id="18" name="TextBox 18"/>
          <p:cNvSpPr txBox="1"/>
          <p:nvPr/>
        </p:nvSpPr>
        <p:spPr>
          <a:xfrm>
            <a:off x="1814946" y="5026401"/>
            <a:ext cx="8229599" cy="1344663"/>
          </a:xfrm>
          <a:prstGeom prst="rect">
            <a:avLst/>
          </a:prstGeom>
        </p:spPr>
        <p:txBody>
          <a:bodyPr wrap="square" lIns="0" tIns="0" rIns="0" bIns="0" rtlCol="0" anchor="t">
            <a:spAutoFit/>
          </a:bodyPr>
          <a:lstStyle/>
          <a:p>
            <a:pPr algn="ctr">
              <a:lnSpc>
                <a:spcPts val="3698"/>
              </a:lnSpc>
            </a:pPr>
            <a:r>
              <a:rPr lang="lt-LT" altLang="lt-LT" sz="3600" spc="72" dirty="0">
                <a:solidFill>
                  <a:srgbClr val="333333"/>
                </a:solidFill>
                <a:latin typeface="Raleway Bold"/>
              </a:rPr>
              <a:t>LIETUVOS</a:t>
            </a:r>
            <a:r>
              <a:rPr lang="en-US" altLang="lt-LT" sz="3600" spc="72" dirty="0">
                <a:solidFill>
                  <a:srgbClr val="333333"/>
                </a:solidFill>
                <a:latin typeface="Raleway Bold"/>
              </a:rPr>
              <a:t> </a:t>
            </a:r>
            <a:r>
              <a:rPr lang="lt-LT" altLang="lt-LT" sz="3600" spc="72" dirty="0">
                <a:solidFill>
                  <a:srgbClr val="333333"/>
                </a:solidFill>
                <a:latin typeface="Raleway Bold"/>
              </a:rPr>
              <a:t>KORUPCIJOS</a:t>
            </a:r>
            <a:r>
              <a:rPr lang="en-US" altLang="lt-LT" sz="3600" spc="72" dirty="0">
                <a:solidFill>
                  <a:srgbClr val="333333"/>
                </a:solidFill>
                <a:latin typeface="Raleway Bold"/>
              </a:rPr>
              <a:t> </a:t>
            </a:r>
            <a:r>
              <a:rPr lang="lt-LT" altLang="lt-LT" sz="3600" spc="72" dirty="0">
                <a:solidFill>
                  <a:srgbClr val="333333"/>
                </a:solidFill>
                <a:latin typeface="Raleway Bold"/>
              </a:rPr>
              <a:t>ŽEMĖLAPIS 2023 /2024</a:t>
            </a:r>
            <a:br>
              <a:rPr lang="lt-LT" altLang="lt-LT" sz="2800" dirty="0"/>
            </a:br>
            <a:r>
              <a:rPr lang="lt-LT" altLang="lt-LT" sz="1200" b="0" dirty="0"/>
              <a:t> </a:t>
            </a:r>
            <a:r>
              <a:rPr lang="lt-LT" altLang="lt-LT" sz="1200" spc="72" dirty="0">
                <a:solidFill>
                  <a:srgbClr val="333333"/>
                </a:solidFill>
                <a:latin typeface="Raleway Bold"/>
              </a:rPr>
              <a:t>2024 m. </a:t>
            </a:r>
            <a:r>
              <a:rPr lang="en-US" altLang="lt-LT" sz="1200" spc="72" dirty="0" err="1">
                <a:solidFill>
                  <a:srgbClr val="333333"/>
                </a:solidFill>
                <a:latin typeface="Raleway Bold"/>
              </a:rPr>
              <a:t>sausis</a:t>
            </a:r>
            <a:r>
              <a:rPr lang="en-US" altLang="lt-LT" sz="1200" spc="72" dirty="0">
                <a:solidFill>
                  <a:srgbClr val="333333"/>
                </a:solidFill>
                <a:latin typeface="Raleway Bold"/>
              </a:rPr>
              <a:t> - </a:t>
            </a:r>
            <a:r>
              <a:rPr lang="en-US" altLang="lt-LT" sz="1200" spc="72" dirty="0" err="1">
                <a:solidFill>
                  <a:srgbClr val="333333"/>
                </a:solidFill>
                <a:latin typeface="Raleway Bold"/>
              </a:rPr>
              <a:t>birželis</a:t>
            </a:r>
            <a:endParaRPr lang="en-US" sz="1200" spc="72" dirty="0">
              <a:solidFill>
                <a:srgbClr val="333333"/>
              </a:solidFill>
              <a:latin typeface="Raleway Bold"/>
            </a:endParaRPr>
          </a:p>
        </p:txBody>
      </p:sp>
    </p:spTree>
    <p:extLst>
      <p:ext uri="{BB962C8B-B14F-4D97-AF65-F5344CB8AC3E}">
        <p14:creationId xmlns:p14="http://schemas.microsoft.com/office/powerpoint/2010/main" val="14099711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63499"/>
            <a:ext cx="12192000" cy="7245964"/>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graphicFrame>
        <p:nvGraphicFramePr>
          <p:cNvPr id="4" name="Diagrama 3">
            <a:extLst>
              <a:ext uri="{FF2B5EF4-FFF2-40B4-BE49-F238E27FC236}">
                <a16:creationId xmlns:a16="http://schemas.microsoft.com/office/drawing/2014/main" id="{A3DF8902-79AA-457C-2D16-5C486FE4D13C}"/>
              </a:ext>
            </a:extLst>
          </p:cNvPr>
          <p:cNvGraphicFramePr>
            <a:graphicFrameLocks/>
          </p:cNvGraphicFramePr>
          <p:nvPr>
            <p:extLst>
              <p:ext uri="{D42A27DB-BD31-4B8C-83A1-F6EECF244321}">
                <p14:modId xmlns:p14="http://schemas.microsoft.com/office/powerpoint/2010/main" val="4063800822"/>
              </p:ext>
            </p:extLst>
          </p:nvPr>
        </p:nvGraphicFramePr>
        <p:xfrm>
          <a:off x="162232" y="0"/>
          <a:ext cx="11867535" cy="705104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4799199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1DE5A6-62F7-00B2-523A-28456BBA721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B0D146-637A-A3D1-7C69-3373F4FE8FF8}"/>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4E125C8-6904-E1D8-AD83-1AEF96CBCE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3F8F5F3F-4F0F-3518-4A07-73C2ED57191B}"/>
              </a:ext>
            </a:extLst>
          </p:cNvPr>
          <p:cNvSpPr txBox="1"/>
          <p:nvPr/>
        </p:nvSpPr>
        <p:spPr>
          <a:xfrm>
            <a:off x="486697" y="5845578"/>
            <a:ext cx="11936182" cy="738664"/>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 </a:t>
            </a:r>
            <a:r>
              <a:rPr lang="lt-LT" sz="1400" i="1" dirty="0"/>
              <a:t>Atsakinėja nurodę, kad savivaldybės yra iš dalies arba labai korumpuota (N=807)</a:t>
            </a:r>
            <a:r>
              <a:rPr lang="en-US" sz="1400" i="1" dirty="0"/>
              <a:t>.</a:t>
            </a:r>
            <a:endParaRPr lang="lt-LT" sz="1400" i="1" dirty="0"/>
          </a:p>
          <a:p>
            <a:endParaRPr lang="lt-LT" sz="1400" i="1" dirty="0"/>
          </a:p>
        </p:txBody>
      </p:sp>
      <p:sp>
        <p:nvSpPr>
          <p:cNvPr id="4" name="TextBox 8">
            <a:extLst>
              <a:ext uri="{FF2B5EF4-FFF2-40B4-BE49-F238E27FC236}">
                <a16:creationId xmlns:a16="http://schemas.microsoft.com/office/drawing/2014/main" id="{06CE9A2F-1BA8-20FB-364E-ABFF5B04E12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0F0345F3-D394-2C75-0A36-9C9548A2B19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208C38D1-0D53-4647-1878-4117BD1BF66D}"/>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B7051761-279E-B03B-B391-525FB5F3AAB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DABA5B75-6618-0393-D7DA-4BE9CE961C55}"/>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FEE93B4-64BB-BE43-782B-F7E71378380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5" name="Diagrama 4">
            <a:extLst>
              <a:ext uri="{FF2B5EF4-FFF2-40B4-BE49-F238E27FC236}">
                <a16:creationId xmlns:a16="http://schemas.microsoft.com/office/drawing/2014/main" id="{39375F9F-2E67-5003-E006-B907AF995EDB}"/>
              </a:ext>
            </a:extLst>
          </p:cNvPr>
          <p:cNvGraphicFramePr>
            <a:graphicFrameLocks/>
          </p:cNvGraphicFramePr>
          <p:nvPr>
            <p:extLst>
              <p:ext uri="{D42A27DB-BD31-4B8C-83A1-F6EECF244321}">
                <p14:modId xmlns:p14="http://schemas.microsoft.com/office/powerpoint/2010/main" val="2196934778"/>
              </p:ext>
            </p:extLst>
          </p:nvPr>
        </p:nvGraphicFramePr>
        <p:xfrm>
          <a:off x="230878" y="273758"/>
          <a:ext cx="11730244" cy="543100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3600820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DDDCAE-179C-B53D-B7DE-C045112EF7BB}"/>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CF5D8ECF-01D2-C301-3CB2-EFD8BF0A7917}"/>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A6D46B3-CB44-40B0-BADD-6B21CA16A58D}"/>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355AD7C-062A-4027-B83D-74F72D258574}"/>
              </a:ext>
            </a:extLst>
          </p:cNvPr>
          <p:cNvSpPr txBox="1"/>
          <p:nvPr/>
        </p:nvSpPr>
        <p:spPr>
          <a:xfrm>
            <a:off x="1137180" y="5822550"/>
            <a:ext cx="10520266" cy="307777"/>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p>
        </p:txBody>
      </p:sp>
      <p:sp>
        <p:nvSpPr>
          <p:cNvPr id="5" name="TextBox 8">
            <a:extLst>
              <a:ext uri="{FF2B5EF4-FFF2-40B4-BE49-F238E27FC236}">
                <a16:creationId xmlns:a16="http://schemas.microsoft.com/office/drawing/2014/main" id="{04C37073-7D7A-BB4A-6B7B-6BD19BA362A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3C2E90BB-B0A8-352D-86DD-A9C07B05935A}"/>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C111C691-D47A-7838-E750-119C35347CC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FBD8F5B3-A9C1-811D-BCF7-BD2FE251F67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57B2F332-6FED-858E-41F6-0BBD8F085CA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7B83F4FA-38CC-3EE8-1B13-9905063B541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49725947-A5B1-FF16-9AF8-757630424DD0}"/>
              </a:ext>
            </a:extLst>
          </p:cNvPr>
          <p:cNvGraphicFramePr>
            <a:graphicFrameLocks/>
          </p:cNvGraphicFramePr>
          <p:nvPr>
            <p:extLst>
              <p:ext uri="{D42A27DB-BD31-4B8C-83A1-F6EECF244321}">
                <p14:modId xmlns:p14="http://schemas.microsoft.com/office/powerpoint/2010/main" val="3552981028"/>
              </p:ext>
            </p:extLst>
          </p:nvPr>
        </p:nvGraphicFramePr>
        <p:xfrm>
          <a:off x="869448" y="68512"/>
          <a:ext cx="11322552" cy="575353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3263784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9AECD-D975-2540-FF69-35F0177D8DE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E515CC5-266F-0092-EA01-4353ABAC8867}"/>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BD3F912E-9FE5-0CBB-16D5-F6198A78005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6A91DDC3-81BA-F2A9-59B5-7663F0F1FABD}"/>
              </a:ext>
            </a:extLst>
          </p:cNvPr>
          <p:cNvSpPr txBox="1"/>
          <p:nvPr/>
        </p:nvSpPr>
        <p:spPr>
          <a:xfrm>
            <a:off x="2866447" y="6144164"/>
            <a:ext cx="9771797" cy="307777"/>
          </a:xfrm>
          <a:prstGeom prst="rect">
            <a:avLst/>
          </a:prstGeom>
          <a:noFill/>
        </p:spPr>
        <p:txBody>
          <a:bodyPr wrap="square">
            <a:spAutoFit/>
          </a:bodyPr>
          <a:lstStyle/>
          <a:p>
            <a:r>
              <a:rPr lang="lt-LT" sz="1400" i="1" dirty="0"/>
              <a:t>10.2. Įvertinkite, kiek korumpuotos, Jūsų nuomone, yra </a:t>
            </a:r>
            <a:r>
              <a:rPr lang="en-US" sz="1400" i="1" dirty="0" err="1"/>
              <a:t>finansin</a:t>
            </a:r>
            <a:r>
              <a:rPr lang="lt-LT" sz="1400" i="1" dirty="0"/>
              <a:t>ės institucijos.</a:t>
            </a:r>
          </a:p>
        </p:txBody>
      </p:sp>
      <p:sp>
        <p:nvSpPr>
          <p:cNvPr id="4" name="TextBox 8">
            <a:extLst>
              <a:ext uri="{FF2B5EF4-FFF2-40B4-BE49-F238E27FC236}">
                <a16:creationId xmlns:a16="http://schemas.microsoft.com/office/drawing/2014/main" id="{45FE02C5-73AB-8990-2089-E2BBF452E8F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8" name="Grupė 7">
            <a:extLst>
              <a:ext uri="{FF2B5EF4-FFF2-40B4-BE49-F238E27FC236}">
                <a16:creationId xmlns:a16="http://schemas.microsoft.com/office/drawing/2014/main" id="{AF8A28B7-B4DB-8949-2884-8BA84DA1C5D1}"/>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F0A6F84A-8AB8-5AE7-986A-C1121503878A}"/>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E36534F-5AD5-2151-C14F-F9C3FFEE00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01CB2B58-1EE5-D205-1DA4-02233CC64C91}"/>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B6B37024-0B2D-2A11-3CF4-375BDC937CA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D093D089-4606-1315-AE00-FB02765E7D2E}"/>
              </a:ext>
            </a:extLst>
          </p:cNvPr>
          <p:cNvGraphicFramePr>
            <a:graphicFrameLocks/>
          </p:cNvGraphicFramePr>
          <p:nvPr>
            <p:extLst>
              <p:ext uri="{D42A27DB-BD31-4B8C-83A1-F6EECF244321}">
                <p14:modId xmlns:p14="http://schemas.microsoft.com/office/powerpoint/2010/main" val="4219782843"/>
              </p:ext>
            </p:extLst>
          </p:nvPr>
        </p:nvGraphicFramePr>
        <p:xfrm>
          <a:off x="900753" y="406059"/>
          <a:ext cx="10884608" cy="551347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6905996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616629-C926-6B29-0EAC-23055D220D3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052D117-3C02-DCCC-A9A5-5934D04D93C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B7E7635-1D93-6934-74FE-0F4D3175BB5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F24A5A5-EFB7-D5C4-2CAE-A520C48CC944}"/>
              </a:ext>
            </a:extLst>
          </p:cNvPr>
          <p:cNvSpPr txBox="1"/>
          <p:nvPr/>
        </p:nvSpPr>
        <p:spPr>
          <a:xfrm>
            <a:off x="3108790" y="6144164"/>
            <a:ext cx="9771797" cy="307777"/>
          </a:xfrm>
          <a:prstGeom prst="rect">
            <a:avLst/>
          </a:prstGeom>
          <a:noFill/>
        </p:spPr>
        <p:txBody>
          <a:bodyPr wrap="square">
            <a:spAutoFit/>
          </a:bodyPr>
          <a:lstStyle/>
          <a:p>
            <a:r>
              <a:rPr lang="lt-LT" sz="1400" i="1" dirty="0"/>
              <a:t>10.2. Įvertinkite, kiek korumpuotos, Jūsų nuomone, yra </a:t>
            </a:r>
            <a:r>
              <a:rPr lang="lt-LT" sz="1400" i="1" dirty="0" err="1"/>
              <a:t>soc</a:t>
            </a:r>
            <a:r>
              <a:rPr lang="lt-LT" sz="1400" i="1" dirty="0"/>
              <a:t>. apsaugos institucijos.</a:t>
            </a:r>
          </a:p>
        </p:txBody>
      </p:sp>
      <p:sp>
        <p:nvSpPr>
          <p:cNvPr id="4" name="TextBox 8">
            <a:extLst>
              <a:ext uri="{FF2B5EF4-FFF2-40B4-BE49-F238E27FC236}">
                <a16:creationId xmlns:a16="http://schemas.microsoft.com/office/drawing/2014/main" id="{62276FC2-6CF6-60B7-6C29-FD346C6C85DB}"/>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7C361C3D-174F-3222-ED1A-EA8490B65A19}"/>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BF23E8F8-13C6-7A76-AA13-B1A745CA89E3}"/>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9C5BD87-867D-D1F7-BC1B-25FC42FE016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AEE2F877-0735-1C96-1CB2-F78AE92AA531}"/>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676F43E5-0E0F-9B0D-C1B2-AE4515C533D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47467C31-160D-1185-1416-3CBDA57B0A54}"/>
              </a:ext>
            </a:extLst>
          </p:cNvPr>
          <p:cNvGraphicFramePr>
            <a:graphicFrameLocks/>
          </p:cNvGraphicFramePr>
          <p:nvPr>
            <p:extLst>
              <p:ext uri="{D42A27DB-BD31-4B8C-83A1-F6EECF244321}">
                <p14:modId xmlns:p14="http://schemas.microsoft.com/office/powerpoint/2010/main" val="3032408324"/>
              </p:ext>
            </p:extLst>
          </p:nvPr>
        </p:nvGraphicFramePr>
        <p:xfrm>
          <a:off x="805219" y="239269"/>
          <a:ext cx="11386782" cy="5809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094914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BB1AD0-4F07-E197-3BC0-9606F2598254}"/>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CECA559-05E0-4101-315A-E1E519F43AD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E841C6F-5903-CC5A-0934-E2B19784473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1683472-6CE1-D5FD-C15B-3638009A34A1}"/>
              </a:ext>
            </a:extLst>
          </p:cNvPr>
          <p:cNvSpPr txBox="1"/>
          <p:nvPr/>
        </p:nvSpPr>
        <p:spPr>
          <a:xfrm>
            <a:off x="2420203" y="6111424"/>
            <a:ext cx="9771797" cy="307777"/>
          </a:xfrm>
          <a:prstGeom prst="rect">
            <a:avLst/>
          </a:prstGeom>
          <a:noFill/>
        </p:spPr>
        <p:txBody>
          <a:bodyPr wrap="square">
            <a:spAutoFit/>
          </a:bodyPr>
          <a:lstStyle/>
          <a:p>
            <a:r>
              <a:rPr lang="lt-LT" sz="1400" i="1" dirty="0"/>
              <a:t>10.2. Įvertinkite, kiek korumpuotos, Jūsų nuomone, yra transporto ir susisiekimo institucijos.</a:t>
            </a:r>
          </a:p>
        </p:txBody>
      </p:sp>
      <p:sp>
        <p:nvSpPr>
          <p:cNvPr id="4" name="TextBox 8">
            <a:extLst>
              <a:ext uri="{FF2B5EF4-FFF2-40B4-BE49-F238E27FC236}">
                <a16:creationId xmlns:a16="http://schemas.microsoft.com/office/drawing/2014/main" id="{3DE49979-0BB5-F739-F2A4-6FF5E2E9C7C2}"/>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456553D9-8531-E2AA-35BE-5AFDA71A925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37E641CB-E861-CD61-C2C2-FAACB1CF073C}"/>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C64C7355-9A25-208F-F3A2-E18E8C2305F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4E267DA3-A423-596B-B7A6-69E12662DD17}"/>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6E9CB6D6-E2E3-00F0-7F9A-8686521A992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26181900-7D71-EF6F-69FA-21A7E786338C}"/>
              </a:ext>
            </a:extLst>
          </p:cNvPr>
          <p:cNvGraphicFramePr>
            <a:graphicFrameLocks/>
          </p:cNvGraphicFramePr>
          <p:nvPr>
            <p:extLst>
              <p:ext uri="{D42A27DB-BD31-4B8C-83A1-F6EECF244321}">
                <p14:modId xmlns:p14="http://schemas.microsoft.com/office/powerpoint/2010/main" val="3033764108"/>
              </p:ext>
            </p:extLst>
          </p:nvPr>
        </p:nvGraphicFramePr>
        <p:xfrm>
          <a:off x="1337481" y="273778"/>
          <a:ext cx="10740219" cy="57443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6768634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75E4BD-2F00-7BBF-EB4D-E1CFE77813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5D1002E9-E8C9-FC19-8361-4A280D7330F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9D6C369F-696C-6977-C5B9-AB2B842E1A5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79B7EC2-94D0-7EDC-DE92-D6784DF30AC4}"/>
              </a:ext>
            </a:extLst>
          </p:cNvPr>
          <p:cNvSpPr txBox="1"/>
          <p:nvPr/>
        </p:nvSpPr>
        <p:spPr>
          <a:xfrm>
            <a:off x="1633869" y="6018929"/>
            <a:ext cx="9771797" cy="307777"/>
          </a:xfrm>
          <a:prstGeom prst="rect">
            <a:avLst/>
          </a:prstGeom>
          <a:noFill/>
        </p:spPr>
        <p:txBody>
          <a:bodyPr wrap="square">
            <a:spAutoFit/>
          </a:bodyPr>
          <a:lstStyle/>
          <a:p>
            <a:r>
              <a:rPr lang="lt-LT" sz="1400" i="1" dirty="0"/>
              <a:t>10.2. Įvertinkite, kiek korumpuotos, Jūsų nuomone, yra teisėsaugos, migracijos, saugumo ir kariuomenės institucijos.</a:t>
            </a:r>
          </a:p>
        </p:txBody>
      </p:sp>
      <p:sp>
        <p:nvSpPr>
          <p:cNvPr id="4" name="TextBox 8">
            <a:extLst>
              <a:ext uri="{FF2B5EF4-FFF2-40B4-BE49-F238E27FC236}">
                <a16:creationId xmlns:a16="http://schemas.microsoft.com/office/drawing/2014/main" id="{2C8F72F9-959D-BAAD-AB3B-5C9DEF3E1580}"/>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7BDAF69E-267B-3D1F-316D-50EAD48E6E92}"/>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78642AC5-8DAA-1E7E-A603-841EF802E99E}"/>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3FDDA53-4647-303D-22D8-2E391BACE51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D261CC24-EF2D-651E-2362-410171914589}"/>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13CC20E5-C989-8158-ECE3-C945E4FDFF9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DA68E8A3-56FC-AD2D-B53D-3A91922C8703}"/>
              </a:ext>
            </a:extLst>
          </p:cNvPr>
          <p:cNvGraphicFramePr>
            <a:graphicFrameLocks/>
          </p:cNvGraphicFramePr>
          <p:nvPr>
            <p:extLst>
              <p:ext uri="{D42A27DB-BD31-4B8C-83A1-F6EECF244321}">
                <p14:modId xmlns:p14="http://schemas.microsoft.com/office/powerpoint/2010/main" val="341617869"/>
              </p:ext>
            </p:extLst>
          </p:nvPr>
        </p:nvGraphicFramePr>
        <p:xfrm>
          <a:off x="832513" y="416874"/>
          <a:ext cx="11128608" cy="553354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8244281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06CBBE-6BFE-8EF0-223B-AE44D6EA2DD9}"/>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0AD11AC3-0E52-F0F0-9461-25839A37B16D}"/>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9C66DDF-4F09-2FBD-39D7-7D22284C518A}"/>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C374B73-69C1-7302-C0B0-A9B990A45F3C}"/>
              </a:ext>
            </a:extLst>
          </p:cNvPr>
          <p:cNvSpPr txBox="1"/>
          <p:nvPr/>
        </p:nvSpPr>
        <p:spPr>
          <a:xfrm>
            <a:off x="2532226" y="6107528"/>
            <a:ext cx="9771797" cy="307777"/>
          </a:xfrm>
          <a:prstGeom prst="rect">
            <a:avLst/>
          </a:prstGeom>
          <a:noFill/>
        </p:spPr>
        <p:txBody>
          <a:bodyPr wrap="square">
            <a:spAutoFit/>
          </a:bodyPr>
          <a:lstStyle/>
          <a:p>
            <a:r>
              <a:rPr lang="lt-LT" sz="1400" i="1" dirty="0"/>
              <a:t>10.2. Įvertinkite, kiek korumpuotos, Jūsų nuomone, yra </a:t>
            </a:r>
            <a:r>
              <a:rPr lang="pt-BR" sz="1400" i="1" dirty="0"/>
              <a:t>aplinkos apsaugos ir teritorijų priežiūros </a:t>
            </a:r>
            <a:r>
              <a:rPr lang="lt-LT" sz="1400" i="1" dirty="0"/>
              <a:t>institucijos.</a:t>
            </a:r>
          </a:p>
        </p:txBody>
      </p:sp>
      <p:sp>
        <p:nvSpPr>
          <p:cNvPr id="4" name="TextBox 8">
            <a:extLst>
              <a:ext uri="{FF2B5EF4-FFF2-40B4-BE49-F238E27FC236}">
                <a16:creationId xmlns:a16="http://schemas.microsoft.com/office/drawing/2014/main" id="{D6FF4534-BA21-9323-AA45-C179A736D55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21F62960-C1EA-B4ED-03F5-9D196968C5A9}"/>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38712AAE-A4D8-A617-1F8F-A9BEC5027161}"/>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20DD4218-EAEE-5668-24E5-B5CF60AE4ED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693833A5-7CC5-2141-A75F-31A6D0B3D630}"/>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B00AE45-D525-03DD-2D70-A2B33448B6C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2DCD5200-CFB5-3AB3-E8B7-DFD09DC1F3D5}"/>
              </a:ext>
            </a:extLst>
          </p:cNvPr>
          <p:cNvGraphicFramePr>
            <a:graphicFrameLocks/>
          </p:cNvGraphicFramePr>
          <p:nvPr>
            <p:extLst>
              <p:ext uri="{D42A27DB-BD31-4B8C-83A1-F6EECF244321}">
                <p14:modId xmlns:p14="http://schemas.microsoft.com/office/powerpoint/2010/main" val="3374649463"/>
              </p:ext>
            </p:extLst>
          </p:nvPr>
        </p:nvGraphicFramePr>
        <p:xfrm>
          <a:off x="736979" y="442695"/>
          <a:ext cx="10989800" cy="556764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89110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E72AE-E2B0-B1E8-7A76-547318E0A530}"/>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AD3A71-B98F-CC00-621D-63A7F2CC490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4A272AA-8A80-F6C0-9034-2B3B86FAB1D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CDF70EA2-3D98-314E-20FD-082733B77991}"/>
              </a:ext>
            </a:extLst>
          </p:cNvPr>
          <p:cNvSpPr txBox="1"/>
          <p:nvPr/>
        </p:nvSpPr>
        <p:spPr>
          <a:xfrm>
            <a:off x="2862428" y="6054892"/>
            <a:ext cx="9771797" cy="307777"/>
          </a:xfrm>
          <a:prstGeom prst="rect">
            <a:avLst/>
          </a:prstGeom>
          <a:noFill/>
        </p:spPr>
        <p:txBody>
          <a:bodyPr wrap="square">
            <a:spAutoFit/>
          </a:bodyPr>
          <a:lstStyle/>
          <a:p>
            <a:r>
              <a:rPr lang="lt-LT" sz="1400" i="1" dirty="0"/>
              <a:t>10.2. Įvertinkite, kiek korumpuotos, Jūsų nuomone, yra energetikos sektoriaus institucijos.</a:t>
            </a:r>
          </a:p>
        </p:txBody>
      </p:sp>
      <p:sp>
        <p:nvSpPr>
          <p:cNvPr id="4" name="TextBox 8">
            <a:extLst>
              <a:ext uri="{FF2B5EF4-FFF2-40B4-BE49-F238E27FC236}">
                <a16:creationId xmlns:a16="http://schemas.microsoft.com/office/drawing/2014/main" id="{97F2EAD2-A12D-E946-1BEE-1262DA4F1BDB}"/>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07E859DD-F22F-BB50-EB22-85580292C11E}"/>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0DE78243-9E3B-B591-B8EC-F897778ED45E}"/>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F937675C-76A2-0A98-E2BB-7F0764203A1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2805272A-1D33-9F86-4AB6-17C5538B7B50}"/>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CAE36596-CEF5-D1E4-D377-F653C7024E3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C086F699-1EAB-D768-F0C3-267E858A89C8}"/>
              </a:ext>
            </a:extLst>
          </p:cNvPr>
          <p:cNvGraphicFramePr>
            <a:graphicFrameLocks/>
          </p:cNvGraphicFramePr>
          <p:nvPr>
            <p:extLst>
              <p:ext uri="{D42A27DB-BD31-4B8C-83A1-F6EECF244321}">
                <p14:modId xmlns:p14="http://schemas.microsoft.com/office/powerpoint/2010/main" val="1795139546"/>
              </p:ext>
            </p:extLst>
          </p:nvPr>
        </p:nvGraphicFramePr>
        <p:xfrm>
          <a:off x="296424" y="175864"/>
          <a:ext cx="11664697" cy="587852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226717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4690A-AF02-EFDF-3312-6D59E31E2E5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2D11CC2-634E-4A00-666F-8743EFA120E8}"/>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0D91E998-491A-49D4-6F0D-74F60E4FB4FB}"/>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210617A-C67D-5D72-9B80-3228097016F0}"/>
              </a:ext>
            </a:extLst>
          </p:cNvPr>
          <p:cNvSpPr txBox="1"/>
          <p:nvPr/>
        </p:nvSpPr>
        <p:spPr>
          <a:xfrm>
            <a:off x="3271419" y="5690143"/>
            <a:ext cx="9771797" cy="307777"/>
          </a:xfrm>
          <a:prstGeom prst="rect">
            <a:avLst/>
          </a:prstGeom>
          <a:noFill/>
        </p:spPr>
        <p:txBody>
          <a:bodyPr wrap="square">
            <a:spAutoFit/>
          </a:bodyPr>
          <a:lstStyle/>
          <a:p>
            <a:r>
              <a:rPr lang="lt-LT" sz="1400" i="1" dirty="0"/>
              <a:t>10.2. Įvertinkite, kiek korumpuotos, Jūsų nuomone, yra kultūros, švietimo, sporto institucijos.</a:t>
            </a:r>
          </a:p>
        </p:txBody>
      </p:sp>
      <p:sp>
        <p:nvSpPr>
          <p:cNvPr id="4" name="TextBox 8">
            <a:extLst>
              <a:ext uri="{FF2B5EF4-FFF2-40B4-BE49-F238E27FC236}">
                <a16:creationId xmlns:a16="http://schemas.microsoft.com/office/drawing/2014/main" id="{1A8BD40F-76E6-D81B-B3EC-C3A69C2506D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9962C8F4-526B-6681-1ED2-2211A401111F}"/>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77A74769-169D-C82D-3033-BCCD0C8B64B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B9559DF-2A34-0003-E0EC-059404875A6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FA08D8AF-BA2A-EB0A-610B-ECE1DF0B8FA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6D409117-343D-7B18-757E-C6AF72655F6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5" name="Diagrama 4">
            <a:extLst>
              <a:ext uri="{FF2B5EF4-FFF2-40B4-BE49-F238E27FC236}">
                <a16:creationId xmlns:a16="http://schemas.microsoft.com/office/drawing/2014/main" id="{8D7D6876-F56A-FBE6-0E86-1778777A8BBC}"/>
              </a:ext>
            </a:extLst>
          </p:cNvPr>
          <p:cNvGraphicFramePr>
            <a:graphicFrameLocks/>
          </p:cNvGraphicFramePr>
          <p:nvPr>
            <p:extLst>
              <p:ext uri="{D42A27DB-BD31-4B8C-83A1-F6EECF244321}">
                <p14:modId xmlns:p14="http://schemas.microsoft.com/office/powerpoint/2010/main" val="3030567249"/>
              </p:ext>
            </p:extLst>
          </p:nvPr>
        </p:nvGraphicFramePr>
        <p:xfrm>
          <a:off x="805219" y="449179"/>
          <a:ext cx="11155904" cy="510138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3560173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2861071" y="6080319"/>
            <a:ext cx="9771797" cy="307777"/>
          </a:xfrm>
          <a:prstGeom prst="rect">
            <a:avLst/>
          </a:prstGeom>
          <a:noFill/>
        </p:spPr>
        <p:txBody>
          <a:bodyPr wrap="square">
            <a:spAutoFit/>
          </a:bodyPr>
          <a:lstStyle/>
          <a:p>
            <a:r>
              <a:rPr lang="lt-LT" sz="1400" i="1" dirty="0"/>
              <a:t>10.2. Įvertinkite, kiek korumpuotos, Jūsų nuomone, yra teisinių paslaugų institucijos.</a:t>
            </a:r>
          </a:p>
        </p:txBody>
      </p:sp>
      <p:sp>
        <p:nvSpPr>
          <p:cNvPr id="4" name="TextBox 8">
            <a:extLst>
              <a:ext uri="{FF2B5EF4-FFF2-40B4-BE49-F238E27FC236}">
                <a16:creationId xmlns:a16="http://schemas.microsoft.com/office/drawing/2014/main" id="{9554C924-C863-AFD7-30CD-8370D13BFE81}"/>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279FD49D-D228-B0F1-DBC4-B5CF79677570}"/>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97AB30E2-A6CE-82BD-A49E-2B672C1C1DCD}"/>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15462348-045E-60A0-AA69-F69C1601A27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2CFCF2CD-2B6B-7FF3-4E1D-6A3D57C5F79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EE634F0-A638-1696-793E-8774B916732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6C389A59-8945-8D75-ACF4-4A74DC237F57}"/>
              </a:ext>
            </a:extLst>
          </p:cNvPr>
          <p:cNvGraphicFramePr>
            <a:graphicFrameLocks/>
          </p:cNvGraphicFramePr>
          <p:nvPr>
            <p:extLst>
              <p:ext uri="{D42A27DB-BD31-4B8C-83A1-F6EECF244321}">
                <p14:modId xmlns:p14="http://schemas.microsoft.com/office/powerpoint/2010/main" val="1782079729"/>
              </p:ext>
            </p:extLst>
          </p:nvPr>
        </p:nvGraphicFramePr>
        <p:xfrm>
          <a:off x="832513" y="469904"/>
          <a:ext cx="10942391" cy="554190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11573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63499"/>
            <a:ext cx="12192000" cy="7231215"/>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graphicFrame>
        <p:nvGraphicFramePr>
          <p:cNvPr id="4" name="Diagrama 3">
            <a:extLst>
              <a:ext uri="{FF2B5EF4-FFF2-40B4-BE49-F238E27FC236}">
                <a16:creationId xmlns:a16="http://schemas.microsoft.com/office/drawing/2014/main" id="{A3DF8902-79AA-457C-2D16-5C486FE4D13C}"/>
              </a:ext>
            </a:extLst>
          </p:cNvPr>
          <p:cNvGraphicFramePr>
            <a:graphicFrameLocks/>
          </p:cNvGraphicFramePr>
          <p:nvPr>
            <p:extLst>
              <p:ext uri="{D42A27DB-BD31-4B8C-83A1-F6EECF244321}">
                <p14:modId xmlns:p14="http://schemas.microsoft.com/office/powerpoint/2010/main" val="3202727881"/>
              </p:ext>
            </p:extLst>
          </p:nvPr>
        </p:nvGraphicFramePr>
        <p:xfrm>
          <a:off x="1" y="176981"/>
          <a:ext cx="12064180" cy="6748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924016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375D8EF-A902-2D6D-E0E7-70D21A7D8B36}"/>
              </a:ext>
            </a:extLst>
          </p:cNvPr>
          <p:cNvGrpSpPr>
            <a:grpSpLocks noChangeAspect="1"/>
          </p:cNvGrpSpPr>
          <p:nvPr/>
        </p:nvGrpSpPr>
        <p:grpSpPr>
          <a:xfrm>
            <a:off x="0" y="-499"/>
            <a:ext cx="12192000" cy="6857999"/>
            <a:chOff x="0" y="0"/>
            <a:chExt cx="24384000" cy="13715999"/>
          </a:xfrm>
        </p:grpSpPr>
        <p:sp>
          <p:nvSpPr>
            <p:cNvPr id="5" name="Freeform 3">
              <a:extLst>
                <a:ext uri="{FF2B5EF4-FFF2-40B4-BE49-F238E27FC236}">
                  <a16:creationId xmlns:a16="http://schemas.microsoft.com/office/drawing/2014/main" id="{3FD6CBC8-7310-5079-8194-2849A1F6E342}"/>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DF16F7A-E40B-C531-ABA9-1C5EC1243BA7}"/>
              </a:ext>
            </a:extLst>
          </p:cNvPr>
          <p:cNvSpPr txBox="1"/>
          <p:nvPr/>
        </p:nvSpPr>
        <p:spPr>
          <a:xfrm>
            <a:off x="2532226" y="5914428"/>
            <a:ext cx="9771797" cy="307777"/>
          </a:xfrm>
          <a:prstGeom prst="rect">
            <a:avLst/>
          </a:prstGeom>
          <a:noFill/>
        </p:spPr>
        <p:txBody>
          <a:bodyPr wrap="square">
            <a:spAutoFit/>
          </a:bodyPr>
          <a:lstStyle/>
          <a:p>
            <a:r>
              <a:rPr lang="lt-LT" sz="1400" i="1" dirty="0"/>
              <a:t>10.</a:t>
            </a:r>
            <a:r>
              <a:rPr lang="en-US" sz="1400" i="1" dirty="0"/>
              <a:t>3</a:t>
            </a:r>
            <a:r>
              <a:rPr lang="lt-LT" sz="1400" i="1" dirty="0"/>
              <a:t>. Įvertinkite, kiek korumpuotos, Jūsų nuomone, yra su sveikatos priežiūra ir apsauga susijusios institucijos.</a:t>
            </a:r>
          </a:p>
        </p:txBody>
      </p:sp>
      <p:sp>
        <p:nvSpPr>
          <p:cNvPr id="2" name="TextBox 8">
            <a:extLst>
              <a:ext uri="{FF2B5EF4-FFF2-40B4-BE49-F238E27FC236}">
                <a16:creationId xmlns:a16="http://schemas.microsoft.com/office/drawing/2014/main" id="{C93EEF6C-92D3-22A8-6FB8-DB40093EA30A}"/>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FF8A4A27-5931-5DC1-D775-667A13C09298}"/>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B796C302-0C15-7F95-5F74-5B327A19C958}"/>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2B07D68-72C3-16A0-BA52-E3E3BFED007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9135ECAB-78B0-D0A0-623D-D6AEF4E03B74}"/>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461FCC6B-DE05-E48C-476D-48C8EDBE1A4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D5588FCE-F0BB-F9F4-C6A4-0EFF33C3CE03}"/>
              </a:ext>
            </a:extLst>
          </p:cNvPr>
          <p:cNvGraphicFramePr>
            <a:graphicFrameLocks/>
          </p:cNvGraphicFramePr>
          <p:nvPr>
            <p:extLst>
              <p:ext uri="{D42A27DB-BD31-4B8C-83A1-F6EECF244321}">
                <p14:modId xmlns:p14="http://schemas.microsoft.com/office/powerpoint/2010/main" val="859192504"/>
              </p:ext>
            </p:extLst>
          </p:nvPr>
        </p:nvGraphicFramePr>
        <p:xfrm>
          <a:off x="587988" y="445181"/>
          <a:ext cx="11373134" cy="535036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0333537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8" name="TextBox 7">
            <a:extLst>
              <a:ext uri="{FF2B5EF4-FFF2-40B4-BE49-F238E27FC236}">
                <a16:creationId xmlns:a16="http://schemas.microsoft.com/office/drawing/2014/main" id="{7B5078F1-879B-D8C4-30B1-FF1385B777AB}"/>
              </a:ext>
            </a:extLst>
          </p:cNvPr>
          <p:cNvSpPr txBox="1"/>
          <p:nvPr/>
        </p:nvSpPr>
        <p:spPr>
          <a:xfrm>
            <a:off x="412825" y="1230880"/>
            <a:ext cx="11366349" cy="3224985"/>
          </a:xfrm>
          <a:prstGeom prst="rect">
            <a:avLst/>
          </a:prstGeom>
          <a:noFill/>
        </p:spPr>
        <p:txBody>
          <a:bodyPr wrap="square" rtlCol="0">
            <a:spAutoFit/>
          </a:bodyPr>
          <a:lstStyle/>
          <a:p>
            <a:pPr marL="285750" indent="-285750" algn="just" rtl="0" eaLnBrk="1" fontAlgn="ctr" latinLnBrk="0" hangingPunct="1">
              <a:spcBef>
                <a:spcPts val="0"/>
              </a:spcBef>
              <a:spcAft>
                <a:spcPts val="0"/>
              </a:spcAft>
              <a:buBlip>
                <a:blip r:embed="rId3"/>
              </a:buBlip>
            </a:pPr>
            <a:endParaRPr lang="lt-LT" sz="1600" dirty="0"/>
          </a:p>
          <a:p>
            <a:pPr algn="just">
              <a:lnSpc>
                <a:spcPct val="107000"/>
              </a:lnSpc>
              <a:spcAft>
                <a:spcPts val="800"/>
              </a:spcAft>
            </a:pPr>
            <a:r>
              <a:rPr lang="lt-LT" sz="1600" dirty="0">
                <a:cs typeface="Times New Roman" pitchFamily="18" charset="0"/>
              </a:rPr>
              <a:t>Gyventojai vertino konkrečių ministerijų ar įstaigų korumpuotumo lygį. Daugiausia vertinimų „labai korumpuota” surinko šios institucijos (virš 25%): a</a:t>
            </a:r>
            <a:r>
              <a:rPr lang="lt-LT" sz="1600" dirty="0">
                <a:effectLst/>
                <a:ea typeface="Calibri" panose="020F0502020204030204" pitchFamily="34" charset="0"/>
                <a:cs typeface="Arial" panose="020B0604020202020204" pitchFamily="34" charset="0"/>
              </a:rPr>
              <a:t>pylinkių teismai – 34 % (buvo 40 %), apygardų teismai – 30 % (buvo 33 %), administraciniai teismai – 30 % (buvo 33 %), apylinkės prokuratūros – 31 % (buvo 33 %), apygardos prokuratūros – 30 % (buvo 30 %), generalinė prokuratūra – 28 % (buvo 27 %), viešųjų pirkimų skyrius / komisija – 52 % (buvo 50 %), statybos skyrius – 44 % (buvo 43 %), žemės duomenų skyrius – 32 (buvo 34 %) %, verslo licencijavimo ir leidimų skyrius – 30 % (buvo 30 %), </a:t>
            </a:r>
            <a:r>
              <a:rPr lang="en-US" sz="1600" dirty="0">
                <a:effectLst/>
                <a:ea typeface="Calibri" panose="020F0502020204030204" pitchFamily="34" charset="0"/>
                <a:cs typeface="Times New Roman" pitchFamily="18" charset="0"/>
              </a:rPr>
              <a:t>a</a:t>
            </a:r>
            <a:r>
              <a:rPr lang="lt-LT" sz="1600" dirty="0" err="1">
                <a:cs typeface="Times New Roman" pitchFamily="18" charset="0"/>
              </a:rPr>
              <a:t>rchitektūros</a:t>
            </a:r>
            <a:r>
              <a:rPr lang="lt-LT" sz="1600" dirty="0">
                <a:cs typeface="Times New Roman" pitchFamily="18" charset="0"/>
              </a:rPr>
              <a:t> ir urbanistikos skyrius / Teritorijų planavimo skyrius –</a:t>
            </a:r>
            <a:r>
              <a:rPr lang="en-US" sz="1600" dirty="0">
                <a:cs typeface="Times New Roman" pitchFamily="18" charset="0"/>
              </a:rPr>
              <a:t> 29 % (</a:t>
            </a:r>
            <a:r>
              <a:rPr lang="en-US" sz="1600" dirty="0" err="1">
                <a:cs typeface="Times New Roman" pitchFamily="18" charset="0"/>
              </a:rPr>
              <a:t>buvo</a:t>
            </a:r>
            <a:r>
              <a:rPr lang="en-US" sz="1600" dirty="0">
                <a:cs typeface="Times New Roman" pitchFamily="18" charset="0"/>
              </a:rPr>
              <a:t> 34 %), </a:t>
            </a:r>
            <a:r>
              <a:rPr lang="lt-LT" sz="1600" dirty="0">
                <a:effectLst/>
                <a:ea typeface="Calibri" panose="020F0502020204030204" pitchFamily="34" charset="0"/>
                <a:cs typeface="Arial" panose="020B0604020202020204" pitchFamily="34" charset="0"/>
              </a:rPr>
              <a:t>energetikos ministerija ir jai pavaldžios įstaigos – 44 % (buvo 40 %), sveikatos apsaugos ministerija ir jai pavaldžios įstaigos – 35 % (buvo 35 %), žemės ūkio ministerijos ir jai pavaldžios įstaigos – 34 % (buvo 31 %), Valstybinė teritorijų planavimo ir statybos inspekcija – 34 % (buvo 27 %), VĮ „Valstybinių miškų urėdija“ – 32 % (buvo 21 %), AB “Ignitis grupė‘ – 47 %, AB “Energijos skirstymo operatorius” (ESO) – 40 %, įmonių grupė „EPSO-G“ – 34 % (buvo 15 %), AB “Klaipėdos nafta“ – 28 % (buvo 12 %), antstoliai – 27 % (buvo 23 %), valstybinė maisto ir veterinarijos tarnyba (VMVT) – 32 % (buvo 24 %), valstybinė vaistų kontrolės tarnyba – 31 % </a:t>
            </a:r>
            <a:r>
              <a:rPr lang="en-US" sz="1600" dirty="0">
                <a:effectLst/>
                <a:ea typeface="Calibri" panose="020F0502020204030204" pitchFamily="34" charset="0"/>
                <a:cs typeface="Arial" panose="020B0604020202020204" pitchFamily="34" charset="0"/>
              </a:rPr>
              <a:t>(</a:t>
            </a:r>
            <a:r>
              <a:rPr lang="en-US" sz="1600" dirty="0" err="1">
                <a:effectLst/>
                <a:ea typeface="Calibri" panose="020F0502020204030204" pitchFamily="34" charset="0"/>
                <a:cs typeface="Arial" panose="020B0604020202020204" pitchFamily="34" charset="0"/>
              </a:rPr>
              <a:t>buvo</a:t>
            </a:r>
            <a:r>
              <a:rPr lang="en-US" sz="1600" dirty="0">
                <a:effectLst/>
                <a:ea typeface="Calibri" panose="020F0502020204030204" pitchFamily="34" charset="0"/>
                <a:cs typeface="Arial" panose="020B0604020202020204" pitchFamily="34" charset="0"/>
              </a:rPr>
              <a:t> </a:t>
            </a:r>
            <a:r>
              <a:rPr lang="en-US" sz="1600" dirty="0">
                <a:ea typeface="Calibri" panose="020F0502020204030204" pitchFamily="34" charset="0"/>
                <a:cs typeface="Arial" panose="020B0604020202020204" pitchFamily="34" charset="0"/>
              </a:rPr>
              <a:t>28</a:t>
            </a:r>
            <a:r>
              <a:rPr lang="en-US" sz="1600" dirty="0">
                <a:effectLst/>
                <a:ea typeface="Calibri" panose="020F0502020204030204" pitchFamily="34" charset="0"/>
                <a:cs typeface="Arial" panose="020B0604020202020204" pitchFamily="34" charset="0"/>
              </a:rPr>
              <a:t> %)</a:t>
            </a:r>
            <a:r>
              <a:rPr lang="lt-LT" sz="1600" dirty="0">
                <a:effectLst/>
                <a:ea typeface="Calibri" panose="020F0502020204030204" pitchFamily="34" charset="0"/>
                <a:cs typeface="Arial" panose="020B0604020202020204" pitchFamily="34" charset="0"/>
              </a:rPr>
              <a:t>, respublikinės ligonin</a:t>
            </a:r>
            <a:r>
              <a:rPr lang="lt-LT" sz="1600" dirty="0">
                <a:ea typeface="Calibri" panose="020F0502020204030204" pitchFamily="34" charset="0"/>
                <a:cs typeface="Arial" panose="020B0604020202020204" pitchFamily="34" charset="0"/>
              </a:rPr>
              <a:t>ė</a:t>
            </a:r>
            <a:r>
              <a:rPr lang="lt-LT" sz="1600" dirty="0">
                <a:effectLst/>
                <a:ea typeface="Calibri" panose="020F0502020204030204" pitchFamily="34" charset="0"/>
                <a:cs typeface="Arial" panose="020B0604020202020204" pitchFamily="34" charset="0"/>
              </a:rPr>
              <a:t>s / klinikos – 3</a:t>
            </a:r>
            <a:r>
              <a:rPr lang="en-US" sz="1600" dirty="0">
                <a:effectLst/>
                <a:ea typeface="Calibri" panose="020F0502020204030204" pitchFamily="34" charset="0"/>
                <a:cs typeface="Arial" panose="020B0604020202020204" pitchFamily="34" charset="0"/>
              </a:rPr>
              <a:t>0</a:t>
            </a:r>
            <a:r>
              <a:rPr lang="lt-LT" sz="1600" dirty="0">
                <a:effectLst/>
                <a:ea typeface="Calibri" panose="020F0502020204030204" pitchFamily="34" charset="0"/>
                <a:cs typeface="Arial" panose="020B0604020202020204" pitchFamily="34" charset="0"/>
              </a:rPr>
              <a:t> %</a:t>
            </a:r>
            <a:r>
              <a:rPr lang="en-US" sz="1600" dirty="0">
                <a:effectLst/>
                <a:ea typeface="Calibri" panose="020F0502020204030204" pitchFamily="34" charset="0"/>
                <a:cs typeface="Arial" panose="020B0604020202020204" pitchFamily="34" charset="0"/>
              </a:rPr>
              <a:t> (</a:t>
            </a:r>
            <a:r>
              <a:rPr lang="en-US" sz="1600" dirty="0" err="1">
                <a:effectLst/>
                <a:ea typeface="Calibri" panose="020F0502020204030204" pitchFamily="34" charset="0"/>
                <a:cs typeface="Arial" panose="020B0604020202020204" pitchFamily="34" charset="0"/>
              </a:rPr>
              <a:t>buvo</a:t>
            </a:r>
            <a:r>
              <a:rPr lang="en-US" sz="1600" dirty="0">
                <a:effectLst/>
                <a:ea typeface="Calibri" panose="020F0502020204030204" pitchFamily="34" charset="0"/>
                <a:cs typeface="Arial" panose="020B0604020202020204" pitchFamily="34" charset="0"/>
              </a:rPr>
              <a:t> 33 %)</a:t>
            </a:r>
            <a:r>
              <a:rPr lang="lt-LT" sz="1600" dirty="0">
                <a:effectLst/>
                <a:ea typeface="Calibri" panose="020F0502020204030204" pitchFamily="34" charset="0"/>
                <a:cs typeface="Arial" panose="020B0604020202020204" pitchFamily="34" charset="0"/>
              </a:rPr>
              <a:t>, miestų ir rajonų ligoninės – 26 % (buvo 31 %)</a:t>
            </a:r>
            <a:r>
              <a:rPr lang="en-US" sz="1600" dirty="0">
                <a:ea typeface="Calibri" panose="020F0502020204030204" pitchFamily="34" charset="0"/>
                <a:cs typeface="Arial" panose="020B0604020202020204" pitchFamily="34" charset="0"/>
              </a:rPr>
              <a:t>.</a:t>
            </a:r>
            <a:endParaRPr lang="lt-LT" sz="1600" dirty="0"/>
          </a:p>
        </p:txBody>
      </p:sp>
      <p:sp>
        <p:nvSpPr>
          <p:cNvPr id="7" name="TextBox 6">
            <a:extLst>
              <a:ext uri="{FF2B5EF4-FFF2-40B4-BE49-F238E27FC236}">
                <a16:creationId xmlns:a16="http://schemas.microsoft.com/office/drawing/2014/main" id="{2F4D5103-3AD0-50EE-27FE-4831A7360B80}"/>
              </a:ext>
            </a:extLst>
          </p:cNvPr>
          <p:cNvSpPr txBox="1"/>
          <p:nvPr/>
        </p:nvSpPr>
        <p:spPr>
          <a:xfrm>
            <a:off x="1887179" y="423403"/>
            <a:ext cx="8122674" cy="464871"/>
          </a:xfrm>
          <a:prstGeom prst="rect">
            <a:avLst/>
          </a:prstGeom>
          <a:noFill/>
        </p:spPr>
        <p:txBody>
          <a:bodyPr wrap="square">
            <a:spAutoFit/>
          </a:bodyPr>
          <a:lstStyle/>
          <a:p>
            <a:pPr algn="ctr">
              <a:lnSpc>
                <a:spcPct val="150000"/>
              </a:lnSpc>
            </a:pPr>
            <a:r>
              <a:rPr lang="lt-LT" sz="1800" b="1" spc="48" dirty="0">
                <a:solidFill>
                  <a:srgbClr val="302E2C"/>
                </a:solidFill>
              </a:rPr>
              <a:t>Korupcijos paplitimas institucijose</a:t>
            </a:r>
            <a:r>
              <a:rPr lang="en-US" b="1" spc="48" dirty="0">
                <a:solidFill>
                  <a:srgbClr val="302E2C"/>
                </a:solidFill>
              </a:rPr>
              <a:t>: </a:t>
            </a:r>
            <a:r>
              <a:rPr lang="en-US" b="1" spc="48" dirty="0" err="1">
                <a:solidFill>
                  <a:srgbClr val="302E2C"/>
                </a:solidFill>
              </a:rPr>
              <a:t>gyventojai</a:t>
            </a:r>
            <a:endParaRPr lang="lt-LT" sz="1800" b="1" spc="48" dirty="0">
              <a:solidFill>
                <a:srgbClr val="302E2C"/>
              </a:solidFill>
            </a:endParaRPr>
          </a:p>
        </p:txBody>
      </p:sp>
      <p:sp>
        <p:nvSpPr>
          <p:cNvPr id="4" name="TextBox 8">
            <a:extLst>
              <a:ext uri="{FF2B5EF4-FFF2-40B4-BE49-F238E27FC236}">
                <a16:creationId xmlns:a16="http://schemas.microsoft.com/office/drawing/2014/main" id="{5E316CDC-A73F-44EF-3DC2-262D8A21975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B1A7AE43-DC8F-E0B1-B765-A99CA9A16498}"/>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4903927A-A5AF-C0BB-A928-3FAF617EFCBF}"/>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B544FF80-F3BA-0C94-9FCA-FC56D0D097B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8E5ACB49-584A-912A-E2ED-8FCA74D81F16}"/>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83FD3AE8-D2A8-2FAF-C3E9-98A18A9F3C9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54379198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641C9E9F-8B75-0007-3DF8-3FF9B25B4148}"/>
              </a:ext>
            </a:extLst>
          </p:cNvPr>
          <p:cNvSpPr txBox="1"/>
          <p:nvPr/>
        </p:nvSpPr>
        <p:spPr>
          <a:xfrm>
            <a:off x="1337239" y="5792970"/>
            <a:ext cx="10645980" cy="307777"/>
          </a:xfrm>
          <a:prstGeom prst="rect">
            <a:avLst/>
          </a:prstGeom>
          <a:noFill/>
        </p:spPr>
        <p:txBody>
          <a:bodyPr wrap="square">
            <a:spAutoFit/>
          </a:bodyPr>
          <a:lstStyle/>
          <a:p>
            <a:r>
              <a:rPr lang="lt-LT" sz="1400" i="1" dirty="0"/>
              <a:t>1</a:t>
            </a:r>
            <a:r>
              <a:rPr lang="en-US" sz="1400" i="1" dirty="0"/>
              <a:t>1</a:t>
            </a:r>
            <a:r>
              <a:rPr lang="lt-LT" sz="1400" i="1" dirty="0"/>
              <a:t>.</a:t>
            </a:r>
            <a:r>
              <a:rPr lang="en-US" sz="1400" i="1" dirty="0"/>
              <a:t> </a:t>
            </a:r>
            <a:r>
              <a:rPr lang="lt-LT" sz="1400" i="1" dirty="0"/>
              <a:t>Įvertinkite, kiek, Jūsų nuomone, korumpuoti teismai?</a:t>
            </a:r>
            <a:r>
              <a:rPr lang="en-US" sz="1400" i="1" dirty="0"/>
              <a:t> </a:t>
            </a:r>
            <a:r>
              <a:rPr lang="lt-LT" sz="1400" i="1" dirty="0"/>
              <a:t>Atsakinėja nurodę, kad </a:t>
            </a:r>
            <a:r>
              <a:rPr lang="en-US" sz="1400" i="1" dirty="0" err="1"/>
              <a:t>teismai</a:t>
            </a:r>
            <a:r>
              <a:rPr lang="lt-LT" sz="1400" i="1" dirty="0"/>
              <a:t> yra iš dalies arba labai korumpuot</a:t>
            </a:r>
            <a:r>
              <a:rPr lang="en-US" sz="1400" i="1" dirty="0" err="1"/>
              <a:t>i</a:t>
            </a:r>
            <a:r>
              <a:rPr lang="en-US" sz="1400" i="1" dirty="0"/>
              <a:t> (N=408)</a:t>
            </a:r>
            <a:r>
              <a:rPr lang="lt-LT" sz="1400" i="1" dirty="0"/>
              <a:t>.</a:t>
            </a:r>
          </a:p>
        </p:txBody>
      </p:sp>
      <p:sp>
        <p:nvSpPr>
          <p:cNvPr id="8" name="TextBox 8">
            <a:extLst>
              <a:ext uri="{FF2B5EF4-FFF2-40B4-BE49-F238E27FC236}">
                <a16:creationId xmlns:a16="http://schemas.microsoft.com/office/drawing/2014/main" id="{E7837403-0689-4A3D-DC19-44811563B2A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5" name="Grupė 4">
            <a:extLst>
              <a:ext uri="{FF2B5EF4-FFF2-40B4-BE49-F238E27FC236}">
                <a16:creationId xmlns:a16="http://schemas.microsoft.com/office/drawing/2014/main" id="{D776CE31-4FB1-73E6-59BF-1443FFE3A25E}"/>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2AAF2AE5-EE53-2E15-D1A2-233ABB23E8F8}"/>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7B95AFCB-63BC-CC38-4B43-00A539EF147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3E381333-3E35-C401-189B-67B71A94C9B3}"/>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D056A4F-992D-0917-CE68-FAECD55A8FF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979A4FC5-28BF-E85E-4321-34BC942BDF28}"/>
              </a:ext>
            </a:extLst>
          </p:cNvPr>
          <p:cNvGraphicFramePr>
            <a:graphicFrameLocks/>
          </p:cNvGraphicFramePr>
          <p:nvPr>
            <p:extLst>
              <p:ext uri="{D42A27DB-BD31-4B8C-83A1-F6EECF244321}">
                <p14:modId xmlns:p14="http://schemas.microsoft.com/office/powerpoint/2010/main" val="39921241"/>
              </p:ext>
            </p:extLst>
          </p:nvPr>
        </p:nvGraphicFramePr>
        <p:xfrm>
          <a:off x="495887" y="338082"/>
          <a:ext cx="11358379" cy="533787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8898001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8E77BD3-5242-F8F9-5F13-6E839146F455}"/>
              </a:ext>
            </a:extLst>
          </p:cNvPr>
          <p:cNvSpPr txBox="1"/>
          <p:nvPr/>
        </p:nvSpPr>
        <p:spPr>
          <a:xfrm>
            <a:off x="1209368" y="5612492"/>
            <a:ext cx="10810567" cy="307777"/>
          </a:xfrm>
          <a:prstGeom prst="rect">
            <a:avLst/>
          </a:prstGeom>
          <a:noFill/>
        </p:spPr>
        <p:txBody>
          <a:bodyPr wrap="square">
            <a:spAutoFit/>
          </a:bodyPr>
          <a:lstStyle/>
          <a:p>
            <a:r>
              <a:rPr lang="lt-LT" sz="1400" i="1" dirty="0"/>
              <a:t>1</a:t>
            </a:r>
            <a:r>
              <a:rPr lang="en-US" sz="1400" i="1" dirty="0"/>
              <a:t>0</a:t>
            </a:r>
            <a:r>
              <a:rPr lang="lt-LT" sz="1400" i="1" dirty="0"/>
              <a:t>.</a:t>
            </a:r>
            <a:r>
              <a:rPr lang="en-US" sz="1400" i="1" dirty="0"/>
              <a:t> </a:t>
            </a:r>
            <a:r>
              <a:rPr lang="lt-LT" sz="1400" i="1" dirty="0"/>
              <a:t>Įvertinkite, kiek, Jūsų nuomone, korumpuotos prokuratūros?</a:t>
            </a:r>
            <a:r>
              <a:rPr lang="en-US" sz="1400" i="1" dirty="0"/>
              <a:t> </a:t>
            </a:r>
            <a:r>
              <a:rPr lang="lt-LT" sz="1400" i="1" dirty="0"/>
              <a:t>Atsakinėja nurodę, kad prokuratūra yra iš dalies arba labai korumpuota (N=</a:t>
            </a:r>
            <a:r>
              <a:rPr lang="en-US" sz="1400" i="1" dirty="0"/>
              <a:t>329).</a:t>
            </a:r>
            <a:endParaRPr lang="lt-LT" sz="1400" i="1" dirty="0"/>
          </a:p>
        </p:txBody>
      </p:sp>
      <p:sp>
        <p:nvSpPr>
          <p:cNvPr id="4" name="TextBox 8">
            <a:extLst>
              <a:ext uri="{FF2B5EF4-FFF2-40B4-BE49-F238E27FC236}">
                <a16:creationId xmlns:a16="http://schemas.microsoft.com/office/drawing/2014/main" id="{2007DA65-4C6D-8D5E-6BA1-D91396306E6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8FCF791D-C064-0E85-6BD8-91D3A6F2F12C}"/>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53BE0B6F-E9DE-8582-0CEA-CCD5BDF0B993}"/>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95715C7-86B1-3195-7DE4-D94554E3EA6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60E70F69-75DC-0C90-0414-8049E8AD624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C1CC0511-683A-B519-D28A-325AE5EDB7A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A5D9B1FB-6AC4-E891-353B-25941B9976DE}"/>
              </a:ext>
            </a:extLst>
          </p:cNvPr>
          <p:cNvGraphicFramePr>
            <a:graphicFrameLocks/>
          </p:cNvGraphicFramePr>
          <p:nvPr>
            <p:extLst>
              <p:ext uri="{D42A27DB-BD31-4B8C-83A1-F6EECF244321}">
                <p14:modId xmlns:p14="http://schemas.microsoft.com/office/powerpoint/2010/main" val="1495551123"/>
              </p:ext>
            </p:extLst>
          </p:nvPr>
        </p:nvGraphicFramePr>
        <p:xfrm>
          <a:off x="460481" y="273779"/>
          <a:ext cx="11271037" cy="524033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2825372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1DE5A6-62F7-00B2-523A-28456BBA721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B0D146-637A-A3D1-7C69-3373F4FE8FF8}"/>
              </a:ext>
            </a:extLst>
          </p:cNvPr>
          <p:cNvGrpSpPr>
            <a:grpSpLocks noChangeAspect="1"/>
          </p:cNvGrpSpPr>
          <p:nvPr/>
        </p:nvGrpSpPr>
        <p:grpSpPr>
          <a:xfrm>
            <a:off x="0" y="-250722"/>
            <a:ext cx="12192000" cy="7131156"/>
            <a:chOff x="0" y="0"/>
            <a:chExt cx="24384000" cy="13715999"/>
          </a:xfrm>
        </p:grpSpPr>
        <p:sp>
          <p:nvSpPr>
            <p:cNvPr id="3" name="Freeform 3">
              <a:extLst>
                <a:ext uri="{FF2B5EF4-FFF2-40B4-BE49-F238E27FC236}">
                  <a16:creationId xmlns:a16="http://schemas.microsoft.com/office/drawing/2014/main" id="{44E125C8-6904-E1D8-AD83-1AEF96CBCE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3F8F5F3F-4F0F-3518-4A07-73C2ED57191B}"/>
              </a:ext>
            </a:extLst>
          </p:cNvPr>
          <p:cNvSpPr txBox="1"/>
          <p:nvPr/>
        </p:nvSpPr>
        <p:spPr>
          <a:xfrm>
            <a:off x="474287" y="5614584"/>
            <a:ext cx="11243426" cy="738664"/>
          </a:xfrm>
          <a:prstGeom prst="rect">
            <a:avLst/>
          </a:prstGeom>
          <a:noFill/>
        </p:spPr>
        <p:txBody>
          <a:bodyPr wrap="square">
            <a:spAutoFit/>
          </a:bodyPr>
          <a:lstStyle/>
          <a:p>
            <a:r>
              <a:rPr lang="en-US" sz="1400" i="1" dirty="0"/>
              <a:t>10</a:t>
            </a:r>
            <a:r>
              <a:rPr lang="lt-LT" sz="1400" i="1" dirty="0"/>
              <a:t>.</a:t>
            </a:r>
            <a:r>
              <a:rPr lang="en-US" sz="1400" i="1" dirty="0"/>
              <a:t> </a:t>
            </a:r>
            <a:r>
              <a:rPr lang="lt-LT" sz="1400" i="1" dirty="0"/>
              <a:t>Įvertinkite, kiek, Jūsų nuomone, korumpuotos savivaldybių institucijos?</a:t>
            </a:r>
            <a:r>
              <a:rPr lang="en-US" sz="1400" i="1" dirty="0"/>
              <a:t> </a:t>
            </a:r>
            <a:r>
              <a:rPr lang="lt-LT" sz="1400" i="1" dirty="0"/>
              <a:t>Atsakinėja nurodę, kad savivaldybės </a:t>
            </a:r>
            <a:r>
              <a:rPr lang="en-US" sz="1400" i="1" dirty="0" err="1"/>
              <a:t>yra</a:t>
            </a:r>
            <a:r>
              <a:rPr lang="en-US" sz="1400" i="1" dirty="0"/>
              <a:t> </a:t>
            </a:r>
            <a:r>
              <a:rPr lang="lt-LT" sz="1400" i="1" dirty="0"/>
              <a:t>iš dalies arba labai korumpuot</a:t>
            </a:r>
            <a:r>
              <a:rPr lang="en-US" sz="1400" i="1" dirty="0" err="1"/>
              <a:t>os</a:t>
            </a:r>
            <a:r>
              <a:rPr lang="lt-LT" sz="1400" i="1" dirty="0"/>
              <a:t> (N=</a:t>
            </a:r>
            <a:r>
              <a:rPr lang="en-US" sz="1400" i="1" dirty="0"/>
              <a:t>412).</a:t>
            </a:r>
            <a:endParaRPr lang="lt-LT" sz="1400" i="1" dirty="0"/>
          </a:p>
          <a:p>
            <a:endParaRPr lang="lt-LT" sz="1400" i="1" dirty="0"/>
          </a:p>
        </p:txBody>
      </p:sp>
      <p:sp>
        <p:nvSpPr>
          <p:cNvPr id="4" name="TextBox 8">
            <a:extLst>
              <a:ext uri="{FF2B5EF4-FFF2-40B4-BE49-F238E27FC236}">
                <a16:creationId xmlns:a16="http://schemas.microsoft.com/office/drawing/2014/main" id="{A97F1510-8CC9-795D-92A2-7A1E7396254F}"/>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8FA043F6-72C1-0C53-28FD-832184904AA6}"/>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E120DB45-22EC-D490-1B86-B82C755160E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3F6166C-2BC6-5311-5D75-08186BFD5F3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3384AD0A-2EAE-2D76-7DE1-E802D3FBDCFA}"/>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7355DE3-E732-BE97-CADB-123B01026BA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5730D4D2-1DA4-E413-F119-332F3496E8EE}"/>
              </a:ext>
            </a:extLst>
          </p:cNvPr>
          <p:cNvGraphicFramePr>
            <a:graphicFrameLocks/>
          </p:cNvGraphicFramePr>
          <p:nvPr>
            <p:extLst>
              <p:ext uri="{D42A27DB-BD31-4B8C-83A1-F6EECF244321}">
                <p14:modId xmlns:p14="http://schemas.microsoft.com/office/powerpoint/2010/main" val="3408043606"/>
              </p:ext>
            </p:extLst>
          </p:nvPr>
        </p:nvGraphicFramePr>
        <p:xfrm>
          <a:off x="652150" y="273778"/>
          <a:ext cx="11243426" cy="529675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9071763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76ED16-EEC0-C2CC-2044-A0BA1CDA7895}"/>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C240E28-CE05-5A8F-C4A9-44CCDC1AEA8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AE1692E1-808C-C05E-2ECD-02DA27E67D8D}"/>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8ED6E706-4E26-3FF2-291C-B1FF3465AA28}"/>
              </a:ext>
            </a:extLst>
          </p:cNvPr>
          <p:cNvSpPr txBox="1"/>
          <p:nvPr/>
        </p:nvSpPr>
        <p:spPr>
          <a:xfrm>
            <a:off x="2967167" y="5982691"/>
            <a:ext cx="7233024" cy="307777"/>
          </a:xfrm>
          <a:prstGeom prst="rect">
            <a:avLst/>
          </a:prstGeom>
          <a:noFill/>
        </p:spPr>
        <p:txBody>
          <a:bodyPr wrap="square">
            <a:spAutoFit/>
          </a:bodyPr>
          <a:lstStyle/>
          <a:p>
            <a:r>
              <a:rPr lang="lt-LT" sz="1400" i="1" dirty="0"/>
              <a:t>10.1. Kaip manote, kiek korumpuotos yra Lietuvos ministerijos bei joms pavaldžios įstaigos?</a:t>
            </a:r>
          </a:p>
        </p:txBody>
      </p:sp>
      <p:sp>
        <p:nvSpPr>
          <p:cNvPr id="4" name="TextBox 8">
            <a:extLst>
              <a:ext uri="{FF2B5EF4-FFF2-40B4-BE49-F238E27FC236}">
                <a16:creationId xmlns:a16="http://schemas.microsoft.com/office/drawing/2014/main" id="{E0D9E78E-172E-12F6-F38E-646415DD7AE1}"/>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36099EBB-F849-20F1-75D0-C6FF0DA46BA4}"/>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8E47277D-E0E1-3D87-425B-0014D87BA12F}"/>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7D0BA371-4ED3-5D67-DF36-BE28F2FE605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5C2AF50A-D1EA-95C4-67D6-48B4D306EAB2}"/>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9346BE35-3A14-78EB-F65C-0B18BAE628B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CD7E5670-5AC7-4BED-BB05-29777CE050F7}"/>
              </a:ext>
            </a:extLst>
          </p:cNvPr>
          <p:cNvGraphicFramePr>
            <a:graphicFrameLocks/>
          </p:cNvGraphicFramePr>
          <p:nvPr>
            <p:extLst>
              <p:ext uri="{D42A27DB-BD31-4B8C-83A1-F6EECF244321}">
                <p14:modId xmlns:p14="http://schemas.microsoft.com/office/powerpoint/2010/main" val="4104847376"/>
              </p:ext>
            </p:extLst>
          </p:nvPr>
        </p:nvGraphicFramePr>
        <p:xfrm>
          <a:off x="296425" y="336287"/>
          <a:ext cx="11599152" cy="56020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01690609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9AECD-D975-2540-FF69-35F0177D8DE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E515CC5-266F-0092-EA01-4353ABAC8867}"/>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BD3F912E-9FE5-0CBB-16D5-F6198A78005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6A91DDC3-81BA-F2A9-59B5-7663F0F1FABD}"/>
              </a:ext>
            </a:extLst>
          </p:cNvPr>
          <p:cNvSpPr txBox="1"/>
          <p:nvPr/>
        </p:nvSpPr>
        <p:spPr>
          <a:xfrm>
            <a:off x="3156326" y="5625568"/>
            <a:ext cx="5879347" cy="307777"/>
          </a:xfrm>
          <a:prstGeom prst="rect">
            <a:avLst/>
          </a:prstGeom>
          <a:noFill/>
        </p:spPr>
        <p:txBody>
          <a:bodyPr wrap="square">
            <a:spAutoFit/>
          </a:bodyPr>
          <a:lstStyle/>
          <a:p>
            <a:r>
              <a:rPr lang="lt-LT" sz="1400" i="1" dirty="0"/>
              <a:t>10.2. Įvertinkite, kiek korumpuotos, Jūsų nuomone, yra finansinės institucijos.</a:t>
            </a:r>
          </a:p>
        </p:txBody>
      </p:sp>
      <p:sp>
        <p:nvSpPr>
          <p:cNvPr id="4" name="TextBox 8">
            <a:extLst>
              <a:ext uri="{FF2B5EF4-FFF2-40B4-BE49-F238E27FC236}">
                <a16:creationId xmlns:a16="http://schemas.microsoft.com/office/drawing/2014/main" id="{FCBB44DC-BB74-D9B4-FB53-98548114F231}"/>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8" name="Grupė 7">
            <a:extLst>
              <a:ext uri="{FF2B5EF4-FFF2-40B4-BE49-F238E27FC236}">
                <a16:creationId xmlns:a16="http://schemas.microsoft.com/office/drawing/2014/main" id="{A4BE4054-806A-B13E-0F53-85E0D40815D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9F990C38-228E-BBA0-D061-73A1DBAA1CF6}"/>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187C7AE4-CA78-4AC5-28FF-520F41E2730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AEE4DA9D-6364-F248-F1CF-2DA04EEFB8A8}"/>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E9651B12-DDB7-216F-B3FF-C154E781B12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E675F1F7-D343-B21C-B1A0-D25DDA57B93E}"/>
              </a:ext>
            </a:extLst>
          </p:cNvPr>
          <p:cNvGraphicFramePr>
            <a:graphicFrameLocks/>
          </p:cNvGraphicFramePr>
          <p:nvPr>
            <p:extLst>
              <p:ext uri="{D42A27DB-BD31-4B8C-83A1-F6EECF244321}">
                <p14:modId xmlns:p14="http://schemas.microsoft.com/office/powerpoint/2010/main" val="690520842"/>
              </p:ext>
            </p:extLst>
          </p:nvPr>
        </p:nvGraphicFramePr>
        <p:xfrm>
          <a:off x="892175" y="661933"/>
          <a:ext cx="10407650" cy="465453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3789277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616629-C926-6B29-0EAC-23055D220D3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052D117-3C02-DCCC-A9A5-5934D04D93C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B7E7635-1D93-6934-74FE-0F4D3175BB5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F24A5A5-EFB7-D5C4-2CAE-A520C48CC944}"/>
              </a:ext>
            </a:extLst>
          </p:cNvPr>
          <p:cNvSpPr txBox="1"/>
          <p:nvPr/>
        </p:nvSpPr>
        <p:spPr>
          <a:xfrm>
            <a:off x="3123538" y="5753809"/>
            <a:ext cx="9771797" cy="307777"/>
          </a:xfrm>
          <a:prstGeom prst="rect">
            <a:avLst/>
          </a:prstGeom>
          <a:noFill/>
        </p:spPr>
        <p:txBody>
          <a:bodyPr wrap="square">
            <a:spAutoFit/>
          </a:bodyPr>
          <a:lstStyle/>
          <a:p>
            <a:r>
              <a:rPr lang="lt-LT" sz="1400" i="1" dirty="0"/>
              <a:t>10.2. Įvertinkite, kiek korumpuotos, Jūsų nuomone, yra </a:t>
            </a:r>
            <a:r>
              <a:rPr lang="lt-LT" sz="1400" i="1" dirty="0" err="1"/>
              <a:t>soc</a:t>
            </a:r>
            <a:r>
              <a:rPr lang="lt-LT" sz="1400" i="1" dirty="0"/>
              <a:t>. apsaugos institucijos.</a:t>
            </a:r>
          </a:p>
        </p:txBody>
      </p:sp>
      <p:sp>
        <p:nvSpPr>
          <p:cNvPr id="4" name="TextBox 8">
            <a:extLst>
              <a:ext uri="{FF2B5EF4-FFF2-40B4-BE49-F238E27FC236}">
                <a16:creationId xmlns:a16="http://schemas.microsoft.com/office/drawing/2014/main" id="{9935F5B4-D55C-40C0-867C-270BA96AEB1A}"/>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6B4FC97-A6C9-E7A2-7D03-6457F8072D93}"/>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EE7AE96-935F-89ED-16EE-F75F6E574409}"/>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A4ABD45-42E7-C4F4-6AF4-1D2EC39FF1D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2A3FFAA-233D-3682-B7E2-663894F89C6D}"/>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BCBA275-8566-465B-61A8-78BBE0A46FD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9B16330F-C2A0-77DA-8752-A114443CFD60}"/>
              </a:ext>
            </a:extLst>
          </p:cNvPr>
          <p:cNvGraphicFramePr>
            <a:graphicFrameLocks/>
          </p:cNvGraphicFramePr>
          <p:nvPr>
            <p:extLst>
              <p:ext uri="{D42A27DB-BD31-4B8C-83A1-F6EECF244321}">
                <p14:modId xmlns:p14="http://schemas.microsoft.com/office/powerpoint/2010/main" val="217879211"/>
              </p:ext>
            </p:extLst>
          </p:nvPr>
        </p:nvGraphicFramePr>
        <p:xfrm>
          <a:off x="435899" y="999053"/>
          <a:ext cx="11459677" cy="40352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9382056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BB1AD0-4F07-E197-3BC0-9606F2598254}"/>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CECA559-05E0-4101-315A-E1E519F43AD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E841C6F-5903-CC5A-0934-E2B19784473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1683472-6CE1-D5FD-C15B-3638009A34A1}"/>
              </a:ext>
            </a:extLst>
          </p:cNvPr>
          <p:cNvSpPr txBox="1"/>
          <p:nvPr/>
        </p:nvSpPr>
        <p:spPr>
          <a:xfrm>
            <a:off x="2771349" y="5982272"/>
            <a:ext cx="6918562" cy="307777"/>
          </a:xfrm>
          <a:prstGeom prst="rect">
            <a:avLst/>
          </a:prstGeom>
          <a:noFill/>
        </p:spPr>
        <p:txBody>
          <a:bodyPr wrap="square">
            <a:spAutoFit/>
          </a:bodyPr>
          <a:lstStyle/>
          <a:p>
            <a:r>
              <a:rPr lang="lt-LT" sz="1400" i="1" dirty="0"/>
              <a:t>10.2. Įvertinkite, kiek korumpuotos, Jūsų nuomone, yra transporto ir susisiekimo institucijos.</a:t>
            </a:r>
          </a:p>
        </p:txBody>
      </p:sp>
      <p:sp>
        <p:nvSpPr>
          <p:cNvPr id="4" name="TextBox 8">
            <a:extLst>
              <a:ext uri="{FF2B5EF4-FFF2-40B4-BE49-F238E27FC236}">
                <a16:creationId xmlns:a16="http://schemas.microsoft.com/office/drawing/2014/main" id="{20CE5A9A-D585-D310-C46C-DC847B0625B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5BC94799-008B-D569-9E77-52F2A2A0F05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6B8CF534-CBE5-90FA-6369-2D33AFEF27AD}"/>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A5E2466E-56E9-4C4C-C1A8-D5863882F72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EAF7BC5D-B114-77B7-7582-61C96D80CEB3}"/>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029662EA-8262-3CC0-ED93-C55996CA1A7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A76E5355-ADF4-BA0B-3CD4-8927B7FF26EF}"/>
              </a:ext>
            </a:extLst>
          </p:cNvPr>
          <p:cNvGraphicFramePr>
            <a:graphicFrameLocks/>
          </p:cNvGraphicFramePr>
          <p:nvPr>
            <p:extLst>
              <p:ext uri="{D42A27DB-BD31-4B8C-83A1-F6EECF244321}">
                <p14:modId xmlns:p14="http://schemas.microsoft.com/office/powerpoint/2010/main" val="3649057208"/>
              </p:ext>
            </p:extLst>
          </p:nvPr>
        </p:nvGraphicFramePr>
        <p:xfrm>
          <a:off x="456247" y="487680"/>
          <a:ext cx="11202353" cy="53613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722850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375D8EF-A902-2D6D-E0E7-70D21A7D8B36}"/>
              </a:ext>
            </a:extLst>
          </p:cNvPr>
          <p:cNvGrpSpPr>
            <a:grpSpLocks noChangeAspect="1"/>
          </p:cNvGrpSpPr>
          <p:nvPr/>
        </p:nvGrpSpPr>
        <p:grpSpPr>
          <a:xfrm>
            <a:off x="0" y="-412954"/>
            <a:ext cx="12192000" cy="7293388"/>
            <a:chOff x="0" y="0"/>
            <a:chExt cx="24384000" cy="13715999"/>
          </a:xfrm>
        </p:grpSpPr>
        <p:sp>
          <p:nvSpPr>
            <p:cNvPr id="5" name="Freeform 3">
              <a:extLst>
                <a:ext uri="{FF2B5EF4-FFF2-40B4-BE49-F238E27FC236}">
                  <a16:creationId xmlns:a16="http://schemas.microsoft.com/office/drawing/2014/main" id="{3FD6CBC8-7310-5079-8194-2849A1F6E342}"/>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DF16F7A-E40B-C531-ABA9-1C5EC1243BA7}"/>
              </a:ext>
            </a:extLst>
          </p:cNvPr>
          <p:cNvSpPr txBox="1"/>
          <p:nvPr/>
        </p:nvSpPr>
        <p:spPr>
          <a:xfrm>
            <a:off x="2532226" y="5715671"/>
            <a:ext cx="9771797" cy="307777"/>
          </a:xfrm>
          <a:prstGeom prst="rect">
            <a:avLst/>
          </a:prstGeom>
          <a:noFill/>
        </p:spPr>
        <p:txBody>
          <a:bodyPr wrap="square">
            <a:spAutoFit/>
          </a:bodyPr>
          <a:lstStyle/>
          <a:p>
            <a:r>
              <a:rPr lang="lt-LT" sz="1400" i="1" dirty="0"/>
              <a:t>10.2. Įvertinkite, kiek korumpuotos, Jūsų nuomone, yra su sveikatos priežiūra ir apsauga susijusios institucijos.</a:t>
            </a:r>
          </a:p>
        </p:txBody>
      </p:sp>
      <p:sp>
        <p:nvSpPr>
          <p:cNvPr id="2" name="TextBox 8">
            <a:extLst>
              <a:ext uri="{FF2B5EF4-FFF2-40B4-BE49-F238E27FC236}">
                <a16:creationId xmlns:a16="http://schemas.microsoft.com/office/drawing/2014/main" id="{C41CC0C7-B626-3401-AAED-08C928157354}"/>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7E92A741-F64D-6929-BBF0-29FEC0534967}"/>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424873F0-9F3D-86CD-B569-AC9FB21FADAD}"/>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D243A98D-081D-FE59-642D-4A86790F03D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F5ACD321-1B28-5E9A-71CD-24B623440414}"/>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E1941635-D842-F342-DC8F-251C78D6290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58C0CBAD-FC4D-D058-F4C9-6BCD5E9D5B6C}"/>
              </a:ext>
            </a:extLst>
          </p:cNvPr>
          <p:cNvGraphicFramePr>
            <a:graphicFrameLocks/>
          </p:cNvGraphicFramePr>
          <p:nvPr>
            <p:extLst>
              <p:ext uri="{D42A27DB-BD31-4B8C-83A1-F6EECF244321}">
                <p14:modId xmlns:p14="http://schemas.microsoft.com/office/powerpoint/2010/main" val="1435518822"/>
              </p:ext>
            </p:extLst>
          </p:nvPr>
        </p:nvGraphicFramePr>
        <p:xfrm>
          <a:off x="666750" y="273778"/>
          <a:ext cx="11022330" cy="535094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129496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0" y="0"/>
            <a:ext cx="12192000" cy="4870450"/>
            <a:chOff x="0" y="0"/>
            <a:chExt cx="36576000" cy="14611350"/>
          </a:xfrm>
        </p:grpSpPr>
        <p:sp>
          <p:nvSpPr>
            <p:cNvPr id="5" name="Freeform 5"/>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p:cNvGrpSpPr>
            <a:grpSpLocks noChangeAspect="1"/>
          </p:cNvGrpSpPr>
          <p:nvPr/>
        </p:nvGrpSpPr>
        <p:grpSpPr>
          <a:xfrm>
            <a:off x="332478" y="375378"/>
            <a:ext cx="1278138" cy="1278138"/>
            <a:chOff x="0" y="0"/>
            <a:chExt cx="3834414" cy="3834414"/>
          </a:xfrm>
        </p:grpSpPr>
        <p:sp>
          <p:nvSpPr>
            <p:cNvPr id="7" name="Freeform 7"/>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p:cNvGrpSpPr>
            <a:grpSpLocks noChangeAspect="1"/>
          </p:cNvGrpSpPr>
          <p:nvPr/>
        </p:nvGrpSpPr>
        <p:grpSpPr>
          <a:xfrm>
            <a:off x="398024" y="763533"/>
            <a:ext cx="1146054" cy="502080"/>
            <a:chOff x="0" y="0"/>
            <a:chExt cx="2292108" cy="1004161"/>
          </a:xfrm>
        </p:grpSpPr>
        <p:sp>
          <p:nvSpPr>
            <p:cNvPr id="9" name="Freeform 9"/>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p:cNvSpPr txBox="1"/>
          <p:nvPr/>
        </p:nvSpPr>
        <p:spPr>
          <a:xfrm>
            <a:off x="1121526" y="4922361"/>
            <a:ext cx="9948949" cy="1642757"/>
          </a:xfrm>
          <a:prstGeom prst="rect">
            <a:avLst/>
          </a:prstGeom>
        </p:spPr>
        <p:txBody>
          <a:bodyPr lIns="0" tIns="0" rIns="0" bIns="0" rtlCol="0" anchor="t">
            <a:spAutoFit/>
          </a:bodyPr>
          <a:lstStyle/>
          <a:p>
            <a:pPr algn="ctr">
              <a:lnSpc>
                <a:spcPts val="6720"/>
              </a:lnSpc>
            </a:pPr>
            <a:r>
              <a:rPr lang="lt-LT" sz="4800" spc="48" dirty="0">
                <a:solidFill>
                  <a:srgbClr val="302E2C"/>
                </a:solidFill>
                <a:latin typeface="Playfair Display Bold"/>
              </a:rPr>
              <a:t>TYRIMO REZULTATAI</a:t>
            </a:r>
          </a:p>
          <a:p>
            <a:pPr algn="ctr">
              <a:lnSpc>
                <a:spcPts val="6720"/>
              </a:lnSpc>
            </a:pPr>
            <a:r>
              <a:rPr lang="lt-LT" altLang="lt-LT" sz="4800" spc="48" dirty="0">
                <a:solidFill>
                  <a:srgbClr val="302E2C"/>
                </a:solidFill>
                <a:latin typeface="Playfair Display Bold"/>
              </a:rPr>
              <a:t>Korupcija tarp kitų problemų</a:t>
            </a:r>
            <a:endParaRPr lang="en-US" sz="4800" spc="48" dirty="0">
              <a:solidFill>
                <a:srgbClr val="302E2C"/>
              </a:solidFill>
              <a:latin typeface="Playfair Display Bold"/>
            </a:endParaRPr>
          </a:p>
        </p:txBody>
      </p:sp>
      <p:sp>
        <p:nvSpPr>
          <p:cNvPr id="12" name="Freeform 12"/>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151450570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75E4BD-2F00-7BBF-EB4D-E1CFE77813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5D1002E9-E8C9-FC19-8361-4A280D7330F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9D6C369F-696C-6977-C5B9-AB2B842E1A5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79B7EC2-94D0-7EDC-DE92-D6784DF30AC4}"/>
              </a:ext>
            </a:extLst>
          </p:cNvPr>
          <p:cNvSpPr txBox="1"/>
          <p:nvPr/>
        </p:nvSpPr>
        <p:spPr>
          <a:xfrm>
            <a:off x="2504423" y="5792664"/>
            <a:ext cx="9771797" cy="307777"/>
          </a:xfrm>
          <a:prstGeom prst="rect">
            <a:avLst/>
          </a:prstGeom>
          <a:noFill/>
        </p:spPr>
        <p:txBody>
          <a:bodyPr wrap="square">
            <a:spAutoFit/>
          </a:bodyPr>
          <a:lstStyle/>
          <a:p>
            <a:r>
              <a:rPr lang="lt-LT" sz="1400" i="1" dirty="0"/>
              <a:t>10.2. Įvertinkite, kiek korumpuotos, Jūsų nuomone, yra teisėsaugos, migracijos, saugumo ir kariuomenės institucijos.</a:t>
            </a:r>
          </a:p>
        </p:txBody>
      </p:sp>
      <p:sp>
        <p:nvSpPr>
          <p:cNvPr id="4" name="TextBox 8">
            <a:extLst>
              <a:ext uri="{FF2B5EF4-FFF2-40B4-BE49-F238E27FC236}">
                <a16:creationId xmlns:a16="http://schemas.microsoft.com/office/drawing/2014/main" id="{5E744A17-1A3C-21B3-6811-FEE328FB6E88}"/>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CACE7A15-DF24-9EDB-29C0-10FC06EC5A05}"/>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480F05FB-A035-F9E7-F463-1CD2C4A9CF4B}"/>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780FEEF8-AF47-8B62-46EF-2BD7132D48F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18B25412-A748-8C4C-665B-26C4E5E4A333}"/>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3142684C-41D5-C5CC-352A-8EEBF7D0E5D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AD37B7C8-D990-14A8-64B7-F55952F6B0B8}"/>
              </a:ext>
            </a:extLst>
          </p:cNvPr>
          <p:cNvGraphicFramePr>
            <a:graphicFrameLocks/>
          </p:cNvGraphicFramePr>
          <p:nvPr>
            <p:extLst>
              <p:ext uri="{D42A27DB-BD31-4B8C-83A1-F6EECF244321}">
                <p14:modId xmlns:p14="http://schemas.microsoft.com/office/powerpoint/2010/main" val="3722495091"/>
              </p:ext>
            </p:extLst>
          </p:nvPr>
        </p:nvGraphicFramePr>
        <p:xfrm>
          <a:off x="962025" y="472439"/>
          <a:ext cx="10267950" cy="50858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60474706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06CBBE-6BFE-8EF0-223B-AE44D6EA2DD9}"/>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0AD11AC3-0E52-F0F0-9461-25839A37B16D}"/>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9C66DDF-4F09-2FBD-39D7-7D22284C518A}"/>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C374B73-69C1-7302-C0B0-A9B990A45F3C}"/>
              </a:ext>
            </a:extLst>
          </p:cNvPr>
          <p:cNvSpPr txBox="1"/>
          <p:nvPr/>
        </p:nvSpPr>
        <p:spPr>
          <a:xfrm>
            <a:off x="2177611" y="5822573"/>
            <a:ext cx="9771797" cy="307777"/>
          </a:xfrm>
          <a:prstGeom prst="rect">
            <a:avLst/>
          </a:prstGeom>
          <a:noFill/>
        </p:spPr>
        <p:txBody>
          <a:bodyPr wrap="square">
            <a:spAutoFit/>
          </a:bodyPr>
          <a:lstStyle/>
          <a:p>
            <a:r>
              <a:rPr lang="lt-LT" sz="1400" i="1" dirty="0"/>
              <a:t>10.2. Įvertinkite, kiek korumpuotos, Jūsų nuomone, yra </a:t>
            </a:r>
            <a:r>
              <a:rPr lang="pt-BR" sz="1400" i="1" dirty="0"/>
              <a:t>aplinkos apsaugos ir teritorijų priežiūros </a:t>
            </a:r>
            <a:r>
              <a:rPr lang="lt-LT" sz="1400" i="1" dirty="0"/>
              <a:t>institucijos.</a:t>
            </a:r>
          </a:p>
        </p:txBody>
      </p:sp>
      <p:sp>
        <p:nvSpPr>
          <p:cNvPr id="4" name="TextBox 8">
            <a:extLst>
              <a:ext uri="{FF2B5EF4-FFF2-40B4-BE49-F238E27FC236}">
                <a16:creationId xmlns:a16="http://schemas.microsoft.com/office/drawing/2014/main" id="{3B79FD0D-4A95-C905-4AFF-4503360D154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D6BDF353-F962-8C31-5D2D-B3E701F47678}"/>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37B15867-5581-A4FD-8859-DB8BDC9E3AEE}"/>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12F3849-7469-4C65-33CF-A99F817E829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45300709-0D82-4E70-6742-16BC6E25BC8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4AE7AE18-0E64-B01B-A050-D5BE09D5426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B3085CCF-97C6-37F6-06E2-D85B6BF4A764}"/>
              </a:ext>
            </a:extLst>
          </p:cNvPr>
          <p:cNvGraphicFramePr>
            <a:graphicFrameLocks/>
          </p:cNvGraphicFramePr>
          <p:nvPr>
            <p:extLst>
              <p:ext uri="{D42A27DB-BD31-4B8C-83A1-F6EECF244321}">
                <p14:modId xmlns:p14="http://schemas.microsoft.com/office/powerpoint/2010/main" val="1300518801"/>
              </p:ext>
            </p:extLst>
          </p:nvPr>
        </p:nvGraphicFramePr>
        <p:xfrm>
          <a:off x="1009650" y="727650"/>
          <a:ext cx="10172700" cy="467961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4949771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E72AE-E2B0-B1E8-7A76-547318E0A530}"/>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AD3A71-B98F-CC00-621D-63A7F2CC490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4A272AA-8A80-F6C0-9034-2B3B86FAB1D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CDF70EA2-3D98-314E-20FD-082733B77991}"/>
              </a:ext>
            </a:extLst>
          </p:cNvPr>
          <p:cNvSpPr txBox="1"/>
          <p:nvPr/>
        </p:nvSpPr>
        <p:spPr>
          <a:xfrm>
            <a:off x="2877177" y="5759584"/>
            <a:ext cx="9771797" cy="307777"/>
          </a:xfrm>
          <a:prstGeom prst="rect">
            <a:avLst/>
          </a:prstGeom>
          <a:noFill/>
        </p:spPr>
        <p:txBody>
          <a:bodyPr wrap="square">
            <a:spAutoFit/>
          </a:bodyPr>
          <a:lstStyle/>
          <a:p>
            <a:r>
              <a:rPr lang="lt-LT" sz="1400" i="1" dirty="0"/>
              <a:t>10.2. Įvertinkite, kiek korumpuotos, Jūsų nuomone, yra energetikos sektoriaus institucijos.</a:t>
            </a:r>
          </a:p>
        </p:txBody>
      </p:sp>
      <p:sp>
        <p:nvSpPr>
          <p:cNvPr id="4" name="TextBox 8">
            <a:extLst>
              <a:ext uri="{FF2B5EF4-FFF2-40B4-BE49-F238E27FC236}">
                <a16:creationId xmlns:a16="http://schemas.microsoft.com/office/drawing/2014/main" id="{B6297EB1-11BA-3D89-DAE3-25A631C9632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1ED83396-D641-031E-BB45-6DA0AB4540E9}"/>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3CD3C34B-E8AC-2A02-BE76-9E2FD7025BC1}"/>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7CB6775-41CA-01FB-4D49-07349E4B950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AB6487C6-A59D-DCD2-91FD-4DEF297688CF}"/>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1CF281A-DA31-4C86-256F-36962888888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FD751E2B-1B63-4310-B0F4-FC364EB7341E}"/>
              </a:ext>
            </a:extLst>
          </p:cNvPr>
          <p:cNvGraphicFramePr>
            <a:graphicFrameLocks/>
          </p:cNvGraphicFramePr>
          <p:nvPr>
            <p:extLst>
              <p:ext uri="{D42A27DB-BD31-4B8C-83A1-F6EECF244321}">
                <p14:modId xmlns:p14="http://schemas.microsoft.com/office/powerpoint/2010/main" val="1601296815"/>
              </p:ext>
            </p:extLst>
          </p:nvPr>
        </p:nvGraphicFramePr>
        <p:xfrm>
          <a:off x="1009650" y="441960"/>
          <a:ext cx="10172700" cy="48724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93758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3050234" y="6068317"/>
            <a:ext cx="9771797" cy="307777"/>
          </a:xfrm>
          <a:prstGeom prst="rect">
            <a:avLst/>
          </a:prstGeom>
          <a:noFill/>
        </p:spPr>
        <p:txBody>
          <a:bodyPr wrap="square">
            <a:spAutoFit/>
          </a:bodyPr>
          <a:lstStyle/>
          <a:p>
            <a:r>
              <a:rPr lang="lt-LT" sz="1400" i="1" dirty="0"/>
              <a:t>10.2. Įvertinkite, kiek korumpuotos, Jūsų nuomone, yra teisinių paslaugų institucijos.</a:t>
            </a:r>
          </a:p>
        </p:txBody>
      </p:sp>
      <p:sp>
        <p:nvSpPr>
          <p:cNvPr id="4" name="TextBox 8">
            <a:extLst>
              <a:ext uri="{FF2B5EF4-FFF2-40B4-BE49-F238E27FC236}">
                <a16:creationId xmlns:a16="http://schemas.microsoft.com/office/drawing/2014/main" id="{2059C4BE-EDD1-A894-694D-9609C2DF926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C824F04C-B139-2D75-5781-2663E9C19A8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127B8005-75A2-96B7-97ED-31AE3AB9D6DF}"/>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361526F1-3E4E-74F3-9731-E8F0D56AD47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5053FC8C-C5C5-FA18-95B5-428C7751F8E1}"/>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009BD715-158D-66D5-9AD6-7181E2DE282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2CC33144-9AF4-4DEC-4285-D8C6EDDD161F}"/>
              </a:ext>
            </a:extLst>
          </p:cNvPr>
          <p:cNvGraphicFramePr>
            <a:graphicFrameLocks/>
          </p:cNvGraphicFramePr>
          <p:nvPr>
            <p:extLst>
              <p:ext uri="{D42A27DB-BD31-4B8C-83A1-F6EECF244321}">
                <p14:modId xmlns:p14="http://schemas.microsoft.com/office/powerpoint/2010/main" val="1403129373"/>
              </p:ext>
            </p:extLst>
          </p:nvPr>
        </p:nvGraphicFramePr>
        <p:xfrm>
          <a:off x="1009650" y="481906"/>
          <a:ext cx="10172700" cy="545001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149678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1210101" y="5946859"/>
            <a:ext cx="9771797" cy="307777"/>
          </a:xfrm>
          <a:prstGeom prst="rect">
            <a:avLst/>
          </a:prstGeom>
          <a:noFill/>
        </p:spPr>
        <p:txBody>
          <a:bodyPr wrap="square">
            <a:spAutoFit/>
          </a:bodyPr>
          <a:lstStyle/>
          <a:p>
            <a:pPr algn="ctr"/>
            <a:r>
              <a:rPr lang="lt-LT" sz="1400" i="1" dirty="0"/>
              <a:t>10.2. Įvertinkite, kiek korumpuotos, Jūsų nuomone, yra kultūros, švietimo ir sporto institucijos.</a:t>
            </a:r>
          </a:p>
        </p:txBody>
      </p:sp>
      <p:sp>
        <p:nvSpPr>
          <p:cNvPr id="5" name="TextBox 8">
            <a:extLst>
              <a:ext uri="{FF2B5EF4-FFF2-40B4-BE49-F238E27FC236}">
                <a16:creationId xmlns:a16="http://schemas.microsoft.com/office/drawing/2014/main" id="{4EECF387-69EC-9279-6394-347D924BD124}"/>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29B5B4E3-0AC9-9AC1-8498-A97233017B99}"/>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B097611B-F476-A4E6-6167-4E598C0C258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B26D0E9-9650-6F2E-4F33-0C9CBBD9085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23B3F7C8-B9B1-D20C-3070-6339B9631B2D}"/>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1A6D755-65AE-559B-B822-960B35717E7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38492E46-B0BC-1EF5-B867-D5874E6003F9}"/>
              </a:ext>
            </a:extLst>
          </p:cNvPr>
          <p:cNvGraphicFramePr>
            <a:graphicFrameLocks/>
          </p:cNvGraphicFramePr>
          <p:nvPr>
            <p:extLst>
              <p:ext uri="{D42A27DB-BD31-4B8C-83A1-F6EECF244321}">
                <p14:modId xmlns:p14="http://schemas.microsoft.com/office/powerpoint/2010/main" val="498567484"/>
              </p:ext>
            </p:extLst>
          </p:nvPr>
        </p:nvGraphicFramePr>
        <p:xfrm>
          <a:off x="1047750" y="929640"/>
          <a:ext cx="10096500" cy="465677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7255640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1187356" y="5811560"/>
            <a:ext cx="10093532" cy="307777"/>
          </a:xfrm>
          <a:prstGeom prst="rect">
            <a:avLst/>
          </a:prstGeom>
          <a:noFill/>
        </p:spPr>
        <p:txBody>
          <a:bodyPr wrap="square">
            <a:spAutoFit/>
          </a:bodyPr>
          <a:lstStyle/>
          <a:p>
            <a:r>
              <a:rPr lang="lt-LT" sz="1400" i="1" dirty="0"/>
              <a:t>10.2. Įvertinkite, kiek korumpuotos, Jūsų nuomone, yra ūkio subjektų veiklos priežiūrą atliekančiose viešojo administravimo institucijos.</a:t>
            </a:r>
          </a:p>
        </p:txBody>
      </p:sp>
      <p:sp>
        <p:nvSpPr>
          <p:cNvPr id="4" name="TextBox 8">
            <a:extLst>
              <a:ext uri="{FF2B5EF4-FFF2-40B4-BE49-F238E27FC236}">
                <a16:creationId xmlns:a16="http://schemas.microsoft.com/office/drawing/2014/main" id="{5BDA9CCB-A210-BF08-1F1D-41FFB4F06A3F}"/>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93703B65-B04D-31E1-A2AE-EC11F9D36CB0}"/>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77B2E87-A678-4896-1730-E34FB6C1B07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BB335AA6-325F-9CD6-07C5-5C26EDC9DC9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4540196F-167B-9D23-F421-ECAADE5F82E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BD754A06-FB2C-2C2D-4711-9FF1693FE8F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DD000420-D523-7A46-8669-E7236C661362}"/>
              </a:ext>
            </a:extLst>
          </p:cNvPr>
          <p:cNvGraphicFramePr>
            <a:graphicFrameLocks/>
          </p:cNvGraphicFramePr>
          <p:nvPr>
            <p:extLst>
              <p:ext uri="{D42A27DB-BD31-4B8C-83A1-F6EECF244321}">
                <p14:modId xmlns:p14="http://schemas.microsoft.com/office/powerpoint/2010/main" val="3962521984"/>
              </p:ext>
            </p:extLst>
          </p:nvPr>
        </p:nvGraphicFramePr>
        <p:xfrm>
          <a:off x="938212" y="273778"/>
          <a:ext cx="10315575" cy="547455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663037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1509090" y="6068317"/>
            <a:ext cx="11312941" cy="307777"/>
          </a:xfrm>
          <a:prstGeom prst="rect">
            <a:avLst/>
          </a:prstGeom>
          <a:noFill/>
        </p:spPr>
        <p:txBody>
          <a:bodyPr wrap="square">
            <a:spAutoFit/>
          </a:bodyPr>
          <a:lstStyle/>
          <a:p>
            <a:r>
              <a:rPr lang="lt-LT" sz="1400" i="1" dirty="0"/>
              <a:t>10.2. Įvertinkite, kiek korumpuotos, Jūsų nuomone, yra ūkio subjektų veiklos priežiūrą atliekančiose viešojo administravimo institucijos.</a:t>
            </a:r>
          </a:p>
        </p:txBody>
      </p:sp>
      <p:sp>
        <p:nvSpPr>
          <p:cNvPr id="5" name="TextBox 8">
            <a:extLst>
              <a:ext uri="{FF2B5EF4-FFF2-40B4-BE49-F238E27FC236}">
                <a16:creationId xmlns:a16="http://schemas.microsoft.com/office/drawing/2014/main" id="{D5FBEBB4-AB5E-8E4C-D90D-D4475EC66A3B}"/>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42771900-39E6-F155-615C-DDCB428B436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0BB38BCB-A1B4-C471-3286-C1A1B108166F}"/>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4A47FD1-5E18-1533-97FD-1F20AE76B9C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E603C810-2E9F-C042-0C5F-37E2B9F3D14C}"/>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FA03D02B-CFB4-6F17-B4B3-DE15BC4C998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DBC07A80-548A-2E4E-5AA3-ABA5043C86DB}"/>
              </a:ext>
            </a:extLst>
          </p:cNvPr>
          <p:cNvGraphicFramePr>
            <a:graphicFrameLocks/>
          </p:cNvGraphicFramePr>
          <p:nvPr>
            <p:extLst>
              <p:ext uri="{D42A27DB-BD31-4B8C-83A1-F6EECF244321}">
                <p14:modId xmlns:p14="http://schemas.microsoft.com/office/powerpoint/2010/main" val="1579157411"/>
              </p:ext>
            </p:extLst>
          </p:nvPr>
        </p:nvGraphicFramePr>
        <p:xfrm>
          <a:off x="1066801" y="273778"/>
          <a:ext cx="10828776" cy="565814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144902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8" name="TextBox 7">
            <a:extLst>
              <a:ext uri="{FF2B5EF4-FFF2-40B4-BE49-F238E27FC236}">
                <a16:creationId xmlns:a16="http://schemas.microsoft.com/office/drawing/2014/main" id="{7B5078F1-879B-D8C4-30B1-FF1385B777AB}"/>
              </a:ext>
            </a:extLst>
          </p:cNvPr>
          <p:cNvSpPr txBox="1"/>
          <p:nvPr/>
        </p:nvSpPr>
        <p:spPr>
          <a:xfrm>
            <a:off x="412825" y="1804317"/>
            <a:ext cx="11366349" cy="3539430"/>
          </a:xfrm>
          <a:prstGeom prst="rect">
            <a:avLst/>
          </a:prstGeom>
          <a:noFill/>
        </p:spPr>
        <p:txBody>
          <a:bodyPr wrap="square" rtlCol="0">
            <a:spAutoFit/>
          </a:bodyPr>
          <a:lstStyle/>
          <a:p>
            <a:pPr indent="685800" algn="just" eaLnBrk="1" hangingPunct="1">
              <a:defRPr/>
            </a:pPr>
            <a:r>
              <a:rPr lang="lt-LT" sz="1600" dirty="0">
                <a:cs typeface="Times New Roman" pitchFamily="18" charset="0"/>
              </a:rPr>
              <a:t>Įmonių vadovai vertino konkrečių ministerijų ar įstaigų korumpuotumo lygį. Virš 25% vertinimų „labai korumpuota” įmonių vadovų tarpe susilaukė šios institucijos: administraciniai teismai – 26 %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24 %)</a:t>
            </a:r>
            <a:r>
              <a:rPr lang="lt-LT" sz="1600" dirty="0">
                <a:cs typeface="Times New Roman" pitchFamily="18" charset="0"/>
              </a:rPr>
              <a:t>, apylinkių teismai – 27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28 %)</a:t>
            </a:r>
            <a:r>
              <a:rPr lang="lt-LT" sz="1600" dirty="0">
                <a:cs typeface="Times New Roman" pitchFamily="18" charset="0"/>
              </a:rPr>
              <a:t>, apygardų teismai – 27 %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25 %),</a:t>
            </a:r>
            <a:r>
              <a:rPr lang="lt-LT" sz="1600" dirty="0">
                <a:cs typeface="Times New Roman" pitchFamily="18" charset="0"/>
              </a:rPr>
              <a:t> apylinkių prokuratūra – 27 %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26 %),</a:t>
            </a:r>
            <a:r>
              <a:rPr lang="lt-LT" sz="1600" dirty="0">
                <a:cs typeface="Times New Roman" pitchFamily="18" charset="0"/>
              </a:rPr>
              <a:t> viešųjų pirkimų skyrius/komisija – 41 % (buvo 38 %), statybos skyrius – 37 %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34 %),</a:t>
            </a:r>
            <a:r>
              <a:rPr lang="lt-LT" sz="1600" dirty="0">
                <a:cs typeface="Times New Roman" pitchFamily="18" charset="0"/>
              </a:rPr>
              <a:t> žemės duomenų skyrius – 33 %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28 %),</a:t>
            </a:r>
            <a:r>
              <a:rPr lang="lt-LT" sz="1600" dirty="0">
                <a:cs typeface="Times New Roman" pitchFamily="18" charset="0"/>
              </a:rPr>
              <a:t> architektūros ir urbanistikos skyrius / teritorijų planavimo skyrius – 31 %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29 %)</a:t>
            </a:r>
            <a:r>
              <a:rPr lang="lt-LT" sz="1600" dirty="0">
                <a:cs typeface="Times New Roman" pitchFamily="18" charset="0"/>
              </a:rPr>
              <a:t>, energetikos ministerija ir jai pavaldžios įstaigos – 39 % (buvo 33 %), žemės ūkio ministerija ir jai pavaldžios įstaigos – 28 %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25 %)</a:t>
            </a:r>
            <a:r>
              <a:rPr lang="lt-LT" sz="1600" dirty="0">
                <a:cs typeface="Times New Roman" pitchFamily="18" charset="0"/>
              </a:rPr>
              <a:t>, AB “Ignitis grupė”- 34 %</a:t>
            </a:r>
            <a:r>
              <a:rPr lang="en-US" sz="1600" dirty="0">
                <a:cs typeface="Times New Roman" pitchFamily="18" charset="0"/>
              </a:rPr>
              <a:t> (</a:t>
            </a:r>
            <a:r>
              <a:rPr lang="en-US" sz="1600" dirty="0" err="1">
                <a:cs typeface="Times New Roman" pitchFamily="18" charset="0"/>
              </a:rPr>
              <a:t>buvo</a:t>
            </a:r>
            <a:r>
              <a:rPr lang="en-US" sz="1600" dirty="0">
                <a:cs typeface="Times New Roman" pitchFamily="18" charset="0"/>
              </a:rPr>
              <a:t> 30 %)</a:t>
            </a:r>
            <a:r>
              <a:rPr lang="lt-LT" sz="1600" dirty="0">
                <a:cs typeface="Times New Roman" pitchFamily="18" charset="0"/>
              </a:rPr>
              <a:t>, AB „Energijos skirstymo operatorius“ (ESO) – 33 %, bankroto administratoriai – 33 %, valstybinė energetikos reguliavimo taryba – 27 %, viešųjų pirkimų tarnyba – 35 %.</a:t>
            </a:r>
          </a:p>
          <a:p>
            <a:pPr indent="685800" algn="just" eaLnBrk="1" hangingPunct="1">
              <a:defRPr/>
            </a:pPr>
            <a:endParaRPr lang="lt-LT" sz="1600" dirty="0">
              <a:cs typeface="Times New Roman" pitchFamily="18" charset="0"/>
            </a:endParaRPr>
          </a:p>
          <a:p>
            <a:pPr indent="685800" algn="just" eaLnBrk="1" hangingPunct="1">
              <a:defRPr/>
            </a:pPr>
            <a:endParaRPr lang="lt-LT" sz="1600" dirty="0">
              <a:cs typeface="Times New Roman" pitchFamily="18" charset="0"/>
            </a:endParaRPr>
          </a:p>
          <a:p>
            <a:pPr indent="685800" algn="just" eaLnBrk="1" hangingPunct="1">
              <a:defRPr/>
            </a:pPr>
            <a:endParaRPr lang="lt-LT" sz="1600" dirty="0">
              <a:cs typeface="Times New Roman" pitchFamily="18" charset="0"/>
            </a:endParaRPr>
          </a:p>
          <a:p>
            <a:pPr algn="just" fontAlgn="ctr"/>
            <a:endParaRPr lang="lt-LT" sz="1600" dirty="0"/>
          </a:p>
          <a:p>
            <a:pPr marL="342900" indent="-342900" algn="just" fontAlgn="ctr">
              <a:buFont typeface="+mj-lt"/>
              <a:buAutoNum type="arabicPeriod"/>
            </a:pPr>
            <a:endParaRPr lang="lt-LT" sz="1600" dirty="0"/>
          </a:p>
          <a:p>
            <a:pPr marL="342900" indent="-342900" algn="just" rtl="0" eaLnBrk="1" fontAlgn="ctr" latinLnBrk="0" hangingPunct="1">
              <a:spcBef>
                <a:spcPts val="0"/>
              </a:spcBef>
              <a:spcAft>
                <a:spcPts val="0"/>
              </a:spcAft>
              <a:buFont typeface="+mj-lt"/>
              <a:buAutoNum type="arabicPeriod"/>
            </a:pPr>
            <a:endParaRPr lang="lt-LT" sz="1600" dirty="0"/>
          </a:p>
          <a:p>
            <a:pPr algn="just" rtl="0" eaLnBrk="1" fontAlgn="ctr" latinLnBrk="0" hangingPunct="1">
              <a:spcBef>
                <a:spcPts val="0"/>
              </a:spcBef>
              <a:spcAft>
                <a:spcPts val="0"/>
              </a:spcAft>
            </a:pPr>
            <a:endParaRPr lang="lt-LT" sz="1600" dirty="0"/>
          </a:p>
        </p:txBody>
      </p:sp>
      <p:sp>
        <p:nvSpPr>
          <p:cNvPr id="7" name="TextBox 6">
            <a:extLst>
              <a:ext uri="{FF2B5EF4-FFF2-40B4-BE49-F238E27FC236}">
                <a16:creationId xmlns:a16="http://schemas.microsoft.com/office/drawing/2014/main" id="{2F4D5103-3AD0-50EE-27FE-4831A7360B80}"/>
              </a:ext>
            </a:extLst>
          </p:cNvPr>
          <p:cNvSpPr txBox="1"/>
          <p:nvPr/>
        </p:nvSpPr>
        <p:spPr>
          <a:xfrm>
            <a:off x="1887179" y="423403"/>
            <a:ext cx="8122674" cy="464871"/>
          </a:xfrm>
          <a:prstGeom prst="rect">
            <a:avLst/>
          </a:prstGeom>
          <a:noFill/>
        </p:spPr>
        <p:txBody>
          <a:bodyPr wrap="square">
            <a:spAutoFit/>
          </a:bodyPr>
          <a:lstStyle/>
          <a:p>
            <a:pPr algn="ctr">
              <a:lnSpc>
                <a:spcPct val="150000"/>
              </a:lnSpc>
            </a:pPr>
            <a:r>
              <a:rPr lang="lt-LT" sz="1800" b="1" spc="48" dirty="0">
                <a:solidFill>
                  <a:srgbClr val="302E2C"/>
                </a:solidFill>
              </a:rPr>
              <a:t>Korupcijos paplitimas institucijose</a:t>
            </a:r>
            <a:r>
              <a:rPr lang="en-US" b="1" spc="48" dirty="0">
                <a:solidFill>
                  <a:srgbClr val="302E2C"/>
                </a:solidFill>
              </a:rPr>
              <a:t>: </a:t>
            </a:r>
            <a:r>
              <a:rPr lang="lt-LT" b="1" spc="48" dirty="0">
                <a:solidFill>
                  <a:srgbClr val="302E2C"/>
                </a:solidFill>
              </a:rPr>
              <a:t>įmonių vadovai</a:t>
            </a:r>
            <a:endParaRPr lang="lt-LT" sz="1800" b="1" spc="48" dirty="0">
              <a:solidFill>
                <a:srgbClr val="302E2C"/>
              </a:solidFill>
            </a:endParaRPr>
          </a:p>
        </p:txBody>
      </p:sp>
      <p:sp>
        <p:nvSpPr>
          <p:cNvPr id="5" name="TextBox 8">
            <a:extLst>
              <a:ext uri="{FF2B5EF4-FFF2-40B4-BE49-F238E27FC236}">
                <a16:creationId xmlns:a16="http://schemas.microsoft.com/office/drawing/2014/main" id="{B27EA590-0028-AB9E-9A8F-53F4B1637CB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10" name="Grupė 9">
            <a:extLst>
              <a:ext uri="{FF2B5EF4-FFF2-40B4-BE49-F238E27FC236}">
                <a16:creationId xmlns:a16="http://schemas.microsoft.com/office/drawing/2014/main" id="{0CEBA083-5C27-A18C-1CB1-10E05884CBF1}"/>
              </a:ext>
            </a:extLst>
          </p:cNvPr>
          <p:cNvGrpSpPr/>
          <p:nvPr/>
        </p:nvGrpSpPr>
        <p:grpSpPr>
          <a:xfrm>
            <a:off x="230878" y="273778"/>
            <a:ext cx="1278138" cy="1278138"/>
            <a:chOff x="230878" y="273778"/>
            <a:chExt cx="1278138" cy="1278138"/>
          </a:xfrm>
        </p:grpSpPr>
        <p:grpSp>
          <p:nvGrpSpPr>
            <p:cNvPr id="11" name="Group 4">
              <a:extLst>
                <a:ext uri="{FF2B5EF4-FFF2-40B4-BE49-F238E27FC236}">
                  <a16:creationId xmlns:a16="http://schemas.microsoft.com/office/drawing/2014/main" id="{21CC4924-0157-B86D-7D9F-55B37FD07914}"/>
                </a:ext>
              </a:extLst>
            </p:cNvPr>
            <p:cNvGrpSpPr>
              <a:grpSpLocks noChangeAspect="1"/>
            </p:cNvGrpSpPr>
            <p:nvPr/>
          </p:nvGrpSpPr>
          <p:grpSpPr>
            <a:xfrm>
              <a:off x="230878" y="273778"/>
              <a:ext cx="1278138" cy="1278138"/>
              <a:chOff x="0" y="0"/>
              <a:chExt cx="3834414" cy="3834414"/>
            </a:xfrm>
          </p:grpSpPr>
          <p:sp>
            <p:nvSpPr>
              <p:cNvPr id="14" name="Freeform 5">
                <a:extLst>
                  <a:ext uri="{FF2B5EF4-FFF2-40B4-BE49-F238E27FC236}">
                    <a16:creationId xmlns:a16="http://schemas.microsoft.com/office/drawing/2014/main" id="{ABFF712C-BD67-1CC3-B463-CF86B7E9D95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2" name="Group 6">
              <a:extLst>
                <a:ext uri="{FF2B5EF4-FFF2-40B4-BE49-F238E27FC236}">
                  <a16:creationId xmlns:a16="http://schemas.microsoft.com/office/drawing/2014/main" id="{44D5522D-E7E4-A428-A412-36CBC16215CB}"/>
                </a:ext>
              </a:extLst>
            </p:cNvPr>
            <p:cNvGrpSpPr>
              <a:grpSpLocks noChangeAspect="1"/>
            </p:cNvGrpSpPr>
            <p:nvPr/>
          </p:nvGrpSpPr>
          <p:grpSpPr>
            <a:xfrm>
              <a:off x="296424" y="661933"/>
              <a:ext cx="1146054" cy="502080"/>
              <a:chOff x="0" y="0"/>
              <a:chExt cx="2292108" cy="1004161"/>
            </a:xfrm>
          </p:grpSpPr>
          <p:sp>
            <p:nvSpPr>
              <p:cNvPr id="13" name="Freeform 7">
                <a:extLst>
                  <a:ext uri="{FF2B5EF4-FFF2-40B4-BE49-F238E27FC236}">
                    <a16:creationId xmlns:a16="http://schemas.microsoft.com/office/drawing/2014/main" id="{4DBEB867-BF22-AEE9-6FFE-6EA9B730E36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29509320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8017"/>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9D2F67C1-2AE6-DD22-3749-2F61D9EE83C3}"/>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9" name="TextBox 8">
            <a:extLst>
              <a:ext uri="{FF2B5EF4-FFF2-40B4-BE49-F238E27FC236}">
                <a16:creationId xmlns:a16="http://schemas.microsoft.com/office/drawing/2014/main" id="{17B292D3-28D6-37B8-1C1E-BF10F65617B3}"/>
              </a:ext>
            </a:extLst>
          </p:cNvPr>
          <p:cNvSpPr txBox="1"/>
          <p:nvPr/>
        </p:nvSpPr>
        <p:spPr>
          <a:xfrm>
            <a:off x="1427747" y="5649453"/>
            <a:ext cx="10660705" cy="307777"/>
          </a:xfrm>
          <a:prstGeom prst="rect">
            <a:avLst/>
          </a:prstGeom>
          <a:noFill/>
        </p:spPr>
        <p:txBody>
          <a:bodyPr wrap="square">
            <a:spAutoFit/>
          </a:bodyPr>
          <a:lstStyle/>
          <a:p>
            <a:r>
              <a:rPr lang="lt-LT" sz="1400" i="1" dirty="0"/>
              <a:t>1</a:t>
            </a:r>
            <a:r>
              <a:rPr lang="en-US" sz="1400" i="1" dirty="0"/>
              <a:t>0</a:t>
            </a:r>
            <a:r>
              <a:rPr lang="lt-LT" sz="1400" i="1" dirty="0"/>
              <a:t>.</a:t>
            </a:r>
            <a:r>
              <a:rPr lang="en-US" sz="1400" i="1" dirty="0"/>
              <a:t> </a:t>
            </a:r>
            <a:r>
              <a:rPr lang="lt-LT" sz="1400" i="1" dirty="0"/>
              <a:t>Įvertinkite, kiek, Jūsų nuomone, korumpuoti teismai?</a:t>
            </a:r>
            <a:r>
              <a:rPr lang="en-US" sz="1400" i="1" dirty="0"/>
              <a:t> </a:t>
            </a:r>
            <a:r>
              <a:rPr lang="lt-LT" sz="1400" i="1" dirty="0"/>
              <a:t>Atsakinėja nurodę, kad </a:t>
            </a:r>
            <a:r>
              <a:rPr lang="en-US" sz="1400" i="1" dirty="0" err="1"/>
              <a:t>teismai</a:t>
            </a:r>
            <a:r>
              <a:rPr lang="lt-LT" sz="1400" i="1" dirty="0"/>
              <a:t> yra iš dalies arba labai korumpuot</a:t>
            </a:r>
            <a:r>
              <a:rPr lang="en-US" sz="1400" i="1" dirty="0" err="1"/>
              <a:t>i</a:t>
            </a:r>
            <a:r>
              <a:rPr lang="lt-LT" sz="1400" i="1" dirty="0"/>
              <a:t> </a:t>
            </a:r>
            <a:r>
              <a:rPr lang="en-US" sz="1400" i="1" dirty="0"/>
              <a:t>(N=</a:t>
            </a:r>
            <a:r>
              <a:rPr lang="lt-LT" sz="1400" i="1" dirty="0"/>
              <a:t>9</a:t>
            </a:r>
            <a:r>
              <a:rPr lang="en-US" sz="1400" i="1" dirty="0"/>
              <a:t>72)</a:t>
            </a:r>
            <a:r>
              <a:rPr lang="lt-LT" sz="1400" i="1" dirty="0"/>
              <a:t>.</a:t>
            </a:r>
          </a:p>
        </p:txBody>
      </p:sp>
      <p:grpSp>
        <p:nvGrpSpPr>
          <p:cNvPr id="7" name="Grupė 6">
            <a:extLst>
              <a:ext uri="{FF2B5EF4-FFF2-40B4-BE49-F238E27FC236}">
                <a16:creationId xmlns:a16="http://schemas.microsoft.com/office/drawing/2014/main" id="{A1EF8938-2C15-00CC-F3F5-D701556C0B3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2576ACE2-838D-13C1-BFDA-3E033A78DBAA}"/>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0D74DE7E-4C0B-289E-C665-F3C7D8732A8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4BF6ED85-4E67-8538-CDFB-63A9DFED606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EBB0FA88-7860-E952-E202-054CDB5A8C9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2C50623A-9B83-9F1E-A71D-C60911FAC572}"/>
              </a:ext>
            </a:extLst>
          </p:cNvPr>
          <p:cNvGraphicFramePr>
            <a:graphicFrameLocks/>
          </p:cNvGraphicFramePr>
          <p:nvPr>
            <p:extLst>
              <p:ext uri="{D42A27DB-BD31-4B8C-83A1-F6EECF244321}">
                <p14:modId xmlns:p14="http://schemas.microsoft.com/office/powerpoint/2010/main" val="2483413202"/>
              </p:ext>
            </p:extLst>
          </p:nvPr>
        </p:nvGraphicFramePr>
        <p:xfrm>
          <a:off x="1574636" y="440941"/>
          <a:ext cx="9463763" cy="486853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6487852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718F8E-AD1B-DCA6-E861-98C0938365B7}"/>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B2A033A2-751D-2C8C-CA7A-05E891BA9CD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5B52C0B-79F0-FCA0-A155-916359E313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3">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D317EAF-A1CF-2F5A-6C2C-682A8744DBC3}"/>
              </a:ext>
            </a:extLst>
          </p:cNvPr>
          <p:cNvSpPr txBox="1"/>
          <p:nvPr/>
        </p:nvSpPr>
        <p:spPr>
          <a:xfrm>
            <a:off x="869448" y="5536277"/>
            <a:ext cx="10810567" cy="307777"/>
          </a:xfrm>
          <a:prstGeom prst="rect">
            <a:avLst/>
          </a:prstGeom>
          <a:noFill/>
        </p:spPr>
        <p:txBody>
          <a:bodyPr wrap="square">
            <a:spAutoFit/>
          </a:bodyPr>
          <a:lstStyle/>
          <a:p>
            <a:r>
              <a:rPr lang="lt-LT" sz="1400" i="1" dirty="0"/>
              <a:t>1</a:t>
            </a:r>
            <a:r>
              <a:rPr lang="en-US" sz="1400" i="1" dirty="0"/>
              <a:t>0</a:t>
            </a:r>
            <a:r>
              <a:rPr lang="lt-LT" sz="1400" i="1" dirty="0"/>
              <a:t>.</a:t>
            </a:r>
            <a:r>
              <a:rPr lang="en-US" sz="1400" i="1" dirty="0"/>
              <a:t> </a:t>
            </a:r>
            <a:r>
              <a:rPr lang="lt-LT" sz="1400" i="1" dirty="0"/>
              <a:t>Įvertinkite, kiek, Jūsų nuomone, korumpuotos prokuratūros?</a:t>
            </a:r>
            <a:r>
              <a:rPr lang="en-US" sz="1400" i="1" dirty="0"/>
              <a:t> </a:t>
            </a:r>
            <a:r>
              <a:rPr lang="lt-LT" sz="1400" i="1" dirty="0"/>
              <a:t>Atsakinėja nurodę, kad prokuratūra yra iš dalies arba labai korumpuota (N=</a:t>
            </a:r>
            <a:r>
              <a:rPr lang="en-US" sz="1400" i="1" dirty="0"/>
              <a:t>809)</a:t>
            </a:r>
            <a:r>
              <a:rPr lang="lt-LT" sz="1400" i="1" dirty="0"/>
              <a:t>.</a:t>
            </a:r>
          </a:p>
        </p:txBody>
      </p:sp>
      <p:sp>
        <p:nvSpPr>
          <p:cNvPr id="5" name="TextBox 4">
            <a:extLst>
              <a:ext uri="{FF2B5EF4-FFF2-40B4-BE49-F238E27FC236}">
                <a16:creationId xmlns:a16="http://schemas.microsoft.com/office/drawing/2014/main" id="{A1962BE7-6A10-28F6-66A4-779EB1810DDD}"/>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8" name="Grupė 7">
            <a:extLst>
              <a:ext uri="{FF2B5EF4-FFF2-40B4-BE49-F238E27FC236}">
                <a16:creationId xmlns:a16="http://schemas.microsoft.com/office/drawing/2014/main" id="{7A6ADD50-CC35-4E16-EEAA-9FE5CDA9B9A7}"/>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3605A91-CC47-DFFA-B083-6996408FEFA4}"/>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C8B2095A-483E-A2C8-B7D3-E7E51890CCE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F90CAAEC-A3D5-0D2E-7F42-38165AC23890}"/>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A3B8B5CA-0CA2-7716-71B5-D9C8A7D0E4D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D50FE0B6-AC90-524A-87C4-F2A23AED6DEF}"/>
              </a:ext>
            </a:extLst>
          </p:cNvPr>
          <p:cNvGraphicFramePr>
            <a:graphicFrameLocks/>
          </p:cNvGraphicFramePr>
          <p:nvPr>
            <p:extLst>
              <p:ext uri="{D42A27DB-BD31-4B8C-83A1-F6EECF244321}">
                <p14:modId xmlns:p14="http://schemas.microsoft.com/office/powerpoint/2010/main" val="3226295374"/>
              </p:ext>
            </p:extLst>
          </p:nvPr>
        </p:nvGraphicFramePr>
        <p:xfrm>
          <a:off x="1209368" y="627830"/>
          <a:ext cx="10185421" cy="476306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7729996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7034"/>
            <a:ext cx="12192000" cy="7153584"/>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9" name="TextBox 8"/>
          <p:cNvSpPr txBox="1"/>
          <p:nvPr/>
        </p:nvSpPr>
        <p:spPr>
          <a:xfrm>
            <a:off x="-24929" y="6322612"/>
            <a:ext cx="5064453" cy="523220"/>
          </a:xfrm>
          <a:prstGeom prst="rect">
            <a:avLst/>
          </a:prstGeom>
          <a:noFill/>
        </p:spPr>
        <p:txBody>
          <a:bodyPr wrap="square" rtlCol="0">
            <a:spAutoFit/>
          </a:body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3" name="TextBox 18"/>
          <p:cNvSpPr txBox="1"/>
          <p:nvPr/>
        </p:nvSpPr>
        <p:spPr>
          <a:xfrm>
            <a:off x="482130" y="5816449"/>
            <a:ext cx="11101388" cy="430887"/>
          </a:xfrm>
          <a:prstGeom prst="rect">
            <a:avLst/>
          </a:prstGeom>
        </p:spPr>
        <p:txBody>
          <a:bodyPr wrap="square" lIns="0" tIns="0" rIns="0" bIns="0" rtlCol="0" anchor="t">
            <a:spAutoFit/>
          </a:bodyPr>
          <a:lstStyle/>
          <a:p>
            <a:pPr algn="just"/>
            <a:r>
              <a:rPr lang="lt-LT" sz="1400" i="1" dirty="0"/>
              <a:t>1. Pradžioje prašome pažvelgti į probleminių reiškinių sąrašą ir pasakyti, kiek rimta Jūs laikote kiekvieną iš šių problemų šiuo metu Lietuvoje? Atsakymai „labai rimta“</a:t>
            </a:r>
            <a:r>
              <a:rPr lang="en-US" sz="1400" i="1" dirty="0"/>
              <a:t>.</a:t>
            </a:r>
            <a:endParaRPr lang="lt-LT" sz="1400" i="1" dirty="0"/>
          </a:p>
        </p:txBody>
      </p:sp>
      <p:graphicFrame>
        <p:nvGraphicFramePr>
          <p:cNvPr id="8" name="Chart 1">
            <a:extLst>
              <a:ext uri="{FF2B5EF4-FFF2-40B4-BE49-F238E27FC236}">
                <a16:creationId xmlns:a16="http://schemas.microsoft.com/office/drawing/2014/main" id="{00000000-0008-0000-0200-000002000000}"/>
              </a:ext>
            </a:extLst>
          </p:cNvPr>
          <p:cNvGraphicFramePr>
            <a:graphicFrameLocks/>
          </p:cNvGraphicFramePr>
          <p:nvPr>
            <p:extLst>
              <p:ext uri="{D42A27DB-BD31-4B8C-83A1-F6EECF244321}">
                <p14:modId xmlns:p14="http://schemas.microsoft.com/office/powerpoint/2010/main" val="839040001"/>
              </p:ext>
            </p:extLst>
          </p:nvPr>
        </p:nvGraphicFramePr>
        <p:xfrm>
          <a:off x="135747" y="17005"/>
          <a:ext cx="11920505" cy="58042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826269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1DE5A6-62F7-00B2-523A-28456BBA721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B0D146-637A-A3D1-7C69-3373F4FE8FF8}"/>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4E125C8-6904-E1D8-AD83-1AEF96CBCE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3F8F5F3F-4F0F-3518-4A07-73C2ED57191B}"/>
              </a:ext>
            </a:extLst>
          </p:cNvPr>
          <p:cNvSpPr txBox="1"/>
          <p:nvPr/>
        </p:nvSpPr>
        <p:spPr>
          <a:xfrm>
            <a:off x="593558" y="5591471"/>
            <a:ext cx="11419889" cy="738664"/>
          </a:xfrm>
          <a:prstGeom prst="rect">
            <a:avLst/>
          </a:prstGeom>
          <a:noFill/>
        </p:spPr>
        <p:txBody>
          <a:bodyPr wrap="square">
            <a:spAutoFit/>
          </a:bodyPr>
          <a:lstStyle/>
          <a:p>
            <a:r>
              <a:rPr lang="en-US" sz="1400" i="1" dirty="0"/>
              <a:t>10</a:t>
            </a:r>
            <a:r>
              <a:rPr lang="lt-LT" sz="1400" i="1" dirty="0"/>
              <a:t>.</a:t>
            </a:r>
            <a:r>
              <a:rPr lang="en-US" sz="1400" i="1" dirty="0"/>
              <a:t> </a:t>
            </a:r>
            <a:r>
              <a:rPr lang="lt-LT" sz="1400" i="1" dirty="0"/>
              <a:t>Įvertinkite, kiek, Jūsų nuomone, korumpuotos savivaldybių institucijos?</a:t>
            </a:r>
            <a:r>
              <a:rPr lang="en-US" sz="1400" i="1" dirty="0"/>
              <a:t> </a:t>
            </a:r>
            <a:r>
              <a:rPr lang="lt-LT" sz="1400" i="1" dirty="0"/>
              <a:t>Atsakinėja nurodę, kad savivaldybės </a:t>
            </a:r>
            <a:r>
              <a:rPr lang="en-US" sz="1400" i="1" dirty="0" err="1"/>
              <a:t>yra</a:t>
            </a:r>
            <a:r>
              <a:rPr lang="en-US" sz="1400" i="1" dirty="0"/>
              <a:t> </a:t>
            </a:r>
            <a:r>
              <a:rPr lang="lt-LT" sz="1400" i="1" dirty="0"/>
              <a:t>iš dalies arba labai korumpuot</a:t>
            </a:r>
            <a:r>
              <a:rPr lang="en-US" sz="1400" i="1" dirty="0" err="1"/>
              <a:t>os</a:t>
            </a:r>
            <a:r>
              <a:rPr lang="lt-LT" sz="1400" i="1" dirty="0"/>
              <a:t>. (N=</a:t>
            </a:r>
            <a:r>
              <a:rPr lang="en-US" sz="1400" i="1" dirty="0"/>
              <a:t>1145</a:t>
            </a:r>
            <a:r>
              <a:rPr lang="lt-LT" sz="1400" i="1" dirty="0"/>
              <a:t>)</a:t>
            </a:r>
            <a:r>
              <a:rPr lang="en-US" sz="1400" i="1" dirty="0"/>
              <a:t>.</a:t>
            </a:r>
            <a:endParaRPr lang="lt-LT" sz="1400" i="1" dirty="0"/>
          </a:p>
          <a:p>
            <a:endParaRPr lang="lt-LT" sz="1400" i="1" dirty="0"/>
          </a:p>
        </p:txBody>
      </p:sp>
      <p:sp>
        <p:nvSpPr>
          <p:cNvPr id="5" name="TextBox 4">
            <a:extLst>
              <a:ext uri="{FF2B5EF4-FFF2-40B4-BE49-F238E27FC236}">
                <a16:creationId xmlns:a16="http://schemas.microsoft.com/office/drawing/2014/main" id="{71D24CD6-AFC0-9E1D-22B2-583099EB97C7}"/>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C29EB750-B1A1-4FBF-8DE1-40F2ED2D09D7}"/>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89697E44-169E-9C1A-4B88-37F803CDB617}"/>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A9F79917-C886-EEB6-27BF-4AC41742F72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64BD2B83-5230-A3F9-A848-685B84EFD03E}"/>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58451D04-18A8-98FE-70A6-3E43163C8D6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F24E7055-35E0-43FD-8CB2-C1FA3FA6C24C}"/>
              </a:ext>
            </a:extLst>
          </p:cNvPr>
          <p:cNvGraphicFramePr>
            <a:graphicFrameLocks/>
          </p:cNvGraphicFramePr>
          <p:nvPr>
            <p:extLst>
              <p:ext uri="{D42A27DB-BD31-4B8C-83A1-F6EECF244321}">
                <p14:modId xmlns:p14="http://schemas.microsoft.com/office/powerpoint/2010/main" val="1478932298"/>
              </p:ext>
            </p:extLst>
          </p:nvPr>
        </p:nvGraphicFramePr>
        <p:xfrm>
          <a:off x="593558" y="482524"/>
          <a:ext cx="11035767" cy="49648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5433885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76ED16-EEC0-C2CC-2044-A0BA1CDA7895}"/>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C240E28-CE05-5A8F-C4A9-44CCDC1AEA8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AE1692E1-808C-C05E-2ECD-02DA27E67D8D}"/>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8ED6E706-4E26-3FF2-291C-B1FF3465AA28}"/>
              </a:ext>
            </a:extLst>
          </p:cNvPr>
          <p:cNvSpPr txBox="1"/>
          <p:nvPr/>
        </p:nvSpPr>
        <p:spPr>
          <a:xfrm>
            <a:off x="2919546" y="6105753"/>
            <a:ext cx="7233024" cy="307777"/>
          </a:xfrm>
          <a:prstGeom prst="rect">
            <a:avLst/>
          </a:prstGeom>
          <a:noFill/>
        </p:spPr>
        <p:txBody>
          <a:bodyPr wrap="square">
            <a:spAutoFit/>
          </a:bodyPr>
          <a:lstStyle/>
          <a:p>
            <a:r>
              <a:rPr lang="lt-LT" sz="1400" i="1" dirty="0"/>
              <a:t>10.1. Kaip manote, kiek korumpuotos yra Lietuvos ministerijos bei joms pavaldžios įstaigos?</a:t>
            </a:r>
          </a:p>
        </p:txBody>
      </p:sp>
      <p:sp>
        <p:nvSpPr>
          <p:cNvPr id="6" name="TextBox 5">
            <a:extLst>
              <a:ext uri="{FF2B5EF4-FFF2-40B4-BE49-F238E27FC236}">
                <a16:creationId xmlns:a16="http://schemas.microsoft.com/office/drawing/2014/main" id="{BC52D783-7611-D4F9-2BD9-DF500487D834}"/>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828B91C9-DE1E-171D-973E-6362B60F0B7B}"/>
              </a:ext>
            </a:extLst>
          </p:cNvPr>
          <p:cNvGraphicFramePr>
            <a:graphicFrameLocks/>
          </p:cNvGraphicFramePr>
          <p:nvPr>
            <p:extLst>
              <p:ext uri="{D42A27DB-BD31-4B8C-83A1-F6EECF244321}">
                <p14:modId xmlns:p14="http://schemas.microsoft.com/office/powerpoint/2010/main" val="471175"/>
              </p:ext>
            </p:extLst>
          </p:nvPr>
        </p:nvGraphicFramePr>
        <p:xfrm>
          <a:off x="245660" y="273778"/>
          <a:ext cx="11715462" cy="5505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3753104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616629-C926-6B29-0EAC-23055D220D3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052D117-3C02-DCCC-A9A5-5934D04D93C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B7E7635-1D93-6934-74FE-0F4D3175BB5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F24A5A5-EFB7-D5C4-2CAE-A520C48CC944}"/>
              </a:ext>
            </a:extLst>
          </p:cNvPr>
          <p:cNvSpPr txBox="1"/>
          <p:nvPr/>
        </p:nvSpPr>
        <p:spPr>
          <a:xfrm>
            <a:off x="2725332" y="5800215"/>
            <a:ext cx="9771797" cy="307777"/>
          </a:xfrm>
          <a:prstGeom prst="rect">
            <a:avLst/>
          </a:prstGeom>
          <a:noFill/>
        </p:spPr>
        <p:txBody>
          <a:bodyPr wrap="square">
            <a:spAutoFit/>
          </a:bodyPr>
          <a:lstStyle/>
          <a:p>
            <a:r>
              <a:rPr lang="en-US" sz="1400" i="1" dirty="0"/>
              <a:t>10.2.</a:t>
            </a:r>
            <a:r>
              <a:rPr lang="lt-LT" sz="1400" i="1" dirty="0"/>
              <a:t> Įvertinkite, kiek korumpuot</a:t>
            </a:r>
            <a:r>
              <a:rPr lang="en-US" sz="1400" i="1" dirty="0" err="1"/>
              <a:t>os</a:t>
            </a:r>
            <a:r>
              <a:rPr lang="en-US" sz="1400" i="1" dirty="0"/>
              <a:t>,</a:t>
            </a:r>
            <a:r>
              <a:rPr lang="lt-LT" sz="1400" i="1" dirty="0"/>
              <a:t> Jūsų nuomone, yra </a:t>
            </a:r>
            <a:r>
              <a:rPr lang="en-US" sz="1400" i="1" dirty="0"/>
              <a:t>k</a:t>
            </a:r>
            <a:r>
              <a:rPr lang="lt-LT" sz="1400" i="1" dirty="0" err="1"/>
              <a:t>itos</a:t>
            </a:r>
            <a:r>
              <a:rPr lang="lt-LT" sz="1400" i="1" dirty="0"/>
              <a:t> viešojo sektoriaus institucijos</a:t>
            </a:r>
            <a:r>
              <a:rPr lang="en-US" sz="1400" i="1" dirty="0"/>
              <a:t>.</a:t>
            </a:r>
            <a:endParaRPr lang="lt-LT" sz="1400" i="1" dirty="0"/>
          </a:p>
        </p:txBody>
      </p:sp>
      <p:sp>
        <p:nvSpPr>
          <p:cNvPr id="5" name="TextBox 4">
            <a:extLst>
              <a:ext uri="{FF2B5EF4-FFF2-40B4-BE49-F238E27FC236}">
                <a16:creationId xmlns:a16="http://schemas.microsoft.com/office/drawing/2014/main" id="{52F9D1BB-8AD5-F05A-35D0-2F06D9930299}"/>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CAF75188-50E2-F519-6D9D-1216FAD1948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1D436BC0-E0DF-AF47-8C17-536E9B86CF6E}"/>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4191E6DE-3203-FE07-5DFC-108E13142F4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256C0CCD-35CE-51D8-B1FE-3BD13642BAF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915DE0C-B2C6-C507-A13D-C1F858896C0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08AB5B27-F93C-0F35-363F-4995B139343D}"/>
              </a:ext>
            </a:extLst>
          </p:cNvPr>
          <p:cNvGraphicFramePr>
            <a:graphicFrameLocks/>
          </p:cNvGraphicFramePr>
          <p:nvPr>
            <p:extLst>
              <p:ext uri="{D42A27DB-BD31-4B8C-83A1-F6EECF244321}">
                <p14:modId xmlns:p14="http://schemas.microsoft.com/office/powerpoint/2010/main" val="2527489474"/>
              </p:ext>
            </p:extLst>
          </p:nvPr>
        </p:nvGraphicFramePr>
        <p:xfrm>
          <a:off x="1507902" y="493718"/>
          <a:ext cx="9771797" cy="511727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2102318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9AECD-D975-2540-FF69-35F0177D8DE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E515CC5-266F-0092-EA01-4353ABAC8867}"/>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BD3F912E-9FE5-0CBB-16D5-F6198A78005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6A91DDC3-81BA-F2A9-59B5-7663F0F1FABD}"/>
              </a:ext>
            </a:extLst>
          </p:cNvPr>
          <p:cNvSpPr txBox="1"/>
          <p:nvPr/>
        </p:nvSpPr>
        <p:spPr>
          <a:xfrm>
            <a:off x="3251886" y="6031488"/>
            <a:ext cx="9771797" cy="307777"/>
          </a:xfrm>
          <a:prstGeom prst="rect">
            <a:avLst/>
          </a:prstGeom>
          <a:noFill/>
        </p:spPr>
        <p:txBody>
          <a:bodyPr wrap="square">
            <a:spAutoFit/>
          </a:bodyPr>
          <a:lstStyle/>
          <a:p>
            <a:r>
              <a:rPr lang="lt-LT" sz="1400" i="1" dirty="0"/>
              <a:t>10.2. Įvertinkite, kiek korumpuotos, Jūsų nuomone, yra finansinės institucijos.</a:t>
            </a:r>
          </a:p>
        </p:txBody>
      </p:sp>
      <p:sp>
        <p:nvSpPr>
          <p:cNvPr id="5" name="TextBox 4">
            <a:extLst>
              <a:ext uri="{FF2B5EF4-FFF2-40B4-BE49-F238E27FC236}">
                <a16:creationId xmlns:a16="http://schemas.microsoft.com/office/drawing/2014/main" id="{FAF1AD6D-4BBC-5683-03B4-13F336C8CAAB}"/>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8" name="Grupė 7">
            <a:extLst>
              <a:ext uri="{FF2B5EF4-FFF2-40B4-BE49-F238E27FC236}">
                <a16:creationId xmlns:a16="http://schemas.microsoft.com/office/drawing/2014/main" id="{A58152B8-8958-2B55-46BE-B53F001976AB}"/>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FD1087A9-AFF3-BFD3-075D-62CAD52D289A}"/>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1BE96CEC-5536-607D-2C8F-54DA4C813FF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6954D906-2CBA-1FF1-A9DC-FE3ABE19030C}"/>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7B38EE8-7383-EFF3-7B42-ED3E7F5DD63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5C53F406-42DD-8FCC-1F1D-1808D305D7B2}"/>
              </a:ext>
            </a:extLst>
          </p:cNvPr>
          <p:cNvGraphicFramePr>
            <a:graphicFrameLocks/>
          </p:cNvGraphicFramePr>
          <p:nvPr>
            <p:extLst>
              <p:ext uri="{D42A27DB-BD31-4B8C-83A1-F6EECF244321}">
                <p14:modId xmlns:p14="http://schemas.microsoft.com/office/powerpoint/2010/main" val="3536446437"/>
              </p:ext>
            </p:extLst>
          </p:nvPr>
        </p:nvGraphicFramePr>
        <p:xfrm>
          <a:off x="409434" y="477672"/>
          <a:ext cx="11551688" cy="53499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2099911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616629-C926-6B29-0EAC-23055D220D3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8052D117-3C02-DCCC-A9A5-5934D04D93C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B7E7635-1D93-6934-74FE-0F4D3175BB5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F24A5A5-EFB7-D5C4-2CAE-A520C48CC944}"/>
              </a:ext>
            </a:extLst>
          </p:cNvPr>
          <p:cNvSpPr txBox="1"/>
          <p:nvPr/>
        </p:nvSpPr>
        <p:spPr>
          <a:xfrm>
            <a:off x="3123538" y="5753809"/>
            <a:ext cx="9771797" cy="307777"/>
          </a:xfrm>
          <a:prstGeom prst="rect">
            <a:avLst/>
          </a:prstGeom>
          <a:noFill/>
        </p:spPr>
        <p:txBody>
          <a:bodyPr wrap="square">
            <a:spAutoFit/>
          </a:bodyPr>
          <a:lstStyle/>
          <a:p>
            <a:r>
              <a:rPr lang="lt-LT" sz="1400" i="1" dirty="0"/>
              <a:t>10.2. Įvertinkite, kiek korumpuotos, Jūsų nuomone, yra </a:t>
            </a:r>
            <a:r>
              <a:rPr lang="lt-LT" sz="1400" i="1" dirty="0" err="1"/>
              <a:t>soc</a:t>
            </a:r>
            <a:r>
              <a:rPr lang="lt-LT" sz="1400" i="1" dirty="0"/>
              <a:t>. apsaugos institucijos.</a:t>
            </a:r>
          </a:p>
        </p:txBody>
      </p:sp>
      <p:sp>
        <p:nvSpPr>
          <p:cNvPr id="5" name="TextBox 4">
            <a:extLst>
              <a:ext uri="{FF2B5EF4-FFF2-40B4-BE49-F238E27FC236}">
                <a16:creationId xmlns:a16="http://schemas.microsoft.com/office/drawing/2014/main" id="{3E06EAF3-D113-93D7-7C76-63EB90A6D088}"/>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7A76A2D6-0C2F-A763-AD38-2C78F958025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FD5C8E99-E47A-540D-F2CF-21254A6B9DB8}"/>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28A6D095-1AD9-5092-8B1C-C0BD8E5518C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A0BAB5F4-97B4-D701-6FE4-0965713AE08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0739BF71-5190-CE11-AC58-6E44D6A35E6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F1C5E973-654D-BE2E-429B-4EB9D0DFC30D}"/>
              </a:ext>
            </a:extLst>
          </p:cNvPr>
          <p:cNvGraphicFramePr>
            <a:graphicFrameLocks/>
          </p:cNvGraphicFramePr>
          <p:nvPr>
            <p:extLst>
              <p:ext uri="{D42A27DB-BD31-4B8C-83A1-F6EECF244321}">
                <p14:modId xmlns:p14="http://schemas.microsoft.com/office/powerpoint/2010/main" val="4152508958"/>
              </p:ext>
            </p:extLst>
          </p:nvPr>
        </p:nvGraphicFramePr>
        <p:xfrm>
          <a:off x="764275" y="423080"/>
          <a:ext cx="10686197" cy="529315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439302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BB1AD0-4F07-E197-3BC0-9606F2598254}"/>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CECA559-05E0-4101-315A-E1E519F43AD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E841C6F-5903-CC5A-0934-E2B19784473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1683472-6CE1-D5FD-C15B-3638009A34A1}"/>
              </a:ext>
            </a:extLst>
          </p:cNvPr>
          <p:cNvSpPr txBox="1"/>
          <p:nvPr/>
        </p:nvSpPr>
        <p:spPr>
          <a:xfrm>
            <a:off x="3057951" y="5938012"/>
            <a:ext cx="9771797" cy="307777"/>
          </a:xfrm>
          <a:prstGeom prst="rect">
            <a:avLst/>
          </a:prstGeom>
          <a:noFill/>
        </p:spPr>
        <p:txBody>
          <a:bodyPr wrap="square">
            <a:spAutoFit/>
          </a:bodyPr>
          <a:lstStyle/>
          <a:p>
            <a:r>
              <a:rPr lang="lt-LT" sz="1400" i="1" dirty="0"/>
              <a:t>10.2. Įvertinkite, kiek korumpuotos, Jūsų nuomone, yra transporto ir susisiekimo institucijos.</a:t>
            </a:r>
          </a:p>
        </p:txBody>
      </p:sp>
      <p:sp>
        <p:nvSpPr>
          <p:cNvPr id="5" name="TextBox 4">
            <a:extLst>
              <a:ext uri="{FF2B5EF4-FFF2-40B4-BE49-F238E27FC236}">
                <a16:creationId xmlns:a16="http://schemas.microsoft.com/office/drawing/2014/main" id="{A2515F3B-4116-3469-3A19-9C6711EE752C}"/>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BDE99E2F-5E43-144D-C379-4120A65EA9E6}"/>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DE02132F-632A-E0FC-123B-E589CBE89118}"/>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12E186C6-4CB1-D29C-4542-2E9147AECED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E657D82E-7A04-2D26-986E-68F7604B1669}"/>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C64712FA-F7B3-6ED8-8042-2D292744520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B16B15B2-F702-6B98-6907-9066B7328C9F}"/>
              </a:ext>
            </a:extLst>
          </p:cNvPr>
          <p:cNvGraphicFramePr>
            <a:graphicFrameLocks/>
          </p:cNvGraphicFramePr>
          <p:nvPr>
            <p:extLst>
              <p:ext uri="{D42A27DB-BD31-4B8C-83A1-F6EECF244321}">
                <p14:modId xmlns:p14="http://schemas.microsoft.com/office/powerpoint/2010/main" val="2934045123"/>
              </p:ext>
            </p:extLst>
          </p:nvPr>
        </p:nvGraphicFramePr>
        <p:xfrm>
          <a:off x="780197" y="534935"/>
          <a:ext cx="10631605" cy="53499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1637936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375D8EF-A902-2D6D-E0E7-70D21A7D8B36}"/>
              </a:ext>
            </a:extLst>
          </p:cNvPr>
          <p:cNvGrpSpPr>
            <a:grpSpLocks noChangeAspect="1"/>
          </p:cNvGrpSpPr>
          <p:nvPr/>
        </p:nvGrpSpPr>
        <p:grpSpPr>
          <a:xfrm>
            <a:off x="0" y="-412954"/>
            <a:ext cx="12192000" cy="7293388"/>
            <a:chOff x="0" y="0"/>
            <a:chExt cx="24384000" cy="13715999"/>
          </a:xfrm>
        </p:grpSpPr>
        <p:sp>
          <p:nvSpPr>
            <p:cNvPr id="5" name="Freeform 3">
              <a:extLst>
                <a:ext uri="{FF2B5EF4-FFF2-40B4-BE49-F238E27FC236}">
                  <a16:creationId xmlns:a16="http://schemas.microsoft.com/office/drawing/2014/main" id="{3FD6CBC8-7310-5079-8194-2849A1F6E342}"/>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ADF16F7A-E40B-C531-ABA9-1C5EC1243BA7}"/>
              </a:ext>
            </a:extLst>
          </p:cNvPr>
          <p:cNvSpPr txBox="1"/>
          <p:nvPr/>
        </p:nvSpPr>
        <p:spPr>
          <a:xfrm>
            <a:off x="2532226" y="5715671"/>
            <a:ext cx="9771797" cy="307777"/>
          </a:xfrm>
          <a:prstGeom prst="rect">
            <a:avLst/>
          </a:prstGeom>
          <a:noFill/>
        </p:spPr>
        <p:txBody>
          <a:bodyPr wrap="square">
            <a:spAutoFit/>
          </a:bodyPr>
          <a:lstStyle/>
          <a:p>
            <a:r>
              <a:rPr lang="lt-LT" sz="1400" i="1" dirty="0"/>
              <a:t>10.2. Įvertinkite, kiek korumpuotos, Jūsų nuomone, yra su sveikatos priežiūra ir apsauga susijusios institucijos.</a:t>
            </a:r>
          </a:p>
        </p:txBody>
      </p:sp>
      <p:sp>
        <p:nvSpPr>
          <p:cNvPr id="4" name="TextBox 3">
            <a:extLst>
              <a:ext uri="{FF2B5EF4-FFF2-40B4-BE49-F238E27FC236}">
                <a16:creationId xmlns:a16="http://schemas.microsoft.com/office/drawing/2014/main" id="{2742C3AC-CC34-2AC3-85FF-39B7F40A63C8}"/>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163F5232-B88E-4693-003D-82A7859A33E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7B276FF7-6242-C187-A9B8-AC79E79AC82B}"/>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76E2A174-3D81-5A03-93AC-6DFD018D87E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8B7848CE-8675-9689-2CAD-71689740610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E122668D-42A2-5634-86B6-62C8EDB62B4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83339B0C-677C-B424-9B98-C9783CD1931A}"/>
              </a:ext>
            </a:extLst>
          </p:cNvPr>
          <p:cNvGraphicFramePr>
            <a:graphicFrameLocks/>
          </p:cNvGraphicFramePr>
          <p:nvPr>
            <p:extLst>
              <p:ext uri="{D42A27DB-BD31-4B8C-83A1-F6EECF244321}">
                <p14:modId xmlns:p14="http://schemas.microsoft.com/office/powerpoint/2010/main" val="1180967172"/>
              </p:ext>
            </p:extLst>
          </p:nvPr>
        </p:nvGraphicFramePr>
        <p:xfrm>
          <a:off x="1442472" y="555649"/>
          <a:ext cx="9885170" cy="510001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6697558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75E4BD-2F00-7BBF-EB4D-E1CFE77813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5D1002E9-E8C9-FC19-8361-4A280D7330F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9D6C369F-696C-6977-C5B9-AB2B842E1A5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479B7EC2-94D0-7EDC-DE92-D6784DF30AC4}"/>
              </a:ext>
            </a:extLst>
          </p:cNvPr>
          <p:cNvSpPr txBox="1"/>
          <p:nvPr/>
        </p:nvSpPr>
        <p:spPr>
          <a:xfrm>
            <a:off x="2504423" y="5792664"/>
            <a:ext cx="9771797" cy="307777"/>
          </a:xfrm>
          <a:prstGeom prst="rect">
            <a:avLst/>
          </a:prstGeom>
          <a:noFill/>
        </p:spPr>
        <p:txBody>
          <a:bodyPr wrap="square">
            <a:spAutoFit/>
          </a:bodyPr>
          <a:lstStyle/>
          <a:p>
            <a:r>
              <a:rPr lang="lt-LT" sz="1400" i="1" dirty="0"/>
              <a:t>10.2. Įvertinkite, kiek korumpuotos, Jūsų nuomone, yra teisėsaugos, migracijos, saugumo ir kariuomenės institucijos.</a:t>
            </a:r>
          </a:p>
        </p:txBody>
      </p:sp>
      <p:sp>
        <p:nvSpPr>
          <p:cNvPr id="5" name="TextBox 4">
            <a:extLst>
              <a:ext uri="{FF2B5EF4-FFF2-40B4-BE49-F238E27FC236}">
                <a16:creationId xmlns:a16="http://schemas.microsoft.com/office/drawing/2014/main" id="{BE79B0E7-082C-18CB-2D80-2E5210B2671B}"/>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2688B53F-78C7-3ADE-E0E3-A390B5EE2570}"/>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A4E14DEA-5D84-235F-DEE0-FDF0BB4F4768}"/>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2B500412-3296-7E8C-C971-491424807D2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6CE3A4CC-3A8A-9AD6-7F9C-C77B6BCA13A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A18844AE-4AE2-203A-1FFC-EAF1A37C806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6D6BBA22-4016-1F59-603B-53BC88376569}"/>
              </a:ext>
            </a:extLst>
          </p:cNvPr>
          <p:cNvGraphicFramePr>
            <a:graphicFrameLocks/>
          </p:cNvGraphicFramePr>
          <p:nvPr>
            <p:extLst>
              <p:ext uri="{D42A27DB-BD31-4B8C-83A1-F6EECF244321}">
                <p14:modId xmlns:p14="http://schemas.microsoft.com/office/powerpoint/2010/main" val="4122410459"/>
              </p:ext>
            </p:extLst>
          </p:nvPr>
        </p:nvGraphicFramePr>
        <p:xfrm>
          <a:off x="230878" y="548640"/>
          <a:ext cx="11343524" cy="52440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3471933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06CBBE-6BFE-8EF0-223B-AE44D6EA2DD9}"/>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0AD11AC3-0E52-F0F0-9461-25839A37B16D}"/>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9C66DDF-4F09-2FBD-39D7-7D22284C518A}"/>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C374B73-69C1-7302-C0B0-A9B990A45F3C}"/>
              </a:ext>
            </a:extLst>
          </p:cNvPr>
          <p:cNvSpPr txBox="1"/>
          <p:nvPr/>
        </p:nvSpPr>
        <p:spPr>
          <a:xfrm>
            <a:off x="2832931" y="5822573"/>
            <a:ext cx="9771797" cy="307777"/>
          </a:xfrm>
          <a:prstGeom prst="rect">
            <a:avLst/>
          </a:prstGeom>
          <a:noFill/>
        </p:spPr>
        <p:txBody>
          <a:bodyPr wrap="square">
            <a:spAutoFit/>
          </a:bodyPr>
          <a:lstStyle/>
          <a:p>
            <a:r>
              <a:rPr lang="lt-LT" sz="1400" i="1" dirty="0"/>
              <a:t>10.2. Įvertinkite, kiek korumpuotos, Jūsų nuomone, yra </a:t>
            </a:r>
            <a:r>
              <a:rPr lang="pt-BR" sz="1400" i="1" dirty="0"/>
              <a:t>aplinkos apsaugos ir teritorijų priežiūros </a:t>
            </a:r>
            <a:r>
              <a:rPr lang="lt-LT" sz="1400" i="1" dirty="0"/>
              <a:t>institucijos.</a:t>
            </a:r>
          </a:p>
        </p:txBody>
      </p:sp>
      <p:sp>
        <p:nvSpPr>
          <p:cNvPr id="5" name="TextBox 4">
            <a:extLst>
              <a:ext uri="{FF2B5EF4-FFF2-40B4-BE49-F238E27FC236}">
                <a16:creationId xmlns:a16="http://schemas.microsoft.com/office/drawing/2014/main" id="{D994B0DC-BC47-EB9F-3677-0E42814E411D}"/>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82C59DFC-222E-E6C1-7F8D-3F55F698702C}"/>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7D760078-0FC7-CEB4-261F-7BB8033ACEC5}"/>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30DDEA35-F0AB-C18C-C603-3CF7D2A0AF3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B94342D3-7015-C973-5ED9-9DC14ECBC54C}"/>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234EB495-5834-4660-AE03-D880EAE8608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14AD8C4B-1C65-99CE-F92F-EFABA10CF351}"/>
              </a:ext>
            </a:extLst>
          </p:cNvPr>
          <p:cNvGraphicFramePr>
            <a:graphicFrameLocks/>
          </p:cNvGraphicFramePr>
          <p:nvPr>
            <p:extLst>
              <p:ext uri="{D42A27DB-BD31-4B8C-83A1-F6EECF244321}">
                <p14:modId xmlns:p14="http://schemas.microsoft.com/office/powerpoint/2010/main" val="2923381296"/>
              </p:ext>
            </p:extLst>
          </p:nvPr>
        </p:nvGraphicFramePr>
        <p:xfrm>
          <a:off x="1337481" y="273778"/>
          <a:ext cx="10332171" cy="538193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2217303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E72AE-E2B0-B1E8-7A76-547318E0A530}"/>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BAD3A71-B98F-CC00-621D-63A7F2CC490C}"/>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4A272AA-8A80-F6C0-9034-2B3B86FAB1D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CDF70EA2-3D98-314E-20FD-082733B77991}"/>
              </a:ext>
            </a:extLst>
          </p:cNvPr>
          <p:cNvSpPr txBox="1"/>
          <p:nvPr/>
        </p:nvSpPr>
        <p:spPr>
          <a:xfrm>
            <a:off x="2877177" y="5759584"/>
            <a:ext cx="9771797" cy="307777"/>
          </a:xfrm>
          <a:prstGeom prst="rect">
            <a:avLst/>
          </a:prstGeom>
          <a:noFill/>
        </p:spPr>
        <p:txBody>
          <a:bodyPr wrap="square">
            <a:spAutoFit/>
          </a:bodyPr>
          <a:lstStyle/>
          <a:p>
            <a:r>
              <a:rPr lang="lt-LT" sz="1400" i="1" dirty="0"/>
              <a:t>10.2. Įvertinkite, kiek korumpuotos, Jūsų nuomone, yra energetikos sektoriaus institucijos.</a:t>
            </a:r>
          </a:p>
        </p:txBody>
      </p:sp>
      <p:sp>
        <p:nvSpPr>
          <p:cNvPr id="5" name="TextBox 4">
            <a:extLst>
              <a:ext uri="{FF2B5EF4-FFF2-40B4-BE49-F238E27FC236}">
                <a16:creationId xmlns:a16="http://schemas.microsoft.com/office/drawing/2014/main" id="{A649CC7B-7EEF-47E0-4757-8E1C2A327FD7}"/>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0B81092E-1FA0-3260-BDA3-1CA646E1D44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2AA22AF4-48F0-A876-D6A5-5D3D135FEB5E}"/>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2B9856AB-F540-5A13-C643-DF71FDD2087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FA05EAC7-18E0-7922-1D73-7F1E577A4B3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22045416-B843-63DA-D0F3-DF03B9CFA19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5A30DA1C-1512-F09E-F453-94F92D9FFCC9}"/>
              </a:ext>
            </a:extLst>
          </p:cNvPr>
          <p:cNvGraphicFramePr>
            <a:graphicFrameLocks/>
          </p:cNvGraphicFramePr>
          <p:nvPr>
            <p:extLst>
              <p:ext uri="{D42A27DB-BD31-4B8C-83A1-F6EECF244321}">
                <p14:modId xmlns:p14="http://schemas.microsoft.com/office/powerpoint/2010/main" val="3135814961"/>
              </p:ext>
            </p:extLst>
          </p:nvPr>
        </p:nvGraphicFramePr>
        <p:xfrm>
          <a:off x="859809" y="790638"/>
          <a:ext cx="10617957" cy="47390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2700074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3802"/>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aphicFrame>
        <p:nvGraphicFramePr>
          <p:cNvPr id="10" name="Diagrama 9">
            <a:extLst>
              <a:ext uri="{FF2B5EF4-FFF2-40B4-BE49-F238E27FC236}">
                <a16:creationId xmlns:a16="http://schemas.microsoft.com/office/drawing/2014/main" id="{FEF9D493-497C-D2D3-1606-FDABB0BE21C0}"/>
              </a:ext>
            </a:extLst>
          </p:cNvPr>
          <p:cNvGraphicFramePr>
            <a:graphicFrameLocks/>
          </p:cNvGraphicFramePr>
          <p:nvPr>
            <p:extLst>
              <p:ext uri="{D42A27DB-BD31-4B8C-83A1-F6EECF244321}">
                <p14:modId xmlns:p14="http://schemas.microsoft.com/office/powerpoint/2010/main" val="39406076"/>
              </p:ext>
            </p:extLst>
          </p:nvPr>
        </p:nvGraphicFramePr>
        <p:xfrm>
          <a:off x="296424" y="661933"/>
          <a:ext cx="11445871" cy="5126077"/>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Box 8">
            <a:extLst>
              <a:ext uri="{FF2B5EF4-FFF2-40B4-BE49-F238E27FC236}">
                <a16:creationId xmlns:a16="http://schemas.microsoft.com/office/drawing/2014/main" id="{61BC689B-3909-BE4A-35F4-6E134AA9FB29}"/>
              </a:ext>
            </a:extLst>
          </p:cNvPr>
          <p:cNvSpPr txBox="1"/>
          <p:nvPr/>
        </p:nvSpPr>
        <p:spPr>
          <a:xfrm>
            <a:off x="-24929" y="6322612"/>
            <a:ext cx="5064453" cy="523220"/>
          </a:xfrm>
          <a:prstGeom prst="rect">
            <a:avLst/>
          </a:prstGeom>
          <a:noFill/>
        </p:spPr>
        <p:txBody>
          <a:bodyPr wrap="square" rtlCol="0">
            <a:spAutoFit/>
          </a:body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911989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4690A-AF02-EFDF-3312-6D59E31E2E5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2D11CC2-634E-4A00-666F-8743EFA120E8}"/>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0D91E998-491A-49D4-6F0D-74F60E4FB4FB}"/>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210617A-C67D-5D72-9B80-3228097016F0}"/>
              </a:ext>
            </a:extLst>
          </p:cNvPr>
          <p:cNvSpPr txBox="1"/>
          <p:nvPr/>
        </p:nvSpPr>
        <p:spPr>
          <a:xfrm>
            <a:off x="3271419" y="5690143"/>
            <a:ext cx="9771797" cy="307777"/>
          </a:xfrm>
          <a:prstGeom prst="rect">
            <a:avLst/>
          </a:prstGeom>
          <a:noFill/>
        </p:spPr>
        <p:txBody>
          <a:bodyPr wrap="square">
            <a:spAutoFit/>
          </a:bodyPr>
          <a:lstStyle/>
          <a:p>
            <a:r>
              <a:rPr lang="lt-LT" sz="1400" i="1" dirty="0"/>
              <a:t>10.2. Įvertinkite, kiek korumpuotos, Jūsų nuomone, yra kultūros, švietimo, sporto institucijos.</a:t>
            </a:r>
          </a:p>
        </p:txBody>
      </p:sp>
      <p:sp>
        <p:nvSpPr>
          <p:cNvPr id="5" name="TextBox 4">
            <a:extLst>
              <a:ext uri="{FF2B5EF4-FFF2-40B4-BE49-F238E27FC236}">
                <a16:creationId xmlns:a16="http://schemas.microsoft.com/office/drawing/2014/main" id="{6772514F-988F-7442-4A52-FE4ECE3C01E2}"/>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817FB21A-C2BF-4065-BBC1-A3BC9EADB24A}"/>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69023854-60C5-63C5-9004-FC3F8398BC3F}"/>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028EEBA-295A-BA57-8BC7-1F235F9A5FA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0B28AA97-11D9-527A-8544-DF8CF203F4E3}"/>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B81484E4-D85C-A37A-9B91-1F81AD3AF28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7AF1AE48-0CFD-C0AB-B13A-A1B0D9CB413C}"/>
              </a:ext>
            </a:extLst>
          </p:cNvPr>
          <p:cNvGraphicFramePr>
            <a:graphicFrameLocks/>
          </p:cNvGraphicFramePr>
          <p:nvPr>
            <p:extLst>
              <p:ext uri="{D42A27DB-BD31-4B8C-83A1-F6EECF244321}">
                <p14:modId xmlns:p14="http://schemas.microsoft.com/office/powerpoint/2010/main" val="4159601475"/>
              </p:ext>
            </p:extLst>
          </p:nvPr>
        </p:nvGraphicFramePr>
        <p:xfrm>
          <a:off x="1739968" y="661933"/>
          <a:ext cx="9396605" cy="453786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3583438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74D27-37FF-62A7-2FF9-ABBB11879AC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71E0EB3-3CBA-C74E-22A8-4C4DA6F68D1A}"/>
              </a:ext>
            </a:extLst>
          </p:cNvPr>
          <p:cNvGrpSpPr>
            <a:grpSpLocks noChangeAspect="1"/>
          </p:cNvGrpSpPr>
          <p:nvPr/>
        </p:nvGrpSpPr>
        <p:grpSpPr>
          <a:xfrm>
            <a:off x="0" y="-22433"/>
            <a:ext cx="12192000" cy="6857999"/>
            <a:chOff x="0" y="0"/>
            <a:chExt cx="24384000" cy="13715999"/>
          </a:xfrm>
        </p:grpSpPr>
        <p:sp>
          <p:nvSpPr>
            <p:cNvPr id="3" name="Freeform 3">
              <a:extLst>
                <a:ext uri="{FF2B5EF4-FFF2-40B4-BE49-F238E27FC236}">
                  <a16:creationId xmlns:a16="http://schemas.microsoft.com/office/drawing/2014/main" id="{5AB6A546-7D45-299C-A974-61FC184FF4C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F6C4F214-9B0D-CDFD-D31B-A08FEF00E1C1}"/>
              </a:ext>
            </a:extLst>
          </p:cNvPr>
          <p:cNvSpPr txBox="1"/>
          <p:nvPr/>
        </p:nvSpPr>
        <p:spPr>
          <a:xfrm>
            <a:off x="3593276" y="5959990"/>
            <a:ext cx="6432979" cy="307777"/>
          </a:xfrm>
          <a:prstGeom prst="rect">
            <a:avLst/>
          </a:prstGeom>
          <a:noFill/>
        </p:spPr>
        <p:txBody>
          <a:bodyPr wrap="square">
            <a:spAutoFit/>
          </a:bodyPr>
          <a:lstStyle/>
          <a:p>
            <a:r>
              <a:rPr lang="lt-LT" sz="1400" i="1" dirty="0"/>
              <a:t>10.2. Įvertinkite, kiek korumpuotos, Jūsų nuomone, yra teisinių paslaugų institucijos.</a:t>
            </a:r>
          </a:p>
        </p:txBody>
      </p:sp>
      <p:sp>
        <p:nvSpPr>
          <p:cNvPr id="5" name="TextBox 4">
            <a:extLst>
              <a:ext uri="{FF2B5EF4-FFF2-40B4-BE49-F238E27FC236}">
                <a16:creationId xmlns:a16="http://schemas.microsoft.com/office/drawing/2014/main" id="{DD7A44B0-92B0-0374-0D6C-095FA924DA10}"/>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5F78C44D-1616-8FE9-71D0-E3E9BF484582}"/>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1CB78A5B-88A6-CA58-B6C6-B17F32350976}"/>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0D1A06A5-C96C-F70E-3177-31FC5F3AAE6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1BF03030-A2CD-8C16-892F-CECEDD3D748E}"/>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0E35C695-AEB5-78CF-0267-3675D61187B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1B9F74E7-3E02-81D3-3CE3-94E7DCB657B5}"/>
              </a:ext>
            </a:extLst>
          </p:cNvPr>
          <p:cNvGraphicFramePr>
            <a:graphicFrameLocks/>
          </p:cNvGraphicFramePr>
          <p:nvPr>
            <p:extLst>
              <p:ext uri="{D42A27DB-BD31-4B8C-83A1-F6EECF244321}">
                <p14:modId xmlns:p14="http://schemas.microsoft.com/office/powerpoint/2010/main" val="3325101970"/>
              </p:ext>
            </p:extLst>
          </p:nvPr>
        </p:nvGraphicFramePr>
        <p:xfrm>
          <a:off x="723331" y="791570"/>
          <a:ext cx="11237791" cy="472212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971354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7B5078F1-879B-D8C4-30B1-FF1385B777AB}"/>
              </a:ext>
            </a:extLst>
          </p:cNvPr>
          <p:cNvSpPr txBox="1"/>
          <p:nvPr/>
        </p:nvSpPr>
        <p:spPr>
          <a:xfrm>
            <a:off x="412825" y="1516017"/>
            <a:ext cx="11366349" cy="2831544"/>
          </a:xfrm>
          <a:prstGeom prst="rect">
            <a:avLst/>
          </a:prstGeom>
          <a:noFill/>
        </p:spPr>
        <p:txBody>
          <a:bodyPr wrap="square" rtlCol="0">
            <a:spAutoFit/>
          </a:bodyPr>
          <a:lstStyle/>
          <a:p>
            <a:pPr marL="285750" indent="-285750" algn="just" rtl="0" eaLnBrk="1" fontAlgn="ctr" latinLnBrk="0" hangingPunct="1">
              <a:spcBef>
                <a:spcPts val="0"/>
              </a:spcBef>
              <a:spcAft>
                <a:spcPts val="0"/>
              </a:spcAft>
              <a:buBlip>
                <a:blip r:embed="rId3"/>
              </a:buBlip>
            </a:pPr>
            <a:endParaRPr lang="lt-LT" sz="1600" dirty="0"/>
          </a:p>
          <a:p>
            <a:pPr algn="just" rtl="0" eaLnBrk="1" fontAlgn="ctr" latinLnBrk="0" hangingPunct="1">
              <a:spcBef>
                <a:spcPts val="0"/>
              </a:spcBef>
              <a:spcAft>
                <a:spcPts val="0"/>
              </a:spcAft>
            </a:pPr>
            <a:r>
              <a:rPr lang="lt-LT" sz="1600" dirty="0">
                <a:cs typeface="Times New Roman" pitchFamily="18" charset="0"/>
              </a:rPr>
              <a:t>Valstybės tarnautojai vertino konkrečių ministerijų ar įstaigų korumpuotumo lygį. Virš 25 % valstybės tarnautojų nurodė kaip labai korumpuotas šias institucijas:</a:t>
            </a:r>
            <a:r>
              <a:rPr lang="en-US" sz="1600" dirty="0">
                <a:cs typeface="Times New Roman" pitchFamily="18" charset="0"/>
              </a:rPr>
              <a:t> a</a:t>
            </a:r>
            <a:r>
              <a:rPr lang="lt-LT" sz="1600" dirty="0" err="1">
                <a:cs typeface="Times New Roman" pitchFamily="18" charset="0"/>
              </a:rPr>
              <a:t>pylinkių</a:t>
            </a:r>
            <a:r>
              <a:rPr lang="lt-LT" sz="1600" dirty="0">
                <a:cs typeface="Times New Roman" pitchFamily="18" charset="0"/>
              </a:rPr>
              <a:t> teismai - 29% (buvo 25 %), statybos skyrius - 44 % (buvo 43 %), architektūros ir urbanistikos skyrius / Teritorijų planavimo skyrius - 39 % (buvo 41 %), žemės duomenų skyrius - 32 % (buvo 31 %),  viešųjų pirkimų skyrius/ komisija - 30 % (buvo 30 %), savivaldybės administracija - 28 % (buvo 25 %), taryba - 28 % (buvo 25 %), meras - 27 % (buvo 25 %), sveikatos apsaugos ministerijos ir jai pavaldžios įstaigos - 29 % (buvo 33 %), energetikos ministerija ir jai pavaldžios įstaigos - 26 % (buvo 28 %), miestų ir rajonų ligoninės - 36 % (buvo 38 %), respublikinės ligoninės / klinikos - 33 % (buvo 35 %), AB “Ignitis Grupė” - 26 % (buvo 25 %)</a:t>
            </a:r>
            <a:r>
              <a:rPr lang="en-US" sz="1600" dirty="0">
                <a:cs typeface="Times New Roman" pitchFamily="18" charset="0"/>
              </a:rPr>
              <a:t>.</a:t>
            </a:r>
            <a:endParaRPr lang="lt-LT" sz="1600" dirty="0"/>
          </a:p>
          <a:p>
            <a:pPr marL="342900" indent="-342900" algn="just" fontAlgn="ctr">
              <a:buFont typeface="+mj-lt"/>
              <a:buAutoNum type="arabicPeriod"/>
            </a:pPr>
            <a:endParaRPr lang="lt-LT" sz="1600" dirty="0"/>
          </a:p>
          <a:p>
            <a:pPr marL="342900" indent="-342900" algn="just" rtl="0" eaLnBrk="1" fontAlgn="ctr" latinLnBrk="0" hangingPunct="1">
              <a:spcBef>
                <a:spcPts val="0"/>
              </a:spcBef>
              <a:spcAft>
                <a:spcPts val="0"/>
              </a:spcAft>
              <a:buFont typeface="+mj-lt"/>
              <a:buAutoNum type="arabicPeriod"/>
            </a:pPr>
            <a:endParaRPr lang="lt-LT" sz="1600" dirty="0"/>
          </a:p>
          <a:p>
            <a:pPr algn="just" rtl="0" eaLnBrk="1" fontAlgn="ctr" latinLnBrk="0" hangingPunct="1">
              <a:spcBef>
                <a:spcPts val="0"/>
              </a:spcBef>
              <a:spcAft>
                <a:spcPts val="0"/>
              </a:spcAft>
            </a:pPr>
            <a:endParaRPr lang="lt-LT" sz="1600" dirty="0"/>
          </a:p>
        </p:txBody>
      </p:sp>
      <p:sp>
        <p:nvSpPr>
          <p:cNvPr id="4" name="TextBox 3">
            <a:extLst>
              <a:ext uri="{FF2B5EF4-FFF2-40B4-BE49-F238E27FC236}">
                <a16:creationId xmlns:a16="http://schemas.microsoft.com/office/drawing/2014/main" id="{BF2FCDDC-A785-17ED-0C6C-3B08FD91EE0A}"/>
              </a:ext>
            </a:extLst>
          </p:cNvPr>
          <p:cNvSpPr txBox="1"/>
          <p:nvPr/>
        </p:nvSpPr>
        <p:spPr>
          <a:xfrm>
            <a:off x="0" y="629721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2F4D5103-3AD0-50EE-27FE-4831A7360B80}"/>
              </a:ext>
            </a:extLst>
          </p:cNvPr>
          <p:cNvSpPr txBox="1"/>
          <p:nvPr/>
        </p:nvSpPr>
        <p:spPr>
          <a:xfrm>
            <a:off x="1887179" y="423403"/>
            <a:ext cx="8122674" cy="464871"/>
          </a:xfrm>
          <a:prstGeom prst="rect">
            <a:avLst/>
          </a:prstGeom>
          <a:noFill/>
        </p:spPr>
        <p:txBody>
          <a:bodyPr wrap="square">
            <a:spAutoFit/>
          </a:bodyPr>
          <a:lstStyle/>
          <a:p>
            <a:pPr algn="ctr">
              <a:lnSpc>
                <a:spcPct val="150000"/>
              </a:lnSpc>
            </a:pPr>
            <a:r>
              <a:rPr lang="lt-LT" sz="1800" b="1" spc="48" dirty="0">
                <a:solidFill>
                  <a:srgbClr val="302E2C"/>
                </a:solidFill>
              </a:rPr>
              <a:t>Korupcijos paplitimas institucijose</a:t>
            </a:r>
            <a:r>
              <a:rPr lang="en-US" b="1" spc="48" dirty="0">
                <a:solidFill>
                  <a:srgbClr val="302E2C"/>
                </a:solidFill>
              </a:rPr>
              <a:t>: </a:t>
            </a:r>
            <a:r>
              <a:rPr lang="en-US" b="1" spc="48" dirty="0" err="1">
                <a:solidFill>
                  <a:srgbClr val="302E2C"/>
                </a:solidFill>
              </a:rPr>
              <a:t>valstyb</a:t>
            </a:r>
            <a:r>
              <a:rPr lang="lt-LT" b="1" spc="48" dirty="0">
                <a:solidFill>
                  <a:srgbClr val="302E2C"/>
                </a:solidFill>
              </a:rPr>
              <a:t>ės tarnautojai</a:t>
            </a:r>
            <a:endParaRPr lang="lt-LT" sz="1800" b="1" spc="48" dirty="0">
              <a:solidFill>
                <a:srgbClr val="302E2C"/>
              </a:solidFill>
            </a:endParaRPr>
          </a:p>
        </p:txBody>
      </p:sp>
      <p:grpSp>
        <p:nvGrpSpPr>
          <p:cNvPr id="9" name="Grupė 8">
            <a:extLst>
              <a:ext uri="{FF2B5EF4-FFF2-40B4-BE49-F238E27FC236}">
                <a16:creationId xmlns:a16="http://schemas.microsoft.com/office/drawing/2014/main" id="{0064681E-82FA-DE2C-6F39-8934BC6FDB93}"/>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7679DA00-4AB3-4FD8-94DC-98D7A8D2EBC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6D948496-1956-FDBA-59F4-0DFE886906E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4533D107-40B9-AB5D-CA42-E1278E0E56FD}"/>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A4650039-A3EB-F1FD-2A16-F7B6FA8BB78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55560624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Korupcinė patirtis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06389480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2CF165A-A909-E3B1-9FD4-3B2E2302DC7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4C2CF503-6527-B444-4D5F-E696AEFC9DF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5FC74FEA-75F1-4FC9-BFF2-065A82A17EB9}"/>
              </a:ext>
            </a:extLst>
          </p:cNvPr>
          <p:cNvGraphicFramePr>
            <a:graphicFrameLocks/>
          </p:cNvGraphicFramePr>
          <p:nvPr>
            <p:extLst>
              <p:ext uri="{D42A27DB-BD31-4B8C-83A1-F6EECF244321}">
                <p14:modId xmlns:p14="http://schemas.microsoft.com/office/powerpoint/2010/main" val="1643169908"/>
              </p:ext>
            </p:extLst>
          </p:nvPr>
        </p:nvGraphicFramePr>
        <p:xfrm>
          <a:off x="380051" y="448226"/>
          <a:ext cx="11431898" cy="5457549"/>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797BD537-E5DD-8CD8-72E2-0BE03576AC49}"/>
              </a:ext>
            </a:extLst>
          </p:cNvPr>
          <p:cNvSpPr txBox="1"/>
          <p:nvPr/>
        </p:nvSpPr>
        <p:spPr>
          <a:xfrm>
            <a:off x="3652598" y="5920222"/>
            <a:ext cx="7775812" cy="307777"/>
          </a:xfrm>
          <a:prstGeom prst="rect">
            <a:avLst/>
          </a:prstGeom>
          <a:noFill/>
        </p:spPr>
        <p:txBody>
          <a:bodyPr wrap="square">
            <a:spAutoFit/>
          </a:bodyPr>
          <a:lstStyle/>
          <a:p>
            <a:r>
              <a:rPr lang="lt-LT" sz="1400" i="1" dirty="0"/>
              <a:t>11. Ar kyšio davimas, Jūsų nuomone, padeda spręsti problemas? </a:t>
            </a:r>
          </a:p>
        </p:txBody>
      </p:sp>
      <p:sp>
        <p:nvSpPr>
          <p:cNvPr id="7" name="TextBox 6">
            <a:extLst>
              <a:ext uri="{FF2B5EF4-FFF2-40B4-BE49-F238E27FC236}">
                <a16:creationId xmlns:a16="http://schemas.microsoft.com/office/drawing/2014/main" id="{9ADBB52D-0E02-BEA6-DF78-3F052E7C15BE}"/>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4579114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303D671-7FFF-4046-CF9A-42CBB688930D}"/>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FA77B409-1C36-9EC0-534D-2D04971AF62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96919C67-6C8E-1216-A559-11746590895A}"/>
              </a:ext>
            </a:extLst>
          </p:cNvPr>
          <p:cNvSpPr txBox="1"/>
          <p:nvPr/>
        </p:nvSpPr>
        <p:spPr>
          <a:xfrm>
            <a:off x="2532226" y="5687170"/>
            <a:ext cx="9524394" cy="307777"/>
          </a:xfrm>
          <a:prstGeom prst="rect">
            <a:avLst/>
          </a:prstGeom>
          <a:noFill/>
        </p:spPr>
        <p:txBody>
          <a:bodyPr wrap="square">
            <a:spAutoFit/>
          </a:bodyPr>
          <a:lstStyle/>
          <a:p>
            <a:r>
              <a:rPr lang="lt-LT" sz="1400" i="1" dirty="0"/>
              <a:t>12. Ar duotumėte kyšį, norėdamas (-a) išspręsti savo problemas?</a:t>
            </a:r>
            <a:r>
              <a:rPr lang="en-US" sz="1400" i="1" dirty="0"/>
              <a:t> </a:t>
            </a:r>
            <a:r>
              <a:rPr lang="en-US" sz="1400" i="1" dirty="0" err="1"/>
              <a:t>Skliausteliuose</a:t>
            </a:r>
            <a:r>
              <a:rPr lang="en-US" sz="1400" i="1" dirty="0"/>
              <a:t> </a:t>
            </a:r>
            <a:r>
              <a:rPr lang="en-US" sz="1400" i="1" dirty="0" err="1"/>
              <a:t>pateikti</a:t>
            </a:r>
            <a:r>
              <a:rPr lang="en-US" sz="1400" i="1" dirty="0"/>
              <a:t> 2022 m. </a:t>
            </a:r>
            <a:r>
              <a:rPr lang="en-US" sz="1400" i="1" dirty="0" err="1"/>
              <a:t>duomenys</a:t>
            </a:r>
            <a:r>
              <a:rPr lang="en-US" sz="1400" i="1" dirty="0"/>
              <a:t>.</a:t>
            </a:r>
            <a:endParaRPr lang="lt-LT" sz="1400" i="1" dirty="0"/>
          </a:p>
        </p:txBody>
      </p:sp>
      <p:sp>
        <p:nvSpPr>
          <p:cNvPr id="2" name="TextBox 1">
            <a:extLst>
              <a:ext uri="{FF2B5EF4-FFF2-40B4-BE49-F238E27FC236}">
                <a16:creationId xmlns:a16="http://schemas.microsoft.com/office/drawing/2014/main" id="{81485EFE-13DA-C72D-5141-2556A2611533}"/>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1C3954A4-75F2-A89D-1D30-E47A8F282803}"/>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8A724F85-20DD-7979-048C-FE0A80A7502E}"/>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401161AC-4DD4-806C-E0B1-8F44FB15CF3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E3631A8E-4BE3-8C3C-83A4-2368F7D7BB3B}"/>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0E56D24-A72C-630E-EE77-62902E6156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21B1EA59-898D-9FA9-5C15-31531D695B6A}"/>
              </a:ext>
            </a:extLst>
          </p:cNvPr>
          <p:cNvGraphicFramePr>
            <a:graphicFrameLocks/>
          </p:cNvGraphicFramePr>
          <p:nvPr>
            <p:extLst>
              <p:ext uri="{D42A27DB-BD31-4B8C-83A1-F6EECF244321}">
                <p14:modId xmlns:p14="http://schemas.microsoft.com/office/powerpoint/2010/main" val="1595837689"/>
              </p:ext>
            </p:extLst>
          </p:nvPr>
        </p:nvGraphicFramePr>
        <p:xfrm>
          <a:off x="494109" y="661933"/>
          <a:ext cx="11203781" cy="475418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Diagrama 11">
            <a:extLst>
              <a:ext uri="{FF2B5EF4-FFF2-40B4-BE49-F238E27FC236}">
                <a16:creationId xmlns:a16="http://schemas.microsoft.com/office/drawing/2014/main" id="{21B1EA59-898D-9FA9-5C15-31531D695B6A}"/>
              </a:ext>
            </a:extLst>
          </p:cNvPr>
          <p:cNvGraphicFramePr>
            <a:graphicFrameLocks/>
          </p:cNvGraphicFramePr>
          <p:nvPr>
            <p:extLst>
              <p:ext uri="{D42A27DB-BD31-4B8C-83A1-F6EECF244321}">
                <p14:modId xmlns:p14="http://schemas.microsoft.com/office/powerpoint/2010/main" val="2053415402"/>
              </p:ext>
            </p:extLst>
          </p:nvPr>
        </p:nvGraphicFramePr>
        <p:xfrm>
          <a:off x="2184734" y="380042"/>
          <a:ext cx="7822532" cy="503607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444129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2CF165A-A909-E3B1-9FD4-3B2E2302DC7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4C2CF503-6527-B444-4D5F-E696AEFC9DF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2" name="TextBox 1">
            <a:extLst>
              <a:ext uri="{FF2B5EF4-FFF2-40B4-BE49-F238E27FC236}">
                <a16:creationId xmlns:a16="http://schemas.microsoft.com/office/drawing/2014/main" id="{134C2150-1921-0CF2-8671-691F37A49A27}"/>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91DC6228-ED00-A054-733A-9614FFA6687F}"/>
              </a:ext>
            </a:extLst>
          </p:cNvPr>
          <p:cNvSpPr txBox="1"/>
          <p:nvPr/>
        </p:nvSpPr>
        <p:spPr>
          <a:xfrm>
            <a:off x="3563772" y="5839754"/>
            <a:ext cx="5064453" cy="307777"/>
          </a:xfrm>
          <a:prstGeom prst="rect">
            <a:avLst/>
          </a:prstGeom>
          <a:noFill/>
        </p:spPr>
        <p:txBody>
          <a:bodyPr wrap="square">
            <a:spAutoFit/>
          </a:bodyPr>
          <a:lstStyle/>
          <a:p>
            <a:r>
              <a:rPr lang="lt-LT" sz="1400" i="1" dirty="0"/>
              <a:t>12. Ar duotumėte kyšį, norėdamas (-a) išspręsti savo problemas?</a:t>
            </a:r>
          </a:p>
        </p:txBody>
      </p:sp>
      <p:grpSp>
        <p:nvGrpSpPr>
          <p:cNvPr id="6" name="Grupė 5">
            <a:extLst>
              <a:ext uri="{FF2B5EF4-FFF2-40B4-BE49-F238E27FC236}">
                <a16:creationId xmlns:a16="http://schemas.microsoft.com/office/drawing/2014/main" id="{6157DC48-2DE7-823B-C207-D636ED3D765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577CCDB-F114-BE01-CBD5-C5A0BF5212F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9027B40-A51C-5A3B-C80B-88BE488DAEC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0ECC5DE1-B84B-E481-EE47-ED5373DEC393}"/>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240BADC-C512-1DA7-F7F7-F024D2EB682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5" name="Diagrama 14">
            <a:extLst>
              <a:ext uri="{FF2B5EF4-FFF2-40B4-BE49-F238E27FC236}">
                <a16:creationId xmlns:a16="http://schemas.microsoft.com/office/drawing/2014/main" id="{914DF91F-1CB2-D955-D6E5-BD15E92983E4}"/>
              </a:ext>
            </a:extLst>
          </p:cNvPr>
          <p:cNvGraphicFramePr>
            <a:graphicFrameLocks/>
          </p:cNvGraphicFramePr>
          <p:nvPr>
            <p:extLst>
              <p:ext uri="{D42A27DB-BD31-4B8C-83A1-F6EECF244321}">
                <p14:modId xmlns:p14="http://schemas.microsoft.com/office/powerpoint/2010/main" val="282528589"/>
              </p:ext>
            </p:extLst>
          </p:nvPr>
        </p:nvGraphicFramePr>
        <p:xfrm>
          <a:off x="787316" y="469956"/>
          <a:ext cx="10617364" cy="53105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4854782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303D671-7FFF-4046-CF9A-42CBB688930D}"/>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FA77B409-1C36-9EC0-534D-2D04971AF62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224513D2-18D3-1786-1A12-E0F2A6E144C2}"/>
              </a:ext>
            </a:extLst>
          </p:cNvPr>
          <p:cNvSpPr txBox="1"/>
          <p:nvPr/>
        </p:nvSpPr>
        <p:spPr>
          <a:xfrm>
            <a:off x="2228281" y="5826119"/>
            <a:ext cx="7735438" cy="307777"/>
          </a:xfrm>
          <a:prstGeom prst="rect">
            <a:avLst/>
          </a:prstGeom>
          <a:noFill/>
        </p:spPr>
        <p:txBody>
          <a:bodyPr wrap="square">
            <a:spAutoFit/>
          </a:bodyPr>
          <a:lstStyle/>
          <a:p>
            <a:pPr algn="ctr"/>
            <a:r>
              <a:rPr lang="lt-LT" sz="1400" i="1" dirty="0"/>
              <a:t>13. Ar per pastaruosius 12 mėnesių Jums teko duoti kyšį?</a:t>
            </a:r>
            <a:r>
              <a:rPr lang="en-US" sz="1400" i="1" dirty="0"/>
              <a:t> </a:t>
            </a:r>
            <a:r>
              <a:rPr lang="en-US" sz="1400" i="1" dirty="0" err="1"/>
              <a:t>Skliausteliuose</a:t>
            </a:r>
            <a:r>
              <a:rPr lang="en-US" sz="1400" i="1" dirty="0"/>
              <a:t> </a:t>
            </a:r>
            <a:r>
              <a:rPr lang="en-US" sz="1400" i="1" dirty="0" err="1"/>
              <a:t>pateikti</a:t>
            </a:r>
            <a:r>
              <a:rPr lang="en-US" sz="1400" i="1" dirty="0"/>
              <a:t> 2022 m. </a:t>
            </a:r>
            <a:r>
              <a:rPr lang="en-US" sz="1400" i="1" dirty="0" err="1"/>
              <a:t>duomenys</a:t>
            </a:r>
            <a:endParaRPr lang="lt-LT" sz="1400" i="1" dirty="0"/>
          </a:p>
        </p:txBody>
      </p:sp>
      <p:sp>
        <p:nvSpPr>
          <p:cNvPr id="2" name="TextBox 1">
            <a:extLst>
              <a:ext uri="{FF2B5EF4-FFF2-40B4-BE49-F238E27FC236}">
                <a16:creationId xmlns:a16="http://schemas.microsoft.com/office/drawing/2014/main" id="{E2A12E13-BD77-4DE8-59E4-8FD91C6D6E13}"/>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591878E-BC17-6A0C-9B41-ED9F69E41FB0}"/>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DEB6F463-BA60-36A3-C16D-378E27705EB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A2B65D4-455B-A947-6C82-121F423C6DA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FB818C48-5C28-B5C1-686E-931639CEBB2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3067F79-CD7F-9B69-24DA-15471AC4763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E9C2D962-7A33-A82C-FB14-358D468D1B4A}"/>
              </a:ext>
            </a:extLst>
          </p:cNvPr>
          <p:cNvGraphicFramePr>
            <a:graphicFrameLocks/>
          </p:cNvGraphicFramePr>
          <p:nvPr>
            <p:extLst>
              <p:ext uri="{D42A27DB-BD31-4B8C-83A1-F6EECF244321}">
                <p14:modId xmlns:p14="http://schemas.microsoft.com/office/powerpoint/2010/main" val="378632893"/>
              </p:ext>
            </p:extLst>
          </p:nvPr>
        </p:nvGraphicFramePr>
        <p:xfrm>
          <a:off x="1574635" y="724104"/>
          <a:ext cx="10053257" cy="49699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4167932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37CB697E-888F-B707-C331-B4F630B13A8E}"/>
              </a:ext>
            </a:extLst>
          </p:cNvPr>
          <p:cNvSpPr txBox="1"/>
          <p:nvPr/>
        </p:nvSpPr>
        <p:spPr>
          <a:xfrm>
            <a:off x="3542510" y="5783449"/>
            <a:ext cx="7209064" cy="307777"/>
          </a:xfrm>
          <a:prstGeom prst="rect">
            <a:avLst/>
          </a:prstGeom>
          <a:noFill/>
        </p:spPr>
        <p:txBody>
          <a:bodyPr wrap="square">
            <a:spAutoFit/>
          </a:bodyPr>
          <a:lstStyle/>
          <a:p>
            <a:r>
              <a:rPr lang="lt-LT" sz="1400" i="1" dirty="0"/>
              <a:t>13.1. Kodėl nedavėte kyšio? Atsakinėja nurodę, kad nedavė kyšio (N=893).</a:t>
            </a:r>
          </a:p>
        </p:txBody>
      </p:sp>
      <p:sp>
        <p:nvSpPr>
          <p:cNvPr id="2" name="TextBox 1">
            <a:extLst>
              <a:ext uri="{FF2B5EF4-FFF2-40B4-BE49-F238E27FC236}">
                <a16:creationId xmlns:a16="http://schemas.microsoft.com/office/drawing/2014/main" id="{3AF7F175-C0C5-D84B-A0FE-54814DD9982C}"/>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4B15EF24-C9D3-95F9-CA5D-E54F514B6EE3}"/>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2C4BE8D3-A724-2036-F094-D8A3E86109F7}"/>
                </a:ext>
              </a:extLst>
            </p:cNvPr>
            <p:cNvGrpSpPr>
              <a:grpSpLocks noChangeAspect="1"/>
            </p:cNvGrpSpPr>
            <p:nvPr/>
          </p:nvGrpSpPr>
          <p:grpSpPr>
            <a:xfrm>
              <a:off x="230878" y="273778"/>
              <a:ext cx="1278138" cy="1278138"/>
              <a:chOff x="0" y="0"/>
              <a:chExt cx="3834414" cy="3834414"/>
            </a:xfrm>
          </p:grpSpPr>
          <p:sp>
            <p:nvSpPr>
              <p:cNvPr id="9" name="Freeform 5">
                <a:extLst>
                  <a:ext uri="{FF2B5EF4-FFF2-40B4-BE49-F238E27FC236}">
                    <a16:creationId xmlns:a16="http://schemas.microsoft.com/office/drawing/2014/main" id="{AC18966C-767A-403B-263F-95399703932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4CD2C33C-3A90-1678-FBB5-672035981912}"/>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AB76C1F9-3539-B831-31F7-6A90D4CEB59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0" name="Diagrama 9">
            <a:extLst>
              <a:ext uri="{FF2B5EF4-FFF2-40B4-BE49-F238E27FC236}">
                <a16:creationId xmlns:a16="http://schemas.microsoft.com/office/drawing/2014/main" id="{49C98AE8-E066-459E-181B-51F277030587}"/>
              </a:ext>
            </a:extLst>
          </p:cNvPr>
          <p:cNvGraphicFramePr>
            <a:graphicFrameLocks/>
          </p:cNvGraphicFramePr>
          <p:nvPr>
            <p:extLst>
              <p:ext uri="{D42A27DB-BD31-4B8C-83A1-F6EECF244321}">
                <p14:modId xmlns:p14="http://schemas.microsoft.com/office/powerpoint/2010/main" val="1639955651"/>
              </p:ext>
            </p:extLst>
          </p:nvPr>
        </p:nvGraphicFramePr>
        <p:xfrm>
          <a:off x="1064526" y="273778"/>
          <a:ext cx="10658900" cy="533489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67971044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C7A53B9-8091-7BF7-2B92-30020AE1AF8F}"/>
              </a:ext>
            </a:extLst>
          </p:cNvPr>
          <p:cNvSpPr txBox="1"/>
          <p:nvPr/>
        </p:nvSpPr>
        <p:spPr>
          <a:xfrm>
            <a:off x="4604206" y="5949932"/>
            <a:ext cx="2983588" cy="307777"/>
          </a:xfrm>
          <a:prstGeom prst="rect">
            <a:avLst/>
          </a:prstGeom>
          <a:noFill/>
        </p:spPr>
        <p:txBody>
          <a:bodyPr wrap="square">
            <a:spAutoFit/>
          </a:bodyPr>
          <a:lstStyle/>
          <a:p>
            <a:pPr algn="ctr"/>
            <a:r>
              <a:rPr lang="lt-LT" sz="1400" i="1" dirty="0"/>
              <a:t>13.1. Kodėl nedavėte kyšio? </a:t>
            </a:r>
          </a:p>
        </p:txBody>
      </p:sp>
      <p:sp>
        <p:nvSpPr>
          <p:cNvPr id="2" name="TextBox 1">
            <a:extLst>
              <a:ext uri="{FF2B5EF4-FFF2-40B4-BE49-F238E27FC236}">
                <a16:creationId xmlns:a16="http://schemas.microsoft.com/office/drawing/2014/main" id="{79AC603C-2B85-97AE-7AC0-32E67B99FFE3}"/>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Lentelė 3">
            <a:extLst>
              <a:ext uri="{FF2B5EF4-FFF2-40B4-BE49-F238E27FC236}">
                <a16:creationId xmlns:a16="http://schemas.microsoft.com/office/drawing/2014/main" id="{DF04B629-7DF9-97D4-62F8-8659C6E54989}"/>
              </a:ext>
            </a:extLst>
          </p:cNvPr>
          <p:cNvGraphicFramePr>
            <a:graphicFrameLocks noGrp="1"/>
          </p:cNvGraphicFramePr>
          <p:nvPr>
            <p:extLst>
              <p:ext uri="{D42A27DB-BD31-4B8C-83A1-F6EECF244321}">
                <p14:modId xmlns:p14="http://schemas.microsoft.com/office/powerpoint/2010/main" val="4037704337"/>
              </p:ext>
            </p:extLst>
          </p:nvPr>
        </p:nvGraphicFramePr>
        <p:xfrm>
          <a:off x="493593" y="853231"/>
          <a:ext cx="11204813" cy="4616898"/>
        </p:xfrm>
        <a:graphic>
          <a:graphicData uri="http://schemas.openxmlformats.org/drawingml/2006/table">
            <a:tbl>
              <a:tblPr>
                <a:tableStyleId>{5C22544A-7EE6-4342-B048-85BDC9FD1C3A}</a:tableStyleId>
              </a:tblPr>
              <a:tblGrid>
                <a:gridCol w="1514163">
                  <a:extLst>
                    <a:ext uri="{9D8B030D-6E8A-4147-A177-3AD203B41FA5}">
                      <a16:colId xmlns:a16="http://schemas.microsoft.com/office/drawing/2014/main" val="1505454576"/>
                    </a:ext>
                  </a:extLst>
                </a:gridCol>
                <a:gridCol w="969065">
                  <a:extLst>
                    <a:ext uri="{9D8B030D-6E8A-4147-A177-3AD203B41FA5}">
                      <a16:colId xmlns:a16="http://schemas.microsoft.com/office/drawing/2014/main" val="4212351072"/>
                    </a:ext>
                  </a:extLst>
                </a:gridCol>
                <a:gridCol w="969065">
                  <a:extLst>
                    <a:ext uri="{9D8B030D-6E8A-4147-A177-3AD203B41FA5}">
                      <a16:colId xmlns:a16="http://schemas.microsoft.com/office/drawing/2014/main" val="3031423296"/>
                    </a:ext>
                  </a:extLst>
                </a:gridCol>
                <a:gridCol w="969065">
                  <a:extLst>
                    <a:ext uri="{9D8B030D-6E8A-4147-A177-3AD203B41FA5}">
                      <a16:colId xmlns:a16="http://schemas.microsoft.com/office/drawing/2014/main" val="1349473213"/>
                    </a:ext>
                  </a:extLst>
                </a:gridCol>
                <a:gridCol w="969065">
                  <a:extLst>
                    <a:ext uri="{9D8B030D-6E8A-4147-A177-3AD203B41FA5}">
                      <a16:colId xmlns:a16="http://schemas.microsoft.com/office/drawing/2014/main" val="4244517346"/>
                    </a:ext>
                  </a:extLst>
                </a:gridCol>
                <a:gridCol w="969065">
                  <a:extLst>
                    <a:ext uri="{9D8B030D-6E8A-4147-A177-3AD203B41FA5}">
                      <a16:colId xmlns:a16="http://schemas.microsoft.com/office/drawing/2014/main" val="1414751873"/>
                    </a:ext>
                  </a:extLst>
                </a:gridCol>
                <a:gridCol w="969065">
                  <a:extLst>
                    <a:ext uri="{9D8B030D-6E8A-4147-A177-3AD203B41FA5}">
                      <a16:colId xmlns:a16="http://schemas.microsoft.com/office/drawing/2014/main" val="149248806"/>
                    </a:ext>
                  </a:extLst>
                </a:gridCol>
                <a:gridCol w="969065">
                  <a:extLst>
                    <a:ext uri="{9D8B030D-6E8A-4147-A177-3AD203B41FA5}">
                      <a16:colId xmlns:a16="http://schemas.microsoft.com/office/drawing/2014/main" val="2250877931"/>
                    </a:ext>
                  </a:extLst>
                </a:gridCol>
                <a:gridCol w="969065">
                  <a:extLst>
                    <a:ext uri="{9D8B030D-6E8A-4147-A177-3AD203B41FA5}">
                      <a16:colId xmlns:a16="http://schemas.microsoft.com/office/drawing/2014/main" val="4223682951"/>
                    </a:ext>
                  </a:extLst>
                </a:gridCol>
                <a:gridCol w="969065">
                  <a:extLst>
                    <a:ext uri="{9D8B030D-6E8A-4147-A177-3AD203B41FA5}">
                      <a16:colId xmlns:a16="http://schemas.microsoft.com/office/drawing/2014/main" val="1093853612"/>
                    </a:ext>
                  </a:extLst>
                </a:gridCol>
                <a:gridCol w="969065">
                  <a:extLst>
                    <a:ext uri="{9D8B030D-6E8A-4147-A177-3AD203B41FA5}">
                      <a16:colId xmlns:a16="http://schemas.microsoft.com/office/drawing/2014/main" val="616303982"/>
                    </a:ext>
                  </a:extLst>
                </a:gridCol>
              </a:tblGrid>
              <a:tr h="170313">
                <a:tc>
                  <a:txBody>
                    <a:bodyPr/>
                    <a:lstStyle/>
                    <a:p>
                      <a:pPr algn="ctr" fontAlgn="t"/>
                      <a:r>
                        <a:rPr lang="lt-LT" sz="1400" u="none" strike="noStrike">
                          <a:effectLst/>
                        </a:rPr>
                        <a:t> </a:t>
                      </a:r>
                      <a:endParaRPr lang="lt-LT" sz="1400" b="0" i="0" u="none" strike="noStrike">
                        <a:solidFill>
                          <a:srgbClr val="000000"/>
                        </a:solidFill>
                        <a:effectLst/>
                        <a:latin typeface="Arial" panose="020B0604020202020204" pitchFamily="34" charset="0"/>
                      </a:endParaRPr>
                    </a:p>
                  </a:txBody>
                  <a:tcPr marL="9525" marR="9525" marT="9525" marB="0">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2007</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a:effectLst/>
                        </a:rPr>
                        <a:t>2011</a:t>
                      </a:r>
                      <a:endParaRPr lang="lt-LT" sz="1400" b="1"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2014</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2016</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2018</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2019</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2020</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2021</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2022</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b="1" u="none" strike="noStrike" dirty="0">
                          <a:effectLst/>
                        </a:rPr>
                        <a:t>2023</a:t>
                      </a:r>
                      <a:endParaRPr lang="lt-LT" sz="14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517944306"/>
                  </a:ext>
                </a:extLst>
              </a:tr>
              <a:tr h="659418">
                <a:tc>
                  <a:txBody>
                    <a:bodyPr/>
                    <a:lstStyle/>
                    <a:p>
                      <a:pPr algn="l" rtl="0" fontAlgn="ctr"/>
                      <a:r>
                        <a:rPr lang="lt-LT" sz="1400" u="none" strike="noStrike">
                          <a:effectLst/>
                        </a:rPr>
                        <a:t>Nes nebuvo tokios situacijos, kurioje iš manęs būtų reikalaujama kyšio</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52%</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52%</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44%</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44%</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51%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62%</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2571286449"/>
                  </a:ext>
                </a:extLst>
              </a:tr>
              <a:tr h="496383">
                <a:tc>
                  <a:txBody>
                    <a:bodyPr/>
                    <a:lstStyle/>
                    <a:p>
                      <a:pPr algn="l" rtl="0" fontAlgn="ctr"/>
                      <a:r>
                        <a:rPr lang="lt-LT" sz="1400" u="none" strike="noStrike" dirty="0">
                          <a:effectLst/>
                        </a:rPr>
                        <a:t>Iki šiol pavykdavo išspręsti visus klausimus be kyšių</a:t>
                      </a:r>
                      <a:endParaRPr lang="lt-LT" sz="14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32%</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35%</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38%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1808891523"/>
                  </a:ext>
                </a:extLst>
              </a:tr>
              <a:tr h="496383">
                <a:tc>
                  <a:txBody>
                    <a:bodyPr/>
                    <a:lstStyle/>
                    <a:p>
                      <a:pPr algn="l" rtl="0" fontAlgn="ctr"/>
                      <a:r>
                        <a:rPr lang="fi-FI" sz="1400" u="none" strike="noStrike">
                          <a:effectLst/>
                        </a:rPr>
                        <a:t>Nes tai prieštarauja mano įsitikinimams</a:t>
                      </a:r>
                      <a:endParaRPr lang="fi-FI"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24%</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23%</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212537740"/>
                  </a:ext>
                </a:extLst>
              </a:tr>
              <a:tr h="333348">
                <a:tc>
                  <a:txBody>
                    <a:bodyPr/>
                    <a:lstStyle/>
                    <a:p>
                      <a:pPr algn="l" rtl="0" fontAlgn="ctr"/>
                      <a:r>
                        <a:rPr lang="lt-LT" sz="1400" u="none" strike="noStrike">
                          <a:effectLst/>
                        </a:rPr>
                        <a:t>Nes taip pažeisčiau įstatymus</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5%</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15%</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2440333223"/>
                  </a:ext>
                </a:extLst>
              </a:tr>
              <a:tr h="496383">
                <a:tc>
                  <a:txBody>
                    <a:bodyPr/>
                    <a:lstStyle/>
                    <a:p>
                      <a:pPr algn="l" rtl="0" fontAlgn="ctr"/>
                      <a:r>
                        <a:rPr lang="lt-LT" sz="1400" u="none" strike="noStrike">
                          <a:effectLst/>
                        </a:rPr>
                        <a:t>Kadangi netikėjau, kad tai padės išspręsti problemą</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5%</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2800955016"/>
                  </a:ext>
                </a:extLst>
              </a:tr>
              <a:tr h="333348">
                <a:tc>
                  <a:txBody>
                    <a:bodyPr/>
                    <a:lstStyle/>
                    <a:p>
                      <a:pPr algn="l" rtl="0" fontAlgn="ctr"/>
                      <a:r>
                        <a:rPr lang="lt-LT" sz="1400" u="none" strike="noStrike">
                          <a:effectLst/>
                        </a:rPr>
                        <a:t>Nes tam tiesiog neturėjau pinigų</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15%</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21%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14%</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11%</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10%</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9%</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2441426747"/>
                  </a:ext>
                </a:extLst>
              </a:tr>
              <a:tr h="659418">
                <a:tc>
                  <a:txBody>
                    <a:bodyPr/>
                    <a:lstStyle/>
                    <a:p>
                      <a:pPr algn="l" rtl="0" fontAlgn="ctr"/>
                      <a:r>
                        <a:rPr lang="lt-LT" sz="1400" u="none" strike="noStrike">
                          <a:effectLst/>
                        </a:rPr>
                        <a:t>Nes nežinojau, kaip tai padaryti/ nemoku elgtis tokiose situacijose</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4%</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6%</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7%</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a:effectLst/>
                        </a:rPr>
                        <a:t>8%</a:t>
                      </a:r>
                      <a:endParaRPr lang="lt-LT" sz="1400" b="0" i="0" u="none" strike="noStrike">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tc>
                  <a:txBody>
                    <a:bodyPr/>
                    <a:lstStyle/>
                    <a:p>
                      <a:pPr algn="ctr" rtl="0" fontAlgn="ctr"/>
                      <a:r>
                        <a:rPr lang="lt-LT" sz="1400" u="none" strike="noStrike" dirty="0">
                          <a:effectLst/>
                        </a:rPr>
                        <a:t>7%</a:t>
                      </a:r>
                      <a:endParaRPr lang="lt-LT" sz="14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3000">
                          <a:srgbClr val="7FBC98"/>
                        </a:gs>
                      </a:gsLst>
                      <a:lin ang="5400000" scaled="1"/>
                    </a:gradFill>
                  </a:tcPr>
                </a:tc>
                <a:extLst>
                  <a:ext uri="{0D108BD9-81ED-4DB2-BD59-A6C34878D82A}">
                    <a16:rowId xmlns:a16="http://schemas.microsoft.com/office/drawing/2014/main" val="32251588"/>
                  </a:ext>
                </a:extLst>
              </a:tr>
            </a:tbl>
          </a:graphicData>
        </a:graphic>
      </p:graphicFrame>
      <p:sp>
        <p:nvSpPr>
          <p:cNvPr id="7" name="TextBox 6">
            <a:extLst>
              <a:ext uri="{FF2B5EF4-FFF2-40B4-BE49-F238E27FC236}">
                <a16:creationId xmlns:a16="http://schemas.microsoft.com/office/drawing/2014/main" id="{C0963ED4-D176-29A6-0C3B-45A68C7FEBB1}"/>
              </a:ext>
            </a:extLst>
          </p:cNvPr>
          <p:cNvSpPr txBox="1"/>
          <p:nvPr/>
        </p:nvSpPr>
        <p:spPr>
          <a:xfrm>
            <a:off x="4604206" y="347574"/>
            <a:ext cx="3613938" cy="369332"/>
          </a:xfrm>
          <a:prstGeom prst="rect">
            <a:avLst/>
          </a:prstGeom>
          <a:noFill/>
        </p:spPr>
        <p:txBody>
          <a:bodyPr wrap="none" rtlCol="0">
            <a:spAutoFit/>
          </a:bodyPr>
          <a:lstStyle/>
          <a:p>
            <a:r>
              <a:rPr lang="en-US" b="1" dirty="0"/>
              <a:t>Ky</a:t>
            </a:r>
            <a:r>
              <a:rPr lang="lt-LT" b="1" dirty="0"/>
              <a:t>šio nedavimo priežasčių dinamika</a:t>
            </a:r>
          </a:p>
        </p:txBody>
      </p:sp>
    </p:spTree>
    <p:extLst>
      <p:ext uri="{BB962C8B-B14F-4D97-AF65-F5344CB8AC3E}">
        <p14:creationId xmlns:p14="http://schemas.microsoft.com/office/powerpoint/2010/main" val="27328810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3802"/>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aphicFrame>
        <p:nvGraphicFramePr>
          <p:cNvPr id="9" name="Chart 4">
            <a:extLst>
              <a:ext uri="{FF2B5EF4-FFF2-40B4-BE49-F238E27FC236}">
                <a16:creationId xmlns:a16="http://schemas.microsoft.com/office/drawing/2014/main" id="{00000000-0008-0000-0200-000005000000}"/>
              </a:ext>
            </a:extLst>
          </p:cNvPr>
          <p:cNvGraphicFramePr>
            <a:graphicFrameLocks/>
          </p:cNvGraphicFramePr>
          <p:nvPr>
            <p:extLst>
              <p:ext uri="{D42A27DB-BD31-4B8C-83A1-F6EECF244321}">
                <p14:modId xmlns:p14="http://schemas.microsoft.com/office/powerpoint/2010/main" val="400753602"/>
              </p:ext>
            </p:extLst>
          </p:nvPr>
        </p:nvGraphicFramePr>
        <p:xfrm>
          <a:off x="1916768" y="449864"/>
          <a:ext cx="9213449" cy="5409083"/>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40BD766F-6F87-B9D6-D2C1-6D0301992CB5}"/>
              </a:ext>
            </a:extLst>
          </p:cNvPr>
          <p:cNvSpPr txBox="1"/>
          <p:nvPr/>
        </p:nvSpPr>
        <p:spPr>
          <a:xfrm>
            <a:off x="-24929" y="6322612"/>
            <a:ext cx="5064453" cy="523220"/>
          </a:xfrm>
          <a:prstGeom prst="rect">
            <a:avLst/>
          </a:prstGeom>
          <a:noFill/>
        </p:spPr>
        <p:txBody>
          <a:bodyPr wrap="square" rtlCol="0">
            <a:spAutoFit/>
          </a:body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53835478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8B3BBA4-BE65-F533-E6DF-5833B481E2D9}"/>
              </a:ext>
            </a:extLst>
          </p:cNvPr>
          <p:cNvSpPr txBox="1"/>
          <p:nvPr/>
        </p:nvSpPr>
        <p:spPr>
          <a:xfrm>
            <a:off x="3629025" y="6024619"/>
            <a:ext cx="8400659" cy="307777"/>
          </a:xfrm>
          <a:prstGeom prst="rect">
            <a:avLst/>
          </a:prstGeom>
          <a:noFill/>
        </p:spPr>
        <p:txBody>
          <a:bodyPr wrap="square">
            <a:spAutoFit/>
          </a:bodyPr>
          <a:lstStyle/>
          <a:p>
            <a:r>
              <a:rPr lang="lt-LT" sz="1400" i="1" dirty="0"/>
              <a:t>13.2. Kodėl davėte kyšį? Atsakinėja nurodę, kad davė kyšį (N=91).</a:t>
            </a:r>
          </a:p>
        </p:txBody>
      </p:sp>
      <p:sp>
        <p:nvSpPr>
          <p:cNvPr id="2" name="TextBox 1">
            <a:extLst>
              <a:ext uri="{FF2B5EF4-FFF2-40B4-BE49-F238E27FC236}">
                <a16:creationId xmlns:a16="http://schemas.microsoft.com/office/drawing/2014/main" id="{A8D9E8A3-FB21-6789-A437-0EC668109036}"/>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4888B9E5-CCB4-F62A-C0CE-4948FEB89B63}"/>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07DB5E2-9171-D036-8385-BB96975766BD}"/>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AAF0FC1-573B-749C-5AC9-42D717BDA42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920A9699-60D3-64DB-9975-3DD7F2CE4778}"/>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3A8CF86-7E3E-6219-7007-3E0F84FBEF4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16A288E8-0CBA-E592-31BF-B5524D3938C2}"/>
              </a:ext>
            </a:extLst>
          </p:cNvPr>
          <p:cNvGraphicFramePr>
            <a:graphicFrameLocks/>
          </p:cNvGraphicFramePr>
          <p:nvPr>
            <p:extLst>
              <p:ext uri="{D42A27DB-BD31-4B8C-83A1-F6EECF244321}">
                <p14:modId xmlns:p14="http://schemas.microsoft.com/office/powerpoint/2010/main" val="1728190201"/>
              </p:ext>
            </p:extLst>
          </p:nvPr>
        </p:nvGraphicFramePr>
        <p:xfrm>
          <a:off x="1305232" y="221867"/>
          <a:ext cx="9581535" cy="568206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6989840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4ABAF3F0-8416-6032-E725-A7464FB59632}"/>
              </a:ext>
            </a:extLst>
          </p:cNvPr>
          <p:cNvGraphicFramePr>
            <a:graphicFrameLocks/>
          </p:cNvGraphicFramePr>
          <p:nvPr>
            <p:extLst>
              <p:ext uri="{D42A27DB-BD31-4B8C-83A1-F6EECF244321}">
                <p14:modId xmlns:p14="http://schemas.microsoft.com/office/powerpoint/2010/main" val="720423773"/>
              </p:ext>
            </p:extLst>
          </p:nvPr>
        </p:nvGraphicFramePr>
        <p:xfrm>
          <a:off x="65546" y="896778"/>
          <a:ext cx="5775158" cy="4977952"/>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1704A59E-D0E4-BFB8-2904-E2FF17AEF5BE}"/>
              </a:ext>
            </a:extLst>
          </p:cNvPr>
          <p:cNvSpPr txBox="1"/>
          <p:nvPr/>
        </p:nvSpPr>
        <p:spPr>
          <a:xfrm>
            <a:off x="1474759" y="5732782"/>
            <a:ext cx="9626377" cy="523220"/>
          </a:xfrm>
          <a:prstGeom prst="rect">
            <a:avLst/>
          </a:prstGeom>
          <a:noFill/>
        </p:spPr>
        <p:txBody>
          <a:bodyPr wrap="square">
            <a:spAutoFit/>
          </a:bodyPr>
          <a:lstStyle/>
          <a:p>
            <a:r>
              <a:rPr lang="lt-LT" sz="1400" i="1" dirty="0"/>
              <a:t>14. Ar duodant kyšį jis buvo paimtas? Atsakinėja nurodę, kad davė kyšį (N=91)</a:t>
            </a:r>
            <a:r>
              <a:rPr lang="en-US" sz="1400" i="1" dirty="0"/>
              <a:t>. </a:t>
            </a:r>
            <a:r>
              <a:rPr lang="en-US" sz="1400" i="1" dirty="0" err="1"/>
              <a:t>Skliausteliuose</a:t>
            </a:r>
            <a:r>
              <a:rPr lang="en-US" sz="1400" i="1" dirty="0"/>
              <a:t> </a:t>
            </a:r>
            <a:r>
              <a:rPr lang="en-US" sz="1400" i="1" dirty="0" err="1"/>
              <a:t>pateikti</a:t>
            </a:r>
            <a:r>
              <a:rPr lang="en-US" sz="1400" i="1" dirty="0"/>
              <a:t> 2022 m. </a:t>
            </a:r>
            <a:r>
              <a:rPr lang="en-US" sz="1400" i="1" dirty="0" err="1"/>
              <a:t>duomeny</a:t>
            </a:r>
            <a:r>
              <a:rPr lang="lt-LT" sz="1400" i="1" dirty="0"/>
              <a:t>s.</a:t>
            </a:r>
          </a:p>
          <a:p>
            <a:r>
              <a:rPr lang="lt-LT" sz="1400" i="1" dirty="0"/>
              <a:t>15. Ar imtumėte kyšį, jei jis Jums būtų siūlomas už tam tikras paslaugas?</a:t>
            </a:r>
          </a:p>
        </p:txBody>
      </p:sp>
      <p:sp>
        <p:nvSpPr>
          <p:cNvPr id="2" name="TextBox 1">
            <a:extLst>
              <a:ext uri="{FF2B5EF4-FFF2-40B4-BE49-F238E27FC236}">
                <a16:creationId xmlns:a16="http://schemas.microsoft.com/office/drawing/2014/main" id="{7C2F8E06-8D02-664B-A0A6-DB0C7ACBF612}"/>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BFC90193-C367-F287-AF8E-CF945936EAFF}"/>
              </a:ext>
            </a:extLst>
          </p:cNvPr>
          <p:cNvGrpSpPr/>
          <p:nvPr/>
        </p:nvGrpSpPr>
        <p:grpSpPr>
          <a:xfrm>
            <a:off x="0" y="178931"/>
            <a:ext cx="1278138" cy="1278138"/>
            <a:chOff x="230878" y="273778"/>
            <a:chExt cx="1278138" cy="1278138"/>
          </a:xfrm>
        </p:grpSpPr>
        <p:grpSp>
          <p:nvGrpSpPr>
            <p:cNvPr id="8" name="Group 4">
              <a:extLst>
                <a:ext uri="{FF2B5EF4-FFF2-40B4-BE49-F238E27FC236}">
                  <a16:creationId xmlns:a16="http://schemas.microsoft.com/office/drawing/2014/main" id="{42C36042-3732-BA73-7B9A-DD4B606BD0C8}"/>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5401BDD-A83A-E81F-6A41-CA7B8F1C6A5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B643B00-3139-EA22-27CF-885203599D39}"/>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7B466BFF-9D56-EDFB-FB46-CD078A56CDD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AF95F50A-DC1B-04D4-3A81-48C253AB92C0}"/>
              </a:ext>
            </a:extLst>
          </p:cNvPr>
          <p:cNvGraphicFramePr>
            <a:graphicFrameLocks/>
          </p:cNvGraphicFramePr>
          <p:nvPr>
            <p:extLst>
              <p:ext uri="{D42A27DB-BD31-4B8C-83A1-F6EECF244321}">
                <p14:modId xmlns:p14="http://schemas.microsoft.com/office/powerpoint/2010/main" val="1587678810"/>
              </p:ext>
            </p:extLst>
          </p:nvPr>
        </p:nvGraphicFramePr>
        <p:xfrm>
          <a:off x="6287947" y="945584"/>
          <a:ext cx="5775158" cy="478719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62972838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57A04905-495C-FABC-C10A-D3543879542F}"/>
              </a:ext>
            </a:extLst>
          </p:cNvPr>
          <p:cNvSpPr txBox="1"/>
          <p:nvPr/>
        </p:nvSpPr>
        <p:spPr>
          <a:xfrm>
            <a:off x="4078189" y="6068317"/>
            <a:ext cx="6098720" cy="523220"/>
          </a:xfrm>
          <a:prstGeom prst="rect">
            <a:avLst/>
          </a:prstGeom>
          <a:noFill/>
        </p:spPr>
        <p:txBody>
          <a:bodyPr wrap="square">
            <a:spAutoFit/>
          </a:bodyPr>
          <a:lstStyle/>
          <a:p>
            <a:r>
              <a:rPr lang="lt-LT" sz="1400" i="1" dirty="0"/>
              <a:t>16. Ar per pastaruosius 12 mėn. Jums siūlė kyšį? </a:t>
            </a:r>
          </a:p>
          <a:p>
            <a:r>
              <a:rPr lang="lt-LT" sz="1400" i="1" dirty="0"/>
              <a:t>17. Ar per pastaruosius 12 mėn. Jums teko paimti kyšį?</a:t>
            </a:r>
          </a:p>
        </p:txBody>
      </p:sp>
      <p:sp>
        <p:nvSpPr>
          <p:cNvPr id="2" name="TextBox 1">
            <a:extLst>
              <a:ext uri="{FF2B5EF4-FFF2-40B4-BE49-F238E27FC236}">
                <a16:creationId xmlns:a16="http://schemas.microsoft.com/office/drawing/2014/main" id="{8193AB8C-E5B5-1638-EB51-BDF871D3B3B3}"/>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28E69415-DFFC-5F72-3A9F-8F0FC491433A}"/>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55E6D1C6-6491-DAE0-322B-7F5BCC6B7A90}"/>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FF61990-0815-4ED9-D9C6-A70D102A113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AF24E177-E66B-FFF0-4D91-A635B7ED0B5A}"/>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2E191CC2-ABD7-5671-C799-89FE0B7CA49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098B7FE9-0AFD-D32F-D4CA-9E0A8C1FCBCD}"/>
              </a:ext>
            </a:extLst>
          </p:cNvPr>
          <p:cNvGraphicFramePr>
            <a:graphicFrameLocks/>
          </p:cNvGraphicFramePr>
          <p:nvPr>
            <p:extLst>
              <p:ext uri="{D42A27DB-BD31-4B8C-83A1-F6EECF244321}">
                <p14:modId xmlns:p14="http://schemas.microsoft.com/office/powerpoint/2010/main" val="3151469861"/>
              </p:ext>
            </p:extLst>
          </p:nvPr>
        </p:nvGraphicFramePr>
        <p:xfrm>
          <a:off x="492453" y="544550"/>
          <a:ext cx="5391238" cy="50351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6" name="Diagrama 15">
            <a:extLst>
              <a:ext uri="{FF2B5EF4-FFF2-40B4-BE49-F238E27FC236}">
                <a16:creationId xmlns:a16="http://schemas.microsoft.com/office/drawing/2014/main" id="{06E16C5D-9653-4226-A296-F072A6F35F7B}"/>
              </a:ext>
            </a:extLst>
          </p:cNvPr>
          <p:cNvGraphicFramePr>
            <a:graphicFrameLocks/>
          </p:cNvGraphicFramePr>
          <p:nvPr>
            <p:extLst>
              <p:ext uri="{D42A27DB-BD31-4B8C-83A1-F6EECF244321}">
                <p14:modId xmlns:p14="http://schemas.microsoft.com/office/powerpoint/2010/main" val="476789425"/>
              </p:ext>
            </p:extLst>
          </p:nvPr>
        </p:nvGraphicFramePr>
        <p:xfrm>
          <a:off x="6376143" y="544548"/>
          <a:ext cx="5584979" cy="503514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49154003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03242"/>
            <a:ext cx="11430000" cy="369332"/>
          </a:xfrm>
          <a:prstGeom prst="rect">
            <a:avLst/>
          </a:prstGeom>
          <a:noFill/>
        </p:spPr>
        <p:txBody>
          <a:bodyPr wrap="square">
            <a:spAutoFit/>
          </a:bodyPr>
          <a:lstStyle/>
          <a:p>
            <a:pPr algn="ctr"/>
            <a:r>
              <a:rPr lang="lt-LT" b="1" dirty="0"/>
              <a:t>Korupcinė patirtis: gyventojai</a:t>
            </a:r>
          </a:p>
        </p:txBody>
      </p:sp>
      <p:sp>
        <p:nvSpPr>
          <p:cNvPr id="7" name="TextBox 6">
            <a:extLst>
              <a:ext uri="{FF2B5EF4-FFF2-40B4-BE49-F238E27FC236}">
                <a16:creationId xmlns:a16="http://schemas.microsoft.com/office/drawing/2014/main" id="{8BA92FEB-3324-2CA0-D205-1E7173E64874}"/>
              </a:ext>
            </a:extLst>
          </p:cNvPr>
          <p:cNvSpPr txBox="1"/>
          <p:nvPr/>
        </p:nvSpPr>
        <p:spPr>
          <a:xfrm>
            <a:off x="639096" y="1681412"/>
            <a:ext cx="10913807" cy="3046988"/>
          </a:xfrm>
          <a:prstGeom prst="rect">
            <a:avLst/>
          </a:prstGeom>
          <a:noFill/>
        </p:spPr>
        <p:txBody>
          <a:bodyPr wrap="square" rtlCol="0">
            <a:spAutoFit/>
          </a:bodyPr>
          <a:lstStyle/>
          <a:p>
            <a:pPr marL="285750" indent="-285750" algn="just">
              <a:buBlip>
                <a:blip r:embed="rId3"/>
              </a:buBlip>
            </a:pPr>
            <a:r>
              <a:rPr lang="lt-LT" sz="1600" dirty="0"/>
              <a:t>Dar 2020 m. net 71 % žmonių atsakė, kad kyšis padeda spręsti jų problemas, o 2023 m. šis rodiklis susitraukė iki 65 %.</a:t>
            </a:r>
            <a:endParaRPr lang="en-US" sz="1600" dirty="0"/>
          </a:p>
          <a:p>
            <a:pPr algn="just"/>
            <a:endParaRPr lang="lt-LT" sz="1600" dirty="0"/>
          </a:p>
          <a:p>
            <a:pPr marL="285750" indent="-285750" algn="just">
              <a:buBlip>
                <a:blip r:embed="rId3"/>
              </a:buBlip>
            </a:pPr>
            <a:r>
              <a:rPr lang="en-US" sz="1600" dirty="0"/>
              <a:t>40 % </a:t>
            </a:r>
            <a:r>
              <a:rPr lang="lt-LT" sz="1600" dirty="0"/>
              <a:t>gyventojų neduotų kyšio, o </a:t>
            </a:r>
            <a:r>
              <a:rPr lang="en-US" sz="1600" dirty="0"/>
              <a:t>35</a:t>
            </a:r>
            <a:r>
              <a:rPr lang="lt-LT" sz="1600" dirty="0"/>
              <a:t> % pasisakė, kad tai priklausytų nuo aplinkybių. 9 % respondentų prisipažino, kad per paskutinius 12 mėnesių davė kyšį.</a:t>
            </a:r>
          </a:p>
          <a:p>
            <a:pPr marL="285750" indent="-285750" algn="just">
              <a:buBlip>
                <a:blip r:embed="rId3"/>
              </a:buBlip>
            </a:pPr>
            <a:endParaRPr lang="lt-LT" sz="1600" dirty="0"/>
          </a:p>
          <a:p>
            <a:pPr marL="285750" indent="-285750" algn="just">
              <a:buBlip>
                <a:blip r:embed="rId3"/>
              </a:buBlip>
            </a:pPr>
            <a:r>
              <a:rPr lang="lt-LT" sz="1600" dirty="0"/>
              <a:t>Tie, kurie nedavė kyšio, teigia, kad nebuvo tokios situacijos, kurioje būtų reikalaujamas kyšis (</a:t>
            </a:r>
            <a:r>
              <a:rPr lang="en-US" sz="1600" dirty="0"/>
              <a:t>62 %). Tie </a:t>
            </a:r>
            <a:r>
              <a:rPr lang="en-US" sz="1600" dirty="0" err="1"/>
              <a:t>kurie</a:t>
            </a:r>
            <a:r>
              <a:rPr lang="en-US" sz="1600" dirty="0"/>
              <a:t> da</a:t>
            </a:r>
            <a:r>
              <a:rPr lang="lt-LT" sz="1600" dirty="0" err="1"/>
              <a:t>vė</a:t>
            </a:r>
            <a:r>
              <a:rPr lang="lt-LT" sz="1600" dirty="0"/>
              <a:t> kyšį, prisipažino, kad davė dėl to, nes taip daro dauguma ir tai yra įprasta (</a:t>
            </a:r>
            <a:r>
              <a:rPr lang="en-US" sz="1600" dirty="0"/>
              <a:t>40 %).</a:t>
            </a:r>
            <a:endParaRPr lang="lt-LT" sz="1600" dirty="0"/>
          </a:p>
          <a:p>
            <a:pPr marL="285750" indent="-285750" algn="just">
              <a:buBlip>
                <a:blip r:embed="rId3"/>
              </a:buBlip>
            </a:pPr>
            <a:endParaRPr lang="lt-LT" sz="1600" dirty="0"/>
          </a:p>
          <a:p>
            <a:pPr marL="285750" indent="-285750" algn="just">
              <a:buBlip>
                <a:blip r:embed="rId3"/>
              </a:buBlip>
            </a:pPr>
            <a:r>
              <a:rPr lang="lt-LT" sz="1600" dirty="0"/>
              <a:t>Duodant kyšį, </a:t>
            </a:r>
            <a:r>
              <a:rPr lang="en-US" sz="1600" dirty="0"/>
              <a:t>92</a:t>
            </a:r>
            <a:r>
              <a:rPr lang="lt-LT" sz="1600" dirty="0"/>
              <a:t> % atvejų jis buvo paimtas</a:t>
            </a:r>
            <a:r>
              <a:rPr lang="en-US" sz="1600" dirty="0"/>
              <a:t>. </a:t>
            </a:r>
            <a:r>
              <a:rPr lang="lt-LT" sz="1600" b="0" i="0" u="none" strike="noStrike" dirty="0">
                <a:solidFill>
                  <a:srgbClr val="000000"/>
                </a:solidFill>
                <a:effectLst/>
              </a:rPr>
              <a:t>202</a:t>
            </a:r>
            <a:r>
              <a:rPr lang="en-US" sz="1600" b="0" i="0" u="none" strike="noStrike" dirty="0">
                <a:solidFill>
                  <a:srgbClr val="000000"/>
                </a:solidFill>
                <a:effectLst/>
              </a:rPr>
              <a:t>2</a:t>
            </a:r>
            <a:r>
              <a:rPr lang="lt-LT" sz="1600" b="0" i="0" u="none" strike="noStrike" dirty="0">
                <a:solidFill>
                  <a:srgbClr val="000000"/>
                </a:solidFill>
                <a:effectLst/>
              </a:rPr>
              <a:t> m. </a:t>
            </a:r>
            <a:r>
              <a:rPr lang="lt-LT" sz="1600" dirty="0">
                <a:solidFill>
                  <a:srgbClr val="000000"/>
                </a:solidFill>
              </a:rPr>
              <a:t>šis rodiklis siekė 9</a:t>
            </a:r>
            <a:r>
              <a:rPr lang="en-US" sz="1600" dirty="0">
                <a:solidFill>
                  <a:srgbClr val="000000"/>
                </a:solidFill>
              </a:rPr>
              <a:t>7</a:t>
            </a:r>
            <a:r>
              <a:rPr lang="lt-LT" sz="1600" dirty="0">
                <a:solidFill>
                  <a:srgbClr val="000000"/>
                </a:solidFill>
              </a:rPr>
              <a:t> %.</a:t>
            </a:r>
            <a:endParaRPr lang="en-US" sz="1600" dirty="0"/>
          </a:p>
          <a:p>
            <a:pPr marL="285750" indent="-285750" algn="just">
              <a:buBlip>
                <a:blip r:embed="rId3"/>
              </a:buBlip>
            </a:pPr>
            <a:endParaRPr lang="lt-LT" sz="1600" dirty="0"/>
          </a:p>
          <a:p>
            <a:pPr marL="285750" indent="-285750" algn="just">
              <a:buBlip>
                <a:blip r:embed="rId3"/>
              </a:buBlip>
            </a:pPr>
            <a:r>
              <a:rPr lang="en-US" sz="1600" dirty="0"/>
              <a:t>55 % </a:t>
            </a:r>
            <a:r>
              <a:rPr lang="en-US" sz="1600" dirty="0" err="1"/>
              <a:t>gyventoj</a:t>
            </a:r>
            <a:r>
              <a:rPr lang="lt-LT" sz="1600" dirty="0"/>
              <a:t>ų teigia, kad jie neimtų kyšio, nors </a:t>
            </a:r>
            <a:r>
              <a:rPr lang="en-US" sz="1600" dirty="0"/>
              <a:t>2 </a:t>
            </a:r>
            <a:r>
              <a:rPr lang="lt-LT" sz="1600" dirty="0"/>
              <a:t>% apklaustųjų kyšis buvo siūlomas.</a:t>
            </a:r>
          </a:p>
          <a:p>
            <a:pPr algn="just"/>
            <a:endParaRPr lang="lt-LT" sz="1600" dirty="0"/>
          </a:p>
        </p:txBody>
      </p:sp>
      <p:sp>
        <p:nvSpPr>
          <p:cNvPr id="4" name="TextBox 3">
            <a:extLst>
              <a:ext uri="{FF2B5EF4-FFF2-40B4-BE49-F238E27FC236}">
                <a16:creationId xmlns:a16="http://schemas.microsoft.com/office/drawing/2014/main" id="{94E9FA24-7E41-6256-1616-3FF8F59BC07A}"/>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8D4CFEA9-9E82-2EA4-74F1-6030B9A5E372}"/>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1E56BD3F-11E2-4D26-47C2-2C3234BBE64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562FFEE-BFE8-0A25-10C7-74EBDF4390A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E580F14D-382D-042E-3B8C-5E0571123007}"/>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9E6694D-20EC-31B1-A278-3995E7E9277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20346202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2084439" y="5400619"/>
            <a:ext cx="8593394" cy="307777"/>
          </a:xfrm>
          <a:prstGeom prst="rect">
            <a:avLst/>
          </a:prstGeom>
          <a:noFill/>
        </p:spPr>
        <p:txBody>
          <a:bodyPr wrap="square">
            <a:spAutoFit/>
          </a:bodyPr>
          <a:lstStyle/>
          <a:p>
            <a:pPr algn="just"/>
            <a:r>
              <a:rPr lang="lt-LT" sz="1400" i="1"/>
              <a:t>12. </a:t>
            </a:r>
            <a:r>
              <a:rPr lang="lt-LT" sz="1400" i="1" dirty="0"/>
              <a:t>Ar kyšio davimas, Jūsų nuomone, padeda spręsti įmonės problemas? Skliausteliuose pateikti 2022 m. duomenys.</a:t>
            </a:r>
          </a:p>
        </p:txBody>
      </p:sp>
      <p:sp>
        <p:nvSpPr>
          <p:cNvPr id="4" name="TextBox 8">
            <a:extLst>
              <a:ext uri="{FF2B5EF4-FFF2-40B4-BE49-F238E27FC236}">
                <a16:creationId xmlns:a16="http://schemas.microsoft.com/office/drawing/2014/main" id="{F006FB96-4915-38D2-93DE-6EF5D01EF5E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5C44CBDE-041F-813B-0BCC-FA27ED73E5D3}"/>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8CD2E983-A060-E93C-69E7-54E64E35092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C6DE8411-090C-5F3B-D976-04F5CA5C30E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BC4D21F-F35F-01E9-D5DE-689DE7E5BA7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DFBD30B-C68C-F47E-8B41-DDDC0849D03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4A04EDBC-EC0C-7B2B-DF4E-36EDAB7BE164}"/>
              </a:ext>
            </a:extLst>
          </p:cNvPr>
          <p:cNvGraphicFramePr>
            <a:graphicFrameLocks/>
          </p:cNvGraphicFramePr>
          <p:nvPr>
            <p:extLst>
              <p:ext uri="{D42A27DB-BD31-4B8C-83A1-F6EECF244321}">
                <p14:modId xmlns:p14="http://schemas.microsoft.com/office/powerpoint/2010/main" val="3856326201"/>
              </p:ext>
            </p:extLst>
          </p:nvPr>
        </p:nvGraphicFramePr>
        <p:xfrm>
          <a:off x="1574636" y="336712"/>
          <a:ext cx="9663635" cy="479572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2044084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3497826" y="5612766"/>
            <a:ext cx="5510980" cy="307777"/>
          </a:xfrm>
          <a:prstGeom prst="rect">
            <a:avLst/>
          </a:prstGeom>
          <a:noFill/>
        </p:spPr>
        <p:txBody>
          <a:bodyPr wrap="square">
            <a:spAutoFit/>
          </a:bodyPr>
          <a:lstStyle/>
          <a:p>
            <a:pPr algn="just"/>
            <a:r>
              <a:rPr lang="lt-LT" sz="1400" i="1" dirty="0"/>
              <a:t>12.1. Ar Jūsų įmonė duotų kyšį, norėdama išspręsti įmonės problemas?</a:t>
            </a:r>
          </a:p>
        </p:txBody>
      </p:sp>
      <p:sp>
        <p:nvSpPr>
          <p:cNvPr id="2" name="TextBox 8">
            <a:extLst>
              <a:ext uri="{FF2B5EF4-FFF2-40B4-BE49-F238E27FC236}">
                <a16:creationId xmlns:a16="http://schemas.microsoft.com/office/drawing/2014/main" id="{2AAFC0E4-45C3-734F-45C5-5D5640EE987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CF967535-9B60-2EC3-CEFE-921531882550}"/>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0086EA3D-B7C5-29F0-352F-6C312C5C8F36}"/>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500545A-703B-165F-9AD5-92338885F00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907BCFE-1BCC-1878-8C8A-E9113B70FB6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20C1C54-C5DF-9F74-C71E-36649646EE7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8711722D-385C-8F86-5ED7-E38CC09CE068}"/>
              </a:ext>
            </a:extLst>
          </p:cNvPr>
          <p:cNvGraphicFramePr>
            <a:graphicFrameLocks/>
          </p:cNvGraphicFramePr>
          <p:nvPr>
            <p:extLst>
              <p:ext uri="{D42A27DB-BD31-4B8C-83A1-F6EECF244321}">
                <p14:modId xmlns:p14="http://schemas.microsoft.com/office/powerpoint/2010/main" val="1664761286"/>
              </p:ext>
            </p:extLst>
          </p:nvPr>
        </p:nvGraphicFramePr>
        <p:xfrm>
          <a:off x="1024315" y="413318"/>
          <a:ext cx="10666544" cy="49923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3922477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1722488" y="5652354"/>
            <a:ext cx="9504106" cy="307777"/>
          </a:xfrm>
          <a:prstGeom prst="rect">
            <a:avLst/>
          </a:prstGeom>
          <a:noFill/>
        </p:spPr>
        <p:txBody>
          <a:bodyPr wrap="square">
            <a:spAutoFit/>
          </a:bodyPr>
          <a:lstStyle/>
          <a:p>
            <a:pPr algn="just"/>
            <a:r>
              <a:rPr lang="lt-LT" sz="1400" i="1" dirty="0"/>
              <a:t>13. Ar per pastaruosius 12 mėnesių Jūsų įmonei ar Jūsų įmonės atstovams teko duoti kyšį norint išspręsti įmonės problemas?</a:t>
            </a:r>
          </a:p>
        </p:txBody>
      </p:sp>
      <p:sp>
        <p:nvSpPr>
          <p:cNvPr id="4" name="TextBox 8">
            <a:extLst>
              <a:ext uri="{FF2B5EF4-FFF2-40B4-BE49-F238E27FC236}">
                <a16:creationId xmlns:a16="http://schemas.microsoft.com/office/drawing/2014/main" id="{D3C6C1FD-8A93-9457-153B-584BAAB4CCCD}"/>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340AEA27-3E97-5E7B-FAD3-9CD6C6F5EDC5}"/>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B3474386-18F9-909B-A9E9-63565B393702}"/>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2D0FECBF-AD8B-E655-E3CE-301879832E8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58AB3172-C0E5-FF81-BD4B-117E48D52962}"/>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06C46195-9CE4-D2BF-2848-489B23CFF06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2030229F-2952-9CE0-E5AA-6531C08167F9}"/>
              </a:ext>
            </a:extLst>
          </p:cNvPr>
          <p:cNvGraphicFramePr>
            <a:graphicFrameLocks/>
          </p:cNvGraphicFramePr>
          <p:nvPr>
            <p:extLst>
              <p:ext uri="{D42A27DB-BD31-4B8C-83A1-F6EECF244321}">
                <p14:modId xmlns:p14="http://schemas.microsoft.com/office/powerpoint/2010/main" val="2049527357"/>
              </p:ext>
            </p:extLst>
          </p:nvPr>
        </p:nvGraphicFramePr>
        <p:xfrm>
          <a:off x="752169" y="661933"/>
          <a:ext cx="10982212" cy="47802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4060276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1829047" y="5339088"/>
            <a:ext cx="9504106" cy="307777"/>
          </a:xfrm>
          <a:prstGeom prst="rect">
            <a:avLst/>
          </a:prstGeom>
          <a:noFill/>
        </p:spPr>
        <p:txBody>
          <a:bodyPr wrap="square">
            <a:spAutoFit/>
          </a:bodyPr>
          <a:lstStyle/>
          <a:p>
            <a:pPr algn="just"/>
            <a:r>
              <a:rPr lang="lt-LT" sz="1400" i="1" dirty="0"/>
              <a:t>13. Ar per pastaruosius 12 mėnesių Jūsų įmonei ar Jūsų įmonės atstovams teko duoti kyšį norint išspręsti įmonės problemas?</a:t>
            </a:r>
          </a:p>
        </p:txBody>
      </p:sp>
      <p:graphicFrame>
        <p:nvGraphicFramePr>
          <p:cNvPr id="4" name="Diagrama 3">
            <a:extLst>
              <a:ext uri="{FF2B5EF4-FFF2-40B4-BE49-F238E27FC236}">
                <a16:creationId xmlns:a16="http://schemas.microsoft.com/office/drawing/2014/main" id="{6F43F817-522D-E455-7030-EF76318081F9}"/>
              </a:ext>
            </a:extLst>
          </p:cNvPr>
          <p:cNvGraphicFramePr>
            <a:graphicFrameLocks/>
          </p:cNvGraphicFramePr>
          <p:nvPr>
            <p:extLst>
              <p:ext uri="{D42A27DB-BD31-4B8C-83A1-F6EECF244321}">
                <p14:modId xmlns:p14="http://schemas.microsoft.com/office/powerpoint/2010/main" val="1343757118"/>
              </p:ext>
            </p:extLst>
          </p:nvPr>
        </p:nvGraphicFramePr>
        <p:xfrm>
          <a:off x="1574636" y="687916"/>
          <a:ext cx="9758517" cy="427016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8">
            <a:extLst>
              <a:ext uri="{FF2B5EF4-FFF2-40B4-BE49-F238E27FC236}">
                <a16:creationId xmlns:a16="http://schemas.microsoft.com/office/drawing/2014/main" id="{88785309-2FB7-63A3-EB04-65C85614A13D}"/>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F0000431-63B5-B925-6C6D-B1C5FBE21902}"/>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121E831-C296-95FE-9749-B154C4FDE04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50DAE2BB-D266-7FFC-FC5F-96B7F0A740C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AA89587-8519-AFCF-882E-52E71916990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6765D006-144D-A9A7-86A7-0FC01473617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28065686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3621876" y="5571066"/>
            <a:ext cx="5573047" cy="307777"/>
          </a:xfrm>
          <a:prstGeom prst="rect">
            <a:avLst/>
          </a:prstGeom>
          <a:noFill/>
        </p:spPr>
        <p:txBody>
          <a:bodyPr wrap="square">
            <a:spAutoFit/>
          </a:bodyPr>
          <a:lstStyle/>
          <a:p>
            <a:pPr algn="just"/>
            <a:r>
              <a:rPr lang="lt-LT" sz="1400" i="1" dirty="0"/>
              <a:t>13.1. Kodėl nedavėte kyšio? Atsakinėja nurodę, kad nedavė kyšio (N</a:t>
            </a:r>
            <a:r>
              <a:rPr lang="en-US" sz="1400" i="1" dirty="0"/>
              <a:t>=469).</a:t>
            </a:r>
            <a:endParaRPr lang="lt-LT" sz="1400" i="1" dirty="0"/>
          </a:p>
        </p:txBody>
      </p:sp>
      <p:sp>
        <p:nvSpPr>
          <p:cNvPr id="4" name="TextBox 8">
            <a:extLst>
              <a:ext uri="{FF2B5EF4-FFF2-40B4-BE49-F238E27FC236}">
                <a16:creationId xmlns:a16="http://schemas.microsoft.com/office/drawing/2014/main" id="{CD3E301D-47D4-9774-2D49-F4D5A91FFF1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AFA4813F-D5D2-3938-AD86-571F8D4658C9}"/>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814DC3B7-1264-5BFC-75A8-2CFCF8E37681}"/>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7BA78B67-DCCC-308E-31C2-BC9CA156D3A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3E1579D8-02BE-6372-CBD0-EA83D396962A}"/>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A00D4A94-E77E-5752-944D-613CC02753C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A5A0C690-F0E2-31F6-0679-781CA6273D61}"/>
              </a:ext>
            </a:extLst>
          </p:cNvPr>
          <p:cNvGraphicFramePr>
            <a:graphicFrameLocks/>
          </p:cNvGraphicFramePr>
          <p:nvPr>
            <p:extLst>
              <p:ext uri="{D42A27DB-BD31-4B8C-83A1-F6EECF244321}">
                <p14:modId xmlns:p14="http://schemas.microsoft.com/office/powerpoint/2010/main" val="1299054604"/>
              </p:ext>
            </p:extLst>
          </p:nvPr>
        </p:nvGraphicFramePr>
        <p:xfrm>
          <a:off x="1141237" y="273777"/>
          <a:ext cx="10204494" cy="53753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2658727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4359691" y="705082"/>
            <a:ext cx="4318190" cy="369332"/>
          </a:xfrm>
          <a:prstGeom prst="rect">
            <a:avLst/>
          </a:prstGeom>
          <a:noFill/>
        </p:spPr>
        <p:txBody>
          <a:bodyPr wrap="square">
            <a:spAutoFit/>
          </a:bodyPr>
          <a:lstStyle/>
          <a:p>
            <a:pPr algn="ctr"/>
            <a:r>
              <a:rPr lang="lt-LT" b="1" dirty="0"/>
              <a:t>Priežasčių, kodėl nedavė kyšio, dinamika</a:t>
            </a:r>
          </a:p>
        </p:txBody>
      </p:sp>
      <p:graphicFrame>
        <p:nvGraphicFramePr>
          <p:cNvPr id="7" name="Lentelė 6">
            <a:extLst>
              <a:ext uri="{FF2B5EF4-FFF2-40B4-BE49-F238E27FC236}">
                <a16:creationId xmlns:a16="http://schemas.microsoft.com/office/drawing/2014/main" id="{1C2DD8E6-C968-4AC6-422A-88FA734544CB}"/>
              </a:ext>
            </a:extLst>
          </p:cNvPr>
          <p:cNvGraphicFramePr>
            <a:graphicFrameLocks noGrp="1"/>
          </p:cNvGraphicFramePr>
          <p:nvPr>
            <p:extLst>
              <p:ext uri="{D42A27DB-BD31-4B8C-83A1-F6EECF244321}">
                <p14:modId xmlns:p14="http://schemas.microsoft.com/office/powerpoint/2010/main" val="3303762949"/>
              </p:ext>
            </p:extLst>
          </p:nvPr>
        </p:nvGraphicFramePr>
        <p:xfrm>
          <a:off x="1442472" y="1551948"/>
          <a:ext cx="10152628" cy="3357583"/>
        </p:xfrm>
        <a:graphic>
          <a:graphicData uri="http://schemas.openxmlformats.org/drawingml/2006/table">
            <a:tbl>
              <a:tblPr/>
              <a:tblGrid>
                <a:gridCol w="4376132">
                  <a:extLst>
                    <a:ext uri="{9D8B030D-6E8A-4147-A177-3AD203B41FA5}">
                      <a16:colId xmlns:a16="http://schemas.microsoft.com/office/drawing/2014/main" val="1402649494"/>
                    </a:ext>
                  </a:extLst>
                </a:gridCol>
                <a:gridCol w="525136">
                  <a:extLst>
                    <a:ext uri="{9D8B030D-6E8A-4147-A177-3AD203B41FA5}">
                      <a16:colId xmlns:a16="http://schemas.microsoft.com/office/drawing/2014/main" val="1968822919"/>
                    </a:ext>
                  </a:extLst>
                </a:gridCol>
                <a:gridCol w="525136">
                  <a:extLst>
                    <a:ext uri="{9D8B030D-6E8A-4147-A177-3AD203B41FA5}">
                      <a16:colId xmlns:a16="http://schemas.microsoft.com/office/drawing/2014/main" val="479196659"/>
                    </a:ext>
                  </a:extLst>
                </a:gridCol>
                <a:gridCol w="525136">
                  <a:extLst>
                    <a:ext uri="{9D8B030D-6E8A-4147-A177-3AD203B41FA5}">
                      <a16:colId xmlns:a16="http://schemas.microsoft.com/office/drawing/2014/main" val="2439466156"/>
                    </a:ext>
                  </a:extLst>
                </a:gridCol>
                <a:gridCol w="525136">
                  <a:extLst>
                    <a:ext uri="{9D8B030D-6E8A-4147-A177-3AD203B41FA5}">
                      <a16:colId xmlns:a16="http://schemas.microsoft.com/office/drawing/2014/main" val="3111124360"/>
                    </a:ext>
                  </a:extLst>
                </a:gridCol>
                <a:gridCol w="525136">
                  <a:extLst>
                    <a:ext uri="{9D8B030D-6E8A-4147-A177-3AD203B41FA5}">
                      <a16:colId xmlns:a16="http://schemas.microsoft.com/office/drawing/2014/main" val="331318535"/>
                    </a:ext>
                  </a:extLst>
                </a:gridCol>
                <a:gridCol w="525136">
                  <a:extLst>
                    <a:ext uri="{9D8B030D-6E8A-4147-A177-3AD203B41FA5}">
                      <a16:colId xmlns:a16="http://schemas.microsoft.com/office/drawing/2014/main" val="1643650243"/>
                    </a:ext>
                  </a:extLst>
                </a:gridCol>
                <a:gridCol w="525136">
                  <a:extLst>
                    <a:ext uri="{9D8B030D-6E8A-4147-A177-3AD203B41FA5}">
                      <a16:colId xmlns:a16="http://schemas.microsoft.com/office/drawing/2014/main" val="3169623930"/>
                    </a:ext>
                  </a:extLst>
                </a:gridCol>
                <a:gridCol w="525136">
                  <a:extLst>
                    <a:ext uri="{9D8B030D-6E8A-4147-A177-3AD203B41FA5}">
                      <a16:colId xmlns:a16="http://schemas.microsoft.com/office/drawing/2014/main" val="4099094057"/>
                    </a:ext>
                  </a:extLst>
                </a:gridCol>
                <a:gridCol w="525136">
                  <a:extLst>
                    <a:ext uri="{9D8B030D-6E8A-4147-A177-3AD203B41FA5}">
                      <a16:colId xmlns:a16="http://schemas.microsoft.com/office/drawing/2014/main" val="1673541149"/>
                    </a:ext>
                  </a:extLst>
                </a:gridCol>
                <a:gridCol w="525136">
                  <a:extLst>
                    <a:ext uri="{9D8B030D-6E8A-4147-A177-3AD203B41FA5}">
                      <a16:colId xmlns:a16="http://schemas.microsoft.com/office/drawing/2014/main" val="1726465525"/>
                    </a:ext>
                  </a:extLst>
                </a:gridCol>
                <a:gridCol w="525136">
                  <a:extLst>
                    <a:ext uri="{9D8B030D-6E8A-4147-A177-3AD203B41FA5}">
                      <a16:colId xmlns:a16="http://schemas.microsoft.com/office/drawing/2014/main" val="2757263258"/>
                    </a:ext>
                  </a:extLst>
                </a:gridCol>
              </a:tblGrid>
              <a:tr h="304903">
                <a:tc>
                  <a:txBody>
                    <a:bodyPr/>
                    <a:lstStyle/>
                    <a:p>
                      <a:pPr algn="l" rtl="0" fontAlgn="t"/>
                      <a:r>
                        <a:rPr lang="lt-LT" sz="1400" b="0" i="0" u="none" strike="noStrike">
                          <a:solidFill>
                            <a:srgbClr val="000000"/>
                          </a:solidFill>
                          <a:effectLst/>
                          <a:latin typeface="Calibri" panose="020F0502020204030204" pitchFamily="34" charset="0"/>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19450900"/>
                  </a:ext>
                </a:extLst>
              </a:tr>
              <a:tr h="304903">
                <a:tc>
                  <a:txBody>
                    <a:bodyPr/>
                    <a:lstStyle/>
                    <a:p>
                      <a:pPr algn="l" rtl="0" fontAlgn="ctr"/>
                      <a:r>
                        <a:rPr lang="lt-LT" sz="1400" b="0" i="0" u="none" strike="noStrike">
                          <a:solidFill>
                            <a:srgbClr val="000000"/>
                          </a:solidFill>
                          <a:effectLst/>
                          <a:latin typeface="Calibri" panose="020F0502020204030204" pitchFamily="34" charset="0"/>
                        </a:rPr>
                        <a:t>Iki šiol pavykdavo išspręsti visus klausimus be kyšių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93439727"/>
                  </a:ext>
                </a:extLst>
              </a:tr>
              <a:tr h="596776">
                <a:tc>
                  <a:txBody>
                    <a:bodyPr/>
                    <a:lstStyle/>
                    <a:p>
                      <a:pPr algn="l" rtl="0" fontAlgn="ctr"/>
                      <a:r>
                        <a:rPr lang="lt-LT" sz="1400" b="0" i="0" u="none" strike="noStrike">
                          <a:solidFill>
                            <a:srgbClr val="000000"/>
                          </a:solidFill>
                          <a:effectLst/>
                          <a:latin typeface="Calibri" panose="020F0502020204030204" pitchFamily="34" charset="0"/>
                        </a:rPr>
                        <a:t>Nes nebuvo tokios situacijos, kurioje iš mūsų būtų reikalaujama kyšio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44065829"/>
                  </a:ext>
                </a:extLst>
              </a:tr>
              <a:tr h="335354">
                <a:tc>
                  <a:txBody>
                    <a:bodyPr/>
                    <a:lstStyle/>
                    <a:p>
                      <a:pPr algn="l" rtl="0" fontAlgn="ctr"/>
                      <a:r>
                        <a:rPr lang="lt-LT" sz="1400" b="0" i="0" u="none" strike="noStrike" dirty="0">
                          <a:solidFill>
                            <a:srgbClr val="000000"/>
                          </a:solidFill>
                          <a:effectLst/>
                          <a:latin typeface="Calibri" panose="020F0502020204030204" pitchFamily="34" charset="0"/>
                        </a:rPr>
                        <a:t>Nes tai prieštarauja mūsų įsitikinimams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89590244"/>
                  </a:ext>
                </a:extLst>
              </a:tr>
              <a:tr h="304903">
                <a:tc>
                  <a:txBody>
                    <a:bodyPr/>
                    <a:lstStyle/>
                    <a:p>
                      <a:pPr algn="l" rtl="0" fontAlgn="ctr"/>
                      <a:r>
                        <a:rPr lang="lt-LT" sz="1400" b="0" i="0" u="none" strike="noStrike">
                          <a:solidFill>
                            <a:srgbClr val="000000"/>
                          </a:solidFill>
                          <a:effectLst/>
                          <a:latin typeface="Calibri" panose="020F0502020204030204" pitchFamily="34" charset="0"/>
                        </a:rPr>
                        <a:t>Nes taip pažeistume įstatymus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52261283"/>
                  </a:ext>
                </a:extLst>
              </a:tr>
              <a:tr h="412239">
                <a:tc>
                  <a:txBody>
                    <a:bodyPr/>
                    <a:lstStyle/>
                    <a:p>
                      <a:pPr algn="l" rtl="0" fontAlgn="ctr"/>
                      <a:r>
                        <a:rPr lang="lt-LT" sz="1400" b="0" i="0" u="none" strike="noStrike">
                          <a:solidFill>
                            <a:srgbClr val="000000"/>
                          </a:solidFill>
                          <a:effectLst/>
                          <a:latin typeface="Calibri" panose="020F0502020204030204" pitchFamily="34" charset="0"/>
                        </a:rPr>
                        <a:t>Kadangi netikėjome, kad tai padės išspręsti problemą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92514554"/>
                  </a:ext>
                </a:extLst>
              </a:tr>
              <a:tr h="501729">
                <a:tc>
                  <a:txBody>
                    <a:bodyPr/>
                    <a:lstStyle/>
                    <a:p>
                      <a:pPr algn="l" rtl="0" fontAlgn="ctr"/>
                      <a:r>
                        <a:rPr lang="lt-LT" sz="1400" b="0" i="0" u="none" strike="noStrike">
                          <a:solidFill>
                            <a:srgbClr val="000000"/>
                          </a:solidFill>
                          <a:effectLst/>
                          <a:latin typeface="Calibri" panose="020F0502020204030204" pitchFamily="34" charset="0"/>
                        </a:rPr>
                        <a:t>Nes nežinojome, kaip tai padaryti/ neturime patirties, kaip elgtis tokiose situacijose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0,3%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35382353"/>
                  </a:ext>
                </a:extLst>
              </a:tr>
              <a:tr h="596776">
                <a:tc>
                  <a:txBody>
                    <a:bodyPr/>
                    <a:lstStyle/>
                    <a:p>
                      <a:pPr algn="l" rtl="0" fontAlgn="ctr"/>
                      <a:r>
                        <a:rPr lang="lt-LT" sz="1400" b="0" i="0" u="none" strike="noStrike">
                          <a:solidFill>
                            <a:srgbClr val="000000"/>
                          </a:solidFill>
                          <a:effectLst/>
                          <a:latin typeface="Calibri" panose="020F0502020204030204" pitchFamily="34" charset="0"/>
                        </a:rPr>
                        <a:t>Nes tam tiesiog neturėjome pakankamai pinigų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10635886"/>
                  </a:ext>
                </a:extLst>
              </a:tr>
            </a:tbl>
          </a:graphicData>
        </a:graphic>
      </p:graphicFrame>
      <p:sp>
        <p:nvSpPr>
          <p:cNvPr id="2" name="TextBox 8">
            <a:extLst>
              <a:ext uri="{FF2B5EF4-FFF2-40B4-BE49-F238E27FC236}">
                <a16:creationId xmlns:a16="http://schemas.microsoft.com/office/drawing/2014/main" id="{7D0E68A3-FA81-EC14-7FB6-7E262270E827}"/>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A3F4981D-7493-339D-CBBF-9A70025B6BC0}"/>
              </a:ext>
            </a:extLst>
          </p:cNvPr>
          <p:cNvSpPr txBox="1"/>
          <p:nvPr/>
        </p:nvSpPr>
        <p:spPr>
          <a:xfrm>
            <a:off x="5281724" y="5753225"/>
            <a:ext cx="2474124" cy="307777"/>
          </a:xfrm>
          <a:prstGeom prst="rect">
            <a:avLst/>
          </a:prstGeom>
          <a:noFill/>
        </p:spPr>
        <p:txBody>
          <a:bodyPr wrap="square">
            <a:spAutoFit/>
          </a:bodyPr>
          <a:lstStyle/>
          <a:p>
            <a:pPr algn="just"/>
            <a:r>
              <a:rPr lang="lt-LT" sz="1400" i="1" dirty="0"/>
              <a:t>13.1. Kodėl nedavėte kyšio?</a:t>
            </a:r>
          </a:p>
        </p:txBody>
      </p:sp>
      <p:grpSp>
        <p:nvGrpSpPr>
          <p:cNvPr id="6" name="Grupė 5">
            <a:extLst>
              <a:ext uri="{FF2B5EF4-FFF2-40B4-BE49-F238E27FC236}">
                <a16:creationId xmlns:a16="http://schemas.microsoft.com/office/drawing/2014/main" id="{5FD2037B-7266-D11B-2C6A-07A7176DDD70}"/>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33B017B2-5275-C46F-57F1-4CE0639AA0CD}"/>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08B5B5FB-B777-B161-D94A-8D504CDDF4A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6FEED19A-E12B-FFDE-DE5D-9A0E9A052216}"/>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42E7A3F8-28F8-4A99-2E29-33D5D02C7E1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4992295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5328" y="0"/>
            <a:ext cx="12192000" cy="6857999"/>
            <a:chOff x="89118" y="-547556"/>
            <a:chExt cx="24384000" cy="13715999"/>
          </a:xfrm>
        </p:grpSpPr>
        <p:sp>
          <p:nvSpPr>
            <p:cNvPr id="3" name="Freeform 3"/>
            <p:cNvSpPr/>
            <p:nvPr/>
          </p:nvSpPr>
          <p:spPr>
            <a:xfrm>
              <a:off x="89118" y="-547556"/>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3">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C9DF3A2C-928A-65F5-48C0-49C591342783}"/>
              </a:ext>
            </a:extLst>
          </p:cNvPr>
          <p:cNvSpPr txBox="1"/>
          <p:nvPr/>
        </p:nvSpPr>
        <p:spPr>
          <a:xfrm>
            <a:off x="-24929" y="6322612"/>
            <a:ext cx="5064453" cy="523220"/>
          </a:xfrm>
          <a:prstGeom prst="rect">
            <a:avLst/>
          </a:prstGeom>
          <a:noFill/>
        </p:spPr>
        <p:txBody>
          <a:bodyPr wrap="square" rtlCol="0">
            <a:spAutoFit/>
          </a:body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8" name="Chart 9">
            <a:extLst>
              <a:ext uri="{FF2B5EF4-FFF2-40B4-BE49-F238E27FC236}">
                <a16:creationId xmlns:a16="http://schemas.microsoft.com/office/drawing/2014/main" id="{00000000-0008-0000-0200-00000A000000}"/>
              </a:ext>
            </a:extLst>
          </p:cNvPr>
          <p:cNvGraphicFramePr>
            <a:graphicFrameLocks/>
          </p:cNvGraphicFramePr>
          <p:nvPr>
            <p:extLst>
              <p:ext uri="{D42A27DB-BD31-4B8C-83A1-F6EECF244321}">
                <p14:modId xmlns:p14="http://schemas.microsoft.com/office/powerpoint/2010/main" val="2359321101"/>
              </p:ext>
            </p:extLst>
          </p:nvPr>
        </p:nvGraphicFramePr>
        <p:xfrm>
          <a:off x="5328" y="-12167"/>
          <a:ext cx="12181344" cy="64613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9189961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3341657" y="5783642"/>
            <a:ext cx="6038317" cy="307777"/>
          </a:xfrm>
          <a:prstGeom prst="rect">
            <a:avLst/>
          </a:prstGeom>
          <a:noFill/>
        </p:spPr>
        <p:txBody>
          <a:bodyPr wrap="square">
            <a:spAutoFit/>
          </a:bodyPr>
          <a:lstStyle/>
          <a:p>
            <a:pPr algn="ctr"/>
            <a:r>
              <a:rPr lang="lt-LT" sz="1400" i="1" dirty="0"/>
              <a:t>13.2. Kodėl davėte kyšį?</a:t>
            </a:r>
            <a:r>
              <a:rPr lang="en-US" sz="1400" i="1" dirty="0"/>
              <a:t> </a:t>
            </a:r>
            <a:r>
              <a:rPr lang="lt-LT" sz="1400" i="1" dirty="0"/>
              <a:t>Atsakinėja nurodę, kad davė kyšį (N</a:t>
            </a:r>
            <a:r>
              <a:rPr lang="en-US" sz="1400" i="1" dirty="0"/>
              <a:t>=25).</a:t>
            </a:r>
            <a:endParaRPr lang="lt-LT" sz="1400" i="1" dirty="0"/>
          </a:p>
        </p:txBody>
      </p:sp>
      <p:sp>
        <p:nvSpPr>
          <p:cNvPr id="6" name="TextBox 8">
            <a:extLst>
              <a:ext uri="{FF2B5EF4-FFF2-40B4-BE49-F238E27FC236}">
                <a16:creationId xmlns:a16="http://schemas.microsoft.com/office/drawing/2014/main" id="{4DA13E68-491A-C73C-E354-B0B7032F4A31}"/>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A82D10D8-0D09-BB3D-8B35-324D515C598C}"/>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874833FC-7D3B-CD02-BC9D-91B5BE7D4449}"/>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03F0A78-D27E-10CA-18A2-0ACD8B2D923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3BFF8561-72DC-BA71-DFDD-B6E0928CA3B3}"/>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C5E86C8D-CB85-90F9-0C00-C1FC6AE1681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D8108195-C9BE-3E81-5E09-991CD32C7500}"/>
              </a:ext>
            </a:extLst>
          </p:cNvPr>
          <p:cNvGraphicFramePr>
            <a:graphicFrameLocks/>
          </p:cNvGraphicFramePr>
          <p:nvPr>
            <p:extLst>
              <p:ext uri="{D42A27DB-BD31-4B8C-83A1-F6EECF244321}">
                <p14:modId xmlns:p14="http://schemas.microsoft.com/office/powerpoint/2010/main" val="3825770801"/>
              </p:ext>
            </p:extLst>
          </p:nvPr>
        </p:nvGraphicFramePr>
        <p:xfrm>
          <a:off x="1120950" y="598241"/>
          <a:ext cx="9743621" cy="50146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275975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1399913" y="5768012"/>
            <a:ext cx="9598651" cy="307777"/>
          </a:xfrm>
          <a:prstGeom prst="rect">
            <a:avLst/>
          </a:prstGeom>
          <a:noFill/>
        </p:spPr>
        <p:txBody>
          <a:bodyPr wrap="square">
            <a:spAutoFit/>
          </a:bodyPr>
          <a:lstStyle/>
          <a:p>
            <a:pPr algn="just"/>
            <a:r>
              <a:rPr lang="pt-BR" sz="1400" i="1" dirty="0"/>
              <a:t>14. Ar duodant kyšį jis buvo paimtas? Atsakin</a:t>
            </a:r>
            <a:r>
              <a:rPr lang="lt-LT" sz="1400" i="1" dirty="0"/>
              <a:t>ėja nurodę, kad davė kyšį (N</a:t>
            </a:r>
            <a:r>
              <a:rPr lang="en-US" sz="1400" i="1" dirty="0"/>
              <a:t>=25). </a:t>
            </a:r>
            <a:r>
              <a:rPr lang="en-US" sz="1400" i="1" dirty="0" err="1"/>
              <a:t>Skliausteliuose</a:t>
            </a:r>
            <a:r>
              <a:rPr lang="en-US" sz="1400" i="1" dirty="0"/>
              <a:t> </a:t>
            </a:r>
            <a:r>
              <a:rPr lang="en-US" sz="1400" i="1" dirty="0" err="1"/>
              <a:t>pateikti</a:t>
            </a:r>
            <a:r>
              <a:rPr lang="en-US" sz="1400" i="1" dirty="0"/>
              <a:t> 2022 m. </a:t>
            </a:r>
            <a:r>
              <a:rPr lang="en-US" sz="1400" i="1" dirty="0" err="1"/>
              <a:t>duomenys</a:t>
            </a:r>
            <a:r>
              <a:rPr lang="en-US" sz="1400" i="1" dirty="0"/>
              <a:t>.</a:t>
            </a:r>
            <a:endParaRPr lang="lt-LT" sz="1400" i="1" dirty="0"/>
          </a:p>
        </p:txBody>
      </p:sp>
      <p:sp>
        <p:nvSpPr>
          <p:cNvPr id="2" name="TextBox 8">
            <a:extLst>
              <a:ext uri="{FF2B5EF4-FFF2-40B4-BE49-F238E27FC236}">
                <a16:creationId xmlns:a16="http://schemas.microsoft.com/office/drawing/2014/main" id="{CCFB6640-3192-0560-D891-945A5FFA36BC}"/>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9D326C16-1999-3885-5C95-04FD407ED3BC}"/>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2B9D560D-A569-5F17-CDE5-AFAD296A26D2}"/>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B51B4F00-619E-4AEF-44EF-7C7AA2C27D0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6F251349-9193-658D-FF3E-885FF4E1E2E9}"/>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4B2A7723-1377-B0E5-AA05-3AE0A1752C8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7" name="Diagrama 6">
            <a:extLst>
              <a:ext uri="{FF2B5EF4-FFF2-40B4-BE49-F238E27FC236}">
                <a16:creationId xmlns:a16="http://schemas.microsoft.com/office/drawing/2014/main" id="{F47BF22B-E139-562B-1704-27459FC48BB4}"/>
              </a:ext>
            </a:extLst>
          </p:cNvPr>
          <p:cNvGraphicFramePr>
            <a:graphicFrameLocks/>
          </p:cNvGraphicFramePr>
          <p:nvPr>
            <p:extLst>
              <p:ext uri="{D42A27DB-BD31-4B8C-83A1-F6EECF244321}">
                <p14:modId xmlns:p14="http://schemas.microsoft.com/office/powerpoint/2010/main" val="718753053"/>
              </p:ext>
            </p:extLst>
          </p:nvPr>
        </p:nvGraphicFramePr>
        <p:xfrm>
          <a:off x="1003070" y="290251"/>
          <a:ext cx="10958052" cy="534826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2264099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1644444" y="5353778"/>
            <a:ext cx="8967019" cy="307777"/>
          </a:xfrm>
          <a:prstGeom prst="rect">
            <a:avLst/>
          </a:prstGeom>
          <a:noFill/>
        </p:spPr>
        <p:txBody>
          <a:bodyPr wrap="square">
            <a:spAutoFit/>
          </a:bodyPr>
          <a:lstStyle/>
          <a:p>
            <a:pPr algn="just"/>
            <a:r>
              <a:rPr lang="lt-LT" sz="1400" i="1" dirty="0"/>
              <a:t>15. Ar IMTUMĖTE kyšį, jei jis Jums būtų siūlomas už tam tikras paslaugas? Skliausteliuose nurodyti 2022 m. duomenys.</a:t>
            </a:r>
          </a:p>
        </p:txBody>
      </p:sp>
      <p:sp>
        <p:nvSpPr>
          <p:cNvPr id="4" name="TextBox 8">
            <a:extLst>
              <a:ext uri="{FF2B5EF4-FFF2-40B4-BE49-F238E27FC236}">
                <a16:creationId xmlns:a16="http://schemas.microsoft.com/office/drawing/2014/main" id="{49C5F35E-F99D-720C-9C27-EAF21C8D9A87}"/>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399597F7-4BD3-48A3-C521-F36D67B2C0C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24E5329-898E-F34A-D16E-5CC705E50A0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6F37218-4D7C-193C-3D2C-012A6150511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78F31F3-9DE6-1A67-60C9-D04CF553B49F}"/>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9B6A7B0B-C492-1D14-34E5-4A32521433A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13C39BF7-0390-40D8-AE30-E3C30A990C68}"/>
              </a:ext>
            </a:extLst>
          </p:cNvPr>
          <p:cNvGraphicFramePr>
            <a:graphicFrameLocks/>
          </p:cNvGraphicFramePr>
          <p:nvPr>
            <p:extLst>
              <p:ext uri="{D42A27DB-BD31-4B8C-83A1-F6EECF244321}">
                <p14:modId xmlns:p14="http://schemas.microsoft.com/office/powerpoint/2010/main" val="826283591"/>
              </p:ext>
            </p:extLst>
          </p:nvPr>
        </p:nvGraphicFramePr>
        <p:xfrm>
          <a:off x="1297857" y="472102"/>
          <a:ext cx="10250129" cy="48062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0623270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2709648" y="5333374"/>
            <a:ext cx="7526174" cy="307777"/>
          </a:xfrm>
          <a:prstGeom prst="rect">
            <a:avLst/>
          </a:prstGeom>
          <a:noFill/>
        </p:spPr>
        <p:txBody>
          <a:bodyPr wrap="square">
            <a:spAutoFit/>
          </a:bodyPr>
          <a:lstStyle/>
          <a:p>
            <a:pPr algn="just"/>
            <a:r>
              <a:rPr lang="lt-LT" sz="1400" i="1" dirty="0"/>
              <a:t>25. Ar Jūsų įmonės veikloje Jums tenka turėti reikalų su užsienio valstybių tarnautojais ar pareigūnais?</a:t>
            </a:r>
          </a:p>
        </p:txBody>
      </p:sp>
      <p:sp>
        <p:nvSpPr>
          <p:cNvPr id="2" name="TextBox 8">
            <a:extLst>
              <a:ext uri="{FF2B5EF4-FFF2-40B4-BE49-F238E27FC236}">
                <a16:creationId xmlns:a16="http://schemas.microsoft.com/office/drawing/2014/main" id="{713061A5-B8B8-6B94-2EB5-2061059E437B}"/>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E2A30750-155C-BC3D-DEEE-D8DCB9E2788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92CA3285-5564-74A9-3BA6-DB997A0FFA5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7FB9045-DED1-5CCD-FA41-437B305CEB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D07235FC-1493-C0A1-55AF-F6E44E1430E9}"/>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F63B840-ABD8-0CD9-EEF5-627693452FF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657B85DE-9B6F-9784-9720-37E6432B1D37}"/>
              </a:ext>
            </a:extLst>
          </p:cNvPr>
          <p:cNvGraphicFramePr>
            <a:graphicFrameLocks/>
          </p:cNvGraphicFramePr>
          <p:nvPr>
            <p:extLst>
              <p:ext uri="{D42A27DB-BD31-4B8C-83A1-F6EECF244321}">
                <p14:modId xmlns:p14="http://schemas.microsoft.com/office/powerpoint/2010/main" val="2897360876"/>
              </p:ext>
            </p:extLst>
          </p:nvPr>
        </p:nvGraphicFramePr>
        <p:xfrm>
          <a:off x="1843548" y="661933"/>
          <a:ext cx="8996517" cy="443076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1238159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9418"/>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14F311-0E5F-EA1F-2837-C4FF2C4B8F55}"/>
              </a:ext>
            </a:extLst>
          </p:cNvPr>
          <p:cNvSpPr txBox="1"/>
          <p:nvPr/>
        </p:nvSpPr>
        <p:spPr>
          <a:xfrm>
            <a:off x="561833" y="5399581"/>
            <a:ext cx="11068334" cy="738664"/>
          </a:xfrm>
          <a:prstGeom prst="rect">
            <a:avLst/>
          </a:prstGeom>
          <a:noFill/>
        </p:spPr>
        <p:txBody>
          <a:bodyPr wrap="square">
            <a:spAutoFit/>
          </a:bodyPr>
          <a:lstStyle/>
          <a:p>
            <a:pPr algn="just"/>
            <a:r>
              <a:rPr lang="en-US" sz="1400" i="1" dirty="0"/>
              <a:t>26. </a:t>
            </a:r>
            <a:r>
              <a:rPr lang="lt-LT" sz="1400" i="1" dirty="0"/>
              <a:t>Ar per pastaruosius 12 mėnesių Jūsų įmonei / Jūsų įmonės atstovams teko duoti kyšį užsienio valstybės tarnautojui ar pareigūnui vykdant veiklą užsienyje?</a:t>
            </a:r>
            <a:r>
              <a:rPr lang="en-US" sz="1400" i="1" dirty="0"/>
              <a:t> </a:t>
            </a:r>
            <a:r>
              <a:rPr lang="en-US" sz="1400" i="1" dirty="0" err="1"/>
              <a:t>Atsakin</a:t>
            </a:r>
            <a:r>
              <a:rPr lang="lt-LT" sz="1400" i="1" dirty="0"/>
              <a:t>ėja tie, kuriems tenka turėti reikalų su užsienio valstybių tarnautojais (N</a:t>
            </a:r>
            <a:r>
              <a:rPr lang="en-US" sz="1400" i="1" dirty="0"/>
              <a:t>=78). </a:t>
            </a:r>
            <a:r>
              <a:rPr lang="en-US" sz="1400" i="1" dirty="0" err="1"/>
              <a:t>Skliausteliuose</a:t>
            </a:r>
            <a:r>
              <a:rPr lang="en-US" sz="1400" i="1" dirty="0"/>
              <a:t> </a:t>
            </a:r>
            <a:r>
              <a:rPr lang="en-US" sz="1400" i="1" dirty="0" err="1"/>
              <a:t>nurodyti</a:t>
            </a:r>
            <a:r>
              <a:rPr lang="en-US" sz="1400" i="1" dirty="0"/>
              <a:t> 2022 m. </a:t>
            </a:r>
            <a:r>
              <a:rPr lang="en-US" sz="1400" i="1" dirty="0" err="1"/>
              <a:t>duomenys</a:t>
            </a:r>
            <a:r>
              <a:rPr lang="en-US" sz="1400" i="1" dirty="0"/>
              <a:t>.</a:t>
            </a:r>
            <a:endParaRPr lang="lt-LT" sz="1400" i="1" dirty="0"/>
          </a:p>
          <a:p>
            <a:pPr algn="just"/>
            <a:r>
              <a:rPr lang="lt-LT" sz="1400" i="1" dirty="0"/>
              <a:t>27. Ar Jūs asmeniškai žinote Lietuvos įmonių, kurioms teko duoti kyšį užsienio valstybės tarnautojui ar pareigūnui vykdant veiklą užsienyje?</a:t>
            </a:r>
          </a:p>
        </p:txBody>
      </p:sp>
      <p:sp>
        <p:nvSpPr>
          <p:cNvPr id="2" name="TextBox 8">
            <a:extLst>
              <a:ext uri="{FF2B5EF4-FFF2-40B4-BE49-F238E27FC236}">
                <a16:creationId xmlns:a16="http://schemas.microsoft.com/office/drawing/2014/main" id="{71A7204C-BA95-F023-18AD-F038963A46F0}"/>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F28CBBB3-777B-932D-202C-E6992754F554}"/>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8CFAC656-214C-CE54-F2C0-51229B0DF083}"/>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10128627-D434-F730-1C02-EBC99955321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D989E40A-E0DD-FF62-5767-A5F6B5377836}"/>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0033605D-A378-EB22-D125-8D03A277E47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998E33DC-CBCC-F584-4C91-C640C7F77268}"/>
              </a:ext>
            </a:extLst>
          </p:cNvPr>
          <p:cNvGraphicFramePr>
            <a:graphicFrameLocks/>
          </p:cNvGraphicFramePr>
          <p:nvPr>
            <p:extLst>
              <p:ext uri="{D42A27DB-BD31-4B8C-83A1-F6EECF244321}">
                <p14:modId xmlns:p14="http://schemas.microsoft.com/office/powerpoint/2010/main" val="448749924"/>
              </p:ext>
            </p:extLst>
          </p:nvPr>
        </p:nvGraphicFramePr>
        <p:xfrm>
          <a:off x="0" y="819335"/>
          <a:ext cx="6600633" cy="40322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Diagrama 13">
            <a:extLst>
              <a:ext uri="{FF2B5EF4-FFF2-40B4-BE49-F238E27FC236}">
                <a16:creationId xmlns:a16="http://schemas.microsoft.com/office/drawing/2014/main" id="{3DADEB51-0597-3623-560F-A41C78A648E3}"/>
              </a:ext>
            </a:extLst>
          </p:cNvPr>
          <p:cNvGraphicFramePr>
            <a:graphicFrameLocks/>
          </p:cNvGraphicFramePr>
          <p:nvPr>
            <p:extLst>
              <p:ext uri="{D42A27DB-BD31-4B8C-83A1-F6EECF244321}">
                <p14:modId xmlns:p14="http://schemas.microsoft.com/office/powerpoint/2010/main" val="3718559813"/>
              </p:ext>
            </p:extLst>
          </p:nvPr>
        </p:nvGraphicFramePr>
        <p:xfrm>
          <a:off x="6445044" y="819335"/>
          <a:ext cx="5450531" cy="43837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8514690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03242"/>
            <a:ext cx="11430000" cy="369332"/>
          </a:xfrm>
          <a:prstGeom prst="rect">
            <a:avLst/>
          </a:prstGeom>
          <a:noFill/>
        </p:spPr>
        <p:txBody>
          <a:bodyPr wrap="square">
            <a:spAutoFit/>
          </a:bodyPr>
          <a:lstStyle/>
          <a:p>
            <a:pPr algn="ctr"/>
            <a:r>
              <a:rPr lang="lt-LT" b="1" dirty="0"/>
              <a:t>Korupcinė patirtis: įmonių vadovai</a:t>
            </a:r>
          </a:p>
        </p:txBody>
      </p:sp>
      <p:sp>
        <p:nvSpPr>
          <p:cNvPr id="7" name="TextBox 6">
            <a:extLst>
              <a:ext uri="{FF2B5EF4-FFF2-40B4-BE49-F238E27FC236}">
                <a16:creationId xmlns:a16="http://schemas.microsoft.com/office/drawing/2014/main" id="{8BA92FEB-3324-2CA0-D205-1E7173E64874}"/>
              </a:ext>
            </a:extLst>
          </p:cNvPr>
          <p:cNvSpPr txBox="1"/>
          <p:nvPr/>
        </p:nvSpPr>
        <p:spPr>
          <a:xfrm>
            <a:off x="639096" y="1520786"/>
            <a:ext cx="11171904" cy="3785652"/>
          </a:xfrm>
          <a:prstGeom prst="rect">
            <a:avLst/>
          </a:prstGeom>
          <a:noFill/>
        </p:spPr>
        <p:txBody>
          <a:bodyPr wrap="square" rtlCol="0">
            <a:spAutoFit/>
          </a:bodyPr>
          <a:lstStyle/>
          <a:p>
            <a:pPr marL="285750" indent="-285750" algn="just">
              <a:buBlip>
                <a:blip r:embed="rId3"/>
              </a:buBlip>
            </a:pPr>
            <a:r>
              <a:rPr lang="lt-LT" sz="1600" dirty="0"/>
              <a:t>36 % apklaustųjų teigia, kad kyšis nepadeda spręsti problemų, o 33 % mano, kad padeda. Įmonės vadovai nelinkę duoti kyšio ir 62 % apklaustųjų teigė, kad jo neduotų, o 7 % prisipažino, kad duotų. 5 % respondentų prisipažino, kad per paskutinius 12 mėnesių davė kyšį. Dažniausia kyšio davimo priežastis – manymas, kad kyšis padės greičiau išspręsti problemą (40 %).</a:t>
            </a:r>
          </a:p>
          <a:p>
            <a:pPr marL="285750" indent="-285750" algn="just">
              <a:buBlip>
                <a:blip r:embed="rId3"/>
              </a:buBlip>
            </a:pPr>
            <a:endParaRPr lang="lt-LT" sz="1600" dirty="0"/>
          </a:p>
          <a:p>
            <a:pPr marL="285750" indent="-285750" algn="just">
              <a:buBlip>
                <a:blip r:embed="rId3"/>
              </a:buBlip>
            </a:pPr>
            <a:r>
              <a:rPr lang="lt-LT" sz="1600" dirty="0"/>
              <a:t>Tie, kurie nedavė kyšio, teigia, kad iki šiol visus klausimus pavykdavo išspręsti be kyšio (43 %) arba nebuvo tokios situacijos, kuriose būtų reikalaujama kyšio (43 %)</a:t>
            </a:r>
            <a:r>
              <a:rPr lang="en-US" sz="1600" dirty="0"/>
              <a:t>.</a:t>
            </a:r>
            <a:endParaRPr lang="lt-LT" sz="1600" dirty="0"/>
          </a:p>
          <a:p>
            <a:pPr marL="285750" indent="-285750" algn="just">
              <a:buBlip>
                <a:blip r:embed="rId3"/>
              </a:buBlip>
            </a:pPr>
            <a:endParaRPr lang="lt-LT" sz="1600" dirty="0"/>
          </a:p>
          <a:p>
            <a:pPr marL="285750" indent="-285750" algn="just">
              <a:buBlip>
                <a:blip r:embed="rId3"/>
              </a:buBlip>
            </a:pPr>
            <a:r>
              <a:rPr lang="lt-LT" sz="1600" dirty="0"/>
              <a:t>Duodant kyšį, </a:t>
            </a:r>
            <a:r>
              <a:rPr lang="en-US" sz="1600" dirty="0"/>
              <a:t>88</a:t>
            </a:r>
            <a:r>
              <a:rPr lang="lt-LT" sz="1600" dirty="0"/>
              <a:t> % atvejų jis buvo paimtas, o </a:t>
            </a:r>
            <a:r>
              <a:rPr lang="en-US" sz="1600" dirty="0"/>
              <a:t>8</a:t>
            </a:r>
            <a:r>
              <a:rPr lang="lt-LT" sz="1600" dirty="0"/>
              <a:t> % </a:t>
            </a:r>
            <a:r>
              <a:rPr lang="en-US" sz="1600" dirty="0" err="1"/>
              <a:t>atve</a:t>
            </a:r>
            <a:r>
              <a:rPr lang="lt-LT" sz="1600" dirty="0"/>
              <a:t>jų - nebuvo paimtas (</a:t>
            </a:r>
            <a:r>
              <a:rPr lang="en-US" sz="1600" dirty="0"/>
              <a:t>2022 m. – 7 %).</a:t>
            </a:r>
          </a:p>
          <a:p>
            <a:pPr marL="285750" indent="-285750" algn="just">
              <a:buBlip>
                <a:blip r:embed="rId3"/>
              </a:buBlip>
            </a:pPr>
            <a:endParaRPr lang="lt-LT" sz="1600" dirty="0"/>
          </a:p>
          <a:p>
            <a:pPr marL="285750" indent="-285750" algn="just">
              <a:buBlip>
                <a:blip r:embed="rId3"/>
              </a:buBlip>
            </a:pPr>
            <a:r>
              <a:rPr lang="lt-LT" sz="1600" dirty="0"/>
              <a:t>Didelė dalis, net </a:t>
            </a:r>
            <a:r>
              <a:rPr lang="en-US" sz="1600" dirty="0"/>
              <a:t>71</a:t>
            </a:r>
            <a:r>
              <a:rPr lang="lt-LT" sz="1600" dirty="0"/>
              <a:t> % įmonių vadovų sako, kad jie neimtų kyšio. 2022 m. šis rodiklis siekė 74 %.</a:t>
            </a:r>
          </a:p>
          <a:p>
            <a:pPr marL="285750" indent="-285750" algn="just">
              <a:buBlip>
                <a:blip r:embed="rId3"/>
              </a:buBlip>
            </a:pPr>
            <a:endParaRPr lang="lt-LT" sz="1600" dirty="0"/>
          </a:p>
          <a:p>
            <a:pPr marL="285750" indent="-285750" algn="just">
              <a:buBlip>
                <a:blip r:embed="rId3"/>
              </a:buBlip>
            </a:pPr>
            <a:r>
              <a:rPr lang="en-US" sz="1600" dirty="0"/>
              <a:t>3</a:t>
            </a:r>
            <a:r>
              <a:rPr lang="lt-LT" sz="1600" dirty="0"/>
              <a:t> % įmonių vadovų, turėję reikalų su užsienio valstybės tarnautojais ar pareigūnais, per pastaruosius 12 mėn. davė kyšį</a:t>
            </a:r>
            <a:r>
              <a:rPr lang="en-US" sz="1600" dirty="0"/>
              <a:t> </a:t>
            </a:r>
            <a:r>
              <a:rPr lang="lt-LT" sz="1600" dirty="0"/>
              <a:t>užsienio valstybės tarnautojui ar pareigūnui.. </a:t>
            </a:r>
            <a:r>
              <a:rPr lang="en-US" sz="1600" dirty="0" err="1"/>
              <a:t>Praeit</a:t>
            </a:r>
            <a:r>
              <a:rPr lang="lt-LT" sz="1600" dirty="0"/>
              <a:t>ų metų tyrimo duomenimis, šis rodiklis siekė </a:t>
            </a:r>
            <a:r>
              <a:rPr lang="en-US" sz="1600" dirty="0"/>
              <a:t>1 %.</a:t>
            </a:r>
          </a:p>
          <a:p>
            <a:pPr marL="285750" indent="-285750" algn="just">
              <a:buBlip>
                <a:blip r:embed="rId3"/>
              </a:buBlip>
            </a:pPr>
            <a:endParaRPr lang="en-US" sz="1600" dirty="0"/>
          </a:p>
          <a:p>
            <a:pPr marL="285750" indent="-285750" algn="just">
              <a:buBlip>
                <a:blip r:embed="rId3"/>
              </a:buBlip>
            </a:pPr>
            <a:r>
              <a:rPr lang="en-US" sz="1600" dirty="0"/>
              <a:t>16</a:t>
            </a:r>
            <a:r>
              <a:rPr lang="lt-LT" sz="1600" dirty="0"/>
              <a:t> % apklaustų įmonių vadovų asmeniškai žino įmonių, kurioms teko duoti kyšį užsienyje.</a:t>
            </a:r>
          </a:p>
        </p:txBody>
      </p:sp>
      <p:sp>
        <p:nvSpPr>
          <p:cNvPr id="4" name="TextBox 8">
            <a:extLst>
              <a:ext uri="{FF2B5EF4-FFF2-40B4-BE49-F238E27FC236}">
                <a16:creationId xmlns:a16="http://schemas.microsoft.com/office/drawing/2014/main" id="{8BE1F6D6-87DC-8E87-91B7-319E0B0B4A48}"/>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D55DF963-5CDC-C3C2-F824-6894E18F3306}"/>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3CD6A441-CFC9-2781-021A-355D41720DD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A101F35-EE65-28E5-D5D9-5B8344E85CA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16546E2-22B0-D093-BCA9-827D505D3778}"/>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9549593A-C397-ABD1-12FC-F7B8512312B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65337375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a:extLst>
              <a:ext uri="{FF2B5EF4-FFF2-40B4-BE49-F238E27FC236}">
                <a16:creationId xmlns:a16="http://schemas.microsoft.com/office/drawing/2014/main" id="{AB43383C-7372-1D75-1366-3E5D0F3E7A03}"/>
              </a:ext>
            </a:extLst>
          </p:cNvPr>
          <p:cNvSpPr/>
          <p:nvPr/>
        </p:nvSpPr>
        <p:spPr>
          <a:xfrm>
            <a:off x="18300" y="-7625"/>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81B5372C-4E46-C8CD-C6C7-23BB447FC0C7}"/>
              </a:ext>
            </a:extLst>
          </p:cNvPr>
          <p:cNvSpPr txBox="1"/>
          <p:nvPr/>
        </p:nvSpPr>
        <p:spPr>
          <a:xfrm>
            <a:off x="2532225" y="5375930"/>
            <a:ext cx="8283812" cy="307777"/>
          </a:xfrm>
          <a:prstGeom prst="rect">
            <a:avLst/>
          </a:prstGeom>
          <a:noFill/>
        </p:spPr>
        <p:txBody>
          <a:bodyPr wrap="square">
            <a:spAutoFit/>
          </a:bodyPr>
          <a:lstStyle/>
          <a:p>
            <a:r>
              <a:rPr lang="en-US" sz="1400" i="1" dirty="0"/>
              <a:t>11 </a:t>
            </a:r>
            <a:r>
              <a:rPr lang="lt-LT" sz="1400" i="1" dirty="0"/>
              <a:t>.Kaip manote, kiek korupcija yra paplitusi Jūsų darbovietėje?</a:t>
            </a:r>
            <a:r>
              <a:rPr lang="en-US" sz="1400" i="1" dirty="0"/>
              <a:t> </a:t>
            </a:r>
            <a:r>
              <a:rPr lang="en-US" sz="1400" i="1" dirty="0" err="1"/>
              <a:t>Skliausteliuose</a:t>
            </a:r>
            <a:r>
              <a:rPr lang="en-US" sz="1400" i="1" dirty="0"/>
              <a:t> 2022 m. </a:t>
            </a:r>
            <a:r>
              <a:rPr lang="en-US" sz="1400" i="1" dirty="0" err="1"/>
              <a:t>duomeny</a:t>
            </a:r>
            <a:r>
              <a:rPr lang="lt-LT" sz="1400" i="1" dirty="0"/>
              <a:t>s.</a:t>
            </a:r>
          </a:p>
        </p:txBody>
      </p:sp>
      <p:sp>
        <p:nvSpPr>
          <p:cNvPr id="4" name="TextBox 3">
            <a:extLst>
              <a:ext uri="{FF2B5EF4-FFF2-40B4-BE49-F238E27FC236}">
                <a16:creationId xmlns:a16="http://schemas.microsoft.com/office/drawing/2014/main" id="{F002AB19-CDA4-57FE-FB54-D078B71D96F0}"/>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BB9AB47C-8139-D0D3-1878-ACA12BB7259B}"/>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9121C17F-B514-DB97-FA96-D3C7D66FD8E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1251D599-99B8-6D81-87FF-D4B71EAD341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69A14C72-1AA3-B8D7-2738-EAEF8CCEC3A4}"/>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76509344-5DFB-6771-859D-CABE6D39B58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64D4D7B1-F129-08B1-8130-4F88ABFF6318}"/>
              </a:ext>
            </a:extLst>
          </p:cNvPr>
          <p:cNvGraphicFramePr>
            <a:graphicFrameLocks/>
          </p:cNvGraphicFramePr>
          <p:nvPr>
            <p:extLst>
              <p:ext uri="{D42A27DB-BD31-4B8C-83A1-F6EECF244321}">
                <p14:modId xmlns:p14="http://schemas.microsoft.com/office/powerpoint/2010/main" val="1108682462"/>
              </p:ext>
            </p:extLst>
          </p:nvPr>
        </p:nvGraphicFramePr>
        <p:xfrm>
          <a:off x="1907381" y="661933"/>
          <a:ext cx="8377238" cy="43648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4219202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a:extLst>
              <a:ext uri="{FF2B5EF4-FFF2-40B4-BE49-F238E27FC236}">
                <a16:creationId xmlns:a16="http://schemas.microsoft.com/office/drawing/2014/main" id="{AB43383C-7372-1D75-1366-3E5D0F3E7A03}"/>
              </a:ext>
            </a:extLst>
          </p:cNvPr>
          <p:cNvSpPr/>
          <p:nvPr/>
        </p:nvSpPr>
        <p:spPr>
          <a:xfrm>
            <a:off x="18300" y="-7625"/>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81B5372C-4E46-C8CD-C6C7-23BB447FC0C7}"/>
              </a:ext>
            </a:extLst>
          </p:cNvPr>
          <p:cNvSpPr txBox="1"/>
          <p:nvPr/>
        </p:nvSpPr>
        <p:spPr>
          <a:xfrm>
            <a:off x="3474570" y="5376365"/>
            <a:ext cx="5546600" cy="523220"/>
          </a:xfrm>
          <a:prstGeom prst="rect">
            <a:avLst/>
          </a:prstGeom>
          <a:noFill/>
        </p:spPr>
        <p:txBody>
          <a:bodyPr wrap="square">
            <a:spAutoFit/>
          </a:bodyPr>
          <a:lstStyle/>
          <a:p>
            <a:r>
              <a:rPr lang="lt-LT" sz="1400" i="1" dirty="0"/>
              <a:t>12. Ar kyšio davimas, Jūsų nuomone, padeda spręsti problemas?</a:t>
            </a:r>
            <a:endParaRPr lang="en-US" sz="1400" i="1" dirty="0"/>
          </a:p>
          <a:p>
            <a:r>
              <a:rPr lang="lt-LT" sz="1400" i="1" dirty="0"/>
              <a:t>13. Ar duotumėte kyšį, norėdamas (-a) išspręsti savo problemas?</a:t>
            </a:r>
          </a:p>
        </p:txBody>
      </p:sp>
      <p:sp>
        <p:nvSpPr>
          <p:cNvPr id="4" name="TextBox 3">
            <a:extLst>
              <a:ext uri="{FF2B5EF4-FFF2-40B4-BE49-F238E27FC236}">
                <a16:creationId xmlns:a16="http://schemas.microsoft.com/office/drawing/2014/main" id="{E39464D1-2EC8-0C41-C765-1B58A57F0B04}"/>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Diagrama 1">
            <a:extLst>
              <a:ext uri="{FF2B5EF4-FFF2-40B4-BE49-F238E27FC236}">
                <a16:creationId xmlns:a16="http://schemas.microsoft.com/office/drawing/2014/main" id="{C7FBE384-BC74-2842-27F5-0777B1384ABB}"/>
              </a:ext>
            </a:extLst>
          </p:cNvPr>
          <p:cNvGraphicFramePr>
            <a:graphicFrameLocks/>
          </p:cNvGraphicFramePr>
          <p:nvPr>
            <p:extLst>
              <p:ext uri="{D42A27DB-BD31-4B8C-83A1-F6EECF244321}">
                <p14:modId xmlns:p14="http://schemas.microsoft.com/office/powerpoint/2010/main" val="1387822513"/>
              </p:ext>
            </p:extLst>
          </p:nvPr>
        </p:nvGraphicFramePr>
        <p:xfrm>
          <a:off x="167664" y="341194"/>
          <a:ext cx="5769769" cy="45485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Diagrama 5">
            <a:extLst>
              <a:ext uri="{FF2B5EF4-FFF2-40B4-BE49-F238E27FC236}">
                <a16:creationId xmlns:a16="http://schemas.microsoft.com/office/drawing/2014/main" id="{F2BABDB6-A2E5-9B6F-DE2A-D48E81D85689}"/>
              </a:ext>
            </a:extLst>
          </p:cNvPr>
          <p:cNvGraphicFramePr>
            <a:graphicFrameLocks/>
          </p:cNvGraphicFramePr>
          <p:nvPr>
            <p:extLst>
              <p:ext uri="{D42A27DB-BD31-4B8C-83A1-F6EECF244321}">
                <p14:modId xmlns:p14="http://schemas.microsoft.com/office/powerpoint/2010/main" val="519538670"/>
              </p:ext>
            </p:extLst>
          </p:nvPr>
        </p:nvGraphicFramePr>
        <p:xfrm>
          <a:off x="5792605" y="341194"/>
          <a:ext cx="6231731" cy="448949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6785482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a:extLst>
              <a:ext uri="{FF2B5EF4-FFF2-40B4-BE49-F238E27FC236}">
                <a16:creationId xmlns:a16="http://schemas.microsoft.com/office/drawing/2014/main" id="{AB43383C-7372-1D75-1366-3E5D0F3E7A03}"/>
              </a:ext>
            </a:extLst>
          </p:cNvPr>
          <p:cNvSpPr/>
          <p:nvPr/>
        </p:nvSpPr>
        <p:spPr>
          <a:xfrm>
            <a:off x="18300" y="-7625"/>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2" name="TextBox 1">
            <a:extLst>
              <a:ext uri="{FF2B5EF4-FFF2-40B4-BE49-F238E27FC236}">
                <a16:creationId xmlns:a16="http://schemas.microsoft.com/office/drawing/2014/main" id="{ADF0D037-FA87-979A-B118-264B55C0368B}"/>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81B5372C-4E46-C8CD-C6C7-23BB447FC0C7}"/>
              </a:ext>
            </a:extLst>
          </p:cNvPr>
          <p:cNvSpPr txBox="1"/>
          <p:nvPr/>
        </p:nvSpPr>
        <p:spPr>
          <a:xfrm>
            <a:off x="2150737" y="5383143"/>
            <a:ext cx="8283812" cy="307777"/>
          </a:xfrm>
          <a:prstGeom prst="rect">
            <a:avLst/>
          </a:prstGeom>
          <a:noFill/>
        </p:spPr>
        <p:txBody>
          <a:bodyPr wrap="square">
            <a:spAutoFit/>
          </a:bodyPr>
          <a:lstStyle/>
          <a:p>
            <a:pPr algn="ctr"/>
            <a:r>
              <a:rPr lang="lt-LT" sz="1400" i="1" dirty="0"/>
              <a:t>14. Ar per pastaruosius 12 mėnesių Jums teko duoti kyšį?</a:t>
            </a:r>
            <a:r>
              <a:rPr lang="en-US" sz="1400" i="1" dirty="0"/>
              <a:t> </a:t>
            </a:r>
            <a:r>
              <a:rPr lang="en-US" sz="1400" i="1" dirty="0" err="1"/>
              <a:t>Skliausteliuose</a:t>
            </a:r>
            <a:r>
              <a:rPr lang="en-US" sz="1400" i="1" dirty="0"/>
              <a:t> </a:t>
            </a:r>
            <a:r>
              <a:rPr lang="en-US" sz="1400" i="1" dirty="0" err="1"/>
              <a:t>nurodyti</a:t>
            </a:r>
            <a:r>
              <a:rPr lang="en-US" sz="1400" i="1" dirty="0"/>
              <a:t> 2022 m. </a:t>
            </a:r>
            <a:r>
              <a:rPr lang="en-US" sz="1400" i="1" dirty="0" err="1"/>
              <a:t>duomenys</a:t>
            </a:r>
            <a:r>
              <a:rPr lang="en-US" sz="1400" i="1" dirty="0"/>
              <a:t>.</a:t>
            </a:r>
            <a:endParaRPr lang="lt-LT" sz="1400" i="1" dirty="0"/>
          </a:p>
        </p:txBody>
      </p:sp>
      <p:grpSp>
        <p:nvGrpSpPr>
          <p:cNvPr id="3" name="Grupė 2">
            <a:extLst>
              <a:ext uri="{FF2B5EF4-FFF2-40B4-BE49-F238E27FC236}">
                <a16:creationId xmlns:a16="http://schemas.microsoft.com/office/drawing/2014/main" id="{25AB3664-2164-4FF9-B87A-64E2A6F07873}"/>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BEE37AAE-2EB4-DB92-82DA-BE8AB14E87DA}"/>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47620A4E-E5D9-A6CC-5325-6526E7A6330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3F5FE956-ABC6-11D2-714E-4E41EBD21139}"/>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8C0A6B5A-04A9-470E-AFC0-0CBA69CACC1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8A150636-D95B-5621-0E31-C4D8E29A67FF}"/>
              </a:ext>
            </a:extLst>
          </p:cNvPr>
          <p:cNvGraphicFramePr>
            <a:graphicFrameLocks/>
          </p:cNvGraphicFramePr>
          <p:nvPr>
            <p:extLst>
              <p:ext uri="{D42A27DB-BD31-4B8C-83A1-F6EECF244321}">
                <p14:modId xmlns:p14="http://schemas.microsoft.com/office/powerpoint/2010/main" val="4167844154"/>
              </p:ext>
            </p:extLst>
          </p:nvPr>
        </p:nvGraphicFramePr>
        <p:xfrm>
          <a:off x="1160060" y="273778"/>
          <a:ext cx="10331355" cy="50862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312836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37CB697E-888F-B707-C331-B4F630B13A8E}"/>
              </a:ext>
            </a:extLst>
          </p:cNvPr>
          <p:cNvSpPr txBox="1"/>
          <p:nvPr/>
        </p:nvSpPr>
        <p:spPr>
          <a:xfrm>
            <a:off x="3546819" y="5530593"/>
            <a:ext cx="7209064" cy="307777"/>
          </a:xfrm>
          <a:prstGeom prst="rect">
            <a:avLst/>
          </a:prstGeom>
          <a:noFill/>
        </p:spPr>
        <p:txBody>
          <a:bodyPr wrap="square">
            <a:spAutoFit/>
          </a:bodyPr>
          <a:lstStyle/>
          <a:p>
            <a:r>
              <a:rPr lang="lt-LT" sz="1400" i="1" dirty="0"/>
              <a:t>1</a:t>
            </a:r>
            <a:r>
              <a:rPr lang="en-US" sz="1400" i="1" dirty="0"/>
              <a:t>4</a:t>
            </a:r>
            <a:r>
              <a:rPr lang="lt-LT" sz="1400" i="1" dirty="0"/>
              <a:t>.1. Kodėl nedavėte kyšio? Atsakinėja nurodę, kad nedavė kyšio (N=</a:t>
            </a:r>
            <a:r>
              <a:rPr lang="en-US" sz="1400" i="1" dirty="0"/>
              <a:t>1336</a:t>
            </a:r>
            <a:r>
              <a:rPr lang="lt-LT" sz="1400" i="1" dirty="0"/>
              <a:t>)</a:t>
            </a:r>
            <a:r>
              <a:rPr lang="en-US" sz="1400" i="1" dirty="0"/>
              <a:t>.</a:t>
            </a:r>
            <a:endParaRPr lang="lt-LT" sz="1400" i="1" dirty="0"/>
          </a:p>
        </p:txBody>
      </p:sp>
      <p:sp>
        <p:nvSpPr>
          <p:cNvPr id="4" name="TextBox 3">
            <a:extLst>
              <a:ext uri="{FF2B5EF4-FFF2-40B4-BE49-F238E27FC236}">
                <a16:creationId xmlns:a16="http://schemas.microsoft.com/office/drawing/2014/main" id="{2BE25A06-FB87-553F-E67C-DB0DD101D8DD}"/>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840C1B85-54AB-8D50-205D-CEFBE37ACD9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E69C7DE-B9E3-0F01-CF67-BC81400FE797}"/>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232F1AB1-39CB-72A1-7080-CCC2C91A7B2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F1D4BBC-5137-FCB7-1902-12926D85AA4A}"/>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2CD3AD1-C35A-FFDE-B202-BAE76A1AEBB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7405B52F-1230-AC1C-DB9F-ADA7199E95A3}"/>
              </a:ext>
            </a:extLst>
          </p:cNvPr>
          <p:cNvGraphicFramePr>
            <a:graphicFrameLocks/>
          </p:cNvGraphicFramePr>
          <p:nvPr>
            <p:extLst>
              <p:ext uri="{D42A27DB-BD31-4B8C-83A1-F6EECF244321}">
                <p14:modId xmlns:p14="http://schemas.microsoft.com/office/powerpoint/2010/main" val="4253946837"/>
              </p:ext>
            </p:extLst>
          </p:nvPr>
        </p:nvGraphicFramePr>
        <p:xfrm>
          <a:off x="230878" y="395785"/>
          <a:ext cx="11533492" cy="487868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467263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7" y="1768929"/>
            <a:ext cx="10818745" cy="1516056"/>
          </a:xfrm>
          <a:prstGeom prst="rect">
            <a:avLst/>
          </a:prstGeom>
        </p:spPr>
        <p:txBody>
          <a:bodyPr wrap="square" lIns="0" tIns="0" rIns="0" bIns="0" rtlCol="0" anchor="t">
            <a:spAutoFit/>
          </a:bodyPr>
          <a:lstStyle/>
          <a:p>
            <a:pPr marL="285750" indent="-285750" algn="just">
              <a:spcAft>
                <a:spcPts val="600"/>
              </a:spcAft>
              <a:buBlip>
                <a:blip r:embed="rId4"/>
              </a:buBlip>
            </a:pPr>
            <a:r>
              <a:rPr lang="lt-LT" sz="1600" dirty="0">
                <a:solidFill>
                  <a:srgbClr val="000000"/>
                </a:solidFill>
              </a:rPr>
              <a:t>37 % gyventojų teigia, kad korupcija – labai svarbi problema. Lyginant su 2022 m. rezultatai yra labai panašūs. Pagal svarbą, korupcija tiek šiais, tiek praeitais metais, užima penktąją vietą, o kaip svarbesnes problemas gyventojai nurodo dideles kainas/infliaciją, mažus atlyginimus, sveikatos apsaugos problemas ir narkotikų vartojimą.</a:t>
            </a:r>
            <a:r>
              <a:rPr lang="en-US" sz="1600" dirty="0">
                <a:solidFill>
                  <a:srgbClr val="000000"/>
                </a:solidFill>
              </a:rPr>
              <a:t> </a:t>
            </a:r>
            <a:endParaRPr lang="lt-LT" sz="1600" dirty="0">
              <a:solidFill>
                <a:srgbClr val="000000"/>
              </a:solidFill>
            </a:endParaRPr>
          </a:p>
          <a:p>
            <a:pPr marL="285750" indent="-285750" algn="just">
              <a:lnSpc>
                <a:spcPct val="150000"/>
              </a:lnSpc>
              <a:spcAft>
                <a:spcPts val="600"/>
              </a:spcAft>
              <a:buBlip>
                <a:blip r:embed="rId4"/>
              </a:buBlip>
            </a:pPr>
            <a:r>
              <a:rPr lang="lt-LT" sz="1600" dirty="0">
                <a:solidFill>
                  <a:srgbClr val="000000"/>
                </a:solidFill>
              </a:rPr>
              <a:t>Nors pastaruosius metus, korupciją, kaip labai rimtą šalies problemą, gyventojai nurodė vis rečiau, šiais metais šis rodiklis pakilo 3 % (2021 m. - 35 %, 2022 – 34 %, 2023 m. – 37 %).</a:t>
            </a:r>
          </a:p>
        </p:txBody>
      </p:sp>
      <p:sp>
        <p:nvSpPr>
          <p:cNvPr id="9" name="TextBox 8">
            <a:extLst>
              <a:ext uri="{FF2B5EF4-FFF2-40B4-BE49-F238E27FC236}">
                <a16:creationId xmlns:a16="http://schemas.microsoft.com/office/drawing/2014/main" id="{9F83AA4D-47A4-B8DA-624F-2CA158B52619}"/>
              </a:ext>
            </a:extLst>
          </p:cNvPr>
          <p:cNvSpPr txBox="1"/>
          <p:nvPr/>
        </p:nvSpPr>
        <p:spPr>
          <a:xfrm>
            <a:off x="-24929" y="6322612"/>
            <a:ext cx="5064453" cy="523220"/>
          </a:xfrm>
          <a:prstGeom prst="rect">
            <a:avLst/>
          </a:prstGeom>
          <a:noFill/>
        </p:spPr>
        <p:txBody>
          <a:bodyPr wrap="square" rtlCol="0">
            <a:spAutoFit/>
          </a:body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BD86E229-FC19-4D67-9F04-27B0F85AF238}"/>
              </a:ext>
            </a:extLst>
          </p:cNvPr>
          <p:cNvSpPr txBox="1"/>
          <p:nvPr/>
        </p:nvSpPr>
        <p:spPr>
          <a:xfrm>
            <a:off x="3891115" y="421128"/>
            <a:ext cx="4409768" cy="369332"/>
          </a:xfrm>
          <a:prstGeom prst="rect">
            <a:avLst/>
          </a:prstGeom>
          <a:noFill/>
        </p:spPr>
        <p:txBody>
          <a:bodyPr wrap="square" rtlCol="0">
            <a:spAutoFit/>
          </a:bodyPr>
          <a:lstStyle/>
          <a:p>
            <a:r>
              <a:rPr lang="en-US" b="1" dirty="0"/>
              <a:t>Korupcija tarp kit</a:t>
            </a:r>
            <a:r>
              <a:rPr lang="lt-LT" b="1" dirty="0"/>
              <a:t>ų problemų: gyventojai</a:t>
            </a:r>
          </a:p>
        </p:txBody>
      </p:sp>
    </p:spTree>
    <p:extLst>
      <p:ext uri="{BB962C8B-B14F-4D97-AF65-F5344CB8AC3E}">
        <p14:creationId xmlns:p14="http://schemas.microsoft.com/office/powerpoint/2010/main" val="121315284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37CB697E-888F-B707-C331-B4F630B13A8E}"/>
              </a:ext>
            </a:extLst>
          </p:cNvPr>
          <p:cNvSpPr txBox="1"/>
          <p:nvPr/>
        </p:nvSpPr>
        <p:spPr>
          <a:xfrm>
            <a:off x="3499977" y="5290594"/>
            <a:ext cx="6026160" cy="307777"/>
          </a:xfrm>
          <a:prstGeom prst="rect">
            <a:avLst/>
          </a:prstGeom>
          <a:noFill/>
        </p:spPr>
        <p:txBody>
          <a:bodyPr wrap="square">
            <a:spAutoFit/>
          </a:bodyPr>
          <a:lstStyle/>
          <a:p>
            <a:r>
              <a:rPr lang="lt-LT" sz="1400" i="1" dirty="0"/>
              <a:t>1</a:t>
            </a:r>
            <a:r>
              <a:rPr lang="en-US" sz="1400" i="1" dirty="0"/>
              <a:t>4</a:t>
            </a:r>
            <a:r>
              <a:rPr lang="lt-LT" sz="1400" i="1" dirty="0"/>
              <a:t>.1. Kodėl nedavėte kyšio? Atsakinėja nurodę, kad nedavė kyšio (N=</a:t>
            </a:r>
            <a:r>
              <a:rPr lang="en-US" sz="1400" i="1" dirty="0"/>
              <a:t>1336</a:t>
            </a:r>
            <a:r>
              <a:rPr lang="lt-LT" sz="1400" i="1" dirty="0"/>
              <a:t>)</a:t>
            </a:r>
            <a:r>
              <a:rPr lang="en-US" sz="1400" i="1" dirty="0"/>
              <a:t>.</a:t>
            </a:r>
            <a:endParaRPr lang="lt-LT" sz="1400" i="1" dirty="0"/>
          </a:p>
        </p:txBody>
      </p:sp>
      <p:sp>
        <p:nvSpPr>
          <p:cNvPr id="7" name="TextBox 6">
            <a:extLst>
              <a:ext uri="{FF2B5EF4-FFF2-40B4-BE49-F238E27FC236}">
                <a16:creationId xmlns:a16="http://schemas.microsoft.com/office/drawing/2014/main" id="{24BF083F-D51A-A959-645E-83A4FFE6971B}"/>
              </a:ext>
            </a:extLst>
          </p:cNvPr>
          <p:cNvSpPr txBox="1"/>
          <p:nvPr/>
        </p:nvSpPr>
        <p:spPr>
          <a:xfrm>
            <a:off x="4731452" y="374731"/>
            <a:ext cx="2729094" cy="369332"/>
          </a:xfrm>
          <a:prstGeom prst="rect">
            <a:avLst/>
          </a:prstGeom>
          <a:noFill/>
        </p:spPr>
        <p:txBody>
          <a:bodyPr wrap="square">
            <a:spAutoFit/>
          </a:bodyPr>
          <a:lstStyle/>
          <a:p>
            <a:r>
              <a:rPr lang="en-US" b="1" dirty="0"/>
              <a:t>Ky</a:t>
            </a:r>
            <a:r>
              <a:rPr lang="lt-LT" b="1" dirty="0"/>
              <a:t>šio nedavimo priežastys</a:t>
            </a:r>
          </a:p>
        </p:txBody>
      </p:sp>
      <p:graphicFrame>
        <p:nvGraphicFramePr>
          <p:cNvPr id="8" name="Lentelė 7">
            <a:extLst>
              <a:ext uri="{FF2B5EF4-FFF2-40B4-BE49-F238E27FC236}">
                <a16:creationId xmlns:a16="http://schemas.microsoft.com/office/drawing/2014/main" id="{6FEE1DE3-10F5-C820-ED2A-1BAEB524BAB8}"/>
              </a:ext>
            </a:extLst>
          </p:cNvPr>
          <p:cNvGraphicFramePr>
            <a:graphicFrameLocks noGrp="1"/>
          </p:cNvGraphicFramePr>
          <p:nvPr>
            <p:extLst>
              <p:ext uri="{D42A27DB-BD31-4B8C-83A1-F6EECF244321}">
                <p14:modId xmlns:p14="http://schemas.microsoft.com/office/powerpoint/2010/main" val="1340285716"/>
              </p:ext>
            </p:extLst>
          </p:nvPr>
        </p:nvGraphicFramePr>
        <p:xfrm>
          <a:off x="1505753" y="1118793"/>
          <a:ext cx="9180493" cy="4009634"/>
        </p:xfrm>
        <a:graphic>
          <a:graphicData uri="http://schemas.openxmlformats.org/drawingml/2006/table">
            <a:tbl>
              <a:tblPr>
                <a:tableStyleId>{5C22544A-7EE6-4342-B048-85BDC9FD1C3A}</a:tableStyleId>
              </a:tblPr>
              <a:tblGrid>
                <a:gridCol w="3025243">
                  <a:extLst>
                    <a:ext uri="{9D8B030D-6E8A-4147-A177-3AD203B41FA5}">
                      <a16:colId xmlns:a16="http://schemas.microsoft.com/office/drawing/2014/main" val="1789903061"/>
                    </a:ext>
                  </a:extLst>
                </a:gridCol>
                <a:gridCol w="615525">
                  <a:extLst>
                    <a:ext uri="{9D8B030D-6E8A-4147-A177-3AD203B41FA5}">
                      <a16:colId xmlns:a16="http://schemas.microsoft.com/office/drawing/2014/main" val="679779473"/>
                    </a:ext>
                  </a:extLst>
                </a:gridCol>
                <a:gridCol w="615525">
                  <a:extLst>
                    <a:ext uri="{9D8B030D-6E8A-4147-A177-3AD203B41FA5}">
                      <a16:colId xmlns:a16="http://schemas.microsoft.com/office/drawing/2014/main" val="2358972254"/>
                    </a:ext>
                  </a:extLst>
                </a:gridCol>
                <a:gridCol w="615525">
                  <a:extLst>
                    <a:ext uri="{9D8B030D-6E8A-4147-A177-3AD203B41FA5}">
                      <a16:colId xmlns:a16="http://schemas.microsoft.com/office/drawing/2014/main" val="4145979886"/>
                    </a:ext>
                  </a:extLst>
                </a:gridCol>
                <a:gridCol w="615525">
                  <a:extLst>
                    <a:ext uri="{9D8B030D-6E8A-4147-A177-3AD203B41FA5}">
                      <a16:colId xmlns:a16="http://schemas.microsoft.com/office/drawing/2014/main" val="2367557815"/>
                    </a:ext>
                  </a:extLst>
                </a:gridCol>
                <a:gridCol w="615525">
                  <a:extLst>
                    <a:ext uri="{9D8B030D-6E8A-4147-A177-3AD203B41FA5}">
                      <a16:colId xmlns:a16="http://schemas.microsoft.com/office/drawing/2014/main" val="1041500730"/>
                    </a:ext>
                  </a:extLst>
                </a:gridCol>
                <a:gridCol w="615525">
                  <a:extLst>
                    <a:ext uri="{9D8B030D-6E8A-4147-A177-3AD203B41FA5}">
                      <a16:colId xmlns:a16="http://schemas.microsoft.com/office/drawing/2014/main" val="192655843"/>
                    </a:ext>
                  </a:extLst>
                </a:gridCol>
                <a:gridCol w="615525">
                  <a:extLst>
                    <a:ext uri="{9D8B030D-6E8A-4147-A177-3AD203B41FA5}">
                      <a16:colId xmlns:a16="http://schemas.microsoft.com/office/drawing/2014/main" val="3296040792"/>
                    </a:ext>
                  </a:extLst>
                </a:gridCol>
                <a:gridCol w="615525">
                  <a:extLst>
                    <a:ext uri="{9D8B030D-6E8A-4147-A177-3AD203B41FA5}">
                      <a16:colId xmlns:a16="http://schemas.microsoft.com/office/drawing/2014/main" val="3640957557"/>
                    </a:ext>
                  </a:extLst>
                </a:gridCol>
                <a:gridCol w="615525">
                  <a:extLst>
                    <a:ext uri="{9D8B030D-6E8A-4147-A177-3AD203B41FA5}">
                      <a16:colId xmlns:a16="http://schemas.microsoft.com/office/drawing/2014/main" val="2495525394"/>
                    </a:ext>
                  </a:extLst>
                </a:gridCol>
                <a:gridCol w="615525">
                  <a:extLst>
                    <a:ext uri="{9D8B030D-6E8A-4147-A177-3AD203B41FA5}">
                      <a16:colId xmlns:a16="http://schemas.microsoft.com/office/drawing/2014/main" val="1849261012"/>
                    </a:ext>
                  </a:extLst>
                </a:gridCol>
              </a:tblGrid>
              <a:tr h="285343">
                <a:tc>
                  <a:txBody>
                    <a:bodyPr/>
                    <a:lstStyle/>
                    <a:p>
                      <a:pPr algn="l" fontAlgn="t"/>
                      <a:r>
                        <a:rPr lang="lt-LT" sz="1600" b="1" u="none" strike="noStrike" dirty="0">
                          <a:effectLst/>
                        </a:rPr>
                        <a:t> </a:t>
                      </a:r>
                      <a:r>
                        <a:rPr lang="en-US" sz="1600" b="1" u="none" strike="noStrike" dirty="0" err="1">
                          <a:effectLst/>
                        </a:rPr>
                        <a:t>Prie</a:t>
                      </a:r>
                      <a:r>
                        <a:rPr lang="lt-LT" sz="1600" b="1" u="none" strike="noStrike" dirty="0" err="1">
                          <a:effectLst/>
                        </a:rPr>
                        <a:t>žastis</a:t>
                      </a:r>
                      <a:endParaRPr lang="lt-LT" sz="1600" b="1" i="0" u="none" strike="noStrike" dirty="0">
                        <a:effectLst/>
                        <a:latin typeface="Calibri" panose="020F0502020204030204" pitchFamily="34" charset="0"/>
                      </a:endParaRP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2008</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2011</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2014</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2016</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2018</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2019</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2020</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2023</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18546803"/>
                  </a:ext>
                </a:extLst>
              </a:tr>
              <a:tr h="611451">
                <a:tc>
                  <a:txBody>
                    <a:bodyPr/>
                    <a:lstStyle/>
                    <a:p>
                      <a:pPr algn="l" rtl="0" fontAlgn="ctr"/>
                      <a:r>
                        <a:rPr lang="fi-FI" sz="1600" u="none" strike="noStrike">
                          <a:effectLst/>
                        </a:rPr>
                        <a:t>Nes tai prieštarauja mano įsitikinimams</a:t>
                      </a:r>
                      <a:endParaRPr lang="fi-FI"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64</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29507022"/>
                  </a:ext>
                </a:extLst>
              </a:tr>
              <a:tr h="333518">
                <a:tc>
                  <a:txBody>
                    <a:bodyPr/>
                    <a:lstStyle/>
                    <a:p>
                      <a:pPr algn="l" rtl="0" fontAlgn="ctr"/>
                      <a:r>
                        <a:rPr lang="lt-LT" sz="1600" u="none" strike="noStrike">
                          <a:effectLst/>
                        </a:rPr>
                        <a:t>Nes taip pažeisčiau įstatymus</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40</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77436066"/>
                  </a:ext>
                </a:extLst>
              </a:tr>
              <a:tr h="611451">
                <a:tc>
                  <a:txBody>
                    <a:bodyPr/>
                    <a:lstStyle/>
                    <a:p>
                      <a:pPr algn="l" rtl="0" fontAlgn="ctr"/>
                      <a:r>
                        <a:rPr lang="lt-LT" sz="1600" u="none" strike="noStrike">
                          <a:effectLst/>
                        </a:rPr>
                        <a:t>Iki šiol pavykdavo išspręsti visus klausimus be kyšių</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r>
                        <a:rPr lang="en-US" sz="1600" u="none" strike="noStrike" dirty="0">
                          <a:effectLst/>
                        </a:rPr>
                        <a:t>8</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19549136"/>
                  </a:ext>
                </a:extLst>
              </a:tr>
              <a:tr h="611451">
                <a:tc>
                  <a:txBody>
                    <a:bodyPr/>
                    <a:lstStyle/>
                    <a:p>
                      <a:pPr algn="l" rtl="0" fontAlgn="ctr"/>
                      <a:r>
                        <a:rPr lang="lt-LT" sz="1600" u="none" strike="noStrike">
                          <a:effectLst/>
                        </a:rPr>
                        <a:t>Nes nebuvo tokios situacijos, kurioje iš manęs būtų reikalaujama kyšio</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27%</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29655308"/>
                  </a:ext>
                </a:extLst>
              </a:tr>
              <a:tr h="611451">
                <a:tc>
                  <a:txBody>
                    <a:bodyPr/>
                    <a:lstStyle/>
                    <a:p>
                      <a:pPr algn="l" rtl="0" fontAlgn="ctr"/>
                      <a:r>
                        <a:rPr lang="lt-LT" sz="1600" u="none" strike="noStrike" dirty="0">
                          <a:effectLst/>
                        </a:rPr>
                        <a:t>Kadangi netikėjau, kad tai padės išspręsti problemą</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r>
                        <a:rPr lang="en-US" sz="1600" u="none" strike="noStrike" dirty="0">
                          <a:effectLst/>
                        </a:rPr>
                        <a:t>2</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04925211"/>
                  </a:ext>
                </a:extLst>
              </a:tr>
              <a:tr h="611451">
                <a:tc>
                  <a:txBody>
                    <a:bodyPr/>
                    <a:lstStyle/>
                    <a:p>
                      <a:pPr algn="l" rtl="0" fontAlgn="ctr"/>
                      <a:r>
                        <a:rPr lang="lt-LT" sz="1600" u="none" strike="noStrike">
                          <a:effectLst/>
                        </a:rPr>
                        <a:t>Nes nežinojau, kaip tai padaryti/ nemoku elgtis tokiose situacijose</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71808894"/>
                  </a:ext>
                </a:extLst>
              </a:tr>
              <a:tr h="333518">
                <a:tc>
                  <a:txBody>
                    <a:bodyPr/>
                    <a:lstStyle/>
                    <a:p>
                      <a:pPr algn="l" rtl="0" fontAlgn="ctr"/>
                      <a:r>
                        <a:rPr lang="lt-LT" sz="1600" u="none" strike="noStrike">
                          <a:effectLst/>
                        </a:rPr>
                        <a:t>Nes tam tiesiog neturėjau pinigų</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16626138"/>
                  </a:ext>
                </a:extLst>
              </a:tr>
            </a:tbl>
          </a:graphicData>
        </a:graphic>
      </p:graphicFrame>
      <p:sp>
        <p:nvSpPr>
          <p:cNvPr id="2" name="TextBox 1">
            <a:extLst>
              <a:ext uri="{FF2B5EF4-FFF2-40B4-BE49-F238E27FC236}">
                <a16:creationId xmlns:a16="http://schemas.microsoft.com/office/drawing/2014/main" id="{55439260-F466-57E2-381D-713635E72C75}"/>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30ACFDF0-0E9A-F5FB-22CB-C43706BAB700}"/>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1BCF1DCD-E9A2-FDD9-ECF0-4E5C2434FE5B}"/>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91120529-E314-767A-7D88-7011C249EBD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3DC15723-6E84-FCB0-895C-20E343F6BA06}"/>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3F282B8-BD56-66BE-E71B-B1D52C6DF23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06664878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1704A59E-D0E4-BFB8-2904-E2FF17AEF5BE}"/>
              </a:ext>
            </a:extLst>
          </p:cNvPr>
          <p:cNvSpPr txBox="1"/>
          <p:nvPr/>
        </p:nvSpPr>
        <p:spPr>
          <a:xfrm>
            <a:off x="3448496" y="5344678"/>
            <a:ext cx="6128642" cy="738664"/>
          </a:xfrm>
          <a:prstGeom prst="rect">
            <a:avLst/>
          </a:prstGeom>
          <a:noFill/>
        </p:spPr>
        <p:txBody>
          <a:bodyPr wrap="square">
            <a:spAutoFit/>
          </a:bodyPr>
          <a:lstStyle/>
          <a:p>
            <a:pPr algn="just"/>
            <a:r>
              <a:rPr lang="en-US" sz="1400" i="1" dirty="0" err="1"/>
              <a:t>Skliausteliuose</a:t>
            </a:r>
            <a:r>
              <a:rPr lang="en-US" sz="1400" i="1" dirty="0"/>
              <a:t> </a:t>
            </a:r>
            <a:r>
              <a:rPr lang="en-US" sz="1400" i="1" dirty="0" err="1"/>
              <a:t>pateikti</a:t>
            </a:r>
            <a:r>
              <a:rPr lang="en-US" sz="1400" i="1" dirty="0"/>
              <a:t> 2022 m. </a:t>
            </a:r>
            <a:r>
              <a:rPr lang="en-US" sz="1400" i="1" dirty="0" err="1"/>
              <a:t>duomenys</a:t>
            </a:r>
            <a:endParaRPr lang="lt-LT" sz="1400" i="1" dirty="0"/>
          </a:p>
          <a:p>
            <a:r>
              <a:rPr lang="lt-LT" sz="1400" i="1" dirty="0"/>
              <a:t>1</a:t>
            </a:r>
            <a:r>
              <a:rPr lang="en-US" sz="1400" i="1" dirty="0"/>
              <a:t>5</a:t>
            </a:r>
            <a:r>
              <a:rPr lang="lt-LT" sz="1400" i="1" dirty="0"/>
              <a:t>. Ar duodant kyšį jis buvo paimtas? Atsakinėja nurodę, kad davė kyšį (N=</a:t>
            </a:r>
            <a:r>
              <a:rPr lang="en-US" sz="1400" i="1" dirty="0"/>
              <a:t>19</a:t>
            </a:r>
            <a:r>
              <a:rPr lang="lt-LT" sz="1400" i="1" dirty="0"/>
              <a:t>)</a:t>
            </a:r>
            <a:r>
              <a:rPr lang="en-US" sz="1400" i="1" dirty="0"/>
              <a:t>. </a:t>
            </a:r>
            <a:endParaRPr lang="lt-LT" sz="1400" i="1" dirty="0"/>
          </a:p>
          <a:p>
            <a:r>
              <a:rPr lang="lt-LT" sz="1400" i="1" dirty="0"/>
              <a:t>1</a:t>
            </a:r>
            <a:r>
              <a:rPr lang="en-US" sz="1400" i="1" dirty="0"/>
              <a:t>6</a:t>
            </a:r>
            <a:r>
              <a:rPr lang="lt-LT" sz="1400" i="1" dirty="0"/>
              <a:t>. Ar imtumėte kyšį, jei jis Jums būtų siūlomas už tam tikras paslaugas? </a:t>
            </a:r>
          </a:p>
        </p:txBody>
      </p:sp>
      <p:sp>
        <p:nvSpPr>
          <p:cNvPr id="4" name="TextBox 3">
            <a:extLst>
              <a:ext uri="{FF2B5EF4-FFF2-40B4-BE49-F238E27FC236}">
                <a16:creationId xmlns:a16="http://schemas.microsoft.com/office/drawing/2014/main" id="{BC47C228-3DC9-3794-ABED-9D8CF7C9523D}"/>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Diagrama 6">
            <a:extLst>
              <a:ext uri="{FF2B5EF4-FFF2-40B4-BE49-F238E27FC236}">
                <a16:creationId xmlns:a16="http://schemas.microsoft.com/office/drawing/2014/main" id="{274CF0F7-59B5-82F0-0A6B-DB5FC560D860}"/>
              </a:ext>
            </a:extLst>
          </p:cNvPr>
          <p:cNvGraphicFramePr>
            <a:graphicFrameLocks/>
          </p:cNvGraphicFramePr>
          <p:nvPr>
            <p:extLst>
              <p:ext uri="{D42A27DB-BD31-4B8C-83A1-F6EECF244321}">
                <p14:modId xmlns:p14="http://schemas.microsoft.com/office/powerpoint/2010/main" val="3315588095"/>
              </p:ext>
            </p:extLst>
          </p:nvPr>
        </p:nvGraphicFramePr>
        <p:xfrm>
          <a:off x="255639" y="622243"/>
          <a:ext cx="5421830" cy="4691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Diagrama 7">
            <a:extLst>
              <a:ext uri="{FF2B5EF4-FFF2-40B4-BE49-F238E27FC236}">
                <a16:creationId xmlns:a16="http://schemas.microsoft.com/office/drawing/2014/main" id="{226CE68F-5C5E-C76B-A085-1AE5AB9710DE}"/>
              </a:ext>
            </a:extLst>
          </p:cNvPr>
          <p:cNvGraphicFramePr>
            <a:graphicFrameLocks/>
          </p:cNvGraphicFramePr>
          <p:nvPr>
            <p:extLst>
              <p:ext uri="{D42A27DB-BD31-4B8C-83A1-F6EECF244321}">
                <p14:modId xmlns:p14="http://schemas.microsoft.com/office/powerpoint/2010/main" val="1044648550"/>
              </p:ext>
            </p:extLst>
          </p:nvPr>
        </p:nvGraphicFramePr>
        <p:xfrm>
          <a:off x="5827595" y="622243"/>
          <a:ext cx="6364406" cy="45017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23781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08F59086-75AA-37D7-ABD1-CF73CA04F55D}"/>
              </a:ext>
            </a:extLst>
          </p:cNvPr>
          <p:cNvSpPr txBox="1"/>
          <p:nvPr/>
        </p:nvSpPr>
        <p:spPr>
          <a:xfrm>
            <a:off x="898618" y="5339963"/>
            <a:ext cx="10840554" cy="738664"/>
          </a:xfrm>
          <a:prstGeom prst="rect">
            <a:avLst/>
          </a:prstGeom>
          <a:noFill/>
        </p:spPr>
        <p:txBody>
          <a:bodyPr wrap="square">
            <a:spAutoFit/>
          </a:bodyPr>
          <a:lstStyle/>
          <a:p>
            <a:r>
              <a:rPr lang="en-US" sz="1400" i="1" dirty="0" err="1"/>
              <a:t>Skliausteliuose</a:t>
            </a:r>
            <a:r>
              <a:rPr lang="en-US" sz="1400" i="1" dirty="0"/>
              <a:t> </a:t>
            </a:r>
            <a:r>
              <a:rPr lang="en-US" sz="1400" i="1" dirty="0" err="1"/>
              <a:t>pateikti</a:t>
            </a:r>
            <a:r>
              <a:rPr lang="en-US" sz="1400" i="1" dirty="0"/>
              <a:t> 2022 m. </a:t>
            </a:r>
            <a:r>
              <a:rPr lang="en-US" sz="1400" i="1" dirty="0" err="1"/>
              <a:t>duomenys</a:t>
            </a:r>
            <a:r>
              <a:rPr lang="en-US" sz="1400" i="1" dirty="0"/>
              <a:t>.</a:t>
            </a:r>
          </a:p>
          <a:p>
            <a:r>
              <a:rPr lang="lt-LT" sz="1400" i="1" dirty="0"/>
              <a:t>1</a:t>
            </a:r>
            <a:r>
              <a:rPr lang="en-US" sz="1400" i="1" dirty="0"/>
              <a:t>7</a:t>
            </a:r>
            <a:r>
              <a:rPr lang="lt-LT" sz="1400" i="1" dirty="0"/>
              <a:t>. Ar per pastaruosius 12 mėn. Jums siūlė kyšį? </a:t>
            </a:r>
            <a:endParaRPr lang="en-US" sz="1400" i="1" dirty="0"/>
          </a:p>
          <a:p>
            <a:r>
              <a:rPr lang="lt-LT" sz="1400" i="1" dirty="0"/>
              <a:t>17.1 Ar per pastaruosius 12 mėnesių Jums siūlė kyšį užsienio verslininkas, siekdamas naudos savo verslui? Atsakinėja tie, kuriems siūlė kyšį (N</a:t>
            </a:r>
            <a:r>
              <a:rPr lang="en-US" sz="1400" i="1" dirty="0"/>
              <a:t>=58).</a:t>
            </a:r>
            <a:endParaRPr lang="lt-LT" sz="1400" i="1" dirty="0"/>
          </a:p>
        </p:txBody>
      </p:sp>
      <p:sp>
        <p:nvSpPr>
          <p:cNvPr id="7" name="TextBox 6">
            <a:extLst>
              <a:ext uri="{FF2B5EF4-FFF2-40B4-BE49-F238E27FC236}">
                <a16:creationId xmlns:a16="http://schemas.microsoft.com/office/drawing/2014/main" id="{7E7F4F66-780E-FFC2-9050-9EBA00C1108E}"/>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Diagrama 1">
            <a:extLst>
              <a:ext uri="{FF2B5EF4-FFF2-40B4-BE49-F238E27FC236}">
                <a16:creationId xmlns:a16="http://schemas.microsoft.com/office/drawing/2014/main" id="{3BDC79C0-9765-4ACC-E34A-9B13E0F430C4}"/>
              </a:ext>
            </a:extLst>
          </p:cNvPr>
          <p:cNvGraphicFramePr>
            <a:graphicFrameLocks/>
          </p:cNvGraphicFramePr>
          <p:nvPr>
            <p:extLst>
              <p:ext uri="{D42A27DB-BD31-4B8C-83A1-F6EECF244321}">
                <p14:modId xmlns:p14="http://schemas.microsoft.com/office/powerpoint/2010/main" val="3762797565"/>
              </p:ext>
            </p:extLst>
          </p:nvPr>
        </p:nvGraphicFramePr>
        <p:xfrm>
          <a:off x="9057" y="516411"/>
          <a:ext cx="5467511" cy="47828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Diagrama 7">
            <a:extLst>
              <a:ext uri="{FF2B5EF4-FFF2-40B4-BE49-F238E27FC236}">
                <a16:creationId xmlns:a16="http://schemas.microsoft.com/office/drawing/2014/main" id="{F4FE7E4B-5A77-B6E0-E6D3-5E329C3A128A}"/>
              </a:ext>
            </a:extLst>
          </p:cNvPr>
          <p:cNvGraphicFramePr>
            <a:graphicFrameLocks/>
          </p:cNvGraphicFramePr>
          <p:nvPr>
            <p:extLst>
              <p:ext uri="{D42A27DB-BD31-4B8C-83A1-F6EECF244321}">
                <p14:modId xmlns:p14="http://schemas.microsoft.com/office/powerpoint/2010/main" val="3868086077"/>
              </p:ext>
            </p:extLst>
          </p:nvPr>
        </p:nvGraphicFramePr>
        <p:xfrm>
          <a:off x="6106462" y="645822"/>
          <a:ext cx="5632710" cy="465343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80239191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243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57A04905-495C-FABC-C10A-D3543879542F}"/>
              </a:ext>
            </a:extLst>
          </p:cNvPr>
          <p:cNvSpPr txBox="1"/>
          <p:nvPr/>
        </p:nvSpPr>
        <p:spPr>
          <a:xfrm>
            <a:off x="3961301" y="5445618"/>
            <a:ext cx="4269398" cy="307777"/>
          </a:xfrm>
          <a:prstGeom prst="rect">
            <a:avLst/>
          </a:prstGeom>
          <a:noFill/>
        </p:spPr>
        <p:txBody>
          <a:bodyPr wrap="square">
            <a:spAutoFit/>
          </a:bodyPr>
          <a:lstStyle/>
          <a:p>
            <a:r>
              <a:rPr lang="lt-LT" sz="1400" i="1" dirty="0"/>
              <a:t>1</a:t>
            </a:r>
            <a:r>
              <a:rPr lang="en-US" sz="1400" i="1" dirty="0"/>
              <a:t>8</a:t>
            </a:r>
            <a:r>
              <a:rPr lang="lt-LT" sz="1400" i="1" dirty="0"/>
              <a:t>. Ar per pastaruosius 12 mėn. Jums teko paimti kyšį?</a:t>
            </a:r>
          </a:p>
        </p:txBody>
      </p:sp>
      <p:sp>
        <p:nvSpPr>
          <p:cNvPr id="4" name="TextBox 3">
            <a:extLst>
              <a:ext uri="{FF2B5EF4-FFF2-40B4-BE49-F238E27FC236}">
                <a16:creationId xmlns:a16="http://schemas.microsoft.com/office/drawing/2014/main" id="{3C86E1E3-FCFF-AB01-3313-92CB1566E060}"/>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9498F463-A4AC-F0B8-7B6E-D38D821D155F}"/>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FDB6C06-2795-F78D-B9FD-A0746031E71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B0C822B-D274-DBFD-B347-C721F07CE7A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6E2584E2-EA12-AB82-4B53-3BE01EA95B2F}"/>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0660A294-1619-3B59-7D41-0D27F818CB3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BAB6F148-5508-F229-CF0B-B586FD6CBDE9}"/>
              </a:ext>
            </a:extLst>
          </p:cNvPr>
          <p:cNvGraphicFramePr>
            <a:graphicFrameLocks/>
          </p:cNvGraphicFramePr>
          <p:nvPr>
            <p:extLst>
              <p:ext uri="{D42A27DB-BD31-4B8C-83A1-F6EECF244321}">
                <p14:modId xmlns:p14="http://schemas.microsoft.com/office/powerpoint/2010/main" val="1360389103"/>
              </p:ext>
            </p:extLst>
          </p:nvPr>
        </p:nvGraphicFramePr>
        <p:xfrm>
          <a:off x="1961990" y="661933"/>
          <a:ext cx="7878046" cy="42744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87257680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243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57A04905-495C-FABC-C10A-D3543879542F}"/>
              </a:ext>
            </a:extLst>
          </p:cNvPr>
          <p:cNvSpPr txBox="1"/>
          <p:nvPr/>
        </p:nvSpPr>
        <p:spPr>
          <a:xfrm>
            <a:off x="1666568" y="5335103"/>
            <a:ext cx="9512710" cy="307777"/>
          </a:xfrm>
          <a:prstGeom prst="rect">
            <a:avLst/>
          </a:prstGeom>
          <a:noFill/>
        </p:spPr>
        <p:txBody>
          <a:bodyPr wrap="square">
            <a:spAutoFit/>
          </a:bodyPr>
          <a:lstStyle/>
          <a:p>
            <a:r>
              <a:rPr lang="lt-LT" sz="1400" i="1" dirty="0"/>
              <a:t>18.1. Kuris teiginys labiausiai tiktų paaiškinti tai, kad Jūs niekada neėmėte kyšio?</a:t>
            </a:r>
            <a:r>
              <a:rPr lang="en-US" sz="1400" i="1" dirty="0"/>
              <a:t> </a:t>
            </a:r>
            <a:r>
              <a:rPr lang="lt-LT" sz="1400" i="1" dirty="0"/>
              <a:t>Atsakinėja nurodę, kad </a:t>
            </a:r>
            <a:r>
              <a:rPr lang="en-US" sz="1400" i="1" dirty="0"/>
              <a:t>ne</a:t>
            </a:r>
            <a:r>
              <a:rPr lang="lt-LT" sz="1400" i="1" dirty="0"/>
              <a:t>ėmė kyšio (N</a:t>
            </a:r>
            <a:r>
              <a:rPr lang="en-US" sz="1400" i="1" dirty="0"/>
              <a:t>=1362</a:t>
            </a:r>
            <a:r>
              <a:rPr lang="lt-LT" sz="1400" i="1" dirty="0"/>
              <a:t>)</a:t>
            </a:r>
            <a:r>
              <a:rPr lang="en-US" sz="1400" i="1" dirty="0"/>
              <a:t>.</a:t>
            </a:r>
            <a:endParaRPr lang="lt-LT" sz="1400" i="1" dirty="0"/>
          </a:p>
        </p:txBody>
      </p:sp>
      <p:sp>
        <p:nvSpPr>
          <p:cNvPr id="2" name="TextBox 1">
            <a:extLst>
              <a:ext uri="{FF2B5EF4-FFF2-40B4-BE49-F238E27FC236}">
                <a16:creationId xmlns:a16="http://schemas.microsoft.com/office/drawing/2014/main" id="{7F703A57-C779-7723-7B2C-2D194F397A82}"/>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3FB3A1BB-115A-90B9-D343-9950DD8C3AD7}"/>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3564B86A-71B8-A077-5772-41878F5FB1F9}"/>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5E64FD74-8B57-AA52-12A0-3557E3F4458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30263BE5-938A-9B2E-BA3C-D7659F97144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B67F6344-1982-F19C-10E1-66DA1342541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6FA33026-5D71-6E3E-A89C-D79E008FFB0D}"/>
              </a:ext>
            </a:extLst>
          </p:cNvPr>
          <p:cNvGraphicFramePr>
            <a:graphicFrameLocks/>
          </p:cNvGraphicFramePr>
          <p:nvPr>
            <p:extLst>
              <p:ext uri="{D42A27DB-BD31-4B8C-83A1-F6EECF244321}">
                <p14:modId xmlns:p14="http://schemas.microsoft.com/office/powerpoint/2010/main" val="3728902316"/>
              </p:ext>
            </p:extLst>
          </p:nvPr>
        </p:nvGraphicFramePr>
        <p:xfrm>
          <a:off x="1442472" y="328559"/>
          <a:ext cx="10253659" cy="47267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8657755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243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57A04905-495C-FABC-C10A-D3543879542F}"/>
              </a:ext>
            </a:extLst>
          </p:cNvPr>
          <p:cNvSpPr txBox="1"/>
          <p:nvPr/>
        </p:nvSpPr>
        <p:spPr>
          <a:xfrm>
            <a:off x="2106561" y="5392065"/>
            <a:ext cx="7978877" cy="307777"/>
          </a:xfrm>
          <a:prstGeom prst="rect">
            <a:avLst/>
          </a:prstGeom>
          <a:noFill/>
        </p:spPr>
        <p:txBody>
          <a:bodyPr wrap="square">
            <a:spAutoFit/>
          </a:bodyPr>
          <a:lstStyle/>
          <a:p>
            <a:r>
              <a:rPr lang="lt-LT" sz="1400" i="1" dirty="0"/>
              <a:t>19.Kaip manote, kokios pagrindinės priežastys lemia tai, kad kai kurie viešojo sektoriaus atstovai ima kyšius?</a:t>
            </a:r>
          </a:p>
        </p:txBody>
      </p:sp>
      <p:sp>
        <p:nvSpPr>
          <p:cNvPr id="4" name="TextBox 3">
            <a:extLst>
              <a:ext uri="{FF2B5EF4-FFF2-40B4-BE49-F238E27FC236}">
                <a16:creationId xmlns:a16="http://schemas.microsoft.com/office/drawing/2014/main" id="{12CD4B30-197D-8E92-5398-9E50B361D052}"/>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2744D7C-5750-7AD9-10E0-5061F292B6E9}"/>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56F30D6-B435-3548-80BF-F2491F5CABF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E1FC475-49DA-4E51-670E-6F28B786AAB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790A256-47B0-D3C7-D41C-58C89576F71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DB9F699-5323-903B-4D2E-225A13CAE7B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CEA91E9D-9758-E3C6-1252-45EB11E41BCA}"/>
              </a:ext>
            </a:extLst>
          </p:cNvPr>
          <p:cNvGraphicFramePr>
            <a:graphicFrameLocks/>
          </p:cNvGraphicFramePr>
          <p:nvPr>
            <p:extLst>
              <p:ext uri="{D42A27DB-BD31-4B8C-83A1-F6EECF244321}">
                <p14:modId xmlns:p14="http://schemas.microsoft.com/office/powerpoint/2010/main" val="3380919872"/>
              </p:ext>
            </p:extLst>
          </p:nvPr>
        </p:nvGraphicFramePr>
        <p:xfrm>
          <a:off x="1241946" y="436728"/>
          <a:ext cx="10653629" cy="470847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7788934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03242"/>
            <a:ext cx="11430000" cy="369332"/>
          </a:xfrm>
          <a:prstGeom prst="rect">
            <a:avLst/>
          </a:prstGeom>
          <a:noFill/>
        </p:spPr>
        <p:txBody>
          <a:bodyPr wrap="square">
            <a:spAutoFit/>
          </a:bodyPr>
          <a:lstStyle/>
          <a:p>
            <a:pPr algn="ctr"/>
            <a:r>
              <a:rPr lang="lt-LT" b="1" dirty="0"/>
              <a:t>Korupcinė patirtis: valstybės tarnautojai</a:t>
            </a:r>
          </a:p>
        </p:txBody>
      </p:sp>
      <p:sp>
        <p:nvSpPr>
          <p:cNvPr id="7" name="TextBox 6">
            <a:extLst>
              <a:ext uri="{FF2B5EF4-FFF2-40B4-BE49-F238E27FC236}">
                <a16:creationId xmlns:a16="http://schemas.microsoft.com/office/drawing/2014/main" id="{8BA92FEB-3324-2CA0-D205-1E7173E64874}"/>
              </a:ext>
            </a:extLst>
          </p:cNvPr>
          <p:cNvSpPr txBox="1"/>
          <p:nvPr/>
        </p:nvSpPr>
        <p:spPr>
          <a:xfrm>
            <a:off x="639096" y="1645462"/>
            <a:ext cx="10913807" cy="3539430"/>
          </a:xfrm>
          <a:prstGeom prst="rect">
            <a:avLst/>
          </a:prstGeom>
          <a:noFill/>
        </p:spPr>
        <p:txBody>
          <a:bodyPr wrap="square" rtlCol="0">
            <a:spAutoFit/>
          </a:bodyPr>
          <a:lstStyle/>
          <a:p>
            <a:pPr marL="285750" indent="-285750" algn="just">
              <a:buBlip>
                <a:blip r:embed="rId3"/>
              </a:buBlip>
            </a:pPr>
            <a:r>
              <a:rPr lang="en-US" sz="1600" dirty="0"/>
              <a:t>61</a:t>
            </a:r>
            <a:r>
              <a:rPr lang="lt-LT" sz="1600" dirty="0"/>
              <a:t> % valstybės tarnautojų mano, kad jų darbovietėse korupcija nėra paplitusi, 1</a:t>
            </a:r>
            <a:r>
              <a:rPr lang="en-US" sz="1600" dirty="0"/>
              <a:t>7</a:t>
            </a:r>
            <a:r>
              <a:rPr lang="lt-LT" sz="1600" dirty="0"/>
              <a:t> % mano, kad ji paplitusi</a:t>
            </a:r>
            <a:r>
              <a:rPr lang="en-US" sz="1600" dirty="0"/>
              <a:t> (</a:t>
            </a:r>
            <a:r>
              <a:rPr lang="en-US" sz="1600" dirty="0" err="1"/>
              <a:t>arba</a:t>
            </a:r>
            <a:r>
              <a:rPr lang="en-US" sz="1600" dirty="0"/>
              <a:t> </a:t>
            </a:r>
            <a:r>
              <a:rPr lang="lt-LT" sz="1600" dirty="0"/>
              <a:t>iš dalies paplitusi).</a:t>
            </a:r>
          </a:p>
          <a:p>
            <a:pPr marL="285750" indent="-285750" algn="just">
              <a:buBlip>
                <a:blip r:embed="rId3"/>
              </a:buBlip>
            </a:pPr>
            <a:endParaRPr lang="lt-LT" sz="1600" dirty="0"/>
          </a:p>
          <a:p>
            <a:pPr marL="285750" indent="-285750" algn="just">
              <a:buBlip>
                <a:blip r:embed="rId3"/>
              </a:buBlip>
            </a:pPr>
            <a:r>
              <a:rPr lang="lt-LT" sz="1600" dirty="0"/>
              <a:t>6</a:t>
            </a:r>
            <a:r>
              <a:rPr lang="en-US" sz="1600" dirty="0"/>
              <a:t>9</a:t>
            </a:r>
            <a:r>
              <a:rPr lang="lt-LT" sz="1600" dirty="0"/>
              <a:t> % apklaustųjų teigia, kad kyšis nepadeda spręsti problemų, o 1</a:t>
            </a:r>
            <a:r>
              <a:rPr lang="en-US" sz="1600" dirty="0"/>
              <a:t>3</a:t>
            </a:r>
            <a:r>
              <a:rPr lang="lt-LT" sz="1600" dirty="0"/>
              <a:t> % mano, kad padeda. Valstybės tarnautojai nelinkę duoti kyšio ir </a:t>
            </a:r>
            <a:r>
              <a:rPr lang="en-US" sz="1600" dirty="0"/>
              <a:t>75</a:t>
            </a:r>
            <a:r>
              <a:rPr lang="lt-LT" sz="1600" dirty="0"/>
              <a:t> % apklaustųjų sakė, kad jo neduotų, bet </a:t>
            </a:r>
            <a:r>
              <a:rPr lang="en-US" sz="1600" dirty="0"/>
              <a:t>17</a:t>
            </a:r>
            <a:r>
              <a:rPr lang="lt-LT" sz="1600" dirty="0"/>
              <a:t> % pasisakė, kad tai priklausytų nuo aplinkybių. </a:t>
            </a:r>
            <a:r>
              <a:rPr lang="en-US" sz="1600" dirty="0"/>
              <a:t>1</a:t>
            </a:r>
            <a:r>
              <a:rPr lang="lt-LT" sz="1600" dirty="0"/>
              <a:t> % respondentų prisipažino, kad per paskutinius 12 mėnesių davė kyšį.</a:t>
            </a:r>
          </a:p>
          <a:p>
            <a:pPr marL="285750" indent="-285750" algn="just">
              <a:buBlip>
                <a:blip r:embed="rId3"/>
              </a:buBlip>
            </a:pPr>
            <a:endParaRPr lang="lt-LT" sz="1600" dirty="0"/>
          </a:p>
          <a:p>
            <a:pPr marL="285750" indent="-285750" algn="just">
              <a:buBlip>
                <a:blip r:embed="rId3"/>
              </a:buBlip>
            </a:pPr>
            <a:r>
              <a:rPr lang="lt-LT" sz="1600" dirty="0"/>
              <a:t>Tie, kurie nedavė kyšio, teigia kad kyšio davimas prieštarauja jų įsitikinimams (</a:t>
            </a:r>
            <a:r>
              <a:rPr lang="en-US" sz="1600" dirty="0"/>
              <a:t>64</a:t>
            </a:r>
            <a:r>
              <a:rPr lang="lt-LT" sz="1600" dirty="0"/>
              <a:t> %). Ši nuomonė laikosi populiariausia jau ilgus metus – nuo 2008 m. Duodant kyšį, </a:t>
            </a:r>
            <a:r>
              <a:rPr lang="en-US" sz="1600" dirty="0"/>
              <a:t>95</a:t>
            </a:r>
            <a:r>
              <a:rPr lang="lt-LT" sz="1600" dirty="0"/>
              <a:t> % atvejų jis buvo paimtas, o </a:t>
            </a:r>
            <a:r>
              <a:rPr lang="en-US" sz="1600" dirty="0"/>
              <a:t>5</a:t>
            </a:r>
            <a:r>
              <a:rPr lang="lt-LT" sz="1600" dirty="0"/>
              <a:t> % - nebuvo paimtas.</a:t>
            </a:r>
          </a:p>
          <a:p>
            <a:pPr marL="285750" indent="-285750" algn="just">
              <a:buBlip>
                <a:blip r:embed="rId3"/>
              </a:buBlip>
            </a:pPr>
            <a:endParaRPr lang="lt-LT" sz="1600" dirty="0"/>
          </a:p>
          <a:p>
            <a:pPr marL="285750" indent="-285750" algn="just">
              <a:buBlip>
                <a:blip r:embed="rId3"/>
              </a:buBlip>
            </a:pPr>
            <a:r>
              <a:rPr lang="lt-LT" sz="1600" dirty="0"/>
              <a:t>Beveik visi, net 9</a:t>
            </a:r>
            <a:r>
              <a:rPr lang="en-US" sz="1600" dirty="0"/>
              <a:t>5</a:t>
            </a:r>
            <a:r>
              <a:rPr lang="lt-LT" sz="1600" dirty="0"/>
              <a:t> %  valstybės tarnautojų sako, kad jie neimtų kyšio, nors </a:t>
            </a:r>
            <a:r>
              <a:rPr lang="en-US" sz="1600" dirty="0"/>
              <a:t>4</a:t>
            </a:r>
            <a:r>
              <a:rPr lang="lt-LT" sz="1600" dirty="0"/>
              <a:t> % apklaustųjų kyšis buvo siūlomas.</a:t>
            </a:r>
          </a:p>
          <a:p>
            <a:pPr algn="just"/>
            <a:endParaRPr lang="lt-LT" sz="1600" dirty="0"/>
          </a:p>
          <a:p>
            <a:pPr marL="285750" indent="-285750" algn="just">
              <a:buBlip>
                <a:blip r:embed="rId3"/>
              </a:buBlip>
            </a:pPr>
            <a:r>
              <a:rPr lang="lt-LT" sz="1600" dirty="0"/>
              <a:t>Kaip pagrindinę priežastį, kodėl kai kurie viešojo sektoriaus darbuotojai ima kyšius, valstybės tarnautojai nurodo per mažus valstybės tarnyboje asmenų atlyginimus (</a:t>
            </a:r>
            <a:r>
              <a:rPr lang="en-US" sz="1600" dirty="0"/>
              <a:t>70 %).</a:t>
            </a:r>
            <a:endParaRPr lang="lt-LT" sz="1600" dirty="0"/>
          </a:p>
        </p:txBody>
      </p:sp>
      <p:sp>
        <p:nvSpPr>
          <p:cNvPr id="2" name="TextBox 1">
            <a:extLst>
              <a:ext uri="{FF2B5EF4-FFF2-40B4-BE49-F238E27FC236}">
                <a16:creationId xmlns:a16="http://schemas.microsoft.com/office/drawing/2014/main" id="{84120746-617F-A1B3-505B-7FBD6E1798EE}"/>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B2CBE49B-E8D4-628D-C6BA-2807326189B3}"/>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55EB010C-C3E5-1FBA-3368-94819D6DCA6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E81A711-B3A4-2F6F-F271-6D4B4D532B5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620C14D7-D526-854B-C618-AAFB085A750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58FE52D-A440-9DEC-3A46-EA8C5A3A34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404399485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7" name="Diagrama 6">
            <a:extLst>
              <a:ext uri="{FF2B5EF4-FFF2-40B4-BE49-F238E27FC236}">
                <a16:creationId xmlns:a16="http://schemas.microsoft.com/office/drawing/2014/main" id="{C9793EBB-9280-F79C-0CFD-F9D6DD269AE3}"/>
              </a:ext>
            </a:extLst>
          </p:cNvPr>
          <p:cNvGraphicFramePr>
            <a:graphicFrameLocks/>
          </p:cNvGraphicFramePr>
          <p:nvPr>
            <p:extLst>
              <p:ext uri="{D42A27DB-BD31-4B8C-83A1-F6EECF244321}">
                <p14:modId xmlns:p14="http://schemas.microsoft.com/office/powerpoint/2010/main" val="3564402203"/>
              </p:ext>
            </p:extLst>
          </p:nvPr>
        </p:nvGraphicFramePr>
        <p:xfrm>
          <a:off x="6096000" y="0"/>
          <a:ext cx="6105866" cy="5849512"/>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31723252-BD47-A5D2-CC13-7EA0C6230400}"/>
              </a:ext>
            </a:extLst>
          </p:cNvPr>
          <p:cNvSpPr txBox="1"/>
          <p:nvPr/>
        </p:nvSpPr>
        <p:spPr>
          <a:xfrm>
            <a:off x="2380373" y="5910582"/>
            <a:ext cx="9009522" cy="523220"/>
          </a:xfrm>
          <a:prstGeom prst="rect">
            <a:avLst/>
          </a:prstGeom>
          <a:noFill/>
        </p:spPr>
        <p:txBody>
          <a:bodyPr wrap="square">
            <a:spAutoFit/>
          </a:bodyPr>
          <a:lstStyle/>
          <a:p>
            <a:r>
              <a:rPr lang="lt-LT" sz="1400" i="1" dirty="0"/>
              <a:t>18. Ar pasinaudotumėte giminystės ryšiais, naudingomis pažintimis, pinigais ar kita nauda darbinantis į viešąjį sektorių?</a:t>
            </a:r>
          </a:p>
          <a:p>
            <a:r>
              <a:rPr lang="lt-LT" sz="1400" i="1" dirty="0"/>
              <a:t>19. Ar pasinaudotumėte giminystės ryšiais, naudingomis pažintimis, pinigais ar kita nauda darbinantis į privatų sektorių?</a:t>
            </a:r>
          </a:p>
        </p:txBody>
      </p:sp>
      <p:sp>
        <p:nvSpPr>
          <p:cNvPr id="2" name="TextBox 1">
            <a:extLst>
              <a:ext uri="{FF2B5EF4-FFF2-40B4-BE49-F238E27FC236}">
                <a16:creationId xmlns:a16="http://schemas.microsoft.com/office/drawing/2014/main" id="{FDB1ECE0-149A-2D23-A6DE-9B032A8B046F}"/>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Diagrama 3">
            <a:extLst>
              <a:ext uri="{FF2B5EF4-FFF2-40B4-BE49-F238E27FC236}">
                <a16:creationId xmlns:a16="http://schemas.microsoft.com/office/drawing/2014/main" id="{061F061A-5B4C-A462-25CE-B16B82EA9F06}"/>
              </a:ext>
            </a:extLst>
          </p:cNvPr>
          <p:cNvGraphicFramePr>
            <a:graphicFrameLocks/>
          </p:cNvGraphicFramePr>
          <p:nvPr>
            <p:extLst>
              <p:ext uri="{D42A27DB-BD31-4B8C-83A1-F6EECF244321}">
                <p14:modId xmlns:p14="http://schemas.microsoft.com/office/powerpoint/2010/main" val="3476319445"/>
              </p:ext>
            </p:extLst>
          </p:nvPr>
        </p:nvGraphicFramePr>
        <p:xfrm>
          <a:off x="0" y="0"/>
          <a:ext cx="6105866" cy="58495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35228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Diagrama 8">
            <a:extLst>
              <a:ext uri="{FF2B5EF4-FFF2-40B4-BE49-F238E27FC236}">
                <a16:creationId xmlns:a16="http://schemas.microsoft.com/office/drawing/2014/main" id="{D54237F2-E2DC-8480-3961-A6BE51DD164D}"/>
              </a:ext>
            </a:extLst>
          </p:cNvPr>
          <p:cNvGraphicFramePr>
            <a:graphicFrameLocks/>
          </p:cNvGraphicFramePr>
          <p:nvPr>
            <p:extLst>
              <p:ext uri="{D42A27DB-BD31-4B8C-83A1-F6EECF244321}">
                <p14:modId xmlns:p14="http://schemas.microsoft.com/office/powerpoint/2010/main" val="3613169812"/>
              </p:ext>
            </p:extLst>
          </p:nvPr>
        </p:nvGraphicFramePr>
        <p:xfrm>
          <a:off x="6096000" y="127826"/>
          <a:ext cx="6096000" cy="5491588"/>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56A21532-F2CC-62A9-4588-A03F7A4F9B51}"/>
              </a:ext>
            </a:extLst>
          </p:cNvPr>
          <p:cNvSpPr txBox="1"/>
          <p:nvPr/>
        </p:nvSpPr>
        <p:spPr>
          <a:xfrm>
            <a:off x="1555257" y="5747240"/>
            <a:ext cx="9928151" cy="523220"/>
          </a:xfrm>
          <a:prstGeom prst="rect">
            <a:avLst/>
          </a:prstGeom>
          <a:noFill/>
        </p:spPr>
        <p:txBody>
          <a:bodyPr wrap="square">
            <a:spAutoFit/>
          </a:bodyPr>
          <a:lstStyle/>
          <a:p>
            <a:pPr algn="ctr"/>
            <a:r>
              <a:rPr lang="lt-LT" sz="1400" i="1" dirty="0"/>
              <a:t>20. Ar teko kada nors pasinaudoti giminystės ryšiais, naudingomis pažintimis, pinigais ar kita nauda darbinantis į viešąjį sektorių?</a:t>
            </a:r>
          </a:p>
          <a:p>
            <a:pPr algn="ctr"/>
            <a:r>
              <a:rPr lang="lt-LT" sz="1400" i="1" dirty="0"/>
              <a:t>21. Ar teko kada nors pasinaudoti giminystės ryšiais, naudingomis pažintimis, pinigais ar kita nauda darbinantis į privatų sektorių?</a:t>
            </a:r>
          </a:p>
        </p:txBody>
      </p:sp>
      <p:sp>
        <p:nvSpPr>
          <p:cNvPr id="2" name="TextBox 1">
            <a:extLst>
              <a:ext uri="{FF2B5EF4-FFF2-40B4-BE49-F238E27FC236}">
                <a16:creationId xmlns:a16="http://schemas.microsoft.com/office/drawing/2014/main" id="{F1093582-BAB3-0420-B77E-10C9311F15D1}"/>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1" name="Diagrama 10">
            <a:extLst>
              <a:ext uri="{FF2B5EF4-FFF2-40B4-BE49-F238E27FC236}">
                <a16:creationId xmlns:a16="http://schemas.microsoft.com/office/drawing/2014/main" id="{C899715B-854A-0DF0-9BAB-5EC83A054C05}"/>
              </a:ext>
            </a:extLst>
          </p:cNvPr>
          <p:cNvGraphicFramePr>
            <a:graphicFrameLocks/>
          </p:cNvGraphicFramePr>
          <p:nvPr>
            <p:extLst>
              <p:ext uri="{D42A27DB-BD31-4B8C-83A1-F6EECF244321}">
                <p14:modId xmlns:p14="http://schemas.microsoft.com/office/powerpoint/2010/main" val="2857527929"/>
              </p:ext>
            </p:extLst>
          </p:nvPr>
        </p:nvGraphicFramePr>
        <p:xfrm>
          <a:off x="1" y="87558"/>
          <a:ext cx="6096000" cy="55318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2623863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453CA55A-C482-B3B7-8397-090330A862EA}"/>
              </a:ext>
            </a:extLst>
          </p:cNvPr>
          <p:cNvGraphicFramePr>
            <a:graphicFrameLocks/>
          </p:cNvGraphicFramePr>
          <p:nvPr>
            <p:extLst>
              <p:ext uri="{D42A27DB-BD31-4B8C-83A1-F6EECF244321}">
                <p14:modId xmlns:p14="http://schemas.microsoft.com/office/powerpoint/2010/main" val="2415579850"/>
              </p:ext>
            </p:extLst>
          </p:nvPr>
        </p:nvGraphicFramePr>
        <p:xfrm>
          <a:off x="-6669" y="56378"/>
          <a:ext cx="6047092" cy="57097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Diagrama 6">
            <a:extLst>
              <a:ext uri="{FF2B5EF4-FFF2-40B4-BE49-F238E27FC236}">
                <a16:creationId xmlns:a16="http://schemas.microsoft.com/office/drawing/2014/main" id="{BC8F12FE-F5D2-967A-A6AB-03CF7BF9E768}"/>
              </a:ext>
            </a:extLst>
          </p:cNvPr>
          <p:cNvGraphicFramePr>
            <a:graphicFrameLocks/>
          </p:cNvGraphicFramePr>
          <p:nvPr>
            <p:extLst>
              <p:ext uri="{D42A27DB-BD31-4B8C-83A1-F6EECF244321}">
                <p14:modId xmlns:p14="http://schemas.microsoft.com/office/powerpoint/2010/main" val="3953468411"/>
              </p:ext>
            </p:extLst>
          </p:nvPr>
        </p:nvGraphicFramePr>
        <p:xfrm>
          <a:off x="6096000" y="56378"/>
          <a:ext cx="6031386" cy="5660647"/>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9214F311-0E5F-EA1F-2837-C4FF2C4B8F55}"/>
              </a:ext>
            </a:extLst>
          </p:cNvPr>
          <p:cNvSpPr txBox="1"/>
          <p:nvPr/>
        </p:nvSpPr>
        <p:spPr>
          <a:xfrm>
            <a:off x="2390274" y="5675944"/>
            <a:ext cx="9378283" cy="954107"/>
          </a:xfrm>
          <a:prstGeom prst="rect">
            <a:avLst/>
          </a:prstGeom>
          <a:noFill/>
        </p:spPr>
        <p:txBody>
          <a:bodyPr wrap="square">
            <a:spAutoFit/>
          </a:bodyPr>
          <a:lstStyle/>
          <a:p>
            <a:pPr algn="just"/>
            <a:r>
              <a:rPr lang="lt-LT" sz="1400" i="1" dirty="0"/>
              <a:t>22. Ar pasinaudotumėte giminystės ryšiais, naudingomis pažintimis, pinigais ar kita nauda norėdami, kad kokybiškiau ir / ar greičiau atliktų jums reikalingą paslaugą?</a:t>
            </a:r>
          </a:p>
          <a:p>
            <a:pPr algn="just"/>
            <a:r>
              <a:rPr lang="lt-LT" sz="1400" i="1" dirty="0"/>
              <a:t>23. Ar teko kada nors pasinaudoti giminystės ryšiais, naudingomis pažintimis, pinigais ar kita nauda siekiant, kad jums reikalinga paslauga būtų atlikta kokybiškiau ir / ar greičiau?</a:t>
            </a:r>
          </a:p>
        </p:txBody>
      </p:sp>
      <p:sp>
        <p:nvSpPr>
          <p:cNvPr id="2" name="TextBox 1">
            <a:extLst>
              <a:ext uri="{FF2B5EF4-FFF2-40B4-BE49-F238E27FC236}">
                <a16:creationId xmlns:a16="http://schemas.microsoft.com/office/drawing/2014/main" id="{4EA749DC-BF4B-FD48-3396-B9AF0DAC4252}"/>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1295446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7" y="1768929"/>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p>
          <a:p>
            <a:pPr marL="285750" indent="-285750" algn="just">
              <a:buBlip>
                <a:blip r:embed="rId4"/>
              </a:buBlip>
            </a:pPr>
            <a:endParaRPr lang="en-US" spc="72" dirty="0"/>
          </a:p>
        </p:txBody>
      </p:sp>
      <p:sp>
        <p:nvSpPr>
          <p:cNvPr id="8" name="TextBox 8">
            <a:extLst>
              <a:ext uri="{FF2B5EF4-FFF2-40B4-BE49-F238E27FC236}">
                <a16:creationId xmlns:a16="http://schemas.microsoft.com/office/drawing/2014/main" id="{4F315DA3-7DC5-1DA9-B5EF-35E7A3450DDA}"/>
              </a:ext>
            </a:extLst>
          </p:cNvPr>
          <p:cNvSpPr txBox="1"/>
          <p:nvPr/>
        </p:nvSpPr>
        <p:spPr>
          <a:xfrm>
            <a:off x="0" y="631963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B442FC6F-5936-B902-3461-46D7D3004CD2}"/>
              </a:ext>
            </a:extLst>
          </p:cNvPr>
          <p:cNvSpPr txBox="1"/>
          <p:nvPr/>
        </p:nvSpPr>
        <p:spPr>
          <a:xfrm>
            <a:off x="3229897" y="6246257"/>
            <a:ext cx="8665679" cy="523220"/>
          </a:xfrm>
          <a:prstGeom prst="rect">
            <a:avLst/>
          </a:prstGeom>
          <a:noFill/>
        </p:spPr>
        <p:txBody>
          <a:bodyPr wrap="square">
            <a:spAutoFit/>
          </a:bodyPr>
          <a:lstStyle/>
          <a:p>
            <a:pPr algn="just"/>
            <a:r>
              <a:rPr lang="lt-LT" sz="1400" i="1" dirty="0"/>
              <a:t>1.Pradžioje prašome pažvelgti į probleminių reiškinių sąrašą ir pasakyti, kiek rimta Jūs laikote kiekvieną iš šių problemų šiuo metu Lietuvoje?   Atsakymai „labai rimta problema“.</a:t>
            </a:r>
          </a:p>
        </p:txBody>
      </p:sp>
      <p:graphicFrame>
        <p:nvGraphicFramePr>
          <p:cNvPr id="9" name="Diagrama 8">
            <a:extLst>
              <a:ext uri="{FF2B5EF4-FFF2-40B4-BE49-F238E27FC236}">
                <a16:creationId xmlns:a16="http://schemas.microsoft.com/office/drawing/2014/main" id="{58ED40AD-E69C-800B-4A2D-98778834F34C}"/>
              </a:ext>
            </a:extLst>
          </p:cNvPr>
          <p:cNvGraphicFramePr>
            <a:graphicFrameLocks/>
          </p:cNvGraphicFramePr>
          <p:nvPr>
            <p:extLst>
              <p:ext uri="{D42A27DB-BD31-4B8C-83A1-F6EECF244321}">
                <p14:modId xmlns:p14="http://schemas.microsoft.com/office/powerpoint/2010/main" val="2330514497"/>
              </p:ext>
            </p:extLst>
          </p:nvPr>
        </p:nvGraphicFramePr>
        <p:xfrm>
          <a:off x="230878" y="88523"/>
          <a:ext cx="11393261" cy="623111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98766186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03242"/>
            <a:ext cx="11430000" cy="369332"/>
          </a:xfrm>
          <a:prstGeom prst="rect">
            <a:avLst/>
          </a:prstGeom>
          <a:noFill/>
        </p:spPr>
        <p:txBody>
          <a:bodyPr wrap="square">
            <a:spAutoFit/>
          </a:bodyPr>
          <a:lstStyle/>
          <a:p>
            <a:pPr algn="ctr"/>
            <a:r>
              <a:rPr lang="lt-LT" b="1" dirty="0"/>
              <a:t>Naudojimasis ryšiais ar pinigais: gyventojai</a:t>
            </a:r>
          </a:p>
        </p:txBody>
      </p:sp>
      <p:sp>
        <p:nvSpPr>
          <p:cNvPr id="7" name="TextBox 6">
            <a:extLst>
              <a:ext uri="{FF2B5EF4-FFF2-40B4-BE49-F238E27FC236}">
                <a16:creationId xmlns:a16="http://schemas.microsoft.com/office/drawing/2014/main" id="{8BA92FEB-3324-2CA0-D205-1E7173E64874}"/>
              </a:ext>
            </a:extLst>
          </p:cNvPr>
          <p:cNvSpPr txBox="1"/>
          <p:nvPr/>
        </p:nvSpPr>
        <p:spPr>
          <a:xfrm>
            <a:off x="639096" y="1591826"/>
            <a:ext cx="10913807" cy="3662541"/>
          </a:xfrm>
          <a:prstGeom prst="rect">
            <a:avLst/>
          </a:prstGeom>
          <a:noFill/>
        </p:spPr>
        <p:txBody>
          <a:bodyPr wrap="square" rtlCol="0">
            <a:spAutoFit/>
          </a:bodyPr>
          <a:lstStyle/>
          <a:p>
            <a:pPr marL="285750" indent="-285750" algn="just">
              <a:buBlip>
                <a:blip r:embed="rId3"/>
              </a:buBlip>
            </a:pPr>
            <a:r>
              <a:rPr lang="lt-LT" sz="1600" dirty="0"/>
              <a:t>44 % gyventojų nesinaudotų pinigais ar ryšiais, norint įsidarbinti į viešąjį sektorių. 29 % naudotųsi naudingomis pažintimis, o 26 % naudotųsi </a:t>
            </a:r>
            <a:r>
              <a:rPr lang="en-US" sz="1600" dirty="0" err="1"/>
              <a:t>giminyst</a:t>
            </a:r>
            <a:r>
              <a:rPr lang="lt-LT" sz="1600" dirty="0"/>
              <a:t>ės ryšiais.</a:t>
            </a:r>
          </a:p>
          <a:p>
            <a:pPr algn="just"/>
            <a:endParaRPr lang="lt-LT" sz="1600" dirty="0"/>
          </a:p>
          <a:p>
            <a:pPr marL="285750" indent="-285750" algn="just">
              <a:buBlip>
                <a:blip r:embed="rId3"/>
              </a:buBlip>
            </a:pPr>
            <a:r>
              <a:rPr lang="lt-LT" sz="1600" dirty="0"/>
              <a:t>Kalbant apie darbinimąsi į privatų sektorių, 37 % gyventojų nesinaudotų pinigais ar ryšiais. 35 % naudotųsi naudingomis pažintimis, o 32 % naudotųsi </a:t>
            </a:r>
            <a:r>
              <a:rPr lang="en-US" sz="1600" dirty="0" err="1"/>
              <a:t>giminyst</a:t>
            </a:r>
            <a:r>
              <a:rPr lang="lt-LT" sz="1600" dirty="0"/>
              <a:t>ės ryšiais.</a:t>
            </a:r>
          </a:p>
          <a:p>
            <a:pPr marL="285750" indent="-285750" algn="just">
              <a:buBlip>
                <a:blip r:embed="rId3"/>
              </a:buBlip>
            </a:pPr>
            <a:endParaRPr lang="lt-LT" sz="1600" dirty="0"/>
          </a:p>
          <a:p>
            <a:pPr marL="285750" indent="-285750" algn="just">
              <a:buBlip>
                <a:blip r:embed="rId3"/>
              </a:buBlip>
            </a:pPr>
            <a:r>
              <a:rPr lang="lt-LT" sz="1600" dirty="0"/>
              <a:t>7 % apklaustų gyventojų yra tekę naudotis naudingomis pažintimis darbinantis į viešąjį sektorių, 4 % - giminystės ryšiais. Darbinantis į privatų sektorių, 15 % naudojosi pažintimis, o 8 % giminystės ryšiais.</a:t>
            </a:r>
          </a:p>
          <a:p>
            <a:pPr marL="285750" indent="-285750" algn="just">
              <a:buBlip>
                <a:blip r:embed="rId3"/>
              </a:buBlip>
            </a:pPr>
            <a:endParaRPr lang="lt-LT" sz="1600" dirty="0"/>
          </a:p>
          <a:p>
            <a:pPr marL="285750" indent="-285750" algn="just">
              <a:buBlip>
                <a:blip r:embed="rId3"/>
              </a:buBlip>
            </a:pPr>
            <a:r>
              <a:rPr lang="lt-LT" sz="1600" dirty="0"/>
              <a:t>Norėdami gauti paslaugą greičiau ar kokybiškiau, 39 % naudotųsi pažintimis, 31 % naudotųsi giminystės ryšiais.</a:t>
            </a:r>
          </a:p>
          <a:p>
            <a:pPr marL="285750" indent="-285750" algn="just">
              <a:buBlip>
                <a:blip r:embed="rId3"/>
              </a:buBlip>
            </a:pPr>
            <a:endParaRPr lang="lt-LT" sz="1600" dirty="0"/>
          </a:p>
          <a:p>
            <a:pPr marL="285750" indent="-285750" algn="just">
              <a:buBlip>
                <a:blip r:embed="rId3"/>
              </a:buBlip>
            </a:pPr>
            <a:r>
              <a:rPr lang="lt-LT" sz="1600" dirty="0"/>
              <a:t>27 % gyventojų teko naudotis naudingomis pažintimis, 18 % teko naudotis giminystės ryšiais, norint gauti paslaugą kokybiškiau ar greičiau.</a:t>
            </a:r>
          </a:p>
          <a:p>
            <a:pPr algn="just"/>
            <a:endParaRPr lang="lt-LT" sz="1600" dirty="0"/>
          </a:p>
        </p:txBody>
      </p:sp>
      <p:sp>
        <p:nvSpPr>
          <p:cNvPr id="4" name="TextBox 3">
            <a:extLst>
              <a:ext uri="{FF2B5EF4-FFF2-40B4-BE49-F238E27FC236}">
                <a16:creationId xmlns:a16="http://schemas.microsoft.com/office/drawing/2014/main" id="{4910EBF5-F9E5-9401-8258-BD03ADB2E319}"/>
              </a:ext>
            </a:extLst>
          </p:cNvPr>
          <p:cNvSpPr txBox="1"/>
          <p:nvPr/>
        </p:nvSpPr>
        <p:spPr>
          <a:xfrm>
            <a:off x="0" y="62660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AD6DA626-6495-1013-2035-70955180A557}"/>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D53E64F5-8719-B9D9-69DF-2E0AA064FE61}"/>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1A4FC0D-6BED-2970-4368-D66B15FA5EA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4B08519C-D1A6-98BD-6DB7-35174D48BB7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BFFE3349-7FE3-7D4F-4DF4-38B31467ACD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92540016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1674811" y="5781500"/>
            <a:ext cx="9557297" cy="523220"/>
          </a:xfrm>
          <a:prstGeom prst="rect">
            <a:avLst/>
          </a:prstGeom>
          <a:noFill/>
        </p:spPr>
        <p:txBody>
          <a:bodyPr wrap="square">
            <a:spAutoFit/>
          </a:bodyPr>
          <a:lstStyle/>
          <a:p>
            <a:r>
              <a:rPr lang="en-US" sz="1400" i="1" dirty="0"/>
              <a:t>20</a:t>
            </a:r>
            <a:r>
              <a:rPr lang="lt-LT" sz="1400" i="1" dirty="0"/>
              <a:t>. Ar pasinaudotumėte giminystės ryšiais, naudingomis pažintimis, pinigais ar kita nauda darbinantis į viešąjį sektorių?</a:t>
            </a:r>
          </a:p>
          <a:p>
            <a:r>
              <a:rPr lang="en-US" sz="1400" i="1" dirty="0"/>
              <a:t>21</a:t>
            </a:r>
            <a:r>
              <a:rPr lang="lt-LT" sz="1400" i="1" dirty="0"/>
              <a:t>.</a:t>
            </a:r>
            <a:r>
              <a:rPr lang="en-US" sz="1400" i="1" dirty="0"/>
              <a:t> </a:t>
            </a:r>
            <a:r>
              <a:rPr lang="lt-LT" sz="1400" i="1" dirty="0"/>
              <a:t>Ar teko kada nors pasinaudoti giminystės ryšiais, naudingomis pažintimis, pinigais ar kita nauda darbinantis į viešąjį sektorių?</a:t>
            </a:r>
          </a:p>
        </p:txBody>
      </p:sp>
      <p:sp>
        <p:nvSpPr>
          <p:cNvPr id="4" name="TextBox 3">
            <a:extLst>
              <a:ext uri="{FF2B5EF4-FFF2-40B4-BE49-F238E27FC236}">
                <a16:creationId xmlns:a16="http://schemas.microsoft.com/office/drawing/2014/main" id="{C03F6BCE-08EC-03E7-F185-0EBD816367A1}"/>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Diagrama 1">
            <a:extLst>
              <a:ext uri="{FF2B5EF4-FFF2-40B4-BE49-F238E27FC236}">
                <a16:creationId xmlns:a16="http://schemas.microsoft.com/office/drawing/2014/main" id="{5CF4C033-98FA-D5ED-C7D2-AC899524B21D}"/>
              </a:ext>
            </a:extLst>
          </p:cNvPr>
          <p:cNvGraphicFramePr>
            <a:graphicFrameLocks/>
          </p:cNvGraphicFramePr>
          <p:nvPr>
            <p:extLst>
              <p:ext uri="{D42A27DB-BD31-4B8C-83A1-F6EECF244321}">
                <p14:modId xmlns:p14="http://schemas.microsoft.com/office/powerpoint/2010/main" val="719922402"/>
              </p:ext>
            </p:extLst>
          </p:nvPr>
        </p:nvGraphicFramePr>
        <p:xfrm>
          <a:off x="0" y="153444"/>
          <a:ext cx="6305265" cy="56280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Diagrama 5">
            <a:extLst>
              <a:ext uri="{FF2B5EF4-FFF2-40B4-BE49-F238E27FC236}">
                <a16:creationId xmlns:a16="http://schemas.microsoft.com/office/drawing/2014/main" id="{CA0FBBD5-B214-41D9-07E3-C4F3C1B818AF}"/>
              </a:ext>
            </a:extLst>
          </p:cNvPr>
          <p:cNvGraphicFramePr>
            <a:graphicFrameLocks/>
          </p:cNvGraphicFramePr>
          <p:nvPr>
            <p:extLst>
              <p:ext uri="{D42A27DB-BD31-4B8C-83A1-F6EECF244321}">
                <p14:modId xmlns:p14="http://schemas.microsoft.com/office/powerpoint/2010/main" val="2493180634"/>
              </p:ext>
            </p:extLst>
          </p:nvPr>
        </p:nvGraphicFramePr>
        <p:xfrm>
          <a:off x="5960944" y="122666"/>
          <a:ext cx="6231056" cy="56280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2167633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130277" y="5277529"/>
            <a:ext cx="11931446" cy="954107"/>
          </a:xfrm>
          <a:prstGeom prst="rect">
            <a:avLst/>
          </a:prstGeom>
          <a:noFill/>
        </p:spPr>
        <p:txBody>
          <a:bodyPr wrap="square">
            <a:spAutoFit/>
          </a:bodyPr>
          <a:lstStyle/>
          <a:p>
            <a:pPr algn="just"/>
            <a:r>
              <a:rPr lang="lt-LT" sz="1400" i="1" dirty="0"/>
              <a:t>22. Ar pasinaudotumėte giminystės ryšiais, naudingomis pažintimis, pinigais ar kita nauda norėdami, kad kokybiškiau ir/ ar greičiau atliktų jums reikalingą paslaugą?</a:t>
            </a:r>
          </a:p>
          <a:p>
            <a:pPr algn="just"/>
            <a:r>
              <a:rPr lang="lt-LT" sz="1400" i="1" dirty="0"/>
              <a:t>23. Ar teko kada nors pasinaudoti giminystės ryšiais, naudingomis pažintimis, pinigais ar kita nauda siekiant, kad jums reikalinga paslauga būtų atlikta kokybiškiau ir/ ar greičiau?</a:t>
            </a:r>
          </a:p>
        </p:txBody>
      </p:sp>
      <p:sp>
        <p:nvSpPr>
          <p:cNvPr id="2" name="TextBox 1">
            <a:extLst>
              <a:ext uri="{FF2B5EF4-FFF2-40B4-BE49-F238E27FC236}">
                <a16:creationId xmlns:a16="http://schemas.microsoft.com/office/drawing/2014/main" id="{E582410B-02F0-6016-2BA9-BB59094DB66A}"/>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Diagrama 6">
            <a:extLst>
              <a:ext uri="{FF2B5EF4-FFF2-40B4-BE49-F238E27FC236}">
                <a16:creationId xmlns:a16="http://schemas.microsoft.com/office/drawing/2014/main" id="{25D9520A-3EB1-1BD3-5CAB-5A9CAC536824}"/>
              </a:ext>
            </a:extLst>
          </p:cNvPr>
          <p:cNvGraphicFramePr>
            <a:graphicFrameLocks/>
          </p:cNvGraphicFramePr>
          <p:nvPr>
            <p:extLst>
              <p:ext uri="{D42A27DB-BD31-4B8C-83A1-F6EECF244321}">
                <p14:modId xmlns:p14="http://schemas.microsoft.com/office/powerpoint/2010/main" val="1675344169"/>
              </p:ext>
            </p:extLst>
          </p:nvPr>
        </p:nvGraphicFramePr>
        <p:xfrm>
          <a:off x="-36767" y="0"/>
          <a:ext cx="6380137" cy="52870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Diagrama 3">
            <a:extLst>
              <a:ext uri="{FF2B5EF4-FFF2-40B4-BE49-F238E27FC236}">
                <a16:creationId xmlns:a16="http://schemas.microsoft.com/office/drawing/2014/main" id="{65945708-64FE-061F-D8D5-C7D2316591FD}"/>
              </a:ext>
            </a:extLst>
          </p:cNvPr>
          <p:cNvGraphicFramePr>
            <a:graphicFrameLocks/>
          </p:cNvGraphicFramePr>
          <p:nvPr>
            <p:extLst>
              <p:ext uri="{D42A27DB-BD31-4B8C-83A1-F6EECF244321}">
                <p14:modId xmlns:p14="http://schemas.microsoft.com/office/powerpoint/2010/main" val="3759363151"/>
              </p:ext>
            </p:extLst>
          </p:nvPr>
        </p:nvGraphicFramePr>
        <p:xfrm>
          <a:off x="5918206" y="0"/>
          <a:ext cx="6273794" cy="52051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4696058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03242"/>
            <a:ext cx="11430000" cy="369332"/>
          </a:xfrm>
          <a:prstGeom prst="rect">
            <a:avLst/>
          </a:prstGeom>
          <a:noFill/>
        </p:spPr>
        <p:txBody>
          <a:bodyPr wrap="square">
            <a:spAutoFit/>
          </a:bodyPr>
          <a:lstStyle/>
          <a:p>
            <a:pPr algn="ctr"/>
            <a:r>
              <a:rPr lang="lt-LT" b="1" dirty="0"/>
              <a:t>Naudojimasis ryšiais ar pinigais: </a:t>
            </a:r>
            <a:r>
              <a:rPr lang="en-US" b="1" dirty="0" err="1"/>
              <a:t>valstyb</a:t>
            </a:r>
            <a:r>
              <a:rPr lang="lt-LT" b="1" dirty="0"/>
              <a:t>ės tarnautojai</a:t>
            </a:r>
          </a:p>
        </p:txBody>
      </p:sp>
      <p:sp>
        <p:nvSpPr>
          <p:cNvPr id="7" name="TextBox 6">
            <a:extLst>
              <a:ext uri="{FF2B5EF4-FFF2-40B4-BE49-F238E27FC236}">
                <a16:creationId xmlns:a16="http://schemas.microsoft.com/office/drawing/2014/main" id="{8BA92FEB-3324-2CA0-D205-1E7173E64874}"/>
              </a:ext>
            </a:extLst>
          </p:cNvPr>
          <p:cNvSpPr txBox="1"/>
          <p:nvPr/>
        </p:nvSpPr>
        <p:spPr>
          <a:xfrm>
            <a:off x="521109" y="1548854"/>
            <a:ext cx="10913807" cy="2554545"/>
          </a:xfrm>
          <a:prstGeom prst="rect">
            <a:avLst/>
          </a:prstGeom>
          <a:noFill/>
        </p:spPr>
        <p:txBody>
          <a:bodyPr wrap="square" rtlCol="0">
            <a:spAutoFit/>
          </a:bodyPr>
          <a:lstStyle/>
          <a:p>
            <a:pPr marL="285750" indent="-285750" algn="just">
              <a:buBlip>
                <a:blip r:embed="rId3"/>
              </a:buBlip>
            </a:pPr>
            <a:r>
              <a:rPr lang="lt-LT" sz="1600" dirty="0"/>
              <a:t>6</a:t>
            </a:r>
            <a:r>
              <a:rPr lang="en-US" sz="1600" dirty="0"/>
              <a:t>8</a:t>
            </a:r>
            <a:r>
              <a:rPr lang="lt-LT" sz="1600" dirty="0"/>
              <a:t> % valstybės tarnautojų nesinaudotų pinigais ar ryšiais, norint įsidarbinti į viešąjį sektorių. 1</a:t>
            </a:r>
            <a:r>
              <a:rPr lang="en-US" sz="1600" dirty="0"/>
              <a:t>0</a:t>
            </a:r>
            <a:r>
              <a:rPr lang="lt-LT" sz="1600" dirty="0"/>
              <a:t> % naudotųsi naudingomis pažintimis, o </a:t>
            </a:r>
            <a:r>
              <a:rPr lang="en-US" sz="1600" dirty="0"/>
              <a:t>2</a:t>
            </a:r>
            <a:r>
              <a:rPr lang="lt-LT" sz="1600" dirty="0"/>
              <a:t> % - giminystės ryšiais. </a:t>
            </a:r>
            <a:r>
              <a:rPr lang="en-US" sz="1600" dirty="0"/>
              <a:t>7</a:t>
            </a:r>
            <a:r>
              <a:rPr lang="lt-LT" sz="1600" dirty="0"/>
              <a:t> % valstybės tarnautojų teko naudotis naudingomis pažintimis, darbinantis į viešąjį sektorių.</a:t>
            </a:r>
          </a:p>
          <a:p>
            <a:pPr algn="just"/>
            <a:endParaRPr lang="lt-LT" sz="1600" dirty="0"/>
          </a:p>
          <a:p>
            <a:pPr marL="285750" indent="-285750" algn="just">
              <a:buBlip>
                <a:blip r:embed="rId3"/>
              </a:buBlip>
            </a:pPr>
            <a:r>
              <a:rPr lang="lt-LT" sz="1600" dirty="0"/>
              <a:t>Norėdami gauti paslaugą greičiau ar kokybiškiau, </a:t>
            </a:r>
            <a:r>
              <a:rPr lang="en-US" sz="1600" dirty="0"/>
              <a:t>15</a:t>
            </a:r>
            <a:r>
              <a:rPr lang="lt-LT" sz="1600" dirty="0"/>
              <a:t> %</a:t>
            </a:r>
            <a:r>
              <a:rPr lang="en-US" sz="1600" dirty="0"/>
              <a:t> ap</a:t>
            </a:r>
            <a:r>
              <a:rPr lang="lt-LT" sz="1600" dirty="0"/>
              <a:t>klaustų valstybės tarnautojų naudotųsi pažintimis, </a:t>
            </a:r>
            <a:r>
              <a:rPr lang="en-US" sz="1600" dirty="0"/>
              <a:t>3</a:t>
            </a:r>
            <a:r>
              <a:rPr lang="lt-LT" sz="1600" dirty="0"/>
              <a:t> % naudotųsi giminystės ryšiais.</a:t>
            </a:r>
            <a:r>
              <a:rPr lang="en-US" sz="1600" dirty="0"/>
              <a:t> 12</a:t>
            </a:r>
            <a:r>
              <a:rPr lang="lt-LT" sz="1600" dirty="0"/>
              <a:t> % valstybės tarnautojų teko naudotis naudingomis pažintimis, </a:t>
            </a:r>
            <a:r>
              <a:rPr lang="en-US" sz="1600" dirty="0"/>
              <a:t>o 3</a:t>
            </a:r>
            <a:r>
              <a:rPr lang="lt-LT" sz="1600" dirty="0"/>
              <a:t> % teko naudotis giminystės ryšiais, norint gauti paslaugą kokybiškiau ar greičiau.</a:t>
            </a:r>
          </a:p>
          <a:p>
            <a:pPr algn="just"/>
            <a:endParaRPr lang="lt-LT" sz="1600" dirty="0"/>
          </a:p>
          <a:p>
            <a:pPr marL="285750" indent="-285750" algn="just">
              <a:buBlip>
                <a:blip r:embed="rId3"/>
              </a:buBlip>
            </a:pPr>
            <a:endParaRPr lang="lt-LT" sz="1600" dirty="0"/>
          </a:p>
          <a:p>
            <a:pPr algn="just"/>
            <a:endParaRPr lang="lt-LT" sz="1600" dirty="0"/>
          </a:p>
        </p:txBody>
      </p:sp>
      <p:sp>
        <p:nvSpPr>
          <p:cNvPr id="8" name="TextBox 7">
            <a:extLst>
              <a:ext uri="{FF2B5EF4-FFF2-40B4-BE49-F238E27FC236}">
                <a16:creationId xmlns:a16="http://schemas.microsoft.com/office/drawing/2014/main" id="{9E2B2BEE-60CE-0D1B-4A1B-BB9E972BADCC}"/>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BE5C89A5-31A9-09E5-90B5-200262A4A462}"/>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03C76CB9-A09E-0150-2D65-C77E579965A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E245EA3-790E-8F0C-6605-10E9B2FCADD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373E1318-E771-CCDC-253D-E1729C478B5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48F5638-47DE-96AD-8099-4939CC1F2B5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946756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5277283"/>
            <a:ext cx="11430000" cy="523220"/>
          </a:xfrm>
          <a:prstGeom prst="rect">
            <a:avLst/>
          </a:prstGeom>
          <a:noFill/>
        </p:spPr>
        <p:txBody>
          <a:bodyPr wrap="square">
            <a:spAutoFit/>
          </a:bodyPr>
          <a:lstStyle/>
          <a:p>
            <a:pPr algn="just"/>
            <a:r>
              <a:rPr lang="en-US" sz="1400" i="1" dirty="0"/>
              <a:t>5</a:t>
            </a:r>
            <a:r>
              <a:rPr lang="lt-LT" sz="1400" i="1" dirty="0"/>
              <a:t>7. Ar per paskutinius trejus metus Jūsų institucijai / įstaigai teko patirti nacionalinio arba vietinio lygio politikų spaudimą, kurio tikslas buvo ne valstybiniai, bet politikų privatūs interesai?</a:t>
            </a:r>
          </a:p>
        </p:txBody>
      </p:sp>
      <p:graphicFrame>
        <p:nvGraphicFramePr>
          <p:cNvPr id="7" name="Lentelė 6">
            <a:extLst>
              <a:ext uri="{FF2B5EF4-FFF2-40B4-BE49-F238E27FC236}">
                <a16:creationId xmlns:a16="http://schemas.microsoft.com/office/drawing/2014/main" id="{56B43D37-6B81-40F8-BF0B-FD1F1714AE57}"/>
              </a:ext>
            </a:extLst>
          </p:cNvPr>
          <p:cNvGraphicFramePr>
            <a:graphicFrameLocks noGrp="1"/>
          </p:cNvGraphicFramePr>
          <p:nvPr>
            <p:extLst>
              <p:ext uri="{D42A27DB-BD31-4B8C-83A1-F6EECF244321}">
                <p14:modId xmlns:p14="http://schemas.microsoft.com/office/powerpoint/2010/main" val="4130634315"/>
              </p:ext>
            </p:extLst>
          </p:nvPr>
        </p:nvGraphicFramePr>
        <p:xfrm>
          <a:off x="7369791" y="2133420"/>
          <a:ext cx="4284487" cy="1914846"/>
        </p:xfrm>
        <a:graphic>
          <a:graphicData uri="http://schemas.openxmlformats.org/drawingml/2006/table">
            <a:tbl>
              <a:tblPr>
                <a:tableStyleId>{5C22544A-7EE6-4342-B048-85BDC9FD1C3A}</a:tableStyleId>
              </a:tblPr>
              <a:tblGrid>
                <a:gridCol w="2241553">
                  <a:extLst>
                    <a:ext uri="{9D8B030D-6E8A-4147-A177-3AD203B41FA5}">
                      <a16:colId xmlns:a16="http://schemas.microsoft.com/office/drawing/2014/main" val="2617955952"/>
                    </a:ext>
                  </a:extLst>
                </a:gridCol>
                <a:gridCol w="680978">
                  <a:extLst>
                    <a:ext uri="{9D8B030D-6E8A-4147-A177-3AD203B41FA5}">
                      <a16:colId xmlns:a16="http://schemas.microsoft.com/office/drawing/2014/main" val="3464596603"/>
                    </a:ext>
                  </a:extLst>
                </a:gridCol>
                <a:gridCol w="680978">
                  <a:extLst>
                    <a:ext uri="{9D8B030D-6E8A-4147-A177-3AD203B41FA5}">
                      <a16:colId xmlns:a16="http://schemas.microsoft.com/office/drawing/2014/main" val="3551812086"/>
                    </a:ext>
                  </a:extLst>
                </a:gridCol>
                <a:gridCol w="680978">
                  <a:extLst>
                    <a:ext uri="{9D8B030D-6E8A-4147-A177-3AD203B41FA5}">
                      <a16:colId xmlns:a16="http://schemas.microsoft.com/office/drawing/2014/main" val="3537711923"/>
                    </a:ext>
                  </a:extLst>
                </a:gridCol>
              </a:tblGrid>
              <a:tr h="306812">
                <a:tc>
                  <a:txBody>
                    <a:bodyPr/>
                    <a:lstStyle/>
                    <a:p>
                      <a:pPr algn="l" fontAlgn="b"/>
                      <a:r>
                        <a:rPr lang="lt-LT" sz="1600" b="0" i="0" u="none" strike="noStrike" dirty="0">
                          <a:solidFill>
                            <a:schemeClr val="tx1"/>
                          </a:solidFill>
                          <a:effectLst/>
                          <a:latin typeface="+mn-lt"/>
                        </a:rPr>
                        <a:t>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dirty="0">
                          <a:solidFill>
                            <a:schemeClr val="tx1"/>
                          </a:solidFill>
                          <a:effectLst/>
                          <a:latin typeface="+mn-lt"/>
                        </a:rPr>
                        <a:t>2021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dirty="0">
                          <a:solidFill>
                            <a:schemeClr val="tx1"/>
                          </a:solidFill>
                          <a:effectLst/>
                          <a:latin typeface="+mn-lt"/>
                        </a:rPr>
                        <a:t>2022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dirty="0">
                          <a:solidFill>
                            <a:schemeClr val="tx1"/>
                          </a:solidFill>
                          <a:effectLst/>
                          <a:latin typeface="+mn-lt"/>
                        </a:rPr>
                        <a:t>2023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0466696"/>
                  </a:ext>
                </a:extLst>
              </a:tr>
              <a:tr h="349303">
                <a:tc>
                  <a:txBody>
                    <a:bodyPr/>
                    <a:lstStyle/>
                    <a:p>
                      <a:pPr algn="l" fontAlgn="b"/>
                      <a:r>
                        <a:rPr lang="lt-LT" sz="1600" b="0" i="0" u="none" strike="noStrike">
                          <a:solidFill>
                            <a:schemeClr val="tx1"/>
                          </a:solidFill>
                          <a:effectLst/>
                          <a:latin typeface="+mn-lt"/>
                        </a:rPr>
                        <a:t>Neteko susidurti su tokia praktika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rPr>
                        <a:t>48%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solidFill>
                            <a:schemeClr val="tx1"/>
                          </a:solidFill>
                          <a:effectLst/>
                          <a:latin typeface="+mn-lt"/>
                        </a:rPr>
                        <a:t>52%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chemeClr val="tx1"/>
                          </a:solidFill>
                          <a:effectLst/>
                          <a:latin typeface="+mn-lt"/>
                        </a:rPr>
                        <a:t>51</a:t>
                      </a:r>
                      <a:r>
                        <a:rPr lang="lt-LT" sz="1600" b="0" i="0" u="none" strike="noStrike" dirty="0">
                          <a:solidFill>
                            <a:schemeClr val="tx1"/>
                          </a:solidFill>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49313359"/>
                  </a:ext>
                </a:extLst>
              </a:tr>
              <a:tr h="327369">
                <a:tc>
                  <a:txBody>
                    <a:bodyPr/>
                    <a:lstStyle/>
                    <a:p>
                      <a:pPr algn="l" fontAlgn="b"/>
                      <a:r>
                        <a:rPr lang="lt-LT" sz="1600" b="0" i="0" u="none" strike="noStrike" dirty="0">
                          <a:solidFill>
                            <a:schemeClr val="tx1"/>
                          </a:solidFill>
                          <a:effectLst/>
                          <a:latin typeface="+mn-lt"/>
                        </a:rPr>
                        <a:t>Tokių atvejų pasitaikė, bet retai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solidFill>
                            <a:schemeClr val="tx1"/>
                          </a:solidFill>
                          <a:effectLst/>
                          <a:latin typeface="+mn-lt"/>
                        </a:rPr>
                        <a:t>14%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chemeClr val="tx1"/>
                          </a:solidFill>
                          <a:effectLst/>
                          <a:latin typeface="+mn-lt"/>
                        </a:rPr>
                        <a:t>7</a:t>
                      </a:r>
                      <a:r>
                        <a:rPr lang="lt-LT" sz="1600" b="0" i="0" u="none" strike="noStrike" dirty="0">
                          <a:solidFill>
                            <a:schemeClr val="tx1"/>
                          </a:solidFill>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87010732"/>
                  </a:ext>
                </a:extLst>
              </a:tr>
              <a:tr h="306812">
                <a:tc>
                  <a:txBody>
                    <a:bodyPr/>
                    <a:lstStyle/>
                    <a:p>
                      <a:pPr algn="l" fontAlgn="b"/>
                      <a:r>
                        <a:rPr lang="pt-BR" sz="1600" b="0" i="0" u="none" strike="noStrike">
                          <a:solidFill>
                            <a:schemeClr val="tx1"/>
                          </a:solidFill>
                          <a:effectLst/>
                          <a:latin typeface="+mn-lt"/>
                        </a:rPr>
                        <a:t>Taip, ir tai būna dažnai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solidFill>
                            <a:schemeClr val="tx1"/>
                          </a:solidFill>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chemeClr val="tx1"/>
                          </a:solidFill>
                          <a:effectLst/>
                          <a:latin typeface="+mn-lt"/>
                        </a:rPr>
                        <a:t>3</a:t>
                      </a:r>
                      <a:r>
                        <a:rPr lang="lt-LT" sz="1600" b="0" i="0" u="none" strike="noStrike" dirty="0">
                          <a:solidFill>
                            <a:schemeClr val="tx1"/>
                          </a:solidFill>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51072487"/>
                  </a:ext>
                </a:extLst>
              </a:tr>
              <a:tr h="306812">
                <a:tc>
                  <a:txBody>
                    <a:bodyPr/>
                    <a:lstStyle/>
                    <a:p>
                      <a:pPr algn="l" fontAlgn="b"/>
                      <a:r>
                        <a:rPr lang="lt-LT" sz="1600" b="0" i="0" u="none" strike="noStrike" dirty="0">
                          <a:solidFill>
                            <a:schemeClr val="tx1"/>
                          </a:solidFill>
                          <a:effectLst/>
                          <a:latin typeface="+mn-lt"/>
                        </a:rPr>
                        <a:t>Nežino, neatsakė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rPr>
                        <a:t>35%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rPr>
                        <a:t>38%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chemeClr val="tx1"/>
                          </a:solidFill>
                          <a:effectLst/>
                          <a:latin typeface="+mn-lt"/>
                        </a:rPr>
                        <a:t>40</a:t>
                      </a:r>
                      <a:r>
                        <a:rPr lang="lt-LT" sz="1600" b="0" i="0" u="none" strike="noStrike" dirty="0">
                          <a:solidFill>
                            <a:schemeClr val="tx1"/>
                          </a:solidFill>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25919239"/>
                  </a:ext>
                </a:extLst>
              </a:tr>
            </a:tbl>
          </a:graphicData>
        </a:graphic>
      </p:graphicFrame>
      <p:sp>
        <p:nvSpPr>
          <p:cNvPr id="9" name="TextBox 8">
            <a:extLst>
              <a:ext uri="{FF2B5EF4-FFF2-40B4-BE49-F238E27FC236}">
                <a16:creationId xmlns:a16="http://schemas.microsoft.com/office/drawing/2014/main" id="{9372151F-E40F-8ECE-45CC-01ED30DDC0D6}"/>
              </a:ext>
            </a:extLst>
          </p:cNvPr>
          <p:cNvSpPr txBox="1"/>
          <p:nvPr/>
        </p:nvSpPr>
        <p:spPr>
          <a:xfrm>
            <a:off x="8237708" y="1551948"/>
            <a:ext cx="2840714" cy="369332"/>
          </a:xfrm>
          <a:prstGeom prst="rect">
            <a:avLst/>
          </a:prstGeom>
          <a:noFill/>
        </p:spPr>
        <p:txBody>
          <a:bodyPr wrap="none" rtlCol="0">
            <a:spAutoFit/>
          </a:bodyPr>
          <a:lstStyle/>
          <a:p>
            <a:r>
              <a:rPr lang="lt-LT" b="1" dirty="0"/>
              <a:t>Politikų </a:t>
            </a:r>
            <a:r>
              <a:rPr lang="lt-LT" b="1" dirty="0" err="1"/>
              <a:t>spaudim</a:t>
            </a:r>
            <a:r>
              <a:rPr lang="en-US" b="1" dirty="0"/>
              <a:t>o </a:t>
            </a:r>
            <a:r>
              <a:rPr lang="en-US" b="1" dirty="0" err="1"/>
              <a:t>dinamika</a:t>
            </a:r>
            <a:endParaRPr lang="lt-LT" dirty="0"/>
          </a:p>
        </p:txBody>
      </p:sp>
      <p:sp>
        <p:nvSpPr>
          <p:cNvPr id="4" name="TextBox 3">
            <a:extLst>
              <a:ext uri="{FF2B5EF4-FFF2-40B4-BE49-F238E27FC236}">
                <a16:creationId xmlns:a16="http://schemas.microsoft.com/office/drawing/2014/main" id="{0DCB2BCA-824F-6043-DC8B-DDA4E5BBC158}"/>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9812D4C-9032-AA56-BAB3-A2877E15C615}"/>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7552A0FB-38EB-4001-6225-68FECFF862FA}"/>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ED030368-86CB-C8E5-6A7E-6744E971D03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E5E3F60B-CE91-8006-CA0C-6F1FB67F2902}"/>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B833B621-9825-E20F-FB9A-0E4566A1BAB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0000000-0008-0000-0000-000026000000}"/>
              </a:ext>
            </a:extLst>
          </p:cNvPr>
          <p:cNvGraphicFramePr>
            <a:graphicFrameLocks/>
          </p:cNvGraphicFramePr>
          <p:nvPr>
            <p:extLst>
              <p:ext uri="{D42A27DB-BD31-4B8C-83A1-F6EECF244321}">
                <p14:modId xmlns:p14="http://schemas.microsoft.com/office/powerpoint/2010/main" val="295952787"/>
              </p:ext>
            </p:extLst>
          </p:nvPr>
        </p:nvGraphicFramePr>
        <p:xfrm>
          <a:off x="-386622" y="1529022"/>
          <a:ext cx="7756413" cy="319310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6792121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8456" y="5494867"/>
            <a:ext cx="11430000" cy="523220"/>
          </a:xfrm>
          <a:prstGeom prst="rect">
            <a:avLst/>
          </a:prstGeom>
          <a:noFill/>
        </p:spPr>
        <p:txBody>
          <a:bodyPr wrap="square">
            <a:spAutoFit/>
          </a:bodyPr>
          <a:lstStyle/>
          <a:p>
            <a:pPr algn="just"/>
            <a:r>
              <a:rPr lang="lt-LT" sz="1400" i="1" dirty="0"/>
              <a:t>58. Ar per paskutinius trejus metus Jūsų institucijai / įstaigai teko patirti nacionalinio arba vietinio lygio politikų spaudimą, kurio tikslas buvo ne valstybiniai, bet politikų atstovaujamų partijų interesai?</a:t>
            </a:r>
          </a:p>
        </p:txBody>
      </p:sp>
      <p:sp>
        <p:nvSpPr>
          <p:cNvPr id="9" name="TextBox 8">
            <a:extLst>
              <a:ext uri="{FF2B5EF4-FFF2-40B4-BE49-F238E27FC236}">
                <a16:creationId xmlns:a16="http://schemas.microsoft.com/office/drawing/2014/main" id="{9372151F-E40F-8ECE-45CC-01ED30DDC0D6}"/>
              </a:ext>
            </a:extLst>
          </p:cNvPr>
          <p:cNvSpPr txBox="1"/>
          <p:nvPr/>
        </p:nvSpPr>
        <p:spPr>
          <a:xfrm>
            <a:off x="8402998" y="1503582"/>
            <a:ext cx="2840714" cy="369332"/>
          </a:xfrm>
          <a:prstGeom prst="rect">
            <a:avLst/>
          </a:prstGeom>
          <a:noFill/>
        </p:spPr>
        <p:txBody>
          <a:bodyPr wrap="none" rtlCol="0">
            <a:spAutoFit/>
          </a:bodyPr>
          <a:lstStyle/>
          <a:p>
            <a:r>
              <a:rPr lang="lt-LT" b="1" dirty="0"/>
              <a:t>Politikų </a:t>
            </a:r>
            <a:r>
              <a:rPr lang="lt-LT" b="1" dirty="0" err="1"/>
              <a:t>spaudim</a:t>
            </a:r>
            <a:r>
              <a:rPr lang="en-US" b="1" dirty="0"/>
              <a:t>o </a:t>
            </a:r>
            <a:r>
              <a:rPr lang="en-US" b="1" dirty="0" err="1"/>
              <a:t>dinamika</a:t>
            </a:r>
            <a:endParaRPr lang="lt-LT" dirty="0"/>
          </a:p>
        </p:txBody>
      </p:sp>
      <p:graphicFrame>
        <p:nvGraphicFramePr>
          <p:cNvPr id="6" name="Lentelė 5">
            <a:extLst>
              <a:ext uri="{FF2B5EF4-FFF2-40B4-BE49-F238E27FC236}">
                <a16:creationId xmlns:a16="http://schemas.microsoft.com/office/drawing/2014/main" id="{9727D9BF-7E3A-1D91-FEC3-D0888D1C2B53}"/>
              </a:ext>
            </a:extLst>
          </p:cNvPr>
          <p:cNvGraphicFramePr>
            <a:graphicFrameLocks noGrp="1"/>
          </p:cNvGraphicFramePr>
          <p:nvPr>
            <p:extLst>
              <p:ext uri="{D42A27DB-BD31-4B8C-83A1-F6EECF244321}">
                <p14:modId xmlns:p14="http://schemas.microsoft.com/office/powerpoint/2010/main" val="61069584"/>
              </p:ext>
            </p:extLst>
          </p:nvPr>
        </p:nvGraphicFramePr>
        <p:xfrm>
          <a:off x="7601803" y="2107510"/>
          <a:ext cx="4216653" cy="2252719"/>
        </p:xfrm>
        <a:graphic>
          <a:graphicData uri="http://schemas.openxmlformats.org/drawingml/2006/table">
            <a:tbl>
              <a:tblPr>
                <a:tableStyleId>{5C22544A-7EE6-4342-B048-85BDC9FD1C3A}</a:tableStyleId>
              </a:tblPr>
              <a:tblGrid>
                <a:gridCol w="2206062">
                  <a:extLst>
                    <a:ext uri="{9D8B030D-6E8A-4147-A177-3AD203B41FA5}">
                      <a16:colId xmlns:a16="http://schemas.microsoft.com/office/drawing/2014/main" val="3953971061"/>
                    </a:ext>
                  </a:extLst>
                </a:gridCol>
                <a:gridCol w="670197">
                  <a:extLst>
                    <a:ext uri="{9D8B030D-6E8A-4147-A177-3AD203B41FA5}">
                      <a16:colId xmlns:a16="http://schemas.microsoft.com/office/drawing/2014/main" val="665097161"/>
                    </a:ext>
                  </a:extLst>
                </a:gridCol>
                <a:gridCol w="670197">
                  <a:extLst>
                    <a:ext uri="{9D8B030D-6E8A-4147-A177-3AD203B41FA5}">
                      <a16:colId xmlns:a16="http://schemas.microsoft.com/office/drawing/2014/main" val="2576272511"/>
                    </a:ext>
                  </a:extLst>
                </a:gridCol>
                <a:gridCol w="670197">
                  <a:extLst>
                    <a:ext uri="{9D8B030D-6E8A-4147-A177-3AD203B41FA5}">
                      <a16:colId xmlns:a16="http://schemas.microsoft.com/office/drawing/2014/main" val="4081903214"/>
                    </a:ext>
                  </a:extLst>
                </a:gridCol>
              </a:tblGrid>
              <a:tr h="325311">
                <a:tc>
                  <a:txBody>
                    <a:bodyPr/>
                    <a:lstStyle/>
                    <a:p>
                      <a:pPr algn="l" fontAlgn="b"/>
                      <a:endParaRPr lang="lt-LT" sz="1600" b="0" i="0" u="none" strike="noStrike" dirty="0">
                        <a:effectLst/>
                        <a:latin typeface="+mn-lt"/>
                      </a:endParaRP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a:effectLst/>
                          <a:latin typeface="+mn-lt"/>
                        </a:rPr>
                        <a:t>2021</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a:effectLst/>
                          <a:latin typeface="+mn-lt"/>
                        </a:rPr>
                        <a:t>2022</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a:effectLst/>
                          <a:latin typeface="+mn-lt"/>
                        </a:rPr>
                        <a:t>2023</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81625410"/>
                  </a:ext>
                </a:extLst>
              </a:tr>
              <a:tr h="638393">
                <a:tc>
                  <a:txBody>
                    <a:bodyPr/>
                    <a:lstStyle/>
                    <a:p>
                      <a:pPr algn="l" fontAlgn="b"/>
                      <a:r>
                        <a:rPr lang="lt-LT" sz="1600" b="0" i="0" u="none" strike="noStrike" dirty="0">
                          <a:effectLst/>
                          <a:latin typeface="+mn-lt"/>
                        </a:rPr>
                        <a:t>Neteko susidurti su tokia praktika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51</a:t>
                      </a:r>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29360235"/>
                  </a:ext>
                </a:extLst>
              </a:tr>
              <a:tr h="638393">
                <a:tc>
                  <a:txBody>
                    <a:bodyPr/>
                    <a:lstStyle/>
                    <a:p>
                      <a:pPr algn="l" fontAlgn="b"/>
                      <a:r>
                        <a:rPr lang="lt-LT" sz="1600" b="0" i="0" u="none" strike="noStrike" dirty="0">
                          <a:effectLst/>
                          <a:latin typeface="+mn-lt"/>
                        </a:rPr>
                        <a:t>Tokių atvejų pasitaikė, bet retai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6</a:t>
                      </a:r>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92537191"/>
                  </a:ext>
                </a:extLst>
              </a:tr>
              <a:tr h="325311">
                <a:tc>
                  <a:txBody>
                    <a:bodyPr/>
                    <a:lstStyle/>
                    <a:p>
                      <a:pPr algn="l" fontAlgn="b"/>
                      <a:r>
                        <a:rPr lang="pt-BR" sz="1600" b="0" i="0" u="none" strike="noStrike" dirty="0">
                          <a:effectLst/>
                          <a:latin typeface="+mn-lt"/>
                        </a:rPr>
                        <a:t>Taip, ir tai būna dažnai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2</a:t>
                      </a:r>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66226568"/>
                  </a:ext>
                </a:extLst>
              </a:tr>
              <a:tr h="325311">
                <a:tc>
                  <a:txBody>
                    <a:bodyPr/>
                    <a:lstStyle/>
                    <a:p>
                      <a:pPr algn="l" fontAlgn="b"/>
                      <a:r>
                        <a:rPr lang="en-US" sz="1600" b="0" i="0" u="none" strike="noStrike" dirty="0">
                          <a:effectLst/>
                          <a:latin typeface="+mn-lt"/>
                        </a:rPr>
                        <a:t>Ne</a:t>
                      </a:r>
                      <a:r>
                        <a:rPr lang="lt-LT" sz="1600" b="0" i="0" u="none" strike="noStrike" dirty="0">
                          <a:effectLst/>
                          <a:latin typeface="+mn-lt"/>
                        </a:rPr>
                        <a:t>žino, neatsakė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37%</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39%</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41%</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91968967"/>
                  </a:ext>
                </a:extLst>
              </a:tr>
            </a:tbl>
          </a:graphicData>
        </a:graphic>
      </p:graphicFrame>
      <p:sp>
        <p:nvSpPr>
          <p:cNvPr id="2" name="TextBox 1">
            <a:extLst>
              <a:ext uri="{FF2B5EF4-FFF2-40B4-BE49-F238E27FC236}">
                <a16:creationId xmlns:a16="http://schemas.microsoft.com/office/drawing/2014/main" id="{7033F7A4-0EE9-27B5-8A52-DF3D7FC90036}"/>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E3BBF331-028A-8098-1868-F62EA8B33E88}"/>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4A0063B1-3A6D-A0E2-90B2-9D0567798D7D}"/>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9CBE3371-E944-A89B-8846-776AB7E2115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8B2ACA3A-E7E8-3261-501B-DFF8BBF0DEC8}"/>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B18945DE-A02B-EC7B-17FE-3CECCDA879E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00000000-0008-0000-0000-000025000000}"/>
              </a:ext>
            </a:extLst>
          </p:cNvPr>
          <p:cNvGraphicFramePr>
            <a:graphicFrameLocks/>
          </p:cNvGraphicFramePr>
          <p:nvPr>
            <p:extLst>
              <p:ext uri="{D42A27DB-BD31-4B8C-83A1-F6EECF244321}">
                <p14:modId xmlns:p14="http://schemas.microsoft.com/office/powerpoint/2010/main" val="3960988097"/>
              </p:ext>
            </p:extLst>
          </p:nvPr>
        </p:nvGraphicFramePr>
        <p:xfrm>
          <a:off x="-764275" y="1534456"/>
          <a:ext cx="8579387" cy="33988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3907832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3048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5166971"/>
            <a:ext cx="11430000" cy="307777"/>
          </a:xfrm>
          <a:prstGeom prst="rect">
            <a:avLst/>
          </a:prstGeom>
          <a:noFill/>
        </p:spPr>
        <p:txBody>
          <a:bodyPr wrap="square">
            <a:spAutoFit/>
          </a:bodyPr>
          <a:lstStyle/>
          <a:p>
            <a:pPr algn="just"/>
            <a:r>
              <a:rPr lang="lt-LT" sz="1400" i="1" dirty="0"/>
              <a:t>59. Ar per paskutinius trejus metus teko susidurti su situacija, kai politikai protegavo savo partijų narius, kad šie užimtų pareigas viešajame sektoriuje?  </a:t>
            </a:r>
          </a:p>
        </p:txBody>
      </p:sp>
      <p:sp>
        <p:nvSpPr>
          <p:cNvPr id="9" name="TextBox 8">
            <a:extLst>
              <a:ext uri="{FF2B5EF4-FFF2-40B4-BE49-F238E27FC236}">
                <a16:creationId xmlns:a16="http://schemas.microsoft.com/office/drawing/2014/main" id="{9372151F-E40F-8ECE-45CC-01ED30DDC0D6}"/>
              </a:ext>
            </a:extLst>
          </p:cNvPr>
          <p:cNvSpPr txBox="1"/>
          <p:nvPr/>
        </p:nvSpPr>
        <p:spPr>
          <a:xfrm>
            <a:off x="7621095" y="834955"/>
            <a:ext cx="3659015" cy="369332"/>
          </a:xfrm>
          <a:prstGeom prst="rect">
            <a:avLst/>
          </a:prstGeom>
          <a:noFill/>
        </p:spPr>
        <p:txBody>
          <a:bodyPr wrap="none" rtlCol="0">
            <a:spAutoFit/>
          </a:bodyPr>
          <a:lstStyle/>
          <a:p>
            <a:pPr algn="ctr" rtl="0">
              <a:defRPr sz="1800" b="1" i="0" u="none" strike="noStrike" kern="1200" spc="0" baseline="0">
                <a:solidFill>
                  <a:prstClr val="black"/>
                </a:solidFill>
                <a:latin typeface="Calibri" panose="020F0502020204030204" pitchFamily="34" charset="0"/>
                <a:ea typeface="+mn-ea"/>
                <a:cs typeface="Calibri" panose="020F0502020204030204" pitchFamily="34" charset="0"/>
              </a:defRPr>
            </a:pPr>
            <a:r>
              <a:rPr lang="en-US" sz="1800" b="1" dirty="0" err="1"/>
              <a:t>Partijos</a:t>
            </a:r>
            <a:r>
              <a:rPr lang="en-US" sz="1800" b="1" dirty="0"/>
              <a:t> </a:t>
            </a:r>
            <a:r>
              <a:rPr lang="en-US" sz="1800" b="1" dirty="0" err="1"/>
              <a:t>nari</a:t>
            </a:r>
            <a:r>
              <a:rPr lang="lt-LT" sz="1800" b="1" dirty="0"/>
              <a:t>ų </a:t>
            </a:r>
            <a:r>
              <a:rPr lang="lt-LT" sz="1800" b="1" dirty="0" err="1"/>
              <a:t>protegavim</a:t>
            </a:r>
            <a:r>
              <a:rPr lang="en-US" sz="1800" b="1" dirty="0"/>
              <a:t>o </a:t>
            </a:r>
            <a:r>
              <a:rPr lang="en-US" sz="1800" b="1" dirty="0" err="1"/>
              <a:t>dinamika</a:t>
            </a:r>
            <a:endParaRPr lang="lt-LT" sz="1800" b="1" dirty="0"/>
          </a:p>
        </p:txBody>
      </p:sp>
      <p:graphicFrame>
        <p:nvGraphicFramePr>
          <p:cNvPr id="7" name="Lentelė 6">
            <a:extLst>
              <a:ext uri="{FF2B5EF4-FFF2-40B4-BE49-F238E27FC236}">
                <a16:creationId xmlns:a16="http://schemas.microsoft.com/office/drawing/2014/main" id="{CD3D006A-DA4D-67F0-F802-CDE0CBF74180}"/>
              </a:ext>
            </a:extLst>
          </p:cNvPr>
          <p:cNvGraphicFramePr>
            <a:graphicFrameLocks noGrp="1"/>
          </p:cNvGraphicFramePr>
          <p:nvPr>
            <p:extLst>
              <p:ext uri="{D42A27DB-BD31-4B8C-83A1-F6EECF244321}">
                <p14:modId xmlns:p14="http://schemas.microsoft.com/office/powerpoint/2010/main" val="4223910105"/>
              </p:ext>
            </p:extLst>
          </p:nvPr>
        </p:nvGraphicFramePr>
        <p:xfrm>
          <a:off x="6737251" y="2015471"/>
          <a:ext cx="5073749" cy="1873384"/>
        </p:xfrm>
        <a:graphic>
          <a:graphicData uri="http://schemas.openxmlformats.org/drawingml/2006/table">
            <a:tbl>
              <a:tblPr>
                <a:tableStyleId>{5C22544A-7EE6-4342-B048-85BDC9FD1C3A}</a:tableStyleId>
              </a:tblPr>
              <a:tblGrid>
                <a:gridCol w="2654477">
                  <a:extLst>
                    <a:ext uri="{9D8B030D-6E8A-4147-A177-3AD203B41FA5}">
                      <a16:colId xmlns:a16="http://schemas.microsoft.com/office/drawing/2014/main" val="3679683586"/>
                    </a:ext>
                  </a:extLst>
                </a:gridCol>
                <a:gridCol w="806424">
                  <a:extLst>
                    <a:ext uri="{9D8B030D-6E8A-4147-A177-3AD203B41FA5}">
                      <a16:colId xmlns:a16="http://schemas.microsoft.com/office/drawing/2014/main" val="2359723180"/>
                    </a:ext>
                  </a:extLst>
                </a:gridCol>
                <a:gridCol w="806424">
                  <a:extLst>
                    <a:ext uri="{9D8B030D-6E8A-4147-A177-3AD203B41FA5}">
                      <a16:colId xmlns:a16="http://schemas.microsoft.com/office/drawing/2014/main" val="3372935833"/>
                    </a:ext>
                  </a:extLst>
                </a:gridCol>
                <a:gridCol w="806424">
                  <a:extLst>
                    <a:ext uri="{9D8B030D-6E8A-4147-A177-3AD203B41FA5}">
                      <a16:colId xmlns:a16="http://schemas.microsoft.com/office/drawing/2014/main" val="106691746"/>
                    </a:ext>
                  </a:extLst>
                </a:gridCol>
              </a:tblGrid>
              <a:tr h="468346">
                <a:tc>
                  <a:txBody>
                    <a:bodyPr/>
                    <a:lstStyle/>
                    <a:p>
                      <a:pPr algn="l" fontAlgn="b"/>
                      <a:endParaRPr lang="lt-LT" sz="1600" b="0" i="0" u="none" strike="noStrike" dirty="0">
                        <a:effectLst/>
                        <a:latin typeface="Calibri" panose="020F0502020204030204" pitchFamily="34" charset="0"/>
                      </a:endParaRP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2021</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2022</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2023</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10458683"/>
                  </a:ext>
                </a:extLst>
              </a:tr>
              <a:tr h="468346">
                <a:tc>
                  <a:txBody>
                    <a:bodyPr/>
                    <a:lstStyle/>
                    <a:p>
                      <a:pPr algn="l" fontAlgn="b"/>
                      <a:r>
                        <a:rPr lang="lt-LT" sz="1600" u="none" strike="noStrike">
                          <a:effectLst/>
                        </a:rPr>
                        <a:t>Ne </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50%</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50%</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42</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05226235"/>
                  </a:ext>
                </a:extLst>
              </a:tr>
              <a:tr h="468346">
                <a:tc>
                  <a:txBody>
                    <a:bodyPr/>
                    <a:lstStyle/>
                    <a:p>
                      <a:pPr algn="l" fontAlgn="b"/>
                      <a:r>
                        <a:rPr lang="lt-LT" sz="1600" u="none" strike="noStrike" dirty="0">
                          <a:effectLst/>
                        </a:rPr>
                        <a:t>Taip </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34%</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29%</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16</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26430335"/>
                  </a:ext>
                </a:extLst>
              </a:tr>
              <a:tr h="468346">
                <a:tc>
                  <a:txBody>
                    <a:bodyPr/>
                    <a:lstStyle/>
                    <a:p>
                      <a:pPr algn="l" fontAlgn="b"/>
                      <a:r>
                        <a:rPr lang="lt-LT" sz="1600" u="none" strike="noStrike" dirty="0">
                          <a:effectLst/>
                        </a:rPr>
                        <a:t>Nežino, neturi nuomonės </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15%</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21%</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4</a:t>
                      </a:r>
                      <a:r>
                        <a:rPr lang="en-US" sz="1600" u="none" strike="noStrike" dirty="0">
                          <a:effectLst/>
                        </a:rPr>
                        <a:t>2</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68508713"/>
                  </a:ext>
                </a:extLst>
              </a:tr>
            </a:tbl>
          </a:graphicData>
        </a:graphic>
      </p:graphicFrame>
      <p:sp>
        <p:nvSpPr>
          <p:cNvPr id="4" name="TextBox 3">
            <a:extLst>
              <a:ext uri="{FF2B5EF4-FFF2-40B4-BE49-F238E27FC236}">
                <a16:creationId xmlns:a16="http://schemas.microsoft.com/office/drawing/2014/main" id="{28D7B9E2-E5E4-FE53-F774-1A73032B3C36}"/>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00000000-0008-0000-0000-000023000000}"/>
              </a:ext>
            </a:extLst>
          </p:cNvPr>
          <p:cNvGraphicFramePr>
            <a:graphicFrameLocks/>
          </p:cNvGraphicFramePr>
          <p:nvPr>
            <p:extLst>
              <p:ext uri="{D42A27DB-BD31-4B8C-83A1-F6EECF244321}">
                <p14:modId xmlns:p14="http://schemas.microsoft.com/office/powerpoint/2010/main" val="3492214245"/>
              </p:ext>
            </p:extLst>
          </p:nvPr>
        </p:nvGraphicFramePr>
        <p:xfrm>
          <a:off x="28046" y="816885"/>
          <a:ext cx="6681160" cy="42142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9847641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31723252-BD47-A5D2-CC13-7EA0C6230400}"/>
              </a:ext>
            </a:extLst>
          </p:cNvPr>
          <p:cNvSpPr txBox="1"/>
          <p:nvPr/>
        </p:nvSpPr>
        <p:spPr>
          <a:xfrm>
            <a:off x="381000" y="462235"/>
            <a:ext cx="11430000" cy="369332"/>
          </a:xfrm>
          <a:prstGeom prst="rect">
            <a:avLst/>
          </a:prstGeom>
          <a:noFill/>
        </p:spPr>
        <p:txBody>
          <a:bodyPr wrap="square">
            <a:spAutoFit/>
          </a:bodyPr>
          <a:lstStyle/>
          <a:p>
            <a:pPr algn="ctr"/>
            <a:r>
              <a:rPr lang="en-US" b="1" dirty="0" err="1"/>
              <a:t>Politik</a:t>
            </a:r>
            <a:r>
              <a:rPr lang="lt-LT" b="1" dirty="0"/>
              <a:t>ų spaudimas: valstybės tarnautojai</a:t>
            </a:r>
          </a:p>
        </p:txBody>
      </p:sp>
      <p:sp>
        <p:nvSpPr>
          <p:cNvPr id="4" name="TextBox 3">
            <a:extLst>
              <a:ext uri="{FF2B5EF4-FFF2-40B4-BE49-F238E27FC236}">
                <a16:creationId xmlns:a16="http://schemas.microsoft.com/office/drawing/2014/main" id="{28D7B9E2-E5E4-FE53-F774-1A73032B3C36}"/>
              </a:ext>
            </a:extLst>
          </p:cNvPr>
          <p:cNvSpPr txBox="1"/>
          <p:nvPr/>
        </p:nvSpPr>
        <p:spPr>
          <a:xfrm>
            <a:off x="-1" y="630400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CBCE5550-D1FA-011D-0D7C-A75EC45803D9}"/>
              </a:ext>
            </a:extLst>
          </p:cNvPr>
          <p:cNvSpPr txBox="1"/>
          <p:nvPr/>
        </p:nvSpPr>
        <p:spPr>
          <a:xfrm>
            <a:off x="747669" y="1607574"/>
            <a:ext cx="11063331" cy="2308324"/>
          </a:xfrm>
          <a:prstGeom prst="rect">
            <a:avLst/>
          </a:prstGeom>
          <a:noFill/>
        </p:spPr>
        <p:txBody>
          <a:bodyPr wrap="square" rtlCol="0">
            <a:spAutoFit/>
          </a:bodyPr>
          <a:lstStyle/>
          <a:p>
            <a:pPr marL="285750" indent="-285750">
              <a:buBlip>
                <a:blip r:embed="rId3"/>
              </a:buBlip>
            </a:pPr>
            <a:r>
              <a:rPr lang="lt-LT" sz="1600" dirty="0"/>
              <a:t>1</a:t>
            </a:r>
            <a:r>
              <a:rPr lang="en-US" sz="1600" dirty="0"/>
              <a:t>0</a:t>
            </a:r>
            <a:r>
              <a:rPr lang="lt-LT" sz="1600" dirty="0"/>
              <a:t> % valstybės tarnautojų teigia, kad per paskutinius trejus metus jų institucijai teko patirti politikų spaudimą, kurio tikslas buvo politikų privatūs interesai. </a:t>
            </a:r>
            <a:r>
              <a:rPr lang="en-US" sz="1600" dirty="0"/>
              <a:t>51</a:t>
            </a:r>
            <a:r>
              <a:rPr lang="lt-LT" sz="1600" dirty="0"/>
              <a:t> % pasisakė, kad to patirti neteko. 2022 m. šie rodikliai buvo atitinkamai</a:t>
            </a:r>
            <a:r>
              <a:rPr lang="en-US" sz="1600" dirty="0"/>
              <a:t> </a:t>
            </a:r>
            <a:r>
              <a:rPr lang="lt-LT" sz="1600" dirty="0"/>
              <a:t>10 %</a:t>
            </a:r>
            <a:r>
              <a:rPr lang="en-US" sz="1600" dirty="0"/>
              <a:t> </a:t>
            </a:r>
            <a:r>
              <a:rPr lang="en-US" sz="1600" dirty="0" err="1"/>
              <a:t>ir</a:t>
            </a:r>
            <a:r>
              <a:rPr lang="en-US" sz="1600" dirty="0"/>
              <a:t> 52 %.</a:t>
            </a:r>
            <a:endParaRPr lang="lt-LT" sz="1600" dirty="0"/>
          </a:p>
          <a:p>
            <a:pPr marL="285750" indent="-285750">
              <a:buBlip>
                <a:blip r:embed="rId3"/>
              </a:buBlip>
            </a:pPr>
            <a:endParaRPr lang="lt-LT" sz="1600" dirty="0"/>
          </a:p>
          <a:p>
            <a:pPr marL="285750" indent="-285750">
              <a:buBlip>
                <a:blip r:embed="rId3"/>
              </a:buBlip>
            </a:pPr>
            <a:r>
              <a:rPr lang="en-US" sz="1600" dirty="0"/>
              <a:t>8</a:t>
            </a:r>
            <a:r>
              <a:rPr lang="lt-LT" sz="1600" dirty="0"/>
              <a:t> % valstybės tarnautojų teigia, kad per paskutinius trejus metus jų institucijai teko patirti politikų spaudimą, kurio tikslas buvo politikų atstovaujamų partijų interesai. </a:t>
            </a:r>
            <a:r>
              <a:rPr lang="en-US" sz="1600" dirty="0"/>
              <a:t>51</a:t>
            </a:r>
            <a:r>
              <a:rPr lang="lt-LT" sz="1600" dirty="0"/>
              <a:t> % pasisakė, kad to patirti neteko. 2022 m. šie rodikliai buvo atitinkamai 8 %</a:t>
            </a:r>
            <a:r>
              <a:rPr lang="en-US" sz="1600" dirty="0"/>
              <a:t> </a:t>
            </a:r>
            <a:r>
              <a:rPr lang="en-US" sz="1600" dirty="0" err="1"/>
              <a:t>ir</a:t>
            </a:r>
            <a:r>
              <a:rPr lang="en-US" sz="1600" dirty="0"/>
              <a:t> 53 %.</a:t>
            </a:r>
            <a:endParaRPr lang="lt-LT" sz="1600" dirty="0"/>
          </a:p>
          <a:p>
            <a:pPr marL="285750" indent="-285750">
              <a:buBlip>
                <a:blip r:embed="rId3"/>
              </a:buBlip>
            </a:pPr>
            <a:endParaRPr lang="lt-LT" sz="1600" dirty="0"/>
          </a:p>
          <a:p>
            <a:pPr marL="285750" indent="-285750">
              <a:buBlip>
                <a:blip r:embed="rId3"/>
              </a:buBlip>
            </a:pPr>
            <a:r>
              <a:rPr lang="lt-LT" sz="1600" dirty="0"/>
              <a:t>Per paskutinius trejus metus, </a:t>
            </a:r>
            <a:r>
              <a:rPr lang="en-US" sz="1600" dirty="0"/>
              <a:t>16</a:t>
            </a:r>
            <a:r>
              <a:rPr lang="lt-LT" sz="1600" dirty="0"/>
              <a:t> % apklaustų valstybės tarnautojų teko susidurti su situacija, kuomet politikai proteguoja savo partijų narius, kad šie užimtų pareigas viešajame sektoriuje. Praeitais metais šis rodiklis siekė 29 %.</a:t>
            </a:r>
          </a:p>
          <a:p>
            <a:pPr marL="285750" indent="-285750">
              <a:buBlip>
                <a:blip r:embed="rId3"/>
              </a:buBlip>
            </a:pPr>
            <a:endParaRPr lang="lt-LT" sz="1600" dirty="0"/>
          </a:p>
        </p:txBody>
      </p:sp>
      <p:grpSp>
        <p:nvGrpSpPr>
          <p:cNvPr id="2" name="Grupė 1">
            <a:extLst>
              <a:ext uri="{FF2B5EF4-FFF2-40B4-BE49-F238E27FC236}">
                <a16:creationId xmlns:a16="http://schemas.microsoft.com/office/drawing/2014/main" id="{42E04A5A-EAD0-1725-8D06-488F08F8C51F}"/>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381383AA-FB85-39E7-503D-C25FC5BA997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16141DB-4899-D384-EB20-C8A9BFEAAB2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424129AD-8DEC-5EA4-4269-78604FE4231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B49591B-9ED0-EA43-26EB-BEE48B1E3F9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27983514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Kriptovaliutos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419719390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D49736D7-7A98-B662-2E74-7DFB7742019A}"/>
              </a:ext>
            </a:extLst>
          </p:cNvPr>
          <p:cNvGraphicFramePr>
            <a:graphicFrameLocks/>
          </p:cNvGraphicFramePr>
          <p:nvPr>
            <p:extLst>
              <p:ext uri="{D42A27DB-BD31-4B8C-83A1-F6EECF244321}">
                <p14:modId xmlns:p14="http://schemas.microsoft.com/office/powerpoint/2010/main" val="3727003709"/>
              </p:ext>
            </p:extLst>
          </p:nvPr>
        </p:nvGraphicFramePr>
        <p:xfrm>
          <a:off x="824843" y="1164027"/>
          <a:ext cx="4239610" cy="3705862"/>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38F31C39-8391-79AB-4088-78A8F5A9C3B9}"/>
              </a:ext>
            </a:extLst>
          </p:cNvPr>
          <p:cNvSpPr txBox="1"/>
          <p:nvPr/>
        </p:nvSpPr>
        <p:spPr>
          <a:xfrm>
            <a:off x="2292230" y="5793013"/>
            <a:ext cx="8730372" cy="769441"/>
          </a:xfrm>
          <a:prstGeom prst="rect">
            <a:avLst/>
          </a:prstGeom>
          <a:noFill/>
        </p:spPr>
        <p:txBody>
          <a:bodyPr wrap="square">
            <a:spAutoFit/>
          </a:bodyPr>
          <a:lstStyle/>
          <a:p>
            <a:r>
              <a:rPr lang="lt-LT" sz="1400" i="1" dirty="0"/>
              <a:t>24. Ar esate girdėję apie kriptovaliutas?</a:t>
            </a:r>
          </a:p>
          <a:p>
            <a:r>
              <a:rPr lang="lt-LT" sz="1400" i="1" dirty="0"/>
              <a:t>24.1. Ar šiuo metu turite ar anksčiau turėjote kriptovaliutų? Atsakinėja girdėję apie kriptovaliutas (N=717).</a:t>
            </a:r>
          </a:p>
          <a:p>
            <a:endParaRPr lang="lt-LT" sz="1600" i="1" dirty="0"/>
          </a:p>
        </p:txBody>
      </p:sp>
      <p:sp>
        <p:nvSpPr>
          <p:cNvPr id="8" name="TextBox 7">
            <a:extLst>
              <a:ext uri="{FF2B5EF4-FFF2-40B4-BE49-F238E27FC236}">
                <a16:creationId xmlns:a16="http://schemas.microsoft.com/office/drawing/2014/main" id="{54F0C0F0-64EF-7E07-CFF3-E505766072FB}"/>
              </a:ext>
            </a:extLst>
          </p:cNvPr>
          <p:cNvSpPr txBox="1"/>
          <p:nvPr/>
        </p:nvSpPr>
        <p:spPr>
          <a:xfrm>
            <a:off x="0" y="639334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13" name="Grupė 12">
            <a:extLst>
              <a:ext uri="{FF2B5EF4-FFF2-40B4-BE49-F238E27FC236}">
                <a16:creationId xmlns:a16="http://schemas.microsoft.com/office/drawing/2014/main" id="{AFF39291-9F7A-B886-4AD7-6862F9F6F06C}"/>
              </a:ext>
            </a:extLst>
          </p:cNvPr>
          <p:cNvGrpSpPr/>
          <p:nvPr/>
        </p:nvGrpSpPr>
        <p:grpSpPr>
          <a:xfrm>
            <a:off x="230878" y="273778"/>
            <a:ext cx="1278138" cy="1278138"/>
            <a:chOff x="230878" y="273778"/>
            <a:chExt cx="1278138" cy="1278138"/>
          </a:xfrm>
        </p:grpSpPr>
        <p:grpSp>
          <p:nvGrpSpPr>
            <p:cNvPr id="14" name="Group 4">
              <a:extLst>
                <a:ext uri="{FF2B5EF4-FFF2-40B4-BE49-F238E27FC236}">
                  <a16:creationId xmlns:a16="http://schemas.microsoft.com/office/drawing/2014/main" id="{0829B650-F162-B85A-CC4C-627FEFE1B4A1}"/>
                </a:ext>
              </a:extLst>
            </p:cNvPr>
            <p:cNvGrpSpPr>
              <a:grpSpLocks noChangeAspect="1"/>
            </p:cNvGrpSpPr>
            <p:nvPr/>
          </p:nvGrpSpPr>
          <p:grpSpPr>
            <a:xfrm>
              <a:off x="230878" y="273778"/>
              <a:ext cx="1278138" cy="1278138"/>
              <a:chOff x="0" y="0"/>
              <a:chExt cx="3834414" cy="3834414"/>
            </a:xfrm>
          </p:grpSpPr>
          <p:sp>
            <p:nvSpPr>
              <p:cNvPr id="17" name="Freeform 5">
                <a:extLst>
                  <a:ext uri="{FF2B5EF4-FFF2-40B4-BE49-F238E27FC236}">
                    <a16:creationId xmlns:a16="http://schemas.microsoft.com/office/drawing/2014/main" id="{C2113601-3630-CF54-47D3-1310A3D7531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5" name="Group 6">
              <a:extLst>
                <a:ext uri="{FF2B5EF4-FFF2-40B4-BE49-F238E27FC236}">
                  <a16:creationId xmlns:a16="http://schemas.microsoft.com/office/drawing/2014/main" id="{39B740D3-151E-63A0-8F68-626A0509D236}"/>
                </a:ext>
              </a:extLst>
            </p:cNvPr>
            <p:cNvGrpSpPr>
              <a:grpSpLocks noChangeAspect="1"/>
            </p:cNvGrpSpPr>
            <p:nvPr/>
          </p:nvGrpSpPr>
          <p:grpSpPr>
            <a:xfrm>
              <a:off x="296424" y="661933"/>
              <a:ext cx="1146054" cy="502080"/>
              <a:chOff x="0" y="0"/>
              <a:chExt cx="2292108" cy="1004161"/>
            </a:xfrm>
          </p:grpSpPr>
          <p:sp>
            <p:nvSpPr>
              <p:cNvPr id="16" name="Freeform 7">
                <a:extLst>
                  <a:ext uri="{FF2B5EF4-FFF2-40B4-BE49-F238E27FC236}">
                    <a16:creationId xmlns:a16="http://schemas.microsoft.com/office/drawing/2014/main" id="{A0DE6B0B-ED35-8C94-DCF9-46DF3D427C7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3240F9D8-FD2E-22C7-0B0C-148E4DE613DD}"/>
              </a:ext>
            </a:extLst>
          </p:cNvPr>
          <p:cNvGraphicFramePr>
            <a:graphicFrameLocks/>
          </p:cNvGraphicFramePr>
          <p:nvPr>
            <p:extLst>
              <p:ext uri="{D42A27DB-BD31-4B8C-83A1-F6EECF244321}">
                <p14:modId xmlns:p14="http://schemas.microsoft.com/office/powerpoint/2010/main" val="3025212216"/>
              </p:ext>
            </p:extLst>
          </p:nvPr>
        </p:nvGraphicFramePr>
        <p:xfrm>
          <a:off x="6096001" y="1164026"/>
          <a:ext cx="5584722" cy="370586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7295789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7" y="1768929"/>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p>
          <a:p>
            <a:pPr marL="285750" indent="-285750" algn="just">
              <a:buBlip>
                <a:blip r:embed="rId4"/>
              </a:buBlip>
            </a:pPr>
            <a:endParaRPr lang="en-US" spc="72" dirty="0"/>
          </a:p>
        </p:txBody>
      </p:sp>
      <p:sp>
        <p:nvSpPr>
          <p:cNvPr id="12" name="TextBox 11">
            <a:extLst>
              <a:ext uri="{FF2B5EF4-FFF2-40B4-BE49-F238E27FC236}">
                <a16:creationId xmlns:a16="http://schemas.microsoft.com/office/drawing/2014/main" id="{BFFB81C4-184A-4D85-EF5B-CB4CD0BE3665}"/>
              </a:ext>
            </a:extLst>
          </p:cNvPr>
          <p:cNvSpPr txBox="1"/>
          <p:nvPr/>
        </p:nvSpPr>
        <p:spPr>
          <a:xfrm>
            <a:off x="941575" y="5715555"/>
            <a:ext cx="10818744" cy="523220"/>
          </a:xfrm>
          <a:prstGeom prst="rect">
            <a:avLst/>
          </a:prstGeom>
          <a:noFill/>
        </p:spPr>
        <p:txBody>
          <a:bodyPr wrap="square">
            <a:spAutoFit/>
          </a:bodyPr>
          <a:lstStyle/>
          <a:p>
            <a:pPr algn="just"/>
            <a:r>
              <a:rPr lang="lt-LT" sz="1400" i="1" dirty="0"/>
              <a:t>1.Pradžioje prašome pažvelgti į probleminių reiškinių sąrašą ir pasakyti, kiek rimta Jūs laikote kiekvieną iš šių problemų šiuo metu Lietuvoje? Atsakymai „labai rimta problema“.  </a:t>
            </a:r>
          </a:p>
        </p:txBody>
      </p:sp>
      <p:sp>
        <p:nvSpPr>
          <p:cNvPr id="9" name="TextBox 8">
            <a:extLst>
              <a:ext uri="{FF2B5EF4-FFF2-40B4-BE49-F238E27FC236}">
                <a16:creationId xmlns:a16="http://schemas.microsoft.com/office/drawing/2014/main" id="{9A946530-8AA1-7BFD-4E04-8A7DE070C2D6}"/>
              </a:ext>
            </a:extLst>
          </p:cNvPr>
          <p:cNvSpPr txBox="1"/>
          <p:nvPr/>
        </p:nvSpPr>
        <p:spPr>
          <a:xfrm>
            <a:off x="0" y="631963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8" name="Diagrama 7">
            <a:extLst>
              <a:ext uri="{FF2B5EF4-FFF2-40B4-BE49-F238E27FC236}">
                <a16:creationId xmlns:a16="http://schemas.microsoft.com/office/drawing/2014/main" id="{7E9276FD-CAE2-62BD-04BB-A8D5510C58BA}"/>
              </a:ext>
            </a:extLst>
          </p:cNvPr>
          <p:cNvGraphicFramePr>
            <a:graphicFrameLocks/>
          </p:cNvGraphicFramePr>
          <p:nvPr>
            <p:extLst>
              <p:ext uri="{D42A27DB-BD31-4B8C-83A1-F6EECF244321}">
                <p14:modId xmlns:p14="http://schemas.microsoft.com/office/powerpoint/2010/main" val="1978922122"/>
              </p:ext>
            </p:extLst>
          </p:nvPr>
        </p:nvGraphicFramePr>
        <p:xfrm>
          <a:off x="1301128" y="767226"/>
          <a:ext cx="10276371" cy="494832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19959802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5BF2666-C215-17F0-485D-2993EAB71534}"/>
              </a:ext>
            </a:extLst>
          </p:cNvPr>
          <p:cNvSpPr txBox="1"/>
          <p:nvPr/>
        </p:nvSpPr>
        <p:spPr>
          <a:xfrm>
            <a:off x="3315546" y="5946767"/>
            <a:ext cx="9347963" cy="307777"/>
          </a:xfrm>
          <a:prstGeom prst="rect">
            <a:avLst/>
          </a:prstGeom>
          <a:noFill/>
        </p:spPr>
        <p:txBody>
          <a:bodyPr wrap="square">
            <a:spAutoFit/>
          </a:bodyPr>
          <a:lstStyle/>
          <a:p>
            <a:r>
              <a:rPr lang="lt-LT" sz="1400" i="1" dirty="0"/>
              <a:t>24.2. Jūsų manymu, kokiais tikslais žmonės naudoja kriptovaliutas Lietuvoje?</a:t>
            </a:r>
          </a:p>
        </p:txBody>
      </p:sp>
      <p:sp>
        <p:nvSpPr>
          <p:cNvPr id="2" name="TextBox 1">
            <a:extLst>
              <a:ext uri="{FF2B5EF4-FFF2-40B4-BE49-F238E27FC236}">
                <a16:creationId xmlns:a16="http://schemas.microsoft.com/office/drawing/2014/main" id="{ED273B29-02BA-0EF4-9094-150FDD26898A}"/>
              </a:ext>
            </a:extLst>
          </p:cNvPr>
          <p:cNvSpPr txBox="1"/>
          <p:nvPr/>
        </p:nvSpPr>
        <p:spPr>
          <a:xfrm>
            <a:off x="0" y="639334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EDCDE77-340E-FF2C-19C0-1B2264721128}"/>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F17BB639-EC31-A430-52AF-690CAFFB453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41848A69-6676-75DA-B08E-0344F6EA06C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26161B3-294E-5F7C-B294-002AC414D5D6}"/>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2CB04E6-C7CE-3041-6158-D464897D99A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DFB5980F-203B-9711-53AF-34857BC0BFC0}"/>
              </a:ext>
            </a:extLst>
          </p:cNvPr>
          <p:cNvGraphicFramePr>
            <a:graphicFrameLocks/>
          </p:cNvGraphicFramePr>
          <p:nvPr>
            <p:extLst>
              <p:ext uri="{D42A27DB-BD31-4B8C-83A1-F6EECF244321}">
                <p14:modId xmlns:p14="http://schemas.microsoft.com/office/powerpoint/2010/main" val="257914688"/>
              </p:ext>
            </p:extLst>
          </p:nvPr>
        </p:nvGraphicFramePr>
        <p:xfrm>
          <a:off x="491319" y="661933"/>
          <a:ext cx="11204811" cy="514603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5823299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5BF2666-C215-17F0-485D-2993EAB71534}"/>
              </a:ext>
            </a:extLst>
          </p:cNvPr>
          <p:cNvSpPr txBox="1"/>
          <p:nvPr/>
        </p:nvSpPr>
        <p:spPr>
          <a:xfrm>
            <a:off x="1870205" y="5522663"/>
            <a:ext cx="8733886" cy="523220"/>
          </a:xfrm>
          <a:prstGeom prst="rect">
            <a:avLst/>
          </a:prstGeom>
          <a:noFill/>
        </p:spPr>
        <p:txBody>
          <a:bodyPr wrap="square">
            <a:spAutoFit/>
          </a:bodyPr>
          <a:lstStyle/>
          <a:p>
            <a:r>
              <a:rPr lang="lt-LT" sz="1400" i="1" dirty="0"/>
              <a:t>16. Ar esate girdėję apie kriptovaliutas?</a:t>
            </a:r>
          </a:p>
          <a:p>
            <a:r>
              <a:rPr lang="lt-LT" sz="1400" i="1" dirty="0"/>
              <a:t>16.1. Ar šiuo metu turite ar anksčiau turėjote kriptovaliutų? Atsakinėja nurodę, kad girdėjo apie kriptovaliutas (N</a:t>
            </a:r>
            <a:r>
              <a:rPr lang="en-US" sz="1400" i="1" dirty="0"/>
              <a:t>=452).</a:t>
            </a:r>
            <a:endParaRPr lang="lt-LT" sz="1400" i="1" dirty="0"/>
          </a:p>
        </p:txBody>
      </p:sp>
      <p:sp>
        <p:nvSpPr>
          <p:cNvPr id="6" name="TextBox 8">
            <a:extLst>
              <a:ext uri="{FF2B5EF4-FFF2-40B4-BE49-F238E27FC236}">
                <a16:creationId xmlns:a16="http://schemas.microsoft.com/office/drawing/2014/main" id="{9346EDF7-8A69-03EC-D700-270CCD3B2DCC}"/>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0CF70FEC-7634-0C72-F4BF-F0B0D30160D8}"/>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7CDD0C16-7E99-54E3-F36A-12338FBF057F}"/>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DDC88688-2EAB-799A-2202-756C7228ED4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0F7240EB-FD65-DCD4-AB38-185287F12314}"/>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91F04C44-4A5E-7A2B-2284-427DDC4FD04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5" name="Diagrama 14">
            <a:extLst>
              <a:ext uri="{FF2B5EF4-FFF2-40B4-BE49-F238E27FC236}">
                <a16:creationId xmlns:a16="http://schemas.microsoft.com/office/drawing/2014/main" id="{9841CB2C-CFDF-83D9-44F4-AA457618801F}"/>
              </a:ext>
            </a:extLst>
          </p:cNvPr>
          <p:cNvGraphicFramePr>
            <a:graphicFrameLocks/>
          </p:cNvGraphicFramePr>
          <p:nvPr>
            <p:extLst>
              <p:ext uri="{D42A27DB-BD31-4B8C-83A1-F6EECF244321}">
                <p14:modId xmlns:p14="http://schemas.microsoft.com/office/powerpoint/2010/main" val="3583232658"/>
              </p:ext>
            </p:extLst>
          </p:nvPr>
        </p:nvGraphicFramePr>
        <p:xfrm>
          <a:off x="5842814" y="912862"/>
          <a:ext cx="6349186" cy="46098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Diagrama 1">
            <a:extLst>
              <a:ext uri="{FF2B5EF4-FFF2-40B4-BE49-F238E27FC236}">
                <a16:creationId xmlns:a16="http://schemas.microsoft.com/office/drawing/2014/main" id="{58F74759-6C71-06C7-F007-7FC8EDF468E3}"/>
              </a:ext>
            </a:extLst>
          </p:cNvPr>
          <p:cNvGraphicFramePr>
            <a:graphicFrameLocks/>
          </p:cNvGraphicFramePr>
          <p:nvPr>
            <p:extLst>
              <p:ext uri="{D42A27DB-BD31-4B8C-83A1-F6EECF244321}">
                <p14:modId xmlns:p14="http://schemas.microsoft.com/office/powerpoint/2010/main" val="3865025905"/>
              </p:ext>
            </p:extLst>
          </p:nvPr>
        </p:nvGraphicFramePr>
        <p:xfrm>
          <a:off x="219151" y="912862"/>
          <a:ext cx="5404513" cy="46098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85601046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5BF2666-C215-17F0-485D-2993EAB71534}"/>
              </a:ext>
            </a:extLst>
          </p:cNvPr>
          <p:cNvSpPr txBox="1"/>
          <p:nvPr/>
        </p:nvSpPr>
        <p:spPr>
          <a:xfrm>
            <a:off x="3122779" y="5585667"/>
            <a:ext cx="5946440" cy="307777"/>
          </a:xfrm>
          <a:prstGeom prst="rect">
            <a:avLst/>
          </a:prstGeom>
          <a:noFill/>
        </p:spPr>
        <p:txBody>
          <a:bodyPr wrap="square">
            <a:spAutoFit/>
          </a:bodyPr>
          <a:lstStyle/>
          <a:p>
            <a:pPr algn="ctr"/>
            <a:r>
              <a:rPr lang="lt-LT" sz="1400" i="1" dirty="0"/>
              <a:t>16.2. Jūsų manymu, kokiais tikslais žmonės naudoja kriptovaliutas Lietuvoje?</a:t>
            </a:r>
          </a:p>
        </p:txBody>
      </p:sp>
      <p:sp>
        <p:nvSpPr>
          <p:cNvPr id="2" name="TextBox 8">
            <a:extLst>
              <a:ext uri="{FF2B5EF4-FFF2-40B4-BE49-F238E27FC236}">
                <a16:creationId xmlns:a16="http://schemas.microsoft.com/office/drawing/2014/main" id="{68469023-C264-7A05-FF9B-2CB1D86BED5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A5A47AC-EAF9-6302-7CA6-C803D54E3558}"/>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96E9B72C-1837-90C3-048D-3E4FEF77CB73}"/>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67A5F42A-A59A-70E1-110F-FD6B9BFA519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214081E-2E7F-ABB3-38A1-08E45FD14085}"/>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F7FC5C87-7DBB-E807-84C3-90DE90A203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B485E405-212C-42B1-B1A1-66FD9C1A652E}"/>
              </a:ext>
            </a:extLst>
          </p:cNvPr>
          <p:cNvGraphicFramePr>
            <a:graphicFrameLocks/>
          </p:cNvGraphicFramePr>
          <p:nvPr>
            <p:extLst>
              <p:ext uri="{D42A27DB-BD31-4B8C-83A1-F6EECF244321}">
                <p14:modId xmlns:p14="http://schemas.microsoft.com/office/powerpoint/2010/main" val="3254574835"/>
              </p:ext>
            </p:extLst>
          </p:nvPr>
        </p:nvGraphicFramePr>
        <p:xfrm>
          <a:off x="575188" y="570981"/>
          <a:ext cx="11320388" cy="50146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1620165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8F31C39-8391-79AB-4088-78A8F5A9C3B9}"/>
              </a:ext>
            </a:extLst>
          </p:cNvPr>
          <p:cNvSpPr txBox="1"/>
          <p:nvPr/>
        </p:nvSpPr>
        <p:spPr>
          <a:xfrm>
            <a:off x="2279995" y="5502143"/>
            <a:ext cx="8730372" cy="769441"/>
          </a:xfrm>
          <a:prstGeom prst="rect">
            <a:avLst/>
          </a:prstGeom>
          <a:noFill/>
        </p:spPr>
        <p:txBody>
          <a:bodyPr wrap="square">
            <a:spAutoFit/>
          </a:bodyPr>
          <a:lstStyle/>
          <a:p>
            <a:pPr algn="just"/>
            <a:r>
              <a:rPr lang="lt-LT" sz="1400" i="1" dirty="0"/>
              <a:t>24. Ar esate girdėję apie kriptovaliutas?</a:t>
            </a:r>
          </a:p>
          <a:p>
            <a:pPr algn="just"/>
            <a:r>
              <a:rPr lang="lt-LT" sz="1400" i="1" dirty="0"/>
              <a:t>24.1. Ar šiuo metu turite ar anksčiau turėjote kriptovaliutų? Atsakinėja girdėję apie kriptovaliutas (N=</a:t>
            </a:r>
            <a:r>
              <a:rPr lang="en-US" sz="1400" i="1" dirty="0"/>
              <a:t>1283</a:t>
            </a:r>
            <a:r>
              <a:rPr lang="lt-LT" sz="1400" i="1" dirty="0"/>
              <a:t>).</a:t>
            </a:r>
          </a:p>
          <a:p>
            <a:pPr algn="just"/>
            <a:endParaRPr lang="lt-LT" sz="1600" i="1" dirty="0"/>
          </a:p>
        </p:txBody>
      </p:sp>
      <p:sp>
        <p:nvSpPr>
          <p:cNvPr id="6" name="TextBox 8">
            <a:extLst>
              <a:ext uri="{FF2B5EF4-FFF2-40B4-BE49-F238E27FC236}">
                <a16:creationId xmlns:a16="http://schemas.microsoft.com/office/drawing/2014/main" id="{2AFDB0B7-452D-4729-48A5-77BDAF1CB0BE}"/>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3C5E4975-2BFB-C190-03B6-B1F20CD0802C}"/>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6B453870-6859-1D04-B44D-2D4C1971F125}"/>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673338EE-A00D-779E-6AE0-9B8D3CF258F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A91614CF-A779-17BB-4CE5-21A600F72B90}"/>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7818740-C81B-2861-4D79-2045E9CC8C7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F4EA90B6-3F8C-1A2C-DBAC-C8F879F26138}"/>
              </a:ext>
            </a:extLst>
          </p:cNvPr>
          <p:cNvGraphicFramePr>
            <a:graphicFrameLocks/>
          </p:cNvGraphicFramePr>
          <p:nvPr>
            <p:extLst>
              <p:ext uri="{D42A27DB-BD31-4B8C-83A1-F6EECF244321}">
                <p14:modId xmlns:p14="http://schemas.microsoft.com/office/powerpoint/2010/main" val="3016633393"/>
              </p:ext>
            </p:extLst>
          </p:nvPr>
        </p:nvGraphicFramePr>
        <p:xfrm>
          <a:off x="111630" y="1227223"/>
          <a:ext cx="4841191" cy="41607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Diagrama 13">
            <a:extLst>
              <a:ext uri="{FF2B5EF4-FFF2-40B4-BE49-F238E27FC236}">
                <a16:creationId xmlns:a16="http://schemas.microsoft.com/office/drawing/2014/main" id="{96066BC0-1015-5187-3514-4AC0CCF07021}"/>
              </a:ext>
            </a:extLst>
          </p:cNvPr>
          <p:cNvGraphicFramePr>
            <a:graphicFrameLocks/>
          </p:cNvGraphicFramePr>
          <p:nvPr>
            <p:extLst>
              <p:ext uri="{D42A27DB-BD31-4B8C-83A1-F6EECF244321}">
                <p14:modId xmlns:p14="http://schemas.microsoft.com/office/powerpoint/2010/main" val="2047509387"/>
              </p:ext>
            </p:extLst>
          </p:nvPr>
        </p:nvGraphicFramePr>
        <p:xfrm>
          <a:off x="5461306" y="1227222"/>
          <a:ext cx="6619063" cy="393163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98833557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5BF2666-C215-17F0-485D-2993EAB71534}"/>
              </a:ext>
            </a:extLst>
          </p:cNvPr>
          <p:cNvSpPr txBox="1"/>
          <p:nvPr/>
        </p:nvSpPr>
        <p:spPr>
          <a:xfrm>
            <a:off x="3299504" y="5738106"/>
            <a:ext cx="9347963" cy="307777"/>
          </a:xfrm>
          <a:prstGeom prst="rect">
            <a:avLst/>
          </a:prstGeom>
          <a:noFill/>
        </p:spPr>
        <p:txBody>
          <a:bodyPr wrap="square">
            <a:spAutoFit/>
          </a:bodyPr>
          <a:lstStyle/>
          <a:p>
            <a:r>
              <a:rPr lang="lt-LT" sz="1400" i="1" dirty="0"/>
              <a:t>24.2. Jūsų manymu, kokiais tikslais žmonės naudoja kriptovaliutas Lietuvoje?</a:t>
            </a:r>
          </a:p>
        </p:txBody>
      </p:sp>
      <p:sp>
        <p:nvSpPr>
          <p:cNvPr id="6" name="TextBox 8">
            <a:extLst>
              <a:ext uri="{FF2B5EF4-FFF2-40B4-BE49-F238E27FC236}">
                <a16:creationId xmlns:a16="http://schemas.microsoft.com/office/drawing/2014/main" id="{821F252A-2038-E511-D451-C6BF325DB9AC}"/>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1A48255D-D8AD-5C8D-90A6-2656D2D14FC4}"/>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F01FB2A-5BCE-B225-D151-5C7A2F29DFFB}"/>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95912DF-3E47-6913-398A-65BE1AB63B0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2A253B1-EC41-969B-15AB-B9D979A24FD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E4A3CD5-5F37-7D0F-77EA-395C0B8A429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30BCF310-FDCA-E04E-AE62-9D4232AA37B0}"/>
              </a:ext>
            </a:extLst>
          </p:cNvPr>
          <p:cNvGraphicFramePr>
            <a:graphicFrameLocks/>
          </p:cNvGraphicFramePr>
          <p:nvPr>
            <p:extLst>
              <p:ext uri="{D42A27DB-BD31-4B8C-83A1-F6EECF244321}">
                <p14:modId xmlns:p14="http://schemas.microsoft.com/office/powerpoint/2010/main" val="924589970"/>
              </p:ext>
            </p:extLst>
          </p:nvPr>
        </p:nvGraphicFramePr>
        <p:xfrm>
          <a:off x="636329" y="571328"/>
          <a:ext cx="10919342" cy="50223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9245220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E19BA6F1-B432-C0AC-6E9B-9C9BD2A56F0C}"/>
              </a:ext>
            </a:extLst>
          </p:cNvPr>
          <p:cNvSpPr txBox="1"/>
          <p:nvPr/>
        </p:nvSpPr>
        <p:spPr>
          <a:xfrm>
            <a:off x="1941857" y="454063"/>
            <a:ext cx="8308281" cy="369332"/>
          </a:xfrm>
          <a:prstGeom prst="rect">
            <a:avLst/>
          </a:prstGeom>
          <a:noFill/>
        </p:spPr>
        <p:txBody>
          <a:bodyPr wrap="square">
            <a:spAutoFit/>
          </a:bodyPr>
          <a:lstStyle/>
          <a:p>
            <a:pPr algn="ctr"/>
            <a:r>
              <a:rPr lang="en-US" b="1" dirty="0" err="1"/>
              <a:t>Kriptovaliutos</a:t>
            </a:r>
            <a:r>
              <a:rPr lang="en-US" b="1" dirty="0"/>
              <a:t>: </a:t>
            </a:r>
            <a:r>
              <a:rPr lang="en-US" b="1" dirty="0" err="1"/>
              <a:t>tikslini</a:t>
            </a:r>
            <a:r>
              <a:rPr lang="lt-LT" b="1" dirty="0"/>
              <a:t>ų grupių palyginimas</a:t>
            </a:r>
          </a:p>
        </p:txBody>
      </p:sp>
      <p:sp>
        <p:nvSpPr>
          <p:cNvPr id="6" name="TextBox 5">
            <a:extLst>
              <a:ext uri="{FF2B5EF4-FFF2-40B4-BE49-F238E27FC236}">
                <a16:creationId xmlns:a16="http://schemas.microsoft.com/office/drawing/2014/main" id="{D3483BC5-F832-1783-B407-65E418277072}"/>
              </a:ext>
            </a:extLst>
          </p:cNvPr>
          <p:cNvSpPr txBox="1"/>
          <p:nvPr/>
        </p:nvSpPr>
        <p:spPr>
          <a:xfrm>
            <a:off x="439989" y="1659285"/>
            <a:ext cx="10633587" cy="3539430"/>
          </a:xfrm>
          <a:prstGeom prst="rect">
            <a:avLst/>
          </a:prstGeom>
          <a:noFill/>
        </p:spPr>
        <p:txBody>
          <a:bodyPr wrap="square" rtlCol="0">
            <a:spAutoFit/>
          </a:bodyPr>
          <a:lstStyle/>
          <a:p>
            <a:pPr marL="285750" indent="-285750" algn="just">
              <a:buBlip>
                <a:blip r:embed="rId3"/>
              </a:buBlip>
            </a:pPr>
            <a:r>
              <a:rPr lang="lt-LT" sz="1600" dirty="0"/>
              <a:t>72 % gyventojų yra girdėję apie kriptovaliutas, o jas turi arba anksčiau turėjo 6 % gyventojų. Dauguma, net 48 % mano, kad jos yra skirtos investicijai. 14 % mano, kad kriptovaliutų naudojimo tikslas yra neoficialiam mokėjimui valstybės tarnautojui už suteiktas paslaugas.</a:t>
            </a:r>
          </a:p>
          <a:p>
            <a:pPr marL="285750" indent="-285750" algn="just">
              <a:buBlip>
                <a:blip r:embed="rId3"/>
              </a:buBlip>
            </a:pPr>
            <a:endParaRPr lang="lt-LT" sz="1600" dirty="0"/>
          </a:p>
          <a:p>
            <a:pPr marL="285750" indent="-285750" algn="just">
              <a:buBlip>
                <a:blip r:embed="rId3"/>
              </a:buBlip>
            </a:pPr>
            <a:r>
              <a:rPr lang="lt-LT" sz="1600" dirty="0"/>
              <a:t>90 % įmonių vadovų yra girdėję apie kriptovaliutas, o jas turi arba anksčiau turėjo 24 % įmonių vadovų. Daugiau nei pusė apklaustųjų (55 %) mano, kad kriptovaliutos yra skirtos investicijai. 13 % mano, kad kriptovaliutų naudojimo tikslas yra neoficialiam mokėjimui valstybės tarnautojui už suteiktas paslaugas.</a:t>
            </a:r>
          </a:p>
          <a:p>
            <a:pPr marL="285750" indent="-285750" algn="just">
              <a:buBlip>
                <a:blip r:embed="rId3"/>
              </a:buBlip>
            </a:pPr>
            <a:endParaRPr lang="lt-LT" sz="1600" dirty="0"/>
          </a:p>
          <a:p>
            <a:pPr marL="285750" indent="-285750" algn="just">
              <a:buBlip>
                <a:blip r:embed="rId3"/>
              </a:buBlip>
            </a:pPr>
            <a:r>
              <a:rPr lang="lt-LT" sz="1600" dirty="0"/>
              <a:t>9</a:t>
            </a:r>
            <a:r>
              <a:rPr lang="en-US" sz="1600" dirty="0"/>
              <a:t>3</a:t>
            </a:r>
            <a:r>
              <a:rPr lang="lt-LT" sz="1600" dirty="0"/>
              <a:t> % valstybės tarnautojų yra girdėję apie kriptovaliutas, o jas turi arba anksčiau turėjo </a:t>
            </a:r>
            <a:r>
              <a:rPr lang="en-US" sz="1600" dirty="0"/>
              <a:t>6</a:t>
            </a:r>
            <a:r>
              <a:rPr lang="lt-LT" sz="1600" dirty="0"/>
              <a:t> % girdėjusiųjų apie kriptovaliutas. Dauguma, net 5</a:t>
            </a:r>
            <a:r>
              <a:rPr lang="en-US" sz="1600" dirty="0"/>
              <a:t>3</a:t>
            </a:r>
            <a:r>
              <a:rPr lang="lt-LT" sz="1600" dirty="0"/>
              <a:t> %, mano, kad jos yra skirtos investicijai. </a:t>
            </a:r>
            <a:r>
              <a:rPr lang="en-US" sz="1600" dirty="0"/>
              <a:t>5</a:t>
            </a:r>
            <a:r>
              <a:rPr lang="lt-LT" sz="1600" dirty="0"/>
              <a:t> % valstybės tarnautojų mano, kad kriptovaliutų naudojimo tikslas yra neoficialiam mokėjimui valstybės tarnautojui už suteiktas paslaugas.</a:t>
            </a:r>
          </a:p>
          <a:p>
            <a:pPr algn="just"/>
            <a:endParaRPr lang="lt-LT" sz="1600" dirty="0"/>
          </a:p>
          <a:p>
            <a:pPr algn="just"/>
            <a:endParaRPr lang="lt-LT" sz="1600" dirty="0"/>
          </a:p>
          <a:p>
            <a:pPr algn="just"/>
            <a:endParaRPr lang="lt-LT" sz="1600" dirty="0"/>
          </a:p>
        </p:txBody>
      </p:sp>
      <p:sp>
        <p:nvSpPr>
          <p:cNvPr id="7" name="TextBox 6">
            <a:extLst>
              <a:ext uri="{FF2B5EF4-FFF2-40B4-BE49-F238E27FC236}">
                <a16:creationId xmlns:a16="http://schemas.microsoft.com/office/drawing/2014/main" id="{DBDC606C-06EE-F142-FD42-F823D54AE125}"/>
              </a:ext>
            </a:extLst>
          </p:cNvPr>
          <p:cNvSpPr txBox="1"/>
          <p:nvPr/>
        </p:nvSpPr>
        <p:spPr>
          <a:xfrm>
            <a:off x="0" y="6403937"/>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20757555-2DFA-4B8E-3079-F18E646416B7}"/>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6E79EC42-019C-A0C8-B3B6-2AE7CB4CD086}"/>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C33AD52-85D8-2FFF-540A-8F30DF23433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4F217881-86CC-4CE8-C519-C38F8365FBEF}"/>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DC7BE44-F10A-060D-0C9B-0072C672483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1048938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Korupcija sporte</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38786261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1B7EFE18-8610-23A4-32AB-04B0E4463CCF}"/>
              </a:ext>
            </a:extLst>
          </p:cNvPr>
          <p:cNvSpPr txBox="1"/>
          <p:nvPr/>
        </p:nvSpPr>
        <p:spPr>
          <a:xfrm>
            <a:off x="360947" y="5411811"/>
            <a:ext cx="11470105" cy="738664"/>
          </a:xfrm>
          <a:prstGeom prst="rect">
            <a:avLst/>
          </a:prstGeom>
          <a:noFill/>
        </p:spPr>
        <p:txBody>
          <a:bodyPr wrap="square">
            <a:spAutoFit/>
          </a:bodyPr>
          <a:lstStyle/>
          <a:p>
            <a:pPr algn="just"/>
            <a:r>
              <a:rPr lang="lt-LT" sz="1400" i="1" dirty="0"/>
              <a:t>25. Jūsų manymu, ar korupcija sporte (pvz., manipuliacijos sporto varžybomis už neteisėtą atlygį, manipuliacijos sporto lažybomis, neleistinų medžiagų vartojimas sporte, siekiant įgauti fizinį pranašumą prieš varžovus, kt.) yra paplitusi Lietuvoje?</a:t>
            </a:r>
          </a:p>
          <a:p>
            <a:pPr algn="just"/>
            <a:r>
              <a:rPr lang="lt-LT" sz="1400" i="1" dirty="0"/>
              <a:t>26. Jūsų manymu, ar Lietuvoje skiriama pakankamai ar nepakankamai dėmesio korupcijos sporte kontrole</a:t>
            </a:r>
            <a:r>
              <a:rPr lang="en-US" sz="1400" i="1" dirty="0" err="1"/>
              <a:t>i</a:t>
            </a:r>
            <a:r>
              <a:rPr lang="lt-LT" sz="1400" i="1" dirty="0"/>
              <a:t> ir užkardymui?</a:t>
            </a:r>
          </a:p>
        </p:txBody>
      </p:sp>
      <p:sp>
        <p:nvSpPr>
          <p:cNvPr id="6" name="TextBox 5">
            <a:extLst>
              <a:ext uri="{FF2B5EF4-FFF2-40B4-BE49-F238E27FC236}">
                <a16:creationId xmlns:a16="http://schemas.microsoft.com/office/drawing/2014/main" id="{20E8E326-D7E4-A686-F99C-397BCCB50EE9}"/>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5" name="Diagrama 14">
            <a:extLst>
              <a:ext uri="{FF2B5EF4-FFF2-40B4-BE49-F238E27FC236}">
                <a16:creationId xmlns:a16="http://schemas.microsoft.com/office/drawing/2014/main" id="{E9B29837-794D-92FB-0BD5-92AD6D96357C}"/>
              </a:ext>
            </a:extLst>
          </p:cNvPr>
          <p:cNvGraphicFramePr>
            <a:graphicFrameLocks/>
          </p:cNvGraphicFramePr>
          <p:nvPr>
            <p:extLst>
              <p:ext uri="{D42A27DB-BD31-4B8C-83A1-F6EECF244321}">
                <p14:modId xmlns:p14="http://schemas.microsoft.com/office/powerpoint/2010/main" val="2330849059"/>
              </p:ext>
            </p:extLst>
          </p:nvPr>
        </p:nvGraphicFramePr>
        <p:xfrm>
          <a:off x="-245443" y="0"/>
          <a:ext cx="6341442" cy="54378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Diagrama 1">
            <a:extLst>
              <a:ext uri="{FF2B5EF4-FFF2-40B4-BE49-F238E27FC236}">
                <a16:creationId xmlns:a16="http://schemas.microsoft.com/office/drawing/2014/main" id="{13764A13-D9E2-5EF2-6BB7-F480E3EDE095}"/>
              </a:ext>
            </a:extLst>
          </p:cNvPr>
          <p:cNvGraphicFramePr>
            <a:graphicFrameLocks/>
          </p:cNvGraphicFramePr>
          <p:nvPr>
            <p:extLst>
              <p:ext uri="{D42A27DB-BD31-4B8C-83A1-F6EECF244321}">
                <p14:modId xmlns:p14="http://schemas.microsoft.com/office/powerpoint/2010/main" val="1927765888"/>
              </p:ext>
            </p:extLst>
          </p:nvPr>
        </p:nvGraphicFramePr>
        <p:xfrm>
          <a:off x="5704765" y="72276"/>
          <a:ext cx="6487234" cy="533953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6480485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1B7EFE18-8610-23A4-32AB-04B0E4463CCF}"/>
              </a:ext>
            </a:extLst>
          </p:cNvPr>
          <p:cNvSpPr txBox="1"/>
          <p:nvPr/>
        </p:nvSpPr>
        <p:spPr>
          <a:xfrm>
            <a:off x="401053" y="5225145"/>
            <a:ext cx="11470105" cy="738664"/>
          </a:xfrm>
          <a:prstGeom prst="rect">
            <a:avLst/>
          </a:prstGeom>
          <a:noFill/>
        </p:spPr>
        <p:txBody>
          <a:bodyPr wrap="square">
            <a:spAutoFit/>
          </a:bodyPr>
          <a:lstStyle/>
          <a:p>
            <a:pPr algn="just"/>
            <a:r>
              <a:rPr lang="lt-LT" sz="1400" i="1" dirty="0"/>
              <a:t>17. Jūsų manymu, ar korupcija sporte (pavyzdžiui, manipuliacijos sporto varžybomis už neteisėtą atlygį, manipuliacijos sporto lažybomis, neleistinų medžiagų vartojimas sporte, siekiant įgauti fizinį pranašumą prieš varžovus, kt.) yra paplitusi Lietuvoje?</a:t>
            </a:r>
            <a:endParaRPr lang="en-US" sz="1400" i="1" dirty="0"/>
          </a:p>
          <a:p>
            <a:pPr algn="just"/>
            <a:r>
              <a:rPr lang="lt-LT" sz="1400" i="1" dirty="0"/>
              <a:t>18. Jūsų manymu, ar Lietuvoje skiriama pakankamai ar nepakankamai dėmesio korupcijos sporte kontrolei ir užkardymui?</a:t>
            </a:r>
          </a:p>
        </p:txBody>
      </p:sp>
      <p:sp>
        <p:nvSpPr>
          <p:cNvPr id="6" name="TextBox 5">
            <a:extLst>
              <a:ext uri="{FF2B5EF4-FFF2-40B4-BE49-F238E27FC236}">
                <a16:creationId xmlns:a16="http://schemas.microsoft.com/office/drawing/2014/main" id="{20E8E326-D7E4-A686-F99C-397BCCB50EE9}"/>
              </a:ext>
            </a:extLst>
          </p:cNvPr>
          <p:cNvSpPr txBox="1"/>
          <p:nvPr/>
        </p:nvSpPr>
        <p:spPr>
          <a:xfrm>
            <a:off x="0" y="6290042"/>
            <a:ext cx="5064453" cy="553998"/>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grpSp>
        <p:nvGrpSpPr>
          <p:cNvPr id="2" name="Grupė 1">
            <a:extLst>
              <a:ext uri="{FF2B5EF4-FFF2-40B4-BE49-F238E27FC236}">
                <a16:creationId xmlns:a16="http://schemas.microsoft.com/office/drawing/2014/main" id="{D7A7A22F-C6C1-A6A9-B79E-0E2D692B5F03}"/>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96E70681-4ABE-2B3E-EC88-750F02CF6B2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E1BB47D-EA44-B1A6-10E6-2ED529E87C1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6ED163C9-1134-B0A6-9F0F-3088C28A6B84}"/>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60E35EF-1467-FEDB-17E8-805DCA8AD9B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6E9B70C9-A22F-FF17-2305-2C7993567553}"/>
              </a:ext>
            </a:extLst>
          </p:cNvPr>
          <p:cNvGraphicFramePr>
            <a:graphicFrameLocks/>
          </p:cNvGraphicFramePr>
          <p:nvPr>
            <p:extLst>
              <p:ext uri="{D42A27DB-BD31-4B8C-83A1-F6EECF244321}">
                <p14:modId xmlns:p14="http://schemas.microsoft.com/office/powerpoint/2010/main" val="4042918982"/>
              </p:ext>
            </p:extLst>
          </p:nvPr>
        </p:nvGraphicFramePr>
        <p:xfrm>
          <a:off x="296424" y="290958"/>
          <a:ext cx="5799576" cy="47353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Diagrama 13">
            <a:extLst>
              <a:ext uri="{FF2B5EF4-FFF2-40B4-BE49-F238E27FC236}">
                <a16:creationId xmlns:a16="http://schemas.microsoft.com/office/drawing/2014/main" id="{98336813-74D1-3635-FCB7-231B1F7D78F2}"/>
              </a:ext>
            </a:extLst>
          </p:cNvPr>
          <p:cNvGraphicFramePr>
            <a:graphicFrameLocks/>
          </p:cNvGraphicFramePr>
          <p:nvPr>
            <p:extLst>
              <p:ext uri="{D42A27DB-BD31-4B8C-83A1-F6EECF244321}">
                <p14:modId xmlns:p14="http://schemas.microsoft.com/office/powerpoint/2010/main" val="3738610105"/>
              </p:ext>
            </p:extLst>
          </p:nvPr>
        </p:nvGraphicFramePr>
        <p:xfrm>
          <a:off x="5575859" y="244906"/>
          <a:ext cx="6681687" cy="473533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81662256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1B7EFE18-8610-23A4-32AB-04B0E4463CCF}"/>
              </a:ext>
            </a:extLst>
          </p:cNvPr>
          <p:cNvSpPr txBox="1"/>
          <p:nvPr/>
        </p:nvSpPr>
        <p:spPr>
          <a:xfrm>
            <a:off x="401053" y="5425310"/>
            <a:ext cx="11470105" cy="738664"/>
          </a:xfrm>
          <a:prstGeom prst="rect">
            <a:avLst/>
          </a:prstGeom>
          <a:noFill/>
        </p:spPr>
        <p:txBody>
          <a:bodyPr wrap="square">
            <a:spAutoFit/>
          </a:bodyPr>
          <a:lstStyle/>
          <a:p>
            <a:pPr algn="just"/>
            <a:r>
              <a:rPr lang="lt-LT" sz="1400" i="1" dirty="0"/>
              <a:t>25. Jūsų manymu, ar korupcija sporte (pvz., manipuliacijos sporto varžybomis už neteisėtą atlygį, manipuliacijos sporto lažybomis, neleistinų medžiagų vartojimas sporte, siekiant įgauti fizinį pranašumą prieš varžovus, kt.) yra paplitusi Lietuvoje?</a:t>
            </a:r>
          </a:p>
          <a:p>
            <a:pPr algn="just"/>
            <a:r>
              <a:rPr lang="lt-LT" sz="1400" i="1" dirty="0"/>
              <a:t>26. Jūsų manymu, ar Lietuvoje skiriama pakankamai ar nepakankamai dėmesio korupcijos sporte kontrole</a:t>
            </a:r>
            <a:r>
              <a:rPr lang="en-US" sz="1400" i="1" dirty="0" err="1"/>
              <a:t>i</a:t>
            </a:r>
            <a:r>
              <a:rPr lang="lt-LT" sz="1400" i="1" dirty="0"/>
              <a:t> ir užkardymui?</a:t>
            </a:r>
          </a:p>
        </p:txBody>
      </p:sp>
      <p:sp>
        <p:nvSpPr>
          <p:cNvPr id="6" name="TextBox 5">
            <a:extLst>
              <a:ext uri="{FF2B5EF4-FFF2-40B4-BE49-F238E27FC236}">
                <a16:creationId xmlns:a16="http://schemas.microsoft.com/office/drawing/2014/main" id="{20E8E326-D7E4-A686-F99C-397BCCB50EE9}"/>
              </a:ext>
            </a:extLst>
          </p:cNvPr>
          <p:cNvSpPr txBox="1"/>
          <p:nvPr/>
        </p:nvSpPr>
        <p:spPr>
          <a:xfrm>
            <a:off x="0" y="6304001"/>
            <a:ext cx="5064453" cy="553998"/>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graphicFrame>
        <p:nvGraphicFramePr>
          <p:cNvPr id="4" name="Diagrama 3">
            <a:extLst>
              <a:ext uri="{FF2B5EF4-FFF2-40B4-BE49-F238E27FC236}">
                <a16:creationId xmlns:a16="http://schemas.microsoft.com/office/drawing/2014/main" id="{D5D53536-C64A-0ECE-D52A-ADC07B722A36}"/>
              </a:ext>
            </a:extLst>
          </p:cNvPr>
          <p:cNvGraphicFramePr>
            <a:graphicFrameLocks/>
          </p:cNvGraphicFramePr>
          <p:nvPr>
            <p:extLst>
              <p:ext uri="{D42A27DB-BD31-4B8C-83A1-F6EECF244321}">
                <p14:modId xmlns:p14="http://schemas.microsoft.com/office/powerpoint/2010/main" val="1594156675"/>
              </p:ext>
            </p:extLst>
          </p:nvPr>
        </p:nvGraphicFramePr>
        <p:xfrm>
          <a:off x="53893" y="180346"/>
          <a:ext cx="6169485" cy="500580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Diagrama 13">
            <a:extLst>
              <a:ext uri="{FF2B5EF4-FFF2-40B4-BE49-F238E27FC236}">
                <a16:creationId xmlns:a16="http://schemas.microsoft.com/office/drawing/2014/main" id="{5625A561-BCD7-5E97-2E3C-6C6F77F5CB64}"/>
              </a:ext>
            </a:extLst>
          </p:cNvPr>
          <p:cNvGraphicFramePr>
            <a:graphicFrameLocks/>
          </p:cNvGraphicFramePr>
          <p:nvPr>
            <p:extLst>
              <p:ext uri="{D42A27DB-BD31-4B8C-83A1-F6EECF244321}">
                <p14:modId xmlns:p14="http://schemas.microsoft.com/office/powerpoint/2010/main" val="3857607057"/>
              </p:ext>
            </p:extLst>
          </p:nvPr>
        </p:nvGraphicFramePr>
        <p:xfrm>
          <a:off x="6096000" y="180346"/>
          <a:ext cx="6042107" cy="509887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608784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TextBox 10"/>
          <p:cNvSpPr txBox="1"/>
          <p:nvPr/>
        </p:nvSpPr>
        <p:spPr>
          <a:xfrm>
            <a:off x="1795244" y="459457"/>
            <a:ext cx="9366153" cy="784574"/>
          </a:xfrm>
          <a:prstGeom prst="rect">
            <a:avLst/>
          </a:prstGeom>
        </p:spPr>
        <p:txBody>
          <a:bodyPr lIns="0" tIns="0" rIns="0" bIns="0" rtlCol="0" anchor="t">
            <a:spAutoFit/>
          </a:bodyPr>
          <a:lstStyle/>
          <a:p>
            <a:pPr algn="ctr">
              <a:lnSpc>
                <a:spcPts val="6720"/>
              </a:lnSpc>
            </a:pPr>
            <a:r>
              <a:rPr lang="lt-LT" sz="4800" spc="48" dirty="0">
                <a:solidFill>
                  <a:srgbClr val="302E2C"/>
                </a:solidFill>
                <a:latin typeface="Playfair Display Bold"/>
              </a:rPr>
              <a:t>TURINYS</a:t>
            </a:r>
            <a:endParaRPr lang="en-US" sz="4800" spc="48" dirty="0">
              <a:solidFill>
                <a:srgbClr val="302E2C"/>
              </a:solidFill>
              <a:latin typeface="Playfair Display Bold"/>
            </a:endParaRPr>
          </a:p>
        </p:txBody>
      </p:sp>
      <p:graphicFrame>
        <p:nvGraphicFramePr>
          <p:cNvPr id="11" name="Table 10"/>
          <p:cNvGraphicFramePr>
            <a:graphicFrameLocks noGrp="1"/>
          </p:cNvGraphicFramePr>
          <p:nvPr>
            <p:extLst>
              <p:ext uri="{D42A27DB-BD31-4B8C-83A1-F6EECF244321}">
                <p14:modId xmlns:p14="http://schemas.microsoft.com/office/powerpoint/2010/main" val="3860231864"/>
              </p:ext>
            </p:extLst>
          </p:nvPr>
        </p:nvGraphicFramePr>
        <p:xfrm>
          <a:off x="2963862" y="1807878"/>
          <a:ext cx="6264275" cy="4114800"/>
        </p:xfrm>
        <a:graphic>
          <a:graphicData uri="http://schemas.openxmlformats.org/drawingml/2006/table">
            <a:tbl>
              <a:tblPr/>
              <a:tblGrid>
                <a:gridCol w="4248456">
                  <a:extLst>
                    <a:ext uri="{9D8B030D-6E8A-4147-A177-3AD203B41FA5}">
                      <a16:colId xmlns:a16="http://schemas.microsoft.com/office/drawing/2014/main" val="20000"/>
                    </a:ext>
                  </a:extLst>
                </a:gridCol>
                <a:gridCol w="2015819">
                  <a:extLst>
                    <a:ext uri="{9D8B030D-6E8A-4147-A177-3AD203B41FA5}">
                      <a16:colId xmlns:a16="http://schemas.microsoft.com/office/drawing/2014/main" val="20001"/>
                    </a:ext>
                  </a:extLst>
                </a:gridCol>
              </a:tblGrid>
              <a:tr h="27432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Meto</a:t>
                      </a:r>
                      <a:r>
                        <a:rPr kumimoji="0" lang="lt-LT" sz="1800" b="0" i="0" u="none" strike="noStrike" cap="none" normalizeH="0" baseline="0" dirty="0" err="1">
                          <a:ln>
                            <a:noFill/>
                          </a:ln>
                          <a:solidFill>
                            <a:schemeClr val="tx1"/>
                          </a:solidFill>
                          <a:effectLst/>
                          <a:latin typeface="Times New Roman" pitchFamily="18" charset="0"/>
                          <a:cs typeface="Times New Roman" pitchFamily="18" charset="0"/>
                        </a:rPr>
                        <a:t>dika</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5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Korupcija tarp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kitų</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problemų</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12</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492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Korupcinogeninės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situacijos</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5</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492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Korupcinogeninių situacijų paplitimas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43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56785309"/>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Požiūris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į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korupciją</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5</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6</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mast</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ų</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kaita</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6</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5</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formų</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paplitimas</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77</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paplitimas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institucijose</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85</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paplitimas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institucijose</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gyventojų vertinimai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97</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paplitimas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institucijose</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įmonių vadovų vertinimai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1</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12</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Korupcijos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paplitimas</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institucijose</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valstybės tarnautojų vertinimai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1</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28</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58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Korupcinė</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patirtis</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1</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43</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42271214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7" y="1768929"/>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p>
          <a:p>
            <a:pPr marL="285750" indent="-285750" algn="just">
              <a:buBlip>
                <a:blip r:embed="rId4"/>
              </a:buBlip>
            </a:pPr>
            <a:endParaRPr lang="en-US" spc="72" dirty="0"/>
          </a:p>
        </p:txBody>
      </p:sp>
      <p:sp>
        <p:nvSpPr>
          <p:cNvPr id="15" name="TextBox 14">
            <a:extLst>
              <a:ext uri="{FF2B5EF4-FFF2-40B4-BE49-F238E27FC236}">
                <a16:creationId xmlns:a16="http://schemas.microsoft.com/office/drawing/2014/main" id="{048B84DC-274D-D863-B0BD-58DEF31C1FD5}"/>
              </a:ext>
            </a:extLst>
          </p:cNvPr>
          <p:cNvSpPr txBox="1"/>
          <p:nvPr/>
        </p:nvSpPr>
        <p:spPr>
          <a:xfrm>
            <a:off x="1946787" y="6007822"/>
            <a:ext cx="9942867" cy="523220"/>
          </a:xfrm>
          <a:prstGeom prst="rect">
            <a:avLst/>
          </a:prstGeom>
          <a:noFill/>
        </p:spPr>
        <p:txBody>
          <a:bodyPr wrap="square">
            <a:spAutoFit/>
          </a:bodyPr>
          <a:lstStyle/>
          <a:p>
            <a:r>
              <a:rPr lang="lt-LT" sz="1400" i="1" dirty="0"/>
              <a:t>2. Verslo vystymas Lietuvoje susiduria su nemažai problemų. Prašome pasakyti, kiek, Jūsų nuomone, kiekviena iš čia pateiktų problemų turi įtakos JŪSŲ VERSLUI? </a:t>
            </a:r>
            <a:r>
              <a:rPr lang="en-US" sz="1400" i="1" dirty="0" err="1"/>
              <a:t>Atsakymai</a:t>
            </a:r>
            <a:r>
              <a:rPr lang="en-US" sz="1400" i="1" dirty="0"/>
              <a:t> “</a:t>
            </a:r>
            <a:r>
              <a:rPr lang="it-IT" sz="1400" i="1" dirty="0"/>
              <a:t>labai didelė problema mano verslui</a:t>
            </a:r>
            <a:r>
              <a:rPr lang="lt-LT" sz="1400" i="1" dirty="0"/>
              <a:t>“.</a:t>
            </a:r>
            <a:endParaRPr lang="it-IT" sz="1400" i="1" dirty="0"/>
          </a:p>
        </p:txBody>
      </p:sp>
      <p:sp>
        <p:nvSpPr>
          <p:cNvPr id="9" name="TextBox 8">
            <a:extLst>
              <a:ext uri="{FF2B5EF4-FFF2-40B4-BE49-F238E27FC236}">
                <a16:creationId xmlns:a16="http://schemas.microsoft.com/office/drawing/2014/main" id="{F2AB00DE-3AD3-019E-F31B-97354654E13B}"/>
              </a:ext>
            </a:extLst>
          </p:cNvPr>
          <p:cNvSpPr txBox="1"/>
          <p:nvPr/>
        </p:nvSpPr>
        <p:spPr>
          <a:xfrm>
            <a:off x="0" y="631963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8" name="Diagrama 7">
            <a:extLst>
              <a:ext uri="{FF2B5EF4-FFF2-40B4-BE49-F238E27FC236}">
                <a16:creationId xmlns:a16="http://schemas.microsoft.com/office/drawing/2014/main" id="{6C0F2B87-DDF5-5B2F-1AFC-86DB46BAC874}"/>
              </a:ext>
            </a:extLst>
          </p:cNvPr>
          <p:cNvGraphicFramePr>
            <a:graphicFrameLocks/>
          </p:cNvGraphicFramePr>
          <p:nvPr>
            <p:extLst>
              <p:ext uri="{D42A27DB-BD31-4B8C-83A1-F6EECF244321}">
                <p14:modId xmlns:p14="http://schemas.microsoft.com/office/powerpoint/2010/main" val="2278434750"/>
              </p:ext>
            </p:extLst>
          </p:nvPr>
        </p:nvGraphicFramePr>
        <p:xfrm>
          <a:off x="686628" y="180056"/>
          <a:ext cx="10818744" cy="593709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3669556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E19BA6F1-B432-C0AC-6E9B-9C9BD2A56F0C}"/>
              </a:ext>
            </a:extLst>
          </p:cNvPr>
          <p:cNvSpPr txBox="1"/>
          <p:nvPr/>
        </p:nvSpPr>
        <p:spPr>
          <a:xfrm>
            <a:off x="1941857" y="454063"/>
            <a:ext cx="8308281" cy="369332"/>
          </a:xfrm>
          <a:prstGeom prst="rect">
            <a:avLst/>
          </a:prstGeom>
          <a:noFill/>
        </p:spPr>
        <p:txBody>
          <a:bodyPr wrap="square">
            <a:spAutoFit/>
          </a:bodyPr>
          <a:lstStyle/>
          <a:p>
            <a:pPr algn="ctr"/>
            <a:r>
              <a:rPr lang="en-US" b="1" dirty="0"/>
              <a:t>Korupcija </a:t>
            </a:r>
            <a:r>
              <a:rPr lang="en-US" b="1" dirty="0" err="1"/>
              <a:t>sporte</a:t>
            </a:r>
            <a:r>
              <a:rPr lang="en-US" b="1" dirty="0"/>
              <a:t>: </a:t>
            </a:r>
            <a:r>
              <a:rPr lang="en-US" b="1" dirty="0" err="1"/>
              <a:t>tikslini</a:t>
            </a:r>
            <a:r>
              <a:rPr lang="lt-LT" b="1" dirty="0"/>
              <a:t>ų grupių palyginimas</a:t>
            </a:r>
          </a:p>
        </p:txBody>
      </p:sp>
      <p:sp>
        <p:nvSpPr>
          <p:cNvPr id="6" name="TextBox 5">
            <a:extLst>
              <a:ext uri="{FF2B5EF4-FFF2-40B4-BE49-F238E27FC236}">
                <a16:creationId xmlns:a16="http://schemas.microsoft.com/office/drawing/2014/main" id="{D3483BC5-F832-1783-B407-65E418277072}"/>
              </a:ext>
            </a:extLst>
          </p:cNvPr>
          <p:cNvSpPr txBox="1"/>
          <p:nvPr/>
        </p:nvSpPr>
        <p:spPr>
          <a:xfrm>
            <a:off x="779203" y="1551948"/>
            <a:ext cx="10633587" cy="3046988"/>
          </a:xfrm>
          <a:prstGeom prst="rect">
            <a:avLst/>
          </a:prstGeom>
          <a:noFill/>
        </p:spPr>
        <p:txBody>
          <a:bodyPr wrap="square" rtlCol="0">
            <a:spAutoFit/>
          </a:bodyPr>
          <a:lstStyle/>
          <a:p>
            <a:pPr marL="285750" indent="-285750" algn="just">
              <a:buBlip>
                <a:blip r:embed="rId3"/>
              </a:buBlip>
            </a:pPr>
            <a:r>
              <a:rPr lang="en-US" sz="1600" dirty="0"/>
              <a:t>30</a:t>
            </a:r>
            <a:r>
              <a:rPr lang="lt-LT" sz="1600" dirty="0"/>
              <a:t> % gyventojų, </a:t>
            </a:r>
            <a:r>
              <a:rPr lang="en-US" sz="1600" dirty="0"/>
              <a:t>41</a:t>
            </a:r>
            <a:r>
              <a:rPr lang="lt-LT" sz="1600" dirty="0"/>
              <a:t> % įmonių vadovų ir 2</a:t>
            </a:r>
            <a:r>
              <a:rPr lang="en-US" sz="1600" dirty="0"/>
              <a:t>3</a:t>
            </a:r>
            <a:r>
              <a:rPr lang="lt-LT" sz="1600" dirty="0"/>
              <a:t> % valstybės tarnautojų mano, kad korupcija sporte yra paplitusi (arba labai paplitusi).</a:t>
            </a:r>
          </a:p>
          <a:p>
            <a:pPr marL="285750" indent="-285750" algn="just">
              <a:buBlip>
                <a:blip r:embed="rId3"/>
              </a:buBlip>
            </a:pPr>
            <a:endParaRPr lang="lt-LT" sz="1600" dirty="0"/>
          </a:p>
          <a:p>
            <a:pPr marL="285750" indent="-285750" algn="just">
              <a:buBlip>
                <a:blip r:embed="rId3"/>
              </a:buBlip>
            </a:pPr>
            <a:r>
              <a:rPr lang="lt-LT" sz="1600" dirty="0"/>
              <a:t>19 % gyventojų, 2</a:t>
            </a:r>
            <a:r>
              <a:rPr lang="en-US" sz="1600" dirty="0"/>
              <a:t>1</a:t>
            </a:r>
            <a:r>
              <a:rPr lang="lt-LT" sz="1600" dirty="0"/>
              <a:t> % įmonių vadovų ir 2</a:t>
            </a:r>
            <a:r>
              <a:rPr lang="en-US" sz="1600" dirty="0"/>
              <a:t>2</a:t>
            </a:r>
            <a:r>
              <a:rPr lang="lt-LT" sz="1600" dirty="0"/>
              <a:t> % valstybės tarnautojų mano, kad korupcija sporte yra nepaplitusi (arba visiškai nepaplitusi).</a:t>
            </a:r>
          </a:p>
          <a:p>
            <a:pPr marL="285750" indent="-285750" algn="just">
              <a:buBlip>
                <a:blip r:embed="rId3"/>
              </a:buBlip>
            </a:pPr>
            <a:endParaRPr lang="lt-LT" sz="1600" dirty="0"/>
          </a:p>
          <a:p>
            <a:pPr marL="285750" indent="-285750" algn="just">
              <a:buBlip>
                <a:blip r:embed="rId3"/>
              </a:buBlip>
            </a:pPr>
            <a:r>
              <a:rPr lang="lt-LT" sz="1600" dirty="0"/>
              <a:t>39 % gyventojų, 3</a:t>
            </a:r>
            <a:r>
              <a:rPr lang="en-US" sz="1600" dirty="0"/>
              <a:t>1</a:t>
            </a:r>
            <a:r>
              <a:rPr lang="lt-LT" sz="1600" dirty="0"/>
              <a:t> % įmonių vadovų ir 2</a:t>
            </a:r>
            <a:r>
              <a:rPr lang="en-US" sz="1600" dirty="0"/>
              <a:t>8</a:t>
            </a:r>
            <a:r>
              <a:rPr lang="lt-LT" sz="1600" dirty="0"/>
              <a:t> % valstybės tarnautojų teigia, kad Lietuvoje yra skiriama nepakankamai (arba visiškai nepakankamai) </a:t>
            </a:r>
            <a:r>
              <a:rPr lang="en-US" sz="1600" dirty="0"/>
              <a:t>d</a:t>
            </a:r>
            <a:r>
              <a:rPr lang="lt-LT" sz="1600" dirty="0" err="1"/>
              <a:t>ėmesio</a:t>
            </a:r>
            <a:r>
              <a:rPr lang="lt-LT" sz="1600" dirty="0"/>
              <a:t> korupcijos kontrolei ir užkardymui.</a:t>
            </a:r>
          </a:p>
          <a:p>
            <a:pPr marL="285750" indent="-285750" algn="just">
              <a:buBlip>
                <a:blip r:embed="rId3"/>
              </a:buBlip>
            </a:pPr>
            <a:endParaRPr lang="lt-LT" sz="1600" dirty="0"/>
          </a:p>
          <a:p>
            <a:pPr marL="285750" indent="-285750" algn="just">
              <a:buBlip>
                <a:blip r:embed="rId3"/>
              </a:buBlip>
            </a:pPr>
            <a:r>
              <a:rPr lang="lt-LT" sz="1600" dirty="0"/>
              <a:t>10 % gyventojų, 2</a:t>
            </a:r>
            <a:r>
              <a:rPr lang="en-US" sz="1600" dirty="0"/>
              <a:t>4</a:t>
            </a:r>
            <a:r>
              <a:rPr lang="lt-LT" sz="1600" dirty="0"/>
              <a:t> % įmonių vadovų ir 1</a:t>
            </a:r>
            <a:r>
              <a:rPr lang="en-US" sz="1600" dirty="0"/>
              <a:t>4</a:t>
            </a:r>
            <a:r>
              <a:rPr lang="lt-LT" sz="1600" dirty="0"/>
              <a:t> % valstybės tarnautojų teigia, kad Lietuvoje yra skiriama pakankamai (arba visiškai pakankamai) dėmesio korupcijos kontrolei ir užkardymui.</a:t>
            </a:r>
          </a:p>
          <a:p>
            <a:pPr algn="just"/>
            <a:endParaRPr lang="lt-LT" sz="1600" dirty="0"/>
          </a:p>
        </p:txBody>
      </p:sp>
      <p:sp>
        <p:nvSpPr>
          <p:cNvPr id="7" name="TextBox 6">
            <a:extLst>
              <a:ext uri="{FF2B5EF4-FFF2-40B4-BE49-F238E27FC236}">
                <a16:creationId xmlns:a16="http://schemas.microsoft.com/office/drawing/2014/main" id="{DBDC606C-06EE-F142-FD42-F823D54AE125}"/>
              </a:ext>
            </a:extLst>
          </p:cNvPr>
          <p:cNvSpPr txBox="1"/>
          <p:nvPr/>
        </p:nvSpPr>
        <p:spPr>
          <a:xfrm>
            <a:off x="0" y="6403937"/>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7D44A470-41AB-9D99-FE3C-32C7DAE720E4}"/>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F4F42387-BA6E-17EF-640B-B527A4132A3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1845AF8-33B4-60D0-4B71-19A3F85A121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A81C7B7-A964-515F-5BD1-0564C9BE1635}"/>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5E86132-46E3-4D10-4D73-0952361F8FF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91829292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Turto konfiskavimas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49279322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CBCA5ACD-0D0F-096E-52FE-45798C6DF547}"/>
              </a:ext>
            </a:extLst>
          </p:cNvPr>
          <p:cNvGraphicFramePr>
            <a:graphicFrameLocks/>
          </p:cNvGraphicFramePr>
          <p:nvPr>
            <p:extLst>
              <p:ext uri="{D42A27DB-BD31-4B8C-83A1-F6EECF244321}">
                <p14:modId xmlns:p14="http://schemas.microsoft.com/office/powerpoint/2010/main" val="1347613568"/>
              </p:ext>
            </p:extLst>
          </p:nvPr>
        </p:nvGraphicFramePr>
        <p:xfrm>
          <a:off x="774615" y="634181"/>
          <a:ext cx="4751114" cy="4131646"/>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96FEF05C-BCC4-9E52-73E9-20F4B6A5F416}"/>
              </a:ext>
            </a:extLst>
          </p:cNvPr>
          <p:cNvSpPr txBox="1"/>
          <p:nvPr/>
        </p:nvSpPr>
        <p:spPr>
          <a:xfrm>
            <a:off x="4056794" y="5918389"/>
            <a:ext cx="4078411" cy="523220"/>
          </a:xfrm>
          <a:prstGeom prst="rect">
            <a:avLst/>
          </a:prstGeom>
          <a:noFill/>
        </p:spPr>
        <p:txBody>
          <a:bodyPr wrap="square">
            <a:spAutoFit/>
          </a:bodyPr>
          <a:lstStyle/>
          <a:p>
            <a:r>
              <a:rPr lang="lt-LT" sz="1400" i="1" dirty="0"/>
              <a:t>27. Ar esate girdėję apie civilinį turto konfiskavimą?</a:t>
            </a:r>
          </a:p>
          <a:p>
            <a:r>
              <a:rPr lang="lt-LT" sz="1400" i="1" dirty="0"/>
              <a:t>28. Civilinis turto konfiskavimas – tai</a:t>
            </a:r>
            <a:r>
              <a:rPr lang="en-US" sz="1400" i="1" dirty="0"/>
              <a:t>?</a:t>
            </a:r>
            <a:endParaRPr lang="lt-LT" sz="1400" i="1" dirty="0"/>
          </a:p>
        </p:txBody>
      </p:sp>
      <p:sp>
        <p:nvSpPr>
          <p:cNvPr id="2" name="TextBox 1">
            <a:extLst>
              <a:ext uri="{FF2B5EF4-FFF2-40B4-BE49-F238E27FC236}">
                <a16:creationId xmlns:a16="http://schemas.microsoft.com/office/drawing/2014/main" id="{85A88F32-B918-3C42-E1E0-733C82F4176C}"/>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Diagrama 3">
            <a:extLst>
              <a:ext uri="{FF2B5EF4-FFF2-40B4-BE49-F238E27FC236}">
                <a16:creationId xmlns:a16="http://schemas.microsoft.com/office/drawing/2014/main" id="{5E003136-0EA4-87E4-6F85-899B3FE79A4D}"/>
              </a:ext>
            </a:extLst>
          </p:cNvPr>
          <p:cNvGraphicFramePr>
            <a:graphicFrameLocks/>
          </p:cNvGraphicFramePr>
          <p:nvPr>
            <p:extLst>
              <p:ext uri="{D42A27DB-BD31-4B8C-83A1-F6EECF244321}">
                <p14:modId xmlns:p14="http://schemas.microsoft.com/office/powerpoint/2010/main" val="449947212"/>
              </p:ext>
            </p:extLst>
          </p:nvPr>
        </p:nvGraphicFramePr>
        <p:xfrm>
          <a:off x="6300343" y="634181"/>
          <a:ext cx="5247643" cy="505869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4762143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DE3851A2-23FA-95A5-2E67-A79AA2854B17}"/>
              </a:ext>
            </a:extLst>
          </p:cNvPr>
          <p:cNvGraphicFramePr>
            <a:graphicFrameLocks/>
          </p:cNvGraphicFramePr>
          <p:nvPr>
            <p:extLst>
              <p:ext uri="{D42A27DB-BD31-4B8C-83A1-F6EECF244321}">
                <p14:modId xmlns:p14="http://schemas.microsoft.com/office/powerpoint/2010/main" val="1444689932"/>
              </p:ext>
            </p:extLst>
          </p:nvPr>
        </p:nvGraphicFramePr>
        <p:xfrm>
          <a:off x="1908860" y="148328"/>
          <a:ext cx="8374279" cy="521701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A93C9D64-24B8-BCE8-0241-1541C3B04A96}"/>
              </a:ext>
            </a:extLst>
          </p:cNvPr>
          <p:cNvSpPr txBox="1"/>
          <p:nvPr/>
        </p:nvSpPr>
        <p:spPr>
          <a:xfrm>
            <a:off x="625643" y="5455220"/>
            <a:ext cx="11383606" cy="523220"/>
          </a:xfrm>
          <a:prstGeom prst="rect">
            <a:avLst/>
          </a:prstGeom>
          <a:noFill/>
        </p:spPr>
        <p:txBody>
          <a:bodyPr wrap="square">
            <a:spAutoFit/>
          </a:bodyPr>
          <a:lstStyle/>
          <a:p>
            <a:pPr algn="just"/>
            <a:r>
              <a:rPr lang="lt-LT" sz="1400" i="1" dirty="0"/>
              <a:t>29. Ar esate pastebėję, kad valstybės tarnautojas ar jam prilygintas asmuo naudotųsi prabangiu ar itin didelės vertės turtu, kurio negalėjo  įgyti teisėtai gautomis pajamomis? Skliausteliuose pateikti 2022 m. duomenys</a:t>
            </a:r>
            <a:r>
              <a:rPr lang="en-US" sz="1400" i="1" dirty="0"/>
              <a:t>.</a:t>
            </a:r>
            <a:endParaRPr lang="lt-LT" sz="1400" i="1" dirty="0"/>
          </a:p>
        </p:txBody>
      </p:sp>
      <p:sp>
        <p:nvSpPr>
          <p:cNvPr id="2" name="TextBox 1">
            <a:extLst>
              <a:ext uri="{FF2B5EF4-FFF2-40B4-BE49-F238E27FC236}">
                <a16:creationId xmlns:a16="http://schemas.microsoft.com/office/drawing/2014/main" id="{74DD565E-70E8-B1B0-ACD3-4489340E2718}"/>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14E506AB-B782-7F24-103B-6D35E9EC506E}"/>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D7DC7A52-56ED-7D6B-2661-562F406CB24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FA2974A-C4F1-2562-4EE6-2C3EE27819C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7376FE5F-BABE-5CD6-6EB6-4190F90FEFC4}"/>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006FBF8-E399-876A-DCA3-367400314DA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62154951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2E9A5DFD-48BD-7DF9-8422-74126D124F4F}"/>
              </a:ext>
            </a:extLst>
          </p:cNvPr>
          <p:cNvGraphicFramePr>
            <a:graphicFrameLocks/>
          </p:cNvGraphicFramePr>
          <p:nvPr>
            <p:extLst>
              <p:ext uri="{D42A27DB-BD31-4B8C-83A1-F6EECF244321}">
                <p14:modId xmlns:p14="http://schemas.microsoft.com/office/powerpoint/2010/main" val="2491857720"/>
              </p:ext>
            </p:extLst>
          </p:nvPr>
        </p:nvGraphicFramePr>
        <p:xfrm>
          <a:off x="1442472" y="658229"/>
          <a:ext cx="9803283" cy="5019239"/>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4B1311E7-CEA9-D18F-1ADF-772060D9FDD8}"/>
              </a:ext>
            </a:extLst>
          </p:cNvPr>
          <p:cNvSpPr txBox="1"/>
          <p:nvPr/>
        </p:nvSpPr>
        <p:spPr>
          <a:xfrm>
            <a:off x="3994013" y="5891994"/>
            <a:ext cx="4203974" cy="307777"/>
          </a:xfrm>
          <a:prstGeom prst="rect">
            <a:avLst/>
          </a:prstGeom>
          <a:noFill/>
        </p:spPr>
        <p:txBody>
          <a:bodyPr wrap="square">
            <a:spAutoFit/>
          </a:bodyPr>
          <a:lstStyle/>
          <a:p>
            <a:r>
              <a:rPr lang="lt-LT" sz="1400" i="1" u="none" strike="noStrike" dirty="0">
                <a:effectLst/>
              </a:rPr>
              <a:t>30. Ar esate girdėję apie išplėstinį turto konfiskavimą?</a:t>
            </a:r>
          </a:p>
        </p:txBody>
      </p:sp>
      <p:sp>
        <p:nvSpPr>
          <p:cNvPr id="2" name="TextBox 1">
            <a:extLst>
              <a:ext uri="{FF2B5EF4-FFF2-40B4-BE49-F238E27FC236}">
                <a16:creationId xmlns:a16="http://schemas.microsoft.com/office/drawing/2014/main" id="{9CF64C6A-36D3-ECE4-39C4-75EA0E054122}"/>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73516F5-0A79-509F-28CB-27DE8CC79BE8}"/>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04C694F-7007-2B48-D3D1-461B8F56A5B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3EF9BB0-33AC-E619-3D0A-1317BA3CF06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FAD79E1C-6952-E95C-123C-C7E984CBB315}"/>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B72D1C6-A5FA-4467-D4FE-17251BF2DBC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59056078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A32347C-B723-125C-C2FD-C3A41939AFAE}"/>
              </a:ext>
            </a:extLst>
          </p:cNvPr>
          <p:cNvSpPr txBox="1"/>
          <p:nvPr/>
        </p:nvSpPr>
        <p:spPr>
          <a:xfrm>
            <a:off x="342898" y="4754211"/>
            <a:ext cx="11506204" cy="954107"/>
          </a:xfrm>
          <a:prstGeom prst="rect">
            <a:avLst/>
          </a:prstGeom>
          <a:noFill/>
        </p:spPr>
        <p:txBody>
          <a:bodyPr wrap="square">
            <a:spAutoFit/>
          </a:bodyPr>
          <a:lstStyle/>
          <a:p>
            <a:pPr algn="just"/>
            <a:r>
              <a:rPr lang="lt-LT" sz="1400" i="1" dirty="0"/>
              <a:t>Skliausteliuose pateikti 2022 m. duomenys.</a:t>
            </a:r>
          </a:p>
          <a:p>
            <a:pPr algn="just"/>
            <a:r>
              <a:rPr lang="lt-LT" sz="1400" i="1" dirty="0"/>
              <a:t>49. Ar Jums teko girdėti apie papirkinėjimo riziką tarptautiniuose verslo sandoriuose, t. y., kuomet vienos valstybės verslininkas paperka kitos užsienio valstybės tarnautoją ar pareigūną, siekdamas naudos savo verslui?</a:t>
            </a:r>
          </a:p>
          <a:p>
            <a:r>
              <a:rPr lang="lt-LT" sz="1400" i="1" dirty="0"/>
              <a:t>50. Ar Jūs girdėjote apie priemones, kurios yra vykdomos mūsų valstybėje, siekiant užkirsti kelią šioms tarptautinio papirkinėjimo situacijoms? </a:t>
            </a:r>
          </a:p>
        </p:txBody>
      </p:sp>
      <p:graphicFrame>
        <p:nvGraphicFramePr>
          <p:cNvPr id="13" name="Diagrama 12">
            <a:extLst>
              <a:ext uri="{FF2B5EF4-FFF2-40B4-BE49-F238E27FC236}">
                <a16:creationId xmlns:a16="http://schemas.microsoft.com/office/drawing/2014/main" id="{DBBE7E16-3116-603E-7D6D-D43EA968833C}"/>
              </a:ext>
            </a:extLst>
          </p:cNvPr>
          <p:cNvGraphicFramePr>
            <a:graphicFrameLocks/>
          </p:cNvGraphicFramePr>
          <p:nvPr>
            <p:extLst>
              <p:ext uri="{D42A27DB-BD31-4B8C-83A1-F6EECF244321}">
                <p14:modId xmlns:p14="http://schemas.microsoft.com/office/powerpoint/2010/main" val="3584935334"/>
              </p:ext>
            </p:extLst>
          </p:nvPr>
        </p:nvGraphicFramePr>
        <p:xfrm>
          <a:off x="6560749" y="397176"/>
          <a:ext cx="5161584" cy="39815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Diagrama 13">
            <a:extLst>
              <a:ext uri="{FF2B5EF4-FFF2-40B4-BE49-F238E27FC236}">
                <a16:creationId xmlns:a16="http://schemas.microsoft.com/office/drawing/2014/main" id="{917578D1-394E-5429-80A4-9A9030ABBC7A}"/>
              </a:ext>
            </a:extLst>
          </p:cNvPr>
          <p:cNvGraphicFramePr>
            <a:graphicFrameLocks/>
          </p:cNvGraphicFramePr>
          <p:nvPr>
            <p:extLst>
              <p:ext uri="{D42A27DB-BD31-4B8C-83A1-F6EECF244321}">
                <p14:modId xmlns:p14="http://schemas.microsoft.com/office/powerpoint/2010/main" val="2795623280"/>
              </p:ext>
            </p:extLst>
          </p:nvPr>
        </p:nvGraphicFramePr>
        <p:xfrm>
          <a:off x="641198" y="395785"/>
          <a:ext cx="5161584" cy="3897021"/>
        </p:xfrm>
        <a:graphic>
          <a:graphicData uri="http://schemas.openxmlformats.org/drawingml/2006/chart">
            <c:chart xmlns:c="http://schemas.openxmlformats.org/drawingml/2006/chart" xmlns:r="http://schemas.openxmlformats.org/officeDocument/2006/relationships" r:id="rId4"/>
          </a:graphicData>
        </a:graphic>
      </p:graphicFrame>
      <p:sp>
        <p:nvSpPr>
          <p:cNvPr id="2" name="TextBox 1">
            <a:extLst>
              <a:ext uri="{FF2B5EF4-FFF2-40B4-BE49-F238E27FC236}">
                <a16:creationId xmlns:a16="http://schemas.microsoft.com/office/drawing/2014/main" id="{518F5313-1B7F-AC0E-8702-F5736A3200BF}"/>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97388847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E19BA6F1-B432-C0AC-6E9B-9C9BD2A56F0C}"/>
              </a:ext>
            </a:extLst>
          </p:cNvPr>
          <p:cNvSpPr txBox="1"/>
          <p:nvPr/>
        </p:nvSpPr>
        <p:spPr>
          <a:xfrm>
            <a:off x="1941857" y="454063"/>
            <a:ext cx="8308281" cy="369332"/>
          </a:xfrm>
          <a:prstGeom prst="rect">
            <a:avLst/>
          </a:prstGeom>
          <a:noFill/>
        </p:spPr>
        <p:txBody>
          <a:bodyPr wrap="square">
            <a:spAutoFit/>
          </a:bodyPr>
          <a:lstStyle/>
          <a:p>
            <a:pPr algn="ctr"/>
            <a:r>
              <a:rPr lang="lt-LT" b="1" dirty="0"/>
              <a:t>Turto konfiskavimas: </a:t>
            </a:r>
            <a:r>
              <a:rPr lang="en-US" b="1" dirty="0" err="1"/>
              <a:t>gyventojai</a:t>
            </a:r>
            <a:endParaRPr lang="lt-LT" b="1" dirty="0"/>
          </a:p>
        </p:txBody>
      </p:sp>
      <p:sp>
        <p:nvSpPr>
          <p:cNvPr id="6" name="TextBox 5">
            <a:extLst>
              <a:ext uri="{FF2B5EF4-FFF2-40B4-BE49-F238E27FC236}">
                <a16:creationId xmlns:a16="http://schemas.microsoft.com/office/drawing/2014/main" id="{D3483BC5-F832-1783-B407-65E418277072}"/>
              </a:ext>
            </a:extLst>
          </p:cNvPr>
          <p:cNvSpPr txBox="1"/>
          <p:nvPr/>
        </p:nvSpPr>
        <p:spPr>
          <a:xfrm>
            <a:off x="779203" y="1604515"/>
            <a:ext cx="10633587" cy="2308324"/>
          </a:xfrm>
          <a:prstGeom prst="rect">
            <a:avLst/>
          </a:prstGeom>
          <a:noFill/>
        </p:spPr>
        <p:txBody>
          <a:bodyPr wrap="square" rtlCol="0">
            <a:spAutoFit/>
          </a:bodyPr>
          <a:lstStyle/>
          <a:p>
            <a:pPr marL="285750" indent="-285750">
              <a:buBlip>
                <a:blip r:embed="rId3"/>
              </a:buBlip>
            </a:pPr>
            <a:r>
              <a:rPr lang="en-US" sz="1600" dirty="0"/>
              <a:t>56 % apklaust</a:t>
            </a:r>
            <a:r>
              <a:rPr lang="lt-LT" sz="1600" dirty="0"/>
              <a:t>ų gyventojų yra girdėję apie civilinį turto konfiskavimą. </a:t>
            </a:r>
            <a:r>
              <a:rPr lang="en-US" sz="1600" dirty="0"/>
              <a:t>50 % </a:t>
            </a:r>
            <a:r>
              <a:rPr lang="lt-LT" sz="1600" dirty="0"/>
              <a:t>jų teigia, kad civilinis turto konfiskavimas yra efektyvi teisinė priemonė. </a:t>
            </a:r>
          </a:p>
          <a:p>
            <a:pPr marL="285750" indent="-285750">
              <a:buBlip>
                <a:blip r:embed="rId3"/>
              </a:buBlip>
            </a:pPr>
            <a:endParaRPr lang="lt-LT" sz="1600" dirty="0"/>
          </a:p>
          <a:p>
            <a:pPr marL="285750" indent="-285750">
              <a:buBlip>
                <a:blip r:embed="rId3"/>
              </a:buBlip>
            </a:pPr>
            <a:r>
              <a:rPr lang="en-US" sz="1600" dirty="0"/>
              <a:t>52 % apklaust</a:t>
            </a:r>
            <a:r>
              <a:rPr lang="lt-LT" sz="1600" dirty="0"/>
              <a:t>ųjų yra pastebėję, kuomet valstybės tarnautojas naudojasi prabangiu turtu, kurio negalėjo įsigyti teisėtai. </a:t>
            </a:r>
          </a:p>
          <a:p>
            <a:pPr marL="285750" indent="-285750">
              <a:buBlip>
                <a:blip r:embed="rId3"/>
              </a:buBlip>
            </a:pPr>
            <a:endParaRPr lang="lt-LT" sz="1600" dirty="0"/>
          </a:p>
          <a:p>
            <a:pPr marL="285750" indent="-285750">
              <a:buBlip>
                <a:blip r:embed="rId3"/>
              </a:buBlip>
            </a:pPr>
            <a:r>
              <a:rPr lang="lt-LT" sz="1600" dirty="0"/>
              <a:t>Tik </a:t>
            </a:r>
            <a:r>
              <a:rPr lang="en-US" sz="1600" dirty="0"/>
              <a:t>18 % </a:t>
            </a:r>
            <a:r>
              <a:rPr lang="lt-LT" sz="1600" dirty="0"/>
              <a:t>girdėjo apie išplėstinį turto konfiskavimą, </a:t>
            </a:r>
            <a:r>
              <a:rPr lang="en-US" sz="1600" dirty="0"/>
              <a:t>70 % - </a:t>
            </a:r>
            <a:r>
              <a:rPr lang="lt-LT" sz="1600" dirty="0"/>
              <a:t>negirdėjo.</a:t>
            </a:r>
          </a:p>
          <a:p>
            <a:pPr marL="285750" indent="-285750">
              <a:buBlip>
                <a:blip r:embed="rId3"/>
              </a:buBlip>
            </a:pPr>
            <a:endParaRPr lang="lt-LT" sz="1600" dirty="0"/>
          </a:p>
          <a:p>
            <a:pPr marL="285750" indent="-285750">
              <a:buBlip>
                <a:blip r:embed="rId3"/>
              </a:buBlip>
            </a:pPr>
            <a:r>
              <a:rPr lang="en-US" sz="1600" dirty="0"/>
              <a:t>26 % </a:t>
            </a:r>
            <a:r>
              <a:rPr lang="lt-LT" sz="1600" dirty="0"/>
              <a:t>gyventojų yra girdėję apie papirkinėjimo riziką tarptautiniuose verslo sandoriuose, o </a:t>
            </a:r>
            <a:r>
              <a:rPr lang="en-US" sz="1600" dirty="0"/>
              <a:t>62 % </a:t>
            </a:r>
            <a:r>
              <a:rPr lang="lt-LT" sz="1600" dirty="0"/>
              <a:t>nėra girdėję apie tai. </a:t>
            </a:r>
            <a:r>
              <a:rPr lang="en-US" sz="1600" dirty="0"/>
              <a:t>13 % gird</a:t>
            </a:r>
            <a:r>
              <a:rPr lang="lt-LT" sz="1600" dirty="0"/>
              <a:t>ėjo apie priemones, kurios skirtos siekiant užkirsti kelią šioms tarptautinio papirkinėjimo situacijoms.</a:t>
            </a:r>
          </a:p>
        </p:txBody>
      </p:sp>
      <p:sp>
        <p:nvSpPr>
          <p:cNvPr id="7" name="TextBox 6">
            <a:extLst>
              <a:ext uri="{FF2B5EF4-FFF2-40B4-BE49-F238E27FC236}">
                <a16:creationId xmlns:a16="http://schemas.microsoft.com/office/drawing/2014/main" id="{DBDC606C-06EE-F142-FD42-F823D54AE125}"/>
              </a:ext>
            </a:extLst>
          </p:cNvPr>
          <p:cNvSpPr txBox="1"/>
          <p:nvPr/>
        </p:nvSpPr>
        <p:spPr>
          <a:xfrm>
            <a:off x="0" y="62737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3F2E70DE-671F-BBBE-B6AC-43549A6E445F}"/>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D6068D77-00A4-4C91-227E-A44B1D491BC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4D50C806-9E73-4669-4BDE-6AC3B38C968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D50C5491-055E-25A0-027D-F3F76BEFD7A1}"/>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7EEDF82-F497-A932-4536-E98C32EDDC5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50107255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A32347C-B723-125C-C2FD-C3A41939AFAE}"/>
              </a:ext>
            </a:extLst>
          </p:cNvPr>
          <p:cNvSpPr txBox="1"/>
          <p:nvPr/>
        </p:nvSpPr>
        <p:spPr>
          <a:xfrm>
            <a:off x="2262383" y="5613033"/>
            <a:ext cx="7331971" cy="523220"/>
          </a:xfrm>
          <a:prstGeom prst="rect">
            <a:avLst/>
          </a:prstGeom>
          <a:noFill/>
        </p:spPr>
        <p:txBody>
          <a:bodyPr wrap="square">
            <a:spAutoFit/>
          </a:bodyPr>
          <a:lstStyle/>
          <a:p>
            <a:pPr algn="just"/>
            <a:r>
              <a:rPr lang="lt-LT" sz="1400" i="1" dirty="0"/>
              <a:t>19. Ar esate girdėję apie civilinį turto konfiskavimą? Skliausteliuose pateikti 2022 m. duomenys.</a:t>
            </a:r>
          </a:p>
          <a:p>
            <a:pPr algn="just"/>
            <a:r>
              <a:rPr lang="lt-LT" sz="1400" i="1" dirty="0"/>
              <a:t>20. Civilinis turto konfiskavimas – tai?</a:t>
            </a:r>
          </a:p>
        </p:txBody>
      </p:sp>
      <p:sp>
        <p:nvSpPr>
          <p:cNvPr id="6" name="TextBox 5">
            <a:extLst>
              <a:ext uri="{FF2B5EF4-FFF2-40B4-BE49-F238E27FC236}">
                <a16:creationId xmlns:a16="http://schemas.microsoft.com/office/drawing/2014/main" id="{F2BAD216-AE97-200A-BA6E-1DB3B56E6726}"/>
              </a:ext>
            </a:extLst>
          </p:cNvPr>
          <p:cNvSpPr txBox="1"/>
          <p:nvPr/>
        </p:nvSpPr>
        <p:spPr>
          <a:xfrm>
            <a:off x="0" y="62808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Diagrama 6">
            <a:extLst>
              <a:ext uri="{FF2B5EF4-FFF2-40B4-BE49-F238E27FC236}">
                <a16:creationId xmlns:a16="http://schemas.microsoft.com/office/drawing/2014/main" id="{683B8422-9E6B-0920-69F1-F2D4F6686806}"/>
              </a:ext>
            </a:extLst>
          </p:cNvPr>
          <p:cNvGraphicFramePr>
            <a:graphicFrameLocks/>
          </p:cNvGraphicFramePr>
          <p:nvPr>
            <p:extLst>
              <p:ext uri="{D42A27DB-BD31-4B8C-83A1-F6EECF244321}">
                <p14:modId xmlns:p14="http://schemas.microsoft.com/office/powerpoint/2010/main" val="2781316975"/>
              </p:ext>
            </p:extLst>
          </p:nvPr>
        </p:nvGraphicFramePr>
        <p:xfrm>
          <a:off x="226005" y="278465"/>
          <a:ext cx="6135592" cy="50766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Diagrama 1">
            <a:extLst>
              <a:ext uri="{FF2B5EF4-FFF2-40B4-BE49-F238E27FC236}">
                <a16:creationId xmlns:a16="http://schemas.microsoft.com/office/drawing/2014/main" id="{81CCB576-7333-590C-AF1B-E2C03BAF5D20}"/>
              </a:ext>
            </a:extLst>
          </p:cNvPr>
          <p:cNvGraphicFramePr>
            <a:graphicFrameLocks/>
          </p:cNvGraphicFramePr>
          <p:nvPr>
            <p:extLst>
              <p:ext uri="{D42A27DB-BD31-4B8C-83A1-F6EECF244321}">
                <p14:modId xmlns:p14="http://schemas.microsoft.com/office/powerpoint/2010/main" val="3889907409"/>
              </p:ext>
            </p:extLst>
          </p:nvPr>
        </p:nvGraphicFramePr>
        <p:xfrm>
          <a:off x="6264322" y="235206"/>
          <a:ext cx="5927678" cy="51793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6750565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A93C9D64-24B8-BCE8-0241-1541C3B04A96}"/>
              </a:ext>
            </a:extLst>
          </p:cNvPr>
          <p:cNvSpPr txBox="1"/>
          <p:nvPr/>
        </p:nvSpPr>
        <p:spPr>
          <a:xfrm>
            <a:off x="404196" y="5060378"/>
            <a:ext cx="11383606" cy="523220"/>
          </a:xfrm>
          <a:prstGeom prst="rect">
            <a:avLst/>
          </a:prstGeom>
          <a:noFill/>
        </p:spPr>
        <p:txBody>
          <a:bodyPr wrap="square">
            <a:spAutoFit/>
          </a:bodyPr>
          <a:lstStyle/>
          <a:p>
            <a:pPr algn="just"/>
            <a:r>
              <a:rPr lang="lt-LT" sz="1400" i="1" dirty="0"/>
              <a:t>21. Ar esate pastebėję, kad valstybės tarnautojas ar jam prilygintas asmuo naudotųsi prabangiu ar itin didelės vertės turtu, kurio negalėjo įgyti teisėtai gautomis pajamomis?</a:t>
            </a:r>
            <a:r>
              <a:rPr lang="en-US" sz="1400" i="1" dirty="0"/>
              <a:t> </a:t>
            </a:r>
            <a:r>
              <a:rPr lang="en-US" sz="1400" i="1" dirty="0" err="1"/>
              <a:t>Skliausteliuose</a:t>
            </a:r>
            <a:r>
              <a:rPr lang="en-US" sz="1400" i="1" dirty="0"/>
              <a:t> </a:t>
            </a:r>
            <a:r>
              <a:rPr lang="en-US" sz="1400" i="1" dirty="0" err="1"/>
              <a:t>pateikti</a:t>
            </a:r>
            <a:r>
              <a:rPr lang="en-US" sz="1400" i="1" dirty="0"/>
              <a:t> 2022 m. </a:t>
            </a:r>
            <a:r>
              <a:rPr lang="en-US" sz="1400" i="1" dirty="0" err="1"/>
              <a:t>duomenys</a:t>
            </a:r>
            <a:r>
              <a:rPr lang="en-US" sz="1400" i="1" dirty="0"/>
              <a:t>.</a:t>
            </a:r>
            <a:endParaRPr lang="lt-LT" sz="1400" i="1" dirty="0"/>
          </a:p>
        </p:txBody>
      </p:sp>
      <p:sp>
        <p:nvSpPr>
          <p:cNvPr id="2" name="TextBox 1">
            <a:extLst>
              <a:ext uri="{FF2B5EF4-FFF2-40B4-BE49-F238E27FC236}">
                <a16:creationId xmlns:a16="http://schemas.microsoft.com/office/drawing/2014/main" id="{3232C70E-90F1-0169-7FE3-AD94895B5CD5}"/>
              </a:ext>
            </a:extLst>
          </p:cNvPr>
          <p:cNvSpPr txBox="1"/>
          <p:nvPr/>
        </p:nvSpPr>
        <p:spPr>
          <a:xfrm>
            <a:off x="0" y="62808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0E5F6E80-D970-A49C-7A77-B1AACC237F50}"/>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D8C799EE-4C21-80A9-DEFE-ABF398E5B191}"/>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2D97E6B-DC0F-FC4D-6189-168589ABB8F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4F03A787-C18B-9A73-EB4B-8A02ABE6A2BC}"/>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ACDC39C8-F397-E31B-0A1C-E718C74D129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E2504F0F-48A4-DEDF-2618-A7772C7987F8}"/>
              </a:ext>
            </a:extLst>
          </p:cNvPr>
          <p:cNvGraphicFramePr>
            <a:graphicFrameLocks/>
          </p:cNvGraphicFramePr>
          <p:nvPr>
            <p:extLst>
              <p:ext uri="{D42A27DB-BD31-4B8C-83A1-F6EECF244321}">
                <p14:modId xmlns:p14="http://schemas.microsoft.com/office/powerpoint/2010/main" val="3462219982"/>
              </p:ext>
            </p:extLst>
          </p:nvPr>
        </p:nvGraphicFramePr>
        <p:xfrm>
          <a:off x="1442472" y="749881"/>
          <a:ext cx="9648315" cy="419053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14081100"/>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A93C9D64-24B8-BCE8-0241-1541C3B04A96}"/>
              </a:ext>
            </a:extLst>
          </p:cNvPr>
          <p:cNvSpPr txBox="1"/>
          <p:nvPr/>
        </p:nvSpPr>
        <p:spPr>
          <a:xfrm>
            <a:off x="3975227" y="5311100"/>
            <a:ext cx="4241546" cy="307777"/>
          </a:xfrm>
          <a:prstGeom prst="rect">
            <a:avLst/>
          </a:prstGeom>
          <a:noFill/>
        </p:spPr>
        <p:txBody>
          <a:bodyPr wrap="square">
            <a:spAutoFit/>
          </a:bodyPr>
          <a:lstStyle/>
          <a:p>
            <a:pPr algn="just"/>
            <a:r>
              <a:rPr lang="en-US" sz="1400" i="1" dirty="0"/>
              <a:t>22. </a:t>
            </a:r>
            <a:r>
              <a:rPr lang="lt-LT" sz="1400" i="1" dirty="0"/>
              <a:t>Ar esate girdėję apie išplėstinį turto konfiskavimą?</a:t>
            </a:r>
          </a:p>
        </p:txBody>
      </p:sp>
      <p:sp>
        <p:nvSpPr>
          <p:cNvPr id="4" name="TextBox 3">
            <a:extLst>
              <a:ext uri="{FF2B5EF4-FFF2-40B4-BE49-F238E27FC236}">
                <a16:creationId xmlns:a16="http://schemas.microsoft.com/office/drawing/2014/main" id="{4190792F-E865-24BB-7945-2C46E12270B0}"/>
              </a:ext>
            </a:extLst>
          </p:cNvPr>
          <p:cNvSpPr txBox="1"/>
          <p:nvPr/>
        </p:nvSpPr>
        <p:spPr>
          <a:xfrm>
            <a:off x="0" y="62808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9E300959-3A72-B529-6DF1-A1914DC227A0}"/>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C0318F51-DFB1-C004-EC1E-5C51B8E2F330}"/>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EFDE987-05A9-7D98-F130-4A6C89846AF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F0005B01-15F0-DA8F-2BA4-1976712ABFB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FDC0B887-F1D3-9019-7552-9D9B286C024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80C436FA-567B-6801-DEF0-BD16813CE806}"/>
              </a:ext>
            </a:extLst>
          </p:cNvPr>
          <p:cNvGraphicFramePr>
            <a:graphicFrameLocks/>
          </p:cNvGraphicFramePr>
          <p:nvPr>
            <p:extLst>
              <p:ext uri="{D42A27DB-BD31-4B8C-83A1-F6EECF244321}">
                <p14:modId xmlns:p14="http://schemas.microsoft.com/office/powerpoint/2010/main" val="2967586703"/>
              </p:ext>
            </p:extLst>
          </p:nvPr>
        </p:nvGraphicFramePr>
        <p:xfrm>
          <a:off x="1804497" y="577109"/>
          <a:ext cx="8738639" cy="456618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88901151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7" y="1768929"/>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p>
          <a:p>
            <a:pPr marL="285750" indent="-285750" algn="just">
              <a:buBlip>
                <a:blip r:embed="rId4"/>
              </a:buBlip>
            </a:pPr>
            <a:endParaRPr lang="en-US" spc="72" dirty="0"/>
          </a:p>
        </p:txBody>
      </p:sp>
      <p:sp>
        <p:nvSpPr>
          <p:cNvPr id="9" name="TextBox 8">
            <a:extLst>
              <a:ext uri="{FF2B5EF4-FFF2-40B4-BE49-F238E27FC236}">
                <a16:creationId xmlns:a16="http://schemas.microsoft.com/office/drawing/2014/main" id="{02D516E0-743E-A110-543A-6EB50D9D720D}"/>
              </a:ext>
            </a:extLst>
          </p:cNvPr>
          <p:cNvSpPr txBox="1"/>
          <p:nvPr/>
        </p:nvSpPr>
        <p:spPr>
          <a:xfrm>
            <a:off x="434723" y="2201681"/>
            <a:ext cx="11322552" cy="2400657"/>
          </a:xfrm>
          <a:prstGeom prst="rect">
            <a:avLst/>
          </a:prstGeom>
          <a:noFill/>
        </p:spPr>
        <p:txBody>
          <a:bodyPr wrap="square" rtlCol="0">
            <a:spAutoFit/>
          </a:bodyPr>
          <a:lstStyle/>
          <a:p>
            <a:pPr marL="285750" indent="-285750" algn="just">
              <a:buBlip>
                <a:blip r:embed="rId4"/>
              </a:buBlip>
            </a:pPr>
            <a:r>
              <a:rPr lang="en-US" sz="1600" dirty="0">
                <a:solidFill>
                  <a:srgbClr val="000000"/>
                </a:solidFill>
              </a:rPr>
              <a:t>24</a:t>
            </a:r>
            <a:r>
              <a:rPr lang="lt-LT" sz="1600" dirty="0">
                <a:solidFill>
                  <a:srgbClr val="000000"/>
                </a:solidFill>
              </a:rPr>
              <a:t>% apklaustų įmonės vadovų teigia, kad korupcija – labai rimta šalies problema.</a:t>
            </a:r>
            <a:r>
              <a:rPr lang="en-US" sz="1600" dirty="0">
                <a:solidFill>
                  <a:srgbClr val="000000"/>
                </a:solidFill>
              </a:rPr>
              <a:t> 2022 m.</a:t>
            </a:r>
            <a:r>
              <a:rPr lang="lt-LT" sz="1600" dirty="0">
                <a:solidFill>
                  <a:srgbClr val="000000"/>
                </a:solidFill>
              </a:rPr>
              <a:t> šis rodiklis taip pat siekė</a:t>
            </a:r>
            <a:r>
              <a:rPr lang="en-US" sz="1600" dirty="0">
                <a:solidFill>
                  <a:srgbClr val="000000"/>
                </a:solidFill>
              </a:rPr>
              <a:t> 24% (</a:t>
            </a:r>
            <a:r>
              <a:rPr lang="lt-LT" altLang="en-US" sz="1600" dirty="0"/>
              <a:t>2021 m. – 26%, 2020 m. – 30%, 2019 m. – 32%, 2018 m. – 27</a:t>
            </a:r>
            <a:r>
              <a:rPr lang="lt-LT" altLang="en-US" sz="1600" dirty="0">
                <a:cs typeface="Times New Roman" panose="02020603050405020304" pitchFamily="18" charset="0"/>
              </a:rPr>
              <a:t>%, </a:t>
            </a:r>
            <a:r>
              <a:rPr lang="lt-LT" altLang="en-US" sz="1600" dirty="0"/>
              <a:t>2016 m. - 35%, 2014 m. – 30%, 2011 m. – 39%, 2007 – 34%). </a:t>
            </a:r>
            <a:endParaRPr lang="lt-LT" sz="1600" dirty="0">
              <a:solidFill>
                <a:srgbClr val="000000"/>
              </a:solidFill>
            </a:endParaRPr>
          </a:p>
          <a:p>
            <a:pPr algn="just"/>
            <a:endParaRPr lang="lt-LT" sz="1600" dirty="0">
              <a:solidFill>
                <a:srgbClr val="000000"/>
              </a:solidFill>
            </a:endParaRPr>
          </a:p>
          <a:p>
            <a:pPr marL="285750" indent="-285750" algn="just">
              <a:buBlip>
                <a:blip r:embed="rId4"/>
              </a:buBlip>
            </a:pPr>
            <a:r>
              <a:rPr lang="lt-LT" sz="1600" dirty="0">
                <a:solidFill>
                  <a:srgbClr val="000000"/>
                </a:solidFill>
              </a:rPr>
              <a:t>Tarp aktualiausių verslo vystymosi problemų, korupcija užėmė </a:t>
            </a:r>
            <a:r>
              <a:rPr lang="en-US" sz="1600" dirty="0">
                <a:solidFill>
                  <a:srgbClr val="000000"/>
                </a:solidFill>
              </a:rPr>
              <a:t>9-</a:t>
            </a:r>
            <a:r>
              <a:rPr lang="lt-LT" sz="1600" dirty="0" err="1">
                <a:solidFill>
                  <a:srgbClr val="000000"/>
                </a:solidFill>
              </a:rPr>
              <a:t>ąją</a:t>
            </a:r>
            <a:r>
              <a:rPr lang="en-US" sz="1600" dirty="0">
                <a:solidFill>
                  <a:srgbClr val="000000"/>
                </a:solidFill>
              </a:rPr>
              <a:t> </a:t>
            </a:r>
            <a:r>
              <a:rPr lang="lt-LT" sz="1600" dirty="0">
                <a:solidFill>
                  <a:srgbClr val="000000"/>
                </a:solidFill>
              </a:rPr>
              <a:t>vietą</a:t>
            </a:r>
            <a:r>
              <a:rPr lang="en-US" sz="1600" dirty="0">
                <a:solidFill>
                  <a:srgbClr val="000000"/>
                </a:solidFill>
              </a:rPr>
              <a:t>:</a:t>
            </a:r>
            <a:r>
              <a:rPr lang="lt-LT" sz="1600" dirty="0">
                <a:solidFill>
                  <a:srgbClr val="000000"/>
                </a:solidFill>
              </a:rPr>
              <a:t> </a:t>
            </a:r>
            <a:r>
              <a:rPr lang="en-US" sz="1600" dirty="0">
                <a:solidFill>
                  <a:srgbClr val="000000"/>
                </a:solidFill>
              </a:rPr>
              <a:t>10 % </a:t>
            </a:r>
            <a:r>
              <a:rPr lang="lt-LT" sz="1600" dirty="0">
                <a:solidFill>
                  <a:srgbClr val="000000"/>
                </a:solidFill>
              </a:rPr>
              <a:t>respondentų </a:t>
            </a:r>
            <a:r>
              <a:rPr lang="en-US" sz="1600" dirty="0" err="1">
                <a:solidFill>
                  <a:srgbClr val="000000"/>
                </a:solidFill>
              </a:rPr>
              <a:t>nurod</a:t>
            </a:r>
            <a:r>
              <a:rPr lang="lt-LT" sz="1600" dirty="0">
                <a:solidFill>
                  <a:srgbClr val="000000"/>
                </a:solidFill>
              </a:rPr>
              <a:t>ė, kad korupcija yra labai didelė problema jų verslo vystymui. Praeitų metų tyrimo duomenimis, korupciją, kaip labai didelę problemą verslui, nurodė </a:t>
            </a:r>
            <a:r>
              <a:rPr lang="en-US" sz="1600" dirty="0">
                <a:solidFill>
                  <a:srgbClr val="000000"/>
                </a:solidFill>
              </a:rPr>
              <a:t>9 % </a:t>
            </a:r>
            <a:r>
              <a:rPr lang="lt-LT" sz="1600" dirty="0">
                <a:solidFill>
                  <a:srgbClr val="000000"/>
                </a:solidFill>
              </a:rPr>
              <a:t>įmonių vadovų. </a:t>
            </a:r>
            <a:r>
              <a:rPr lang="lt-LT" altLang="en-US" sz="1600" dirty="0"/>
              <a:t>2021 m. </a:t>
            </a:r>
            <a:r>
              <a:rPr lang="en-US" altLang="en-US" sz="1600" dirty="0" err="1"/>
              <a:t>korupcij</a:t>
            </a:r>
            <a:r>
              <a:rPr lang="lt-LT" altLang="en-US" sz="1600" dirty="0"/>
              <a:t>ą, kaip labai rimtą problemą verslui, paminėjo 7%</a:t>
            </a:r>
            <a:r>
              <a:rPr lang="en-US" altLang="en-US" sz="1600" dirty="0"/>
              <a:t>.</a:t>
            </a:r>
            <a:endParaRPr lang="lt-LT" sz="1600" dirty="0">
              <a:solidFill>
                <a:srgbClr val="000000"/>
              </a:solidFill>
            </a:endParaRPr>
          </a:p>
          <a:p>
            <a:pPr marL="285750" indent="-285750" algn="just">
              <a:buBlip>
                <a:blip r:embed="rId4"/>
              </a:buBlip>
            </a:pPr>
            <a:endParaRPr lang="lt-LT" spc="72" dirty="0">
              <a:solidFill>
                <a:srgbClr val="333333"/>
              </a:solidFill>
            </a:endParaRPr>
          </a:p>
          <a:p>
            <a:pPr marL="285750" indent="-285750">
              <a:buBlip>
                <a:blip r:embed="rId4"/>
              </a:buBlip>
            </a:pPr>
            <a:endParaRPr lang="lt-LT" dirty="0"/>
          </a:p>
          <a:p>
            <a:pPr marL="285750" indent="-285750">
              <a:buBlip>
                <a:blip r:embed="rId4"/>
              </a:buBlip>
            </a:pPr>
            <a:endParaRPr lang="lt-LT" dirty="0"/>
          </a:p>
        </p:txBody>
      </p:sp>
      <p:sp>
        <p:nvSpPr>
          <p:cNvPr id="10" name="TextBox 8">
            <a:extLst>
              <a:ext uri="{FF2B5EF4-FFF2-40B4-BE49-F238E27FC236}">
                <a16:creationId xmlns:a16="http://schemas.microsoft.com/office/drawing/2014/main" id="{DA00DE12-99F2-29EF-CAF5-7791B51E5B8D}"/>
              </a:ext>
            </a:extLst>
          </p:cNvPr>
          <p:cNvSpPr txBox="1"/>
          <p:nvPr/>
        </p:nvSpPr>
        <p:spPr>
          <a:xfrm>
            <a:off x="0" y="631963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01BE2320-3E09-6198-C7D9-7E4D6B0B4889}"/>
              </a:ext>
            </a:extLst>
          </p:cNvPr>
          <p:cNvSpPr txBox="1"/>
          <p:nvPr/>
        </p:nvSpPr>
        <p:spPr>
          <a:xfrm>
            <a:off x="3891114" y="421128"/>
            <a:ext cx="4633453" cy="369332"/>
          </a:xfrm>
          <a:prstGeom prst="rect">
            <a:avLst/>
          </a:prstGeom>
          <a:noFill/>
        </p:spPr>
        <p:txBody>
          <a:bodyPr wrap="square" rtlCol="0">
            <a:spAutoFit/>
          </a:bodyPr>
          <a:lstStyle/>
          <a:p>
            <a:r>
              <a:rPr lang="en-US" b="1" dirty="0"/>
              <a:t>Korupcija tarp kit</a:t>
            </a:r>
            <a:r>
              <a:rPr lang="lt-LT" b="1" dirty="0"/>
              <a:t>ų problemų: įmonių vadovai</a:t>
            </a:r>
          </a:p>
        </p:txBody>
      </p:sp>
    </p:spTree>
    <p:extLst>
      <p:ext uri="{BB962C8B-B14F-4D97-AF65-F5344CB8AC3E}">
        <p14:creationId xmlns:p14="http://schemas.microsoft.com/office/powerpoint/2010/main" val="416054534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A32347C-B723-125C-C2FD-C3A41939AFAE}"/>
              </a:ext>
            </a:extLst>
          </p:cNvPr>
          <p:cNvSpPr txBox="1"/>
          <p:nvPr/>
        </p:nvSpPr>
        <p:spPr>
          <a:xfrm>
            <a:off x="397327" y="4844773"/>
            <a:ext cx="11506204" cy="954107"/>
          </a:xfrm>
          <a:prstGeom prst="rect">
            <a:avLst/>
          </a:prstGeom>
          <a:noFill/>
        </p:spPr>
        <p:txBody>
          <a:bodyPr wrap="square">
            <a:spAutoFit/>
          </a:bodyPr>
          <a:lstStyle/>
          <a:p>
            <a:pPr algn="just"/>
            <a:r>
              <a:rPr lang="lt-LT" sz="1400" i="1" dirty="0"/>
              <a:t>Skliausteliuose pateikti 2022 m. duomenys.</a:t>
            </a:r>
          </a:p>
          <a:p>
            <a:pPr algn="just"/>
            <a:r>
              <a:rPr lang="en-US" sz="1400" i="1" dirty="0"/>
              <a:t>31</a:t>
            </a:r>
            <a:r>
              <a:rPr lang="lt-LT" sz="1400" i="1" dirty="0"/>
              <a:t>. Ar Jums teko girdėti apie papirkinėjimo riziką tarptautiniuose verslo sandoriuose, t. y., kuomet vienos valstybės verslininkas paperka kitos užsienio valstybės tarnautoją ar pareigūną, siekdamas naudos savo verslui?</a:t>
            </a:r>
          </a:p>
          <a:p>
            <a:r>
              <a:rPr lang="en-US" sz="1400" i="1" dirty="0"/>
              <a:t>32</a:t>
            </a:r>
            <a:r>
              <a:rPr lang="lt-LT" sz="1400" i="1" dirty="0"/>
              <a:t>. Ar Jūs girdėjote apie priemones, kurios yra vykdomos mūsų valstybėje, siekiant užkirsti kelią šioms tarptautinio papirkinėjimo situacijoms? </a:t>
            </a:r>
          </a:p>
        </p:txBody>
      </p:sp>
      <p:sp>
        <p:nvSpPr>
          <p:cNvPr id="7" name="TextBox 6">
            <a:extLst>
              <a:ext uri="{FF2B5EF4-FFF2-40B4-BE49-F238E27FC236}">
                <a16:creationId xmlns:a16="http://schemas.microsoft.com/office/drawing/2014/main" id="{1AD017BD-3F00-4D62-DADB-E3BAB0691F8D}"/>
              </a:ext>
            </a:extLst>
          </p:cNvPr>
          <p:cNvSpPr txBox="1"/>
          <p:nvPr/>
        </p:nvSpPr>
        <p:spPr>
          <a:xfrm>
            <a:off x="0" y="62808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9FAD18D9-D2C1-488E-536B-D60F66B69BAA}"/>
              </a:ext>
            </a:extLst>
          </p:cNvPr>
          <p:cNvGraphicFramePr>
            <a:graphicFrameLocks/>
          </p:cNvGraphicFramePr>
          <p:nvPr>
            <p:extLst>
              <p:ext uri="{D42A27DB-BD31-4B8C-83A1-F6EECF244321}">
                <p14:modId xmlns:p14="http://schemas.microsoft.com/office/powerpoint/2010/main" val="2734252537"/>
              </p:ext>
            </p:extLst>
          </p:nvPr>
        </p:nvGraphicFramePr>
        <p:xfrm>
          <a:off x="-92385" y="230871"/>
          <a:ext cx="6070075" cy="46139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Diagrama 8">
            <a:extLst>
              <a:ext uri="{FF2B5EF4-FFF2-40B4-BE49-F238E27FC236}">
                <a16:creationId xmlns:a16="http://schemas.microsoft.com/office/drawing/2014/main" id="{9FAD18D9-D2C1-488E-536B-D60F66B69BAA}"/>
              </a:ext>
            </a:extLst>
          </p:cNvPr>
          <p:cNvGraphicFramePr>
            <a:graphicFrameLocks/>
          </p:cNvGraphicFramePr>
          <p:nvPr>
            <p:extLst>
              <p:ext uri="{D42A27DB-BD31-4B8C-83A1-F6EECF244321}">
                <p14:modId xmlns:p14="http://schemas.microsoft.com/office/powerpoint/2010/main" val="1321695066"/>
              </p:ext>
            </p:extLst>
          </p:nvPr>
        </p:nvGraphicFramePr>
        <p:xfrm>
          <a:off x="6049807" y="230871"/>
          <a:ext cx="6070075" cy="46139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1970565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E19BA6F1-B432-C0AC-6E9B-9C9BD2A56F0C}"/>
              </a:ext>
            </a:extLst>
          </p:cNvPr>
          <p:cNvSpPr txBox="1"/>
          <p:nvPr/>
        </p:nvSpPr>
        <p:spPr>
          <a:xfrm>
            <a:off x="1941857" y="454063"/>
            <a:ext cx="8308281" cy="369332"/>
          </a:xfrm>
          <a:prstGeom prst="rect">
            <a:avLst/>
          </a:prstGeom>
          <a:noFill/>
        </p:spPr>
        <p:txBody>
          <a:bodyPr wrap="square">
            <a:spAutoFit/>
          </a:bodyPr>
          <a:lstStyle/>
          <a:p>
            <a:pPr algn="ctr"/>
            <a:r>
              <a:rPr lang="lt-LT" b="1" dirty="0"/>
              <a:t>Turto konfiskavimas: įmonių vadovai</a:t>
            </a:r>
          </a:p>
        </p:txBody>
      </p:sp>
      <p:sp>
        <p:nvSpPr>
          <p:cNvPr id="6" name="TextBox 5">
            <a:extLst>
              <a:ext uri="{FF2B5EF4-FFF2-40B4-BE49-F238E27FC236}">
                <a16:creationId xmlns:a16="http://schemas.microsoft.com/office/drawing/2014/main" id="{D3483BC5-F832-1783-B407-65E418277072}"/>
              </a:ext>
            </a:extLst>
          </p:cNvPr>
          <p:cNvSpPr txBox="1"/>
          <p:nvPr/>
        </p:nvSpPr>
        <p:spPr>
          <a:xfrm>
            <a:off x="779203" y="1551948"/>
            <a:ext cx="10633587" cy="2800767"/>
          </a:xfrm>
          <a:prstGeom prst="rect">
            <a:avLst/>
          </a:prstGeom>
          <a:noFill/>
        </p:spPr>
        <p:txBody>
          <a:bodyPr wrap="square" rtlCol="0">
            <a:spAutoFit/>
          </a:bodyPr>
          <a:lstStyle/>
          <a:p>
            <a:pPr marL="285750" indent="-285750">
              <a:buBlip>
                <a:blip r:embed="rId3"/>
              </a:buBlip>
            </a:pPr>
            <a:r>
              <a:rPr lang="en-US" sz="1600" dirty="0"/>
              <a:t>63 </a:t>
            </a:r>
            <a:r>
              <a:rPr lang="lt-LT" sz="1600" dirty="0"/>
              <a:t>% apklaustų įmonių vadovų yra girdėję apie civilinį turto konfiskavimą. </a:t>
            </a:r>
            <a:r>
              <a:rPr lang="en-US" sz="1600" dirty="0"/>
              <a:t>53</a:t>
            </a:r>
            <a:r>
              <a:rPr lang="lt-LT" sz="1600" dirty="0"/>
              <a:t> % įmonių vadovų teigia, kad civilinis turto konfiskavimas yra efektyvi teisinė priemonė, atgrasanti nuo korupcinio pobūdžio teisės pažeidimų darymo. </a:t>
            </a:r>
            <a:r>
              <a:rPr lang="en-US" sz="1600" dirty="0"/>
              <a:t>15</a:t>
            </a:r>
            <a:r>
              <a:rPr lang="lt-LT" sz="1600" dirty="0"/>
              <a:t> % mano, kad tai yra neefektyvi priemonė.</a:t>
            </a:r>
          </a:p>
          <a:p>
            <a:pPr marL="285750" indent="-285750">
              <a:buBlip>
                <a:blip r:embed="rId3"/>
              </a:buBlip>
            </a:pPr>
            <a:endParaRPr lang="lt-LT" sz="1600" dirty="0"/>
          </a:p>
          <a:p>
            <a:pPr marL="285750" indent="-285750">
              <a:buBlip>
                <a:blip r:embed="rId3"/>
              </a:buBlip>
            </a:pPr>
            <a:r>
              <a:rPr lang="en-US" sz="1600" dirty="0"/>
              <a:t>39</a:t>
            </a:r>
            <a:r>
              <a:rPr lang="lt-LT" sz="1600" dirty="0"/>
              <a:t> % apklaustųjų yra pastebėję, kuomet valstybės tarnautojas naudojasi prabangiu turtu, kurio negalėjo įsigyti teisėtai. </a:t>
            </a:r>
            <a:r>
              <a:rPr lang="en-US" sz="1600" dirty="0" err="1"/>
              <a:t>Praeit</a:t>
            </a:r>
            <a:r>
              <a:rPr lang="lt-LT" sz="1600" dirty="0" err="1"/>
              <a:t>ais</a:t>
            </a:r>
            <a:r>
              <a:rPr lang="lt-LT" sz="1600" dirty="0"/>
              <a:t> metais šis rodiklis siekė </a:t>
            </a:r>
            <a:r>
              <a:rPr lang="en-US" sz="1600" dirty="0"/>
              <a:t>40 %.</a:t>
            </a:r>
            <a:endParaRPr lang="lt-LT" sz="1600" dirty="0"/>
          </a:p>
          <a:p>
            <a:pPr marL="285750" indent="-285750">
              <a:buBlip>
                <a:blip r:embed="rId3"/>
              </a:buBlip>
            </a:pPr>
            <a:endParaRPr lang="lt-LT" sz="1600" dirty="0"/>
          </a:p>
          <a:p>
            <a:pPr marL="285750" indent="-285750">
              <a:buBlip>
                <a:blip r:embed="rId3"/>
              </a:buBlip>
            </a:pPr>
            <a:r>
              <a:rPr lang="en-US" sz="1600" dirty="0"/>
              <a:t>31</a:t>
            </a:r>
            <a:r>
              <a:rPr lang="lt-LT" sz="1600" dirty="0"/>
              <a:t> % girdėjo apie išplėstinį turto konfiskavimą, </a:t>
            </a:r>
            <a:r>
              <a:rPr lang="en-US" sz="1600" dirty="0"/>
              <a:t>o 59</a:t>
            </a:r>
            <a:r>
              <a:rPr lang="lt-LT" sz="1600" dirty="0"/>
              <a:t> % - negirdėjo.</a:t>
            </a:r>
          </a:p>
          <a:p>
            <a:pPr marL="285750" indent="-285750">
              <a:buBlip>
                <a:blip r:embed="rId3"/>
              </a:buBlip>
            </a:pPr>
            <a:endParaRPr lang="lt-LT" sz="1600" dirty="0"/>
          </a:p>
          <a:p>
            <a:pPr marL="285750" indent="-285750">
              <a:buBlip>
                <a:blip r:embed="rId3"/>
              </a:buBlip>
            </a:pPr>
            <a:r>
              <a:rPr lang="en-US" sz="1600" dirty="0"/>
              <a:t>37</a:t>
            </a:r>
            <a:r>
              <a:rPr lang="lt-LT" sz="1600" dirty="0"/>
              <a:t> % įmonių vadovų yra girdėję apie papirkinėjimo riziką tarptautiniuose verslo sandoriuose, o </a:t>
            </a:r>
            <a:r>
              <a:rPr lang="en-US" sz="1600" dirty="0"/>
              <a:t>5</a:t>
            </a:r>
            <a:r>
              <a:rPr lang="lt-LT" sz="1600" dirty="0"/>
              <a:t>2 % nėra girdėję apie tai. </a:t>
            </a:r>
            <a:r>
              <a:rPr lang="en-US" sz="1600" dirty="0"/>
              <a:t>22</a:t>
            </a:r>
            <a:r>
              <a:rPr lang="lt-LT" sz="1600" dirty="0"/>
              <a:t> % girdėjo apie priemones, kurios skirtos siekiant užkirsti kelią šioms tarptautinio papirkinėjimo situacijoms.</a:t>
            </a:r>
          </a:p>
        </p:txBody>
      </p:sp>
      <p:sp>
        <p:nvSpPr>
          <p:cNvPr id="2" name="TextBox 1">
            <a:extLst>
              <a:ext uri="{FF2B5EF4-FFF2-40B4-BE49-F238E27FC236}">
                <a16:creationId xmlns:a16="http://schemas.microsoft.com/office/drawing/2014/main" id="{101B697E-9044-7C03-C5DE-9D17D6CC8508}"/>
              </a:ext>
            </a:extLst>
          </p:cNvPr>
          <p:cNvSpPr txBox="1"/>
          <p:nvPr/>
        </p:nvSpPr>
        <p:spPr>
          <a:xfrm>
            <a:off x="0" y="62808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B84F449D-4D6E-E757-0DE3-41DBB18D9126}"/>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1A6420B1-4FA1-9598-F894-EDEF12038178}"/>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2588419-DF4C-2930-7071-17E1C6B0E7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55D34676-2D16-40EE-45CF-D3B637D340AF}"/>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66F40E5F-D033-7A54-1D7A-0AC61871DDA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88840021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96FEF05C-BCC4-9E52-73E9-20F4B6A5F416}"/>
              </a:ext>
            </a:extLst>
          </p:cNvPr>
          <p:cNvSpPr txBox="1"/>
          <p:nvPr/>
        </p:nvSpPr>
        <p:spPr>
          <a:xfrm>
            <a:off x="4047969" y="5737140"/>
            <a:ext cx="4096061" cy="523220"/>
          </a:xfrm>
          <a:prstGeom prst="rect">
            <a:avLst/>
          </a:prstGeom>
          <a:noFill/>
        </p:spPr>
        <p:txBody>
          <a:bodyPr wrap="square">
            <a:spAutoFit/>
          </a:bodyPr>
          <a:lstStyle/>
          <a:p>
            <a:r>
              <a:rPr lang="lt-LT" sz="1400" i="1" dirty="0"/>
              <a:t>27. Ar esate girdėję apie civilinį turto konfiskavimą?</a:t>
            </a:r>
          </a:p>
          <a:p>
            <a:r>
              <a:rPr lang="lt-LT" sz="1400" i="1" dirty="0"/>
              <a:t>28. Civilinis turto konfiskavimas – tai</a:t>
            </a:r>
            <a:r>
              <a:rPr lang="en-US" sz="1400" i="1" dirty="0"/>
              <a:t>?</a:t>
            </a:r>
            <a:endParaRPr lang="lt-LT" sz="1400" i="1" dirty="0"/>
          </a:p>
        </p:txBody>
      </p:sp>
      <p:sp>
        <p:nvSpPr>
          <p:cNvPr id="8" name="TextBox 7">
            <a:extLst>
              <a:ext uri="{FF2B5EF4-FFF2-40B4-BE49-F238E27FC236}">
                <a16:creationId xmlns:a16="http://schemas.microsoft.com/office/drawing/2014/main" id="{44C83F71-C386-3A33-22F0-2C9251B43886}"/>
              </a:ext>
            </a:extLst>
          </p:cNvPr>
          <p:cNvSpPr txBox="1"/>
          <p:nvPr/>
        </p:nvSpPr>
        <p:spPr>
          <a:xfrm>
            <a:off x="-1" y="626036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64C09DD9-99A6-29E7-63AA-46EA5D32CE79}"/>
              </a:ext>
            </a:extLst>
          </p:cNvPr>
          <p:cNvGraphicFramePr>
            <a:graphicFrameLocks/>
          </p:cNvGraphicFramePr>
          <p:nvPr>
            <p:extLst>
              <p:ext uri="{D42A27DB-BD31-4B8C-83A1-F6EECF244321}">
                <p14:modId xmlns:p14="http://schemas.microsoft.com/office/powerpoint/2010/main" val="1946568747"/>
              </p:ext>
            </p:extLst>
          </p:nvPr>
        </p:nvGraphicFramePr>
        <p:xfrm>
          <a:off x="378542" y="494878"/>
          <a:ext cx="5612825" cy="50734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Diagrama 6">
            <a:extLst>
              <a:ext uri="{FF2B5EF4-FFF2-40B4-BE49-F238E27FC236}">
                <a16:creationId xmlns:a16="http://schemas.microsoft.com/office/drawing/2014/main" id="{2E8195DD-E010-E016-8D66-32AC9A7468EF}"/>
              </a:ext>
            </a:extLst>
          </p:cNvPr>
          <p:cNvGraphicFramePr>
            <a:graphicFrameLocks/>
          </p:cNvGraphicFramePr>
          <p:nvPr>
            <p:extLst>
              <p:ext uri="{D42A27DB-BD31-4B8C-83A1-F6EECF244321}">
                <p14:modId xmlns:p14="http://schemas.microsoft.com/office/powerpoint/2010/main" val="2689258848"/>
              </p:ext>
            </p:extLst>
          </p:nvPr>
        </p:nvGraphicFramePr>
        <p:xfrm>
          <a:off x="6237895" y="494879"/>
          <a:ext cx="5731192" cy="507340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4615678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A93C9D64-24B8-BCE8-0241-1541C3B04A96}"/>
              </a:ext>
            </a:extLst>
          </p:cNvPr>
          <p:cNvSpPr txBox="1"/>
          <p:nvPr/>
        </p:nvSpPr>
        <p:spPr>
          <a:xfrm>
            <a:off x="404196" y="5060378"/>
            <a:ext cx="11383606" cy="523220"/>
          </a:xfrm>
          <a:prstGeom prst="rect">
            <a:avLst/>
          </a:prstGeom>
          <a:noFill/>
        </p:spPr>
        <p:txBody>
          <a:bodyPr wrap="square">
            <a:spAutoFit/>
          </a:bodyPr>
          <a:lstStyle/>
          <a:p>
            <a:pPr algn="just"/>
            <a:r>
              <a:rPr lang="lt-LT" sz="1400" i="1" dirty="0"/>
              <a:t>29. Ar esate pastebėję, kad valstybės tarnautojas ar jam prilygintas asmuo naudotųsi prabangiu ar itin didelės vertės turtu, kurio negalėjo  įgyti teisėtai gautomis pajamomis? </a:t>
            </a:r>
          </a:p>
        </p:txBody>
      </p:sp>
      <p:sp>
        <p:nvSpPr>
          <p:cNvPr id="4" name="TextBox 3">
            <a:extLst>
              <a:ext uri="{FF2B5EF4-FFF2-40B4-BE49-F238E27FC236}">
                <a16:creationId xmlns:a16="http://schemas.microsoft.com/office/drawing/2014/main" id="{4138E50C-F014-A7B4-7331-BB60C4640BC9}"/>
              </a:ext>
            </a:extLst>
          </p:cNvPr>
          <p:cNvSpPr txBox="1"/>
          <p:nvPr/>
        </p:nvSpPr>
        <p:spPr>
          <a:xfrm>
            <a:off x="-1" y="626036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6B752D1B-743B-7076-1893-DC19160B6061}"/>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6C8DEE0A-2AA9-6604-976C-74A1D1A5008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127240E-4354-1DB2-1403-F2393B9FD6A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0A08342-EEF1-088A-73CC-7AA909472B32}"/>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48637CFB-4EDA-7152-3EC3-53514CDC8B5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9C1A7FE6-286B-FCB8-E23F-9CF3142CE52B}"/>
              </a:ext>
            </a:extLst>
          </p:cNvPr>
          <p:cNvGraphicFramePr>
            <a:graphicFrameLocks/>
          </p:cNvGraphicFramePr>
          <p:nvPr>
            <p:extLst>
              <p:ext uri="{D42A27DB-BD31-4B8C-83A1-F6EECF244321}">
                <p14:modId xmlns:p14="http://schemas.microsoft.com/office/powerpoint/2010/main" val="2625997378"/>
              </p:ext>
            </p:extLst>
          </p:nvPr>
        </p:nvGraphicFramePr>
        <p:xfrm>
          <a:off x="1508018" y="661933"/>
          <a:ext cx="9519373" cy="397674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4308685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A93C9D64-24B8-BCE8-0241-1541C3B04A96}"/>
              </a:ext>
            </a:extLst>
          </p:cNvPr>
          <p:cNvSpPr txBox="1"/>
          <p:nvPr/>
        </p:nvSpPr>
        <p:spPr>
          <a:xfrm>
            <a:off x="4026846" y="5187264"/>
            <a:ext cx="4138307" cy="307777"/>
          </a:xfrm>
          <a:prstGeom prst="rect">
            <a:avLst/>
          </a:prstGeom>
          <a:noFill/>
        </p:spPr>
        <p:txBody>
          <a:bodyPr wrap="square">
            <a:spAutoFit/>
          </a:bodyPr>
          <a:lstStyle/>
          <a:p>
            <a:pPr algn="just"/>
            <a:r>
              <a:rPr lang="lt-LT" sz="1400" i="1" dirty="0"/>
              <a:t>30.Ar esate girdėję apie išplėstinį turto konfiskavimą?</a:t>
            </a:r>
          </a:p>
        </p:txBody>
      </p:sp>
      <p:sp>
        <p:nvSpPr>
          <p:cNvPr id="2" name="TextBox 1">
            <a:extLst>
              <a:ext uri="{FF2B5EF4-FFF2-40B4-BE49-F238E27FC236}">
                <a16:creationId xmlns:a16="http://schemas.microsoft.com/office/drawing/2014/main" id="{E2230CE7-307A-CF5B-6F6B-3CFAB4D3E97D}"/>
              </a:ext>
            </a:extLst>
          </p:cNvPr>
          <p:cNvSpPr txBox="1"/>
          <p:nvPr/>
        </p:nvSpPr>
        <p:spPr>
          <a:xfrm>
            <a:off x="-1" y="626036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D07271B0-ECFA-BEED-7BFB-456C980AD2EA}"/>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D88C87C9-BF27-BC75-6AAE-AA7CF25BFD0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E91F964-16E1-701E-3A56-BE5EB328AAD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965931B7-A562-3DE0-D1E7-99C052DF1584}"/>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02C4ADDB-E5A1-3830-CB23-D6766ADC937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90D922F4-66BE-464D-1786-EE2A4B6519C3}"/>
              </a:ext>
            </a:extLst>
          </p:cNvPr>
          <p:cNvGraphicFramePr>
            <a:graphicFrameLocks/>
          </p:cNvGraphicFramePr>
          <p:nvPr>
            <p:extLst>
              <p:ext uri="{D42A27DB-BD31-4B8C-83A1-F6EECF244321}">
                <p14:modId xmlns:p14="http://schemas.microsoft.com/office/powerpoint/2010/main" val="2882871012"/>
              </p:ext>
            </p:extLst>
          </p:nvPr>
        </p:nvGraphicFramePr>
        <p:xfrm>
          <a:off x="2223394" y="955344"/>
          <a:ext cx="8012427" cy="37379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68583824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A32347C-B723-125C-C2FD-C3A41939AFAE}"/>
              </a:ext>
            </a:extLst>
          </p:cNvPr>
          <p:cNvSpPr txBox="1"/>
          <p:nvPr/>
        </p:nvSpPr>
        <p:spPr>
          <a:xfrm>
            <a:off x="397327" y="4844773"/>
            <a:ext cx="11506204" cy="954107"/>
          </a:xfrm>
          <a:prstGeom prst="rect">
            <a:avLst/>
          </a:prstGeom>
          <a:noFill/>
        </p:spPr>
        <p:txBody>
          <a:bodyPr wrap="square">
            <a:spAutoFit/>
          </a:bodyPr>
          <a:lstStyle/>
          <a:p>
            <a:pPr algn="just"/>
            <a:r>
              <a:rPr lang="lt-LT" sz="1400" i="1" dirty="0"/>
              <a:t>Skliausteliuose pateikti 2022 m. duomenys.</a:t>
            </a:r>
          </a:p>
          <a:p>
            <a:pPr algn="just"/>
            <a:r>
              <a:rPr lang="en-US" sz="1400" i="1" dirty="0"/>
              <a:t>31</a:t>
            </a:r>
            <a:r>
              <a:rPr lang="lt-LT" sz="1400" i="1" dirty="0"/>
              <a:t>. Ar Jums teko girdėti apie papirkinėjimo riziką tarptautiniuose verslo sandoriuose, t. y., kuomet vienos valstybės verslininkas paperka kitos užsienio valstybės tarnautoją ar pareigūną, siekdamas naudos savo verslui?</a:t>
            </a:r>
          </a:p>
          <a:p>
            <a:r>
              <a:rPr lang="en-US" sz="1400" i="1" dirty="0"/>
              <a:t>32</a:t>
            </a:r>
            <a:r>
              <a:rPr lang="lt-LT" sz="1400" i="1" dirty="0"/>
              <a:t>. Ar Jūs girdėjote apie priemones, kurios yra vykdomos mūsų valstybėje, siekiant užkirsti kelią šioms tarptautinio papirkinėjimo situacijoms? </a:t>
            </a:r>
          </a:p>
        </p:txBody>
      </p:sp>
      <p:sp>
        <p:nvSpPr>
          <p:cNvPr id="2" name="TextBox 1">
            <a:extLst>
              <a:ext uri="{FF2B5EF4-FFF2-40B4-BE49-F238E27FC236}">
                <a16:creationId xmlns:a16="http://schemas.microsoft.com/office/drawing/2014/main" id="{685B39CC-5FE9-9C8F-3205-C939AD687AF9}"/>
              </a:ext>
            </a:extLst>
          </p:cNvPr>
          <p:cNvSpPr txBox="1"/>
          <p:nvPr/>
        </p:nvSpPr>
        <p:spPr>
          <a:xfrm>
            <a:off x="-1" y="626036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Diagrama 3">
            <a:extLst>
              <a:ext uri="{FF2B5EF4-FFF2-40B4-BE49-F238E27FC236}">
                <a16:creationId xmlns:a16="http://schemas.microsoft.com/office/drawing/2014/main" id="{1181BD18-894E-AD65-E15C-00A635453578}"/>
              </a:ext>
            </a:extLst>
          </p:cNvPr>
          <p:cNvGraphicFramePr>
            <a:graphicFrameLocks/>
          </p:cNvGraphicFramePr>
          <p:nvPr>
            <p:extLst>
              <p:ext uri="{D42A27DB-BD31-4B8C-83A1-F6EECF244321}">
                <p14:modId xmlns:p14="http://schemas.microsoft.com/office/powerpoint/2010/main" val="3570146539"/>
              </p:ext>
            </p:extLst>
          </p:nvPr>
        </p:nvGraphicFramePr>
        <p:xfrm>
          <a:off x="240271" y="312446"/>
          <a:ext cx="5875933" cy="43327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Diagrama 5">
            <a:extLst>
              <a:ext uri="{FF2B5EF4-FFF2-40B4-BE49-F238E27FC236}">
                <a16:creationId xmlns:a16="http://schemas.microsoft.com/office/drawing/2014/main" id="{D5A46F89-14B4-C361-41FD-0AB3E3689E9E}"/>
              </a:ext>
            </a:extLst>
          </p:cNvPr>
          <p:cNvGraphicFramePr>
            <a:graphicFrameLocks/>
          </p:cNvGraphicFramePr>
          <p:nvPr>
            <p:extLst>
              <p:ext uri="{D42A27DB-BD31-4B8C-83A1-F6EECF244321}">
                <p14:modId xmlns:p14="http://schemas.microsoft.com/office/powerpoint/2010/main" val="549256811"/>
              </p:ext>
            </p:extLst>
          </p:nvPr>
        </p:nvGraphicFramePr>
        <p:xfrm>
          <a:off x="5892153" y="312446"/>
          <a:ext cx="5875933" cy="46689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4806545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E19BA6F1-B432-C0AC-6E9B-9C9BD2A56F0C}"/>
              </a:ext>
            </a:extLst>
          </p:cNvPr>
          <p:cNvSpPr txBox="1"/>
          <p:nvPr/>
        </p:nvSpPr>
        <p:spPr>
          <a:xfrm>
            <a:off x="1941857" y="454063"/>
            <a:ext cx="8308281" cy="369332"/>
          </a:xfrm>
          <a:prstGeom prst="rect">
            <a:avLst/>
          </a:prstGeom>
          <a:noFill/>
        </p:spPr>
        <p:txBody>
          <a:bodyPr wrap="square">
            <a:spAutoFit/>
          </a:bodyPr>
          <a:lstStyle/>
          <a:p>
            <a:pPr algn="ctr"/>
            <a:r>
              <a:rPr lang="lt-LT" b="1" dirty="0"/>
              <a:t>Turto konfiskavimas: </a:t>
            </a:r>
            <a:r>
              <a:rPr lang="en-US" b="1" dirty="0" err="1"/>
              <a:t>valstyb</a:t>
            </a:r>
            <a:r>
              <a:rPr lang="lt-LT" b="1" dirty="0"/>
              <a:t>ės tarnautojai</a:t>
            </a:r>
          </a:p>
        </p:txBody>
      </p:sp>
      <p:sp>
        <p:nvSpPr>
          <p:cNvPr id="6" name="TextBox 5">
            <a:extLst>
              <a:ext uri="{FF2B5EF4-FFF2-40B4-BE49-F238E27FC236}">
                <a16:creationId xmlns:a16="http://schemas.microsoft.com/office/drawing/2014/main" id="{D3483BC5-F832-1783-B407-65E418277072}"/>
              </a:ext>
            </a:extLst>
          </p:cNvPr>
          <p:cNvSpPr txBox="1"/>
          <p:nvPr/>
        </p:nvSpPr>
        <p:spPr>
          <a:xfrm>
            <a:off x="779203" y="1551948"/>
            <a:ext cx="10633587" cy="2554545"/>
          </a:xfrm>
          <a:prstGeom prst="rect">
            <a:avLst/>
          </a:prstGeom>
          <a:noFill/>
        </p:spPr>
        <p:txBody>
          <a:bodyPr wrap="square" rtlCol="0">
            <a:spAutoFit/>
          </a:bodyPr>
          <a:lstStyle/>
          <a:p>
            <a:pPr marL="285750" indent="-285750" algn="just">
              <a:buBlip>
                <a:blip r:embed="rId3"/>
              </a:buBlip>
            </a:pPr>
            <a:r>
              <a:rPr lang="lt-LT" sz="1600" dirty="0"/>
              <a:t>5</a:t>
            </a:r>
            <a:r>
              <a:rPr lang="en-US" sz="1600" dirty="0"/>
              <a:t>8</a:t>
            </a:r>
            <a:r>
              <a:rPr lang="lt-LT" sz="1600" dirty="0"/>
              <a:t> % apklaustų valstybės tarnautojų yra girdėję apie civilinį turto konfiskavimą. 4</a:t>
            </a:r>
            <a:r>
              <a:rPr lang="en-US" sz="1600" dirty="0"/>
              <a:t>9</a:t>
            </a:r>
            <a:r>
              <a:rPr lang="lt-LT" sz="1600" dirty="0"/>
              <a:t> % jų teigia, kad civilinis turto konfiskavimas yra efektyvi teisinė priemonė, atgrasanti nuo korupcinio pobūdžio teisės pažeidimų darymo. </a:t>
            </a:r>
            <a:r>
              <a:rPr lang="en-US" sz="1600" dirty="0"/>
              <a:t>10</a:t>
            </a:r>
            <a:r>
              <a:rPr lang="lt-LT" sz="1600" dirty="0"/>
              <a:t> % mano, kad tai yra neefektyvi priemonė.</a:t>
            </a:r>
          </a:p>
          <a:p>
            <a:pPr marL="285750" indent="-285750" algn="just">
              <a:buBlip>
                <a:blip r:embed="rId3"/>
              </a:buBlip>
            </a:pPr>
            <a:endParaRPr lang="lt-LT" sz="1600" dirty="0"/>
          </a:p>
          <a:p>
            <a:pPr marL="285750" indent="-285750" algn="just">
              <a:buBlip>
                <a:blip r:embed="rId3"/>
              </a:buBlip>
            </a:pPr>
            <a:r>
              <a:rPr lang="lt-LT" sz="1600" dirty="0"/>
              <a:t>3</a:t>
            </a:r>
            <a:r>
              <a:rPr lang="en-US" sz="1600" dirty="0"/>
              <a:t>2</a:t>
            </a:r>
            <a:r>
              <a:rPr lang="lt-LT" sz="1600" dirty="0"/>
              <a:t> % apklaustųjų yra pastebėję, kuomet valstybės tarnautojas naudojasi prabangiu turtu, kurio negalėjo įsigyti teisėtai. </a:t>
            </a:r>
          </a:p>
          <a:p>
            <a:pPr marL="285750" indent="-285750" algn="just">
              <a:buBlip>
                <a:blip r:embed="rId3"/>
              </a:buBlip>
            </a:pPr>
            <a:endParaRPr lang="lt-LT" sz="1600" dirty="0"/>
          </a:p>
          <a:p>
            <a:pPr marL="285750" indent="-285750" algn="just">
              <a:buBlip>
                <a:blip r:embed="rId3"/>
              </a:buBlip>
            </a:pPr>
            <a:r>
              <a:rPr lang="en-US" sz="1600" dirty="0"/>
              <a:t>24 </a:t>
            </a:r>
            <a:r>
              <a:rPr lang="lt-LT" sz="1600" dirty="0"/>
              <a:t>% girdėjo apie išplėstinį turto konfiskavimą, 6</a:t>
            </a:r>
            <a:r>
              <a:rPr lang="en-US" sz="1600" dirty="0"/>
              <a:t>2</a:t>
            </a:r>
            <a:r>
              <a:rPr lang="lt-LT" sz="1600" dirty="0"/>
              <a:t> % - negirdėjo.</a:t>
            </a:r>
          </a:p>
          <a:p>
            <a:pPr marL="285750" indent="-285750" algn="just">
              <a:buBlip>
                <a:blip r:embed="rId3"/>
              </a:buBlip>
            </a:pPr>
            <a:endParaRPr lang="lt-LT" sz="1600" dirty="0"/>
          </a:p>
          <a:p>
            <a:pPr marL="285750" indent="-285750" algn="just">
              <a:buBlip>
                <a:blip r:embed="rId3"/>
              </a:buBlip>
            </a:pPr>
            <a:r>
              <a:rPr lang="en-US" sz="1600" dirty="0"/>
              <a:t>22</a:t>
            </a:r>
            <a:r>
              <a:rPr lang="lt-LT" sz="1600" dirty="0"/>
              <a:t> % valstybės tarnautojų yra girdėję apie papirkinėjimo riziką tarptautiniuose verslo sandoriuose, o </a:t>
            </a:r>
            <a:r>
              <a:rPr lang="en-US" sz="1600" dirty="0"/>
              <a:t>58</a:t>
            </a:r>
            <a:r>
              <a:rPr lang="lt-LT" sz="1600" dirty="0"/>
              <a:t> % nėra girdėję apie tai. </a:t>
            </a:r>
            <a:r>
              <a:rPr lang="en-US" sz="1600" dirty="0"/>
              <a:t>15</a:t>
            </a:r>
            <a:r>
              <a:rPr lang="lt-LT" sz="1600" dirty="0"/>
              <a:t> % </a:t>
            </a:r>
            <a:r>
              <a:rPr lang="en-US" sz="1600" dirty="0"/>
              <a:t>apklaust</a:t>
            </a:r>
            <a:r>
              <a:rPr lang="lt-LT" sz="1600" dirty="0"/>
              <a:t>ųjų girdėjo apie priemones, kurios skirtos užkirsti kelią šioms tarptautinio papirkinėjimo situacijoms.</a:t>
            </a:r>
          </a:p>
        </p:txBody>
      </p:sp>
      <p:sp>
        <p:nvSpPr>
          <p:cNvPr id="7" name="TextBox 6">
            <a:extLst>
              <a:ext uri="{FF2B5EF4-FFF2-40B4-BE49-F238E27FC236}">
                <a16:creationId xmlns:a16="http://schemas.microsoft.com/office/drawing/2014/main" id="{40221C1B-F54D-71DE-97F2-5AF05562D5B2}"/>
              </a:ext>
            </a:extLst>
          </p:cNvPr>
          <p:cNvSpPr txBox="1"/>
          <p:nvPr/>
        </p:nvSpPr>
        <p:spPr>
          <a:xfrm>
            <a:off x="-1" y="626036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8EC2A710-F2BC-A997-77DC-798D87C28199}"/>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26C2BC72-EB72-2435-CABF-E0C47E803C58}"/>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CFDA1E4-1607-7264-7D36-A3526AF66B0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FBBA406C-69B9-C97C-F731-4468A8E7607F}"/>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9A4A9A6A-39CA-D829-8CEC-016A85BA73D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03793802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Kyšininkavimo indeksai: gyventojai</a:t>
            </a: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336278876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785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EAA37563-3CED-FF46-FE04-01ED5C2E474F}"/>
              </a:ext>
            </a:extLst>
          </p:cNvPr>
          <p:cNvSpPr txBox="1"/>
          <p:nvPr/>
        </p:nvSpPr>
        <p:spPr>
          <a:xfrm>
            <a:off x="4329113" y="396637"/>
            <a:ext cx="3048976" cy="369332"/>
          </a:xfrm>
          <a:prstGeom prst="rect">
            <a:avLst/>
          </a:prstGeom>
          <a:noFill/>
        </p:spPr>
        <p:txBody>
          <a:bodyPr wrap="none" rtlCol="0">
            <a:spAutoFit/>
          </a:bodyPr>
          <a:lstStyle/>
          <a:p>
            <a:r>
              <a:rPr lang="lt-LT" altLang="lt-LT" b="1" dirty="0"/>
              <a:t>Indeksų skaičiavimo metodika</a:t>
            </a:r>
            <a:endParaRPr lang="lt-LT" b="1" dirty="0"/>
          </a:p>
        </p:txBody>
      </p:sp>
      <p:sp>
        <p:nvSpPr>
          <p:cNvPr id="9" name="Text Box 5">
            <a:extLst>
              <a:ext uri="{FF2B5EF4-FFF2-40B4-BE49-F238E27FC236}">
                <a16:creationId xmlns:a16="http://schemas.microsoft.com/office/drawing/2014/main" id="{10BA00EF-F13F-BDB4-5958-B6A632394B7F}"/>
              </a:ext>
            </a:extLst>
          </p:cNvPr>
          <p:cNvSpPr txBox="1">
            <a:spLocks noChangeArrowheads="1"/>
          </p:cNvSpPr>
          <p:nvPr/>
        </p:nvSpPr>
        <p:spPr bwMode="auto">
          <a:xfrm>
            <a:off x="2100264" y="2276475"/>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Davimo indeksas</a:t>
            </a:r>
            <a:r>
              <a:rPr lang="lt-LT" altLang="lt-LT" sz="1800" dirty="0">
                <a:latin typeface="+mj-lt"/>
              </a:rPr>
              <a:t> skaičiuojamas pagal formulę:</a:t>
            </a:r>
            <a:endParaRPr lang="en-US" altLang="lt-LT" sz="1800" dirty="0">
              <a:latin typeface="+mj-lt"/>
            </a:endParaRPr>
          </a:p>
        </p:txBody>
      </p:sp>
      <p:sp>
        <p:nvSpPr>
          <p:cNvPr id="10" name="Text Box 6">
            <a:extLst>
              <a:ext uri="{FF2B5EF4-FFF2-40B4-BE49-F238E27FC236}">
                <a16:creationId xmlns:a16="http://schemas.microsoft.com/office/drawing/2014/main" id="{142F5D00-FE36-BB35-564A-C394925B8962}"/>
              </a:ext>
            </a:extLst>
          </p:cNvPr>
          <p:cNvSpPr txBox="1">
            <a:spLocks noChangeArrowheads="1"/>
          </p:cNvSpPr>
          <p:nvPr/>
        </p:nvSpPr>
        <p:spPr bwMode="auto">
          <a:xfrm>
            <a:off x="2244725" y="24765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d</a:t>
            </a:r>
            <a:r>
              <a:rPr lang="lt-LT" altLang="lt-LT" sz="1800" dirty="0">
                <a:latin typeface="+mj-lt"/>
              </a:rPr>
              <a:t>= </a:t>
            </a:r>
            <a:r>
              <a:rPr lang="lt-LT" altLang="lt-LT" sz="1800" dirty="0" err="1">
                <a:latin typeface="+mj-lt"/>
              </a:rPr>
              <a:t>S</a:t>
            </a:r>
            <a:r>
              <a:rPr lang="lt-LT" altLang="lt-LT" sz="1800" baseline="-25000" dirty="0" err="1">
                <a:latin typeface="+mj-lt"/>
              </a:rPr>
              <a:t>d</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2" name="Text Box 7">
            <a:extLst>
              <a:ext uri="{FF2B5EF4-FFF2-40B4-BE49-F238E27FC236}">
                <a16:creationId xmlns:a16="http://schemas.microsoft.com/office/drawing/2014/main" id="{EAC79CF6-C7E5-0427-AC7C-7B1C4E81B078}"/>
              </a:ext>
            </a:extLst>
          </p:cNvPr>
          <p:cNvSpPr txBox="1">
            <a:spLocks noChangeArrowheads="1"/>
          </p:cNvSpPr>
          <p:nvPr/>
        </p:nvSpPr>
        <p:spPr bwMode="auto">
          <a:xfrm>
            <a:off x="2244726" y="26955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d</a:t>
            </a:r>
            <a:r>
              <a:rPr lang="lt-LT" altLang="lt-LT" sz="1800" dirty="0">
                <a:latin typeface="+mj-lt"/>
              </a:rPr>
              <a:t> – procentas respondentų, teigiančių, kad jie buvo davę kyšį,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r>
              <a:rPr lang="en-US" altLang="lt-LT" sz="1800" dirty="0">
                <a:latin typeface="+mj-lt"/>
              </a:rPr>
              <a:t> </a:t>
            </a:r>
          </a:p>
        </p:txBody>
      </p:sp>
      <p:grpSp>
        <p:nvGrpSpPr>
          <p:cNvPr id="33" name="Grupė 32">
            <a:extLst>
              <a:ext uri="{FF2B5EF4-FFF2-40B4-BE49-F238E27FC236}">
                <a16:creationId xmlns:a16="http://schemas.microsoft.com/office/drawing/2014/main" id="{BC8323CB-FECC-811D-F42F-7F46D125806F}"/>
              </a:ext>
            </a:extLst>
          </p:cNvPr>
          <p:cNvGrpSpPr/>
          <p:nvPr/>
        </p:nvGrpSpPr>
        <p:grpSpPr>
          <a:xfrm>
            <a:off x="1846263" y="5026233"/>
            <a:ext cx="8496299" cy="1152744"/>
            <a:chOff x="1847851" y="4797425"/>
            <a:chExt cx="8496299" cy="1152744"/>
          </a:xfrm>
        </p:grpSpPr>
        <p:sp>
          <p:nvSpPr>
            <p:cNvPr id="15" name="Text Box 8">
              <a:extLst>
                <a:ext uri="{FF2B5EF4-FFF2-40B4-BE49-F238E27FC236}">
                  <a16:creationId xmlns:a16="http://schemas.microsoft.com/office/drawing/2014/main" id="{D6E1C199-4E23-0137-EB68-8F5BAE64A8CF}"/>
                </a:ext>
              </a:extLst>
            </p:cNvPr>
            <p:cNvSpPr txBox="1">
              <a:spLocks noChangeArrowheads="1"/>
            </p:cNvSpPr>
            <p:nvPr/>
          </p:nvSpPr>
          <p:spPr bwMode="auto">
            <a:xfrm>
              <a:off x="2135188" y="4797425"/>
              <a:ext cx="63373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Efektyvumo indeksas</a:t>
              </a:r>
              <a:r>
                <a:rPr lang="lt-LT" altLang="lt-LT" sz="1800" dirty="0">
                  <a:latin typeface="+mj-lt"/>
                </a:rPr>
                <a:t> skaičiuojamas pagal formulę:</a:t>
              </a:r>
              <a:endParaRPr lang="en-US" altLang="lt-LT" sz="1800" dirty="0">
                <a:latin typeface="+mj-lt"/>
              </a:endParaRPr>
            </a:p>
          </p:txBody>
        </p:sp>
        <p:sp>
          <p:nvSpPr>
            <p:cNvPr id="16" name="Text Box 9">
              <a:extLst>
                <a:ext uri="{FF2B5EF4-FFF2-40B4-BE49-F238E27FC236}">
                  <a16:creationId xmlns:a16="http://schemas.microsoft.com/office/drawing/2014/main" id="{5E1BDB49-A6A4-1BBC-7C09-91A0369A549B}"/>
                </a:ext>
              </a:extLst>
            </p:cNvPr>
            <p:cNvSpPr txBox="1">
              <a:spLocks noChangeArrowheads="1"/>
            </p:cNvSpPr>
            <p:nvPr/>
          </p:nvSpPr>
          <p:spPr bwMode="auto">
            <a:xfrm>
              <a:off x="1847851" y="5013325"/>
              <a:ext cx="49688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a:latin typeface="+mj-lt"/>
                </a:rPr>
                <a:t>I</a:t>
              </a:r>
              <a:r>
                <a:rPr lang="lt-LT" altLang="lt-LT" sz="1800" baseline="-25000">
                  <a:latin typeface="+mj-lt"/>
                </a:rPr>
                <a:t>e</a:t>
              </a:r>
              <a:r>
                <a:rPr lang="lt-LT" altLang="lt-LT" sz="1800">
                  <a:latin typeface="+mj-lt"/>
                </a:rPr>
                <a:t>= S</a:t>
              </a:r>
              <a:r>
                <a:rPr lang="lt-LT" altLang="lt-LT" sz="1800" baseline="-25000">
                  <a:latin typeface="+mj-lt"/>
                </a:rPr>
                <a:t>e</a:t>
              </a:r>
              <a:r>
                <a:rPr lang="lt-LT" altLang="lt-LT" sz="1800">
                  <a:latin typeface="+mj-lt"/>
                </a:rPr>
                <a:t>/S</a:t>
              </a:r>
              <a:r>
                <a:rPr lang="lt-LT" altLang="lt-LT" sz="1800" baseline="-25000">
                  <a:latin typeface="+mj-lt"/>
                </a:rPr>
                <a:t>d</a:t>
              </a:r>
              <a:r>
                <a:rPr lang="lt-LT" altLang="lt-LT" sz="1800">
                  <a:latin typeface="+mj-lt"/>
                </a:rPr>
                <a:t>, kur</a:t>
              </a:r>
              <a:r>
                <a:rPr lang="en-US" altLang="lt-LT" sz="1800">
                  <a:latin typeface="+mj-lt"/>
                </a:rPr>
                <a:t> </a:t>
              </a:r>
            </a:p>
          </p:txBody>
        </p:sp>
        <p:sp>
          <p:nvSpPr>
            <p:cNvPr id="17" name="Text Box 10">
              <a:extLst>
                <a:ext uri="{FF2B5EF4-FFF2-40B4-BE49-F238E27FC236}">
                  <a16:creationId xmlns:a16="http://schemas.microsoft.com/office/drawing/2014/main" id="{284F26E2-7554-1A75-18F6-2D50CF8F9FD3}"/>
                </a:ext>
              </a:extLst>
            </p:cNvPr>
            <p:cNvSpPr txBox="1">
              <a:spLocks noChangeArrowheads="1"/>
            </p:cNvSpPr>
            <p:nvPr/>
          </p:nvSpPr>
          <p:spPr bwMode="auto">
            <a:xfrm>
              <a:off x="2351088" y="5303838"/>
              <a:ext cx="79930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e</a:t>
              </a:r>
              <a:r>
                <a:rPr lang="lt-LT" altLang="lt-LT" sz="1800">
                  <a:latin typeface="+mj-lt"/>
                </a:rPr>
                <a:t> – procentas respondentų, teigiančių, kad kyšiai jiems padėjo,</a:t>
              </a:r>
            </a:p>
            <a:p>
              <a:pPr eaLnBrk="1" hangingPunct="1">
                <a:spcBef>
                  <a:spcPct val="0"/>
                </a:spcBef>
                <a:buFontTx/>
                <a:buNone/>
              </a:pPr>
              <a:r>
                <a:rPr lang="lt-LT" altLang="lt-LT" sz="1800">
                  <a:latin typeface="+mj-lt"/>
                </a:rPr>
                <a:t>S</a:t>
              </a:r>
              <a:r>
                <a:rPr lang="lt-LT" altLang="lt-LT" sz="1800" baseline="-25000">
                  <a:latin typeface="+mj-lt"/>
                </a:rPr>
                <a:t>d</a:t>
              </a:r>
              <a:r>
                <a:rPr lang="lt-LT" altLang="lt-LT" sz="1800">
                  <a:latin typeface="+mj-lt"/>
                </a:rPr>
                <a:t> – procentas respondentų, teigiančių, kad buvo davę kyšį</a:t>
              </a:r>
              <a:r>
                <a:rPr lang="en-US" altLang="lt-LT" sz="1800">
                  <a:latin typeface="+mj-lt"/>
                </a:rPr>
                <a:t>.</a:t>
              </a:r>
            </a:p>
          </p:txBody>
        </p:sp>
      </p:grpSp>
      <p:sp>
        <p:nvSpPr>
          <p:cNvPr id="18" name="Text Box 12">
            <a:extLst>
              <a:ext uri="{FF2B5EF4-FFF2-40B4-BE49-F238E27FC236}">
                <a16:creationId xmlns:a16="http://schemas.microsoft.com/office/drawing/2014/main" id="{F71B26A2-8864-EB40-5235-B8B02E6AE1F4}"/>
              </a:ext>
            </a:extLst>
          </p:cNvPr>
          <p:cNvSpPr txBox="1">
            <a:spLocks noChangeArrowheads="1"/>
          </p:cNvSpPr>
          <p:nvPr/>
        </p:nvSpPr>
        <p:spPr bwMode="auto">
          <a:xfrm>
            <a:off x="2133601" y="3573463"/>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en-US" altLang="lt-LT" sz="1800" u="sng" dirty="0" err="1">
                <a:latin typeface="+mj-lt"/>
              </a:rPr>
              <a:t>Pasinaudojimo</a:t>
            </a:r>
            <a:r>
              <a:rPr lang="en-US" altLang="lt-LT" sz="1800" u="sng" dirty="0">
                <a:latin typeface="+mj-lt"/>
              </a:rPr>
              <a:t> pa</a:t>
            </a:r>
            <a:r>
              <a:rPr lang="lt-LT" altLang="lt-LT" sz="1800" u="sng" dirty="0" err="1">
                <a:latin typeface="+mj-lt"/>
              </a:rPr>
              <a:t>žintimis</a:t>
            </a:r>
            <a:r>
              <a:rPr lang="lt-LT" altLang="lt-LT" sz="1800" u="sng" dirty="0">
                <a:latin typeface="+mj-lt"/>
              </a:rPr>
              <a:t> indeksas</a:t>
            </a:r>
            <a:r>
              <a:rPr lang="lt-LT" altLang="lt-LT" sz="1800" dirty="0">
                <a:latin typeface="+mj-lt"/>
              </a:rPr>
              <a:t> skaičiuojamas pagal formulę:</a:t>
            </a:r>
            <a:endParaRPr lang="en-US" altLang="lt-LT" sz="1800" dirty="0">
              <a:latin typeface="+mj-lt"/>
            </a:endParaRPr>
          </a:p>
        </p:txBody>
      </p:sp>
      <p:sp>
        <p:nvSpPr>
          <p:cNvPr id="19" name="Text Box 14">
            <a:extLst>
              <a:ext uri="{FF2B5EF4-FFF2-40B4-BE49-F238E27FC236}">
                <a16:creationId xmlns:a16="http://schemas.microsoft.com/office/drawing/2014/main" id="{F803F210-C25C-2C1F-E6AA-AB46CDE31651}"/>
              </a:ext>
            </a:extLst>
          </p:cNvPr>
          <p:cNvSpPr txBox="1">
            <a:spLocks noChangeArrowheads="1"/>
          </p:cNvSpPr>
          <p:nvPr/>
        </p:nvSpPr>
        <p:spPr bwMode="auto">
          <a:xfrm>
            <a:off x="2279651" y="39909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r</a:t>
            </a:r>
            <a:r>
              <a:rPr lang="lt-LT" altLang="lt-LT" sz="1800">
                <a:latin typeface="+mj-lt"/>
              </a:rPr>
              <a:t> – procentas respondentų, teigiančių, kad jie pasinaudojo pažintimis </a:t>
            </a:r>
          </a:p>
          <a:p>
            <a:pPr eaLnBrk="1" hangingPunct="1">
              <a:spcBef>
                <a:spcPct val="0"/>
              </a:spcBef>
              <a:buFontTx/>
              <a:buNone/>
            </a:pPr>
            <a:r>
              <a:rPr lang="lt-LT" altLang="lt-LT" sz="1800">
                <a:latin typeface="+mj-lt"/>
              </a:rPr>
              <a:t>S</a:t>
            </a:r>
            <a:r>
              <a:rPr lang="lt-LT" altLang="lt-LT" sz="1800" baseline="-25000">
                <a:latin typeface="+mj-lt"/>
              </a:rPr>
              <a:t>i</a:t>
            </a:r>
            <a:r>
              <a:rPr lang="lt-LT" altLang="lt-LT" sz="1800">
                <a:latin typeface="+mj-lt"/>
              </a:rPr>
              <a:t> – procentas respondentų, teigiančių, kad jie tvarkė reikalus toje įstaigoje.</a:t>
            </a:r>
            <a:r>
              <a:rPr lang="en-US" altLang="lt-LT" sz="1800">
                <a:latin typeface="+mj-lt"/>
              </a:rPr>
              <a:t> </a:t>
            </a:r>
          </a:p>
        </p:txBody>
      </p:sp>
      <p:grpSp>
        <p:nvGrpSpPr>
          <p:cNvPr id="35" name="Grupė 34">
            <a:extLst>
              <a:ext uri="{FF2B5EF4-FFF2-40B4-BE49-F238E27FC236}">
                <a16:creationId xmlns:a16="http://schemas.microsoft.com/office/drawing/2014/main" id="{0CCBEEFE-139C-7A68-C438-BD9D2409C7D7}"/>
              </a:ext>
            </a:extLst>
          </p:cNvPr>
          <p:cNvGrpSpPr/>
          <p:nvPr/>
        </p:nvGrpSpPr>
        <p:grpSpPr>
          <a:xfrm>
            <a:off x="2008187" y="1062722"/>
            <a:ext cx="8675687" cy="1089243"/>
            <a:chOff x="2100263" y="1052513"/>
            <a:chExt cx="8675687" cy="1089243"/>
          </a:xfrm>
        </p:grpSpPr>
        <p:sp>
          <p:nvSpPr>
            <p:cNvPr id="7" name="Text Box 2">
              <a:extLst>
                <a:ext uri="{FF2B5EF4-FFF2-40B4-BE49-F238E27FC236}">
                  <a16:creationId xmlns:a16="http://schemas.microsoft.com/office/drawing/2014/main" id="{3B36764F-5B31-B789-5F95-5D47AD768EB5}"/>
                </a:ext>
              </a:extLst>
            </p:cNvPr>
            <p:cNvSpPr txBox="1">
              <a:spLocks noChangeArrowheads="1"/>
            </p:cNvSpPr>
            <p:nvPr/>
          </p:nvSpPr>
          <p:spPr bwMode="auto">
            <a:xfrm>
              <a:off x="2100263" y="1052513"/>
              <a:ext cx="676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Prievartavimo indeksas</a:t>
              </a:r>
              <a:r>
                <a:rPr lang="lt-LT" altLang="lt-LT" sz="1800" dirty="0">
                  <a:latin typeface="+mj-lt"/>
                </a:rPr>
                <a:t> skaičiuojamas pagal formulę:</a:t>
              </a:r>
              <a:endParaRPr lang="en-US" altLang="lt-LT" sz="1800" dirty="0">
                <a:latin typeface="+mj-lt"/>
              </a:endParaRPr>
            </a:p>
          </p:txBody>
        </p:sp>
        <p:sp>
          <p:nvSpPr>
            <p:cNvPr id="8" name="Text Box 4">
              <a:extLst>
                <a:ext uri="{FF2B5EF4-FFF2-40B4-BE49-F238E27FC236}">
                  <a16:creationId xmlns:a16="http://schemas.microsoft.com/office/drawing/2014/main" id="{0E424AE6-03DD-97F8-C3A4-8C5B49D130D8}"/>
                </a:ext>
              </a:extLst>
            </p:cNvPr>
            <p:cNvSpPr txBox="1">
              <a:spLocks noChangeArrowheads="1"/>
            </p:cNvSpPr>
            <p:nvPr/>
          </p:nvSpPr>
          <p:spPr bwMode="auto">
            <a:xfrm>
              <a:off x="2351088" y="1495425"/>
              <a:ext cx="84248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p</a:t>
              </a:r>
              <a:r>
                <a:rPr lang="lt-LT" altLang="lt-LT" sz="1800" dirty="0">
                  <a:latin typeface="+mj-lt"/>
                </a:rPr>
                <a:t> – procentas respondentų, teigiančių, kad iš jų buvo reikalaujama kyši</a:t>
              </a:r>
              <a:r>
                <a:rPr lang="en-US" altLang="lt-LT" sz="1800" dirty="0">
                  <a:latin typeface="+mj-lt"/>
                </a:rPr>
                <a:t>o</a:t>
              </a:r>
              <a:r>
                <a:rPr lang="lt-LT" altLang="lt-LT" sz="1800" dirty="0">
                  <a:latin typeface="+mj-lt"/>
                </a:rPr>
                <a:t>,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endParaRPr lang="en-US" altLang="lt-LT" sz="1800" dirty="0">
                <a:latin typeface="+mj-lt"/>
              </a:endParaRPr>
            </a:p>
          </p:txBody>
        </p:sp>
        <p:sp>
          <p:nvSpPr>
            <p:cNvPr id="30" name="Text Box 3">
              <a:extLst>
                <a:ext uri="{FF2B5EF4-FFF2-40B4-BE49-F238E27FC236}">
                  <a16:creationId xmlns:a16="http://schemas.microsoft.com/office/drawing/2014/main" id="{8328A85B-1CD6-4E2E-F4F6-B7BE25C5C195}"/>
                </a:ext>
              </a:extLst>
            </p:cNvPr>
            <p:cNvSpPr txBox="1">
              <a:spLocks noChangeArrowheads="1"/>
            </p:cNvSpPr>
            <p:nvPr/>
          </p:nvSpPr>
          <p:spPr bwMode="auto">
            <a:xfrm>
              <a:off x="2459038" y="1262063"/>
              <a:ext cx="3816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p</a:t>
              </a:r>
              <a:r>
                <a:rPr lang="lt-LT" altLang="lt-LT" sz="1800" dirty="0">
                  <a:latin typeface="+mj-lt"/>
                </a:rPr>
                <a:t>= </a:t>
              </a:r>
              <a:r>
                <a:rPr lang="lt-LT" altLang="lt-LT" sz="1800" dirty="0" err="1">
                  <a:latin typeface="+mj-lt"/>
                </a:rPr>
                <a:t>S</a:t>
              </a:r>
              <a:r>
                <a:rPr lang="lt-LT" altLang="lt-LT" sz="1800" baseline="-25000" dirty="0" err="1">
                  <a:latin typeface="+mj-lt"/>
                </a:rPr>
                <a:t>p</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grpSp>
      <p:sp>
        <p:nvSpPr>
          <p:cNvPr id="32" name="Text Box 13">
            <a:extLst>
              <a:ext uri="{FF2B5EF4-FFF2-40B4-BE49-F238E27FC236}">
                <a16:creationId xmlns:a16="http://schemas.microsoft.com/office/drawing/2014/main" id="{0DC6CEC6-61F2-1831-8670-8DFB8026766A}"/>
              </a:ext>
            </a:extLst>
          </p:cNvPr>
          <p:cNvSpPr txBox="1">
            <a:spLocks noChangeArrowheads="1"/>
          </p:cNvSpPr>
          <p:nvPr/>
        </p:nvSpPr>
        <p:spPr bwMode="auto">
          <a:xfrm>
            <a:off x="2279650" y="37719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a:latin typeface="+mj-lt"/>
              </a:rPr>
              <a:t>I</a:t>
            </a:r>
            <a:r>
              <a:rPr lang="lt-LT" altLang="lt-LT" sz="1800" baseline="-25000" dirty="0">
                <a:latin typeface="+mj-lt"/>
              </a:rPr>
              <a:t>r</a:t>
            </a:r>
            <a:r>
              <a:rPr lang="lt-LT" altLang="lt-LT" sz="1800" dirty="0">
                <a:latin typeface="+mj-lt"/>
              </a:rPr>
              <a:t>= </a:t>
            </a:r>
            <a:r>
              <a:rPr lang="lt-LT" altLang="lt-LT" sz="1800" dirty="0" err="1">
                <a:latin typeface="+mj-lt"/>
              </a:rPr>
              <a:t>S</a:t>
            </a:r>
            <a:r>
              <a:rPr lang="lt-LT" altLang="lt-LT" sz="1800" baseline="-25000" dirty="0" err="1">
                <a:latin typeface="+mj-lt"/>
              </a:rPr>
              <a:t>r</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1" name="TextBox 10">
            <a:extLst>
              <a:ext uri="{FF2B5EF4-FFF2-40B4-BE49-F238E27FC236}">
                <a16:creationId xmlns:a16="http://schemas.microsoft.com/office/drawing/2014/main" id="{3854A0CB-96A8-7FE0-7126-AB682AE397A9}"/>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BE437E2C-7B58-1902-035E-A204D6491ED8}"/>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8CB04ED4-7F65-2896-4122-5CEA2A8EC7EF}"/>
                </a:ext>
              </a:extLst>
            </p:cNvPr>
            <p:cNvGrpSpPr>
              <a:grpSpLocks noChangeAspect="1"/>
            </p:cNvGrpSpPr>
            <p:nvPr/>
          </p:nvGrpSpPr>
          <p:grpSpPr>
            <a:xfrm>
              <a:off x="230878" y="273778"/>
              <a:ext cx="1278138" cy="1278138"/>
              <a:chOff x="0" y="0"/>
              <a:chExt cx="3834414" cy="3834414"/>
            </a:xfrm>
          </p:grpSpPr>
          <p:sp>
            <p:nvSpPr>
              <p:cNvPr id="20" name="Freeform 5">
                <a:extLst>
                  <a:ext uri="{FF2B5EF4-FFF2-40B4-BE49-F238E27FC236}">
                    <a16:creationId xmlns:a16="http://schemas.microsoft.com/office/drawing/2014/main" id="{5E78F283-2E79-1239-5A14-1CC5C8CCB3E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3" name="Group 6">
              <a:extLst>
                <a:ext uri="{FF2B5EF4-FFF2-40B4-BE49-F238E27FC236}">
                  <a16:creationId xmlns:a16="http://schemas.microsoft.com/office/drawing/2014/main" id="{00BC5D86-3EF9-7AFB-0199-0A41AAEE0063}"/>
                </a:ext>
              </a:extLst>
            </p:cNvPr>
            <p:cNvGrpSpPr>
              <a:grpSpLocks noChangeAspect="1"/>
            </p:cNvGrpSpPr>
            <p:nvPr/>
          </p:nvGrpSpPr>
          <p:grpSpPr>
            <a:xfrm>
              <a:off x="296424" y="661933"/>
              <a:ext cx="1146054" cy="502080"/>
              <a:chOff x="0" y="0"/>
              <a:chExt cx="2292108" cy="1004161"/>
            </a:xfrm>
          </p:grpSpPr>
          <p:sp>
            <p:nvSpPr>
              <p:cNvPr id="14" name="Freeform 7">
                <a:extLst>
                  <a:ext uri="{FF2B5EF4-FFF2-40B4-BE49-F238E27FC236}">
                    <a16:creationId xmlns:a16="http://schemas.microsoft.com/office/drawing/2014/main" id="{BC2A7227-B44E-4BB8-F407-08CF81DA6B5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39741177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8" name="Text Box 2">
            <a:extLst>
              <a:ext uri="{FF2B5EF4-FFF2-40B4-BE49-F238E27FC236}">
                <a16:creationId xmlns:a16="http://schemas.microsoft.com/office/drawing/2014/main" id="{E2F7ECAA-9E75-8CF6-CFF4-21D8BC923F92}"/>
              </a:ext>
            </a:extLst>
          </p:cNvPr>
          <p:cNvSpPr txBox="1">
            <a:spLocks noChangeArrowheads="1"/>
          </p:cNvSpPr>
          <p:nvPr/>
        </p:nvSpPr>
        <p:spPr bwMode="auto">
          <a:xfrm>
            <a:off x="838200" y="1083648"/>
            <a:ext cx="10309225" cy="543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just" eaLnBrk="1" hangingPunct="1">
              <a:lnSpc>
                <a:spcPct val="150000"/>
              </a:lnSpc>
              <a:spcBef>
                <a:spcPct val="0"/>
              </a:spcBef>
              <a:buFontTx/>
              <a:buNone/>
            </a:pPr>
            <a:r>
              <a:rPr lang="lt-LT" altLang="en-US" sz="1800" dirty="0"/>
              <a:t>	</a:t>
            </a:r>
            <a:endParaRPr lang="lt-LT" altLang="en-US" sz="1600" dirty="0"/>
          </a:p>
          <a:p>
            <a:pPr algn="just" eaLnBrk="1" hangingPunct="1">
              <a:lnSpc>
                <a:spcPct val="150000"/>
              </a:lnSpc>
              <a:spcBef>
                <a:spcPct val="0"/>
              </a:spcBef>
              <a:buFontTx/>
              <a:buNone/>
            </a:pPr>
            <a:r>
              <a:rPr lang="lt-LT" altLang="en-US" sz="1600" dirty="0"/>
              <a:t>	</a:t>
            </a:r>
            <a:r>
              <a:rPr lang="lt-LT" altLang="en-US" sz="1800" dirty="0"/>
              <a:t>Apklausus </a:t>
            </a:r>
            <a:r>
              <a:rPr lang="en-US" altLang="en-US" sz="1800" dirty="0"/>
              <a:t>1001 </a:t>
            </a:r>
            <a:r>
              <a:rPr lang="lt-LT" altLang="en-US" sz="1800" dirty="0"/>
              <a:t>respondentą gaunamas gana tikslus rezultatas, maksimali paklaida neviršija </a:t>
            </a:r>
            <a:r>
              <a:rPr lang="lt-LT" altLang="en-US" sz="1800" dirty="0">
                <a:sym typeface="Symbol" panose="05050102010706020507" pitchFamily="18" charset="2"/>
              </a:rPr>
              <a:t></a:t>
            </a:r>
            <a:r>
              <a:rPr lang="en-US" altLang="en-US" sz="1800" dirty="0"/>
              <a:t>3,1%. Ma</a:t>
            </a:r>
            <a:r>
              <a:rPr lang="lt-LT" altLang="en-US" sz="1800" dirty="0" err="1"/>
              <a:t>žėjant</a:t>
            </a:r>
            <a:r>
              <a:rPr lang="lt-LT" altLang="en-US" sz="1800" dirty="0"/>
              <a:t> apklaustųjų skaičiui, paklaida sparčiai didėja. Nagrinėjant korupcinę situaciją valstybės institucijose, reikia atkreipti dėmesį į tai, kad jose lankėsi ne tiek daug žmonių, todėl galimos nemažos paklaidos, ir skaičiuojami indeksai gali turėti nemažas paklaidos ribas. Pavyzdžiui, jeigu universitete lankėsi ir apie korupciją juose gali pareikšti nuomonę 100 respondentų, ir iš jų 9 teigė, kad buvo tikimasi kyšio, tuomet kyšio prievartavimo indeksas yra 0,09. Tačiau dėl statistinės paklaidos mes galime teigti tik tiek, kad indekso tikroji reikšmė yra tarp 0,0</a:t>
            </a:r>
            <a:r>
              <a:rPr lang="en-US" altLang="en-US" sz="1800" dirty="0"/>
              <a:t>3 </a:t>
            </a:r>
            <a:r>
              <a:rPr lang="en-US" altLang="en-US" sz="1800" dirty="0" err="1"/>
              <a:t>ir</a:t>
            </a:r>
            <a:r>
              <a:rPr lang="en-US" altLang="en-US" sz="1800" dirty="0"/>
              <a:t> 0,15. Tai </a:t>
            </a:r>
            <a:r>
              <a:rPr lang="en-US" altLang="en-US" sz="1800" dirty="0" err="1"/>
              <a:t>yra</a:t>
            </a:r>
            <a:r>
              <a:rPr lang="en-US" altLang="en-US" sz="1800" dirty="0"/>
              <a:t> </a:t>
            </a:r>
            <a:r>
              <a:rPr lang="en-US" altLang="en-US" sz="1800" dirty="0" err="1"/>
              <a:t>pakankamai</a:t>
            </a:r>
            <a:r>
              <a:rPr lang="en-US" altLang="en-US" sz="1800" dirty="0"/>
              <a:t> </a:t>
            </a:r>
            <a:r>
              <a:rPr lang="en-US" altLang="en-US" sz="1800" dirty="0" err="1"/>
              <a:t>didelė</a:t>
            </a:r>
            <a:r>
              <a:rPr lang="en-US" altLang="en-US" sz="1800" dirty="0"/>
              <a:t> </a:t>
            </a:r>
            <a:r>
              <a:rPr lang="en-US" altLang="en-US" sz="1800" dirty="0" err="1"/>
              <a:t>paklaida</a:t>
            </a:r>
            <a:r>
              <a:rPr lang="en-US" altLang="en-US" sz="1800" dirty="0"/>
              <a:t>. </a:t>
            </a:r>
            <a:r>
              <a:rPr lang="en-US" altLang="en-US" sz="1800" dirty="0" err="1"/>
              <a:t>Jei</a:t>
            </a:r>
            <a:r>
              <a:rPr lang="en-US" altLang="en-US" sz="1800" dirty="0"/>
              <a:t> </a:t>
            </a:r>
            <a:r>
              <a:rPr lang="en-US" altLang="en-US" sz="1800" dirty="0" err="1"/>
              <a:t>nagrinėjamose</a:t>
            </a:r>
            <a:r>
              <a:rPr lang="en-US" altLang="en-US" sz="1800" dirty="0"/>
              <a:t> </a:t>
            </a:r>
            <a:r>
              <a:rPr lang="en-US" altLang="en-US" sz="1800" dirty="0" err="1"/>
              <a:t>institucijose</a:t>
            </a:r>
            <a:r>
              <a:rPr lang="en-US" altLang="en-US" sz="1800" dirty="0"/>
              <a:t> </a:t>
            </a:r>
            <a:r>
              <a:rPr lang="en-US" altLang="en-US" sz="1800" dirty="0" err="1"/>
              <a:t>lankėsi</a:t>
            </a:r>
            <a:r>
              <a:rPr lang="en-US" altLang="en-US" sz="1800" dirty="0"/>
              <a:t> </a:t>
            </a:r>
            <a:r>
              <a:rPr lang="en-US" altLang="en-US" sz="1800" dirty="0" err="1"/>
              <a:t>dar</a:t>
            </a:r>
            <a:r>
              <a:rPr lang="en-US" altLang="en-US" sz="1800" dirty="0"/>
              <a:t> </a:t>
            </a:r>
            <a:r>
              <a:rPr lang="en-US" altLang="en-US" sz="1800" dirty="0" err="1"/>
              <a:t>mažiau</a:t>
            </a:r>
            <a:r>
              <a:rPr lang="en-US" altLang="en-US" sz="1800" dirty="0"/>
              <a:t> </a:t>
            </a:r>
            <a:r>
              <a:rPr lang="en-US" altLang="en-US" sz="1800" dirty="0" err="1"/>
              <a:t>žmonių</a:t>
            </a:r>
            <a:r>
              <a:rPr lang="en-US" altLang="en-US" sz="1800" dirty="0"/>
              <a:t>, </a:t>
            </a:r>
            <a:r>
              <a:rPr lang="en-US" altLang="en-US" sz="1800" dirty="0" err="1"/>
              <a:t>paklaidos</a:t>
            </a:r>
            <a:r>
              <a:rPr lang="en-US" altLang="en-US" sz="1800" dirty="0"/>
              <a:t> bus </a:t>
            </a:r>
            <a:r>
              <a:rPr lang="en-US" altLang="en-US" sz="1800" dirty="0" err="1"/>
              <a:t>dar</a:t>
            </a:r>
            <a:r>
              <a:rPr lang="en-US" altLang="en-US" sz="1800" dirty="0"/>
              <a:t> </a:t>
            </a:r>
            <a:r>
              <a:rPr lang="en-US" altLang="en-US" sz="1800" dirty="0" err="1"/>
              <a:t>didesnės</a:t>
            </a:r>
            <a:r>
              <a:rPr lang="en-US" altLang="en-US" sz="1800" dirty="0"/>
              <a:t>, </a:t>
            </a:r>
            <a:r>
              <a:rPr lang="en-US" altLang="en-US" sz="1800" dirty="0" err="1"/>
              <a:t>todėl</a:t>
            </a:r>
            <a:r>
              <a:rPr lang="en-US" altLang="en-US" sz="1800" dirty="0"/>
              <a:t> </a:t>
            </a:r>
            <a:r>
              <a:rPr lang="en-US" altLang="en-US" sz="1800" dirty="0" err="1"/>
              <a:t>institucijas</a:t>
            </a:r>
            <a:r>
              <a:rPr lang="en-US" altLang="en-US" sz="1800" dirty="0"/>
              <a:t>, </a:t>
            </a:r>
            <a:r>
              <a:rPr lang="en-US" altLang="en-US" sz="1800" dirty="0" err="1"/>
              <a:t>kuriose</a:t>
            </a:r>
            <a:r>
              <a:rPr lang="en-US" altLang="en-US" sz="1800" dirty="0"/>
              <a:t> </a:t>
            </a:r>
            <a:r>
              <a:rPr lang="en-US" altLang="en-US" sz="1800" dirty="0" err="1"/>
              <a:t>lankėsi</a:t>
            </a:r>
            <a:r>
              <a:rPr lang="en-US" altLang="en-US" sz="1800" dirty="0"/>
              <a:t> </a:t>
            </a:r>
            <a:r>
              <a:rPr lang="en-US" altLang="en-US" sz="1800" dirty="0" err="1"/>
              <a:t>nuo</a:t>
            </a:r>
            <a:r>
              <a:rPr lang="en-US" altLang="en-US" sz="1800" dirty="0"/>
              <a:t> 30</a:t>
            </a:r>
            <a:r>
              <a:rPr lang="lt-LT" altLang="en-US" sz="1800" dirty="0"/>
              <a:t> </a:t>
            </a:r>
            <a:r>
              <a:rPr lang="en-US" altLang="en-US" sz="1800" dirty="0" err="1"/>
              <a:t>iki</a:t>
            </a:r>
            <a:r>
              <a:rPr lang="en-US" altLang="en-US" sz="1800" dirty="0"/>
              <a:t> 100 respondent</a:t>
            </a:r>
            <a:r>
              <a:rPr lang="lt-LT" altLang="en-US" sz="1800" dirty="0"/>
              <a:t>ų, pateikėme atskirose lentelėse, o atvejų, kuriuos minėjo mažiau </a:t>
            </a:r>
            <a:r>
              <a:rPr lang="en-US" altLang="en-US" sz="1800" dirty="0"/>
              <a:t>30 respondent</a:t>
            </a:r>
            <a:r>
              <a:rPr lang="lt-LT" altLang="en-US" sz="1800" dirty="0"/>
              <a:t>ų, ataskaitoje nepateikėme.</a:t>
            </a:r>
          </a:p>
          <a:p>
            <a:pPr algn="just" eaLnBrk="1" hangingPunct="1">
              <a:lnSpc>
                <a:spcPct val="150000"/>
              </a:lnSpc>
              <a:spcBef>
                <a:spcPct val="0"/>
              </a:spcBef>
              <a:buFontTx/>
              <a:buNone/>
            </a:pPr>
            <a:endParaRPr lang="lt-LT" altLang="en-US" sz="1800" dirty="0"/>
          </a:p>
          <a:p>
            <a:pPr algn="just" eaLnBrk="1" hangingPunct="1">
              <a:lnSpc>
                <a:spcPct val="150000"/>
              </a:lnSpc>
              <a:spcBef>
                <a:spcPct val="0"/>
              </a:spcBef>
              <a:buFontTx/>
              <a:buNone/>
            </a:pPr>
            <a:r>
              <a:rPr lang="lt-LT" altLang="en-US" sz="1800" dirty="0"/>
              <a:t>	</a:t>
            </a:r>
            <a:endParaRPr lang="lt-LT" altLang="en-US" sz="1800" dirty="0">
              <a:latin typeface="Verdana" panose="020B0604030504040204" pitchFamily="34" charset="0"/>
            </a:endParaRPr>
          </a:p>
          <a:p>
            <a:pPr eaLnBrk="1" hangingPunct="1">
              <a:lnSpc>
                <a:spcPct val="150000"/>
              </a:lnSpc>
              <a:spcBef>
                <a:spcPct val="0"/>
              </a:spcBef>
              <a:buFontTx/>
              <a:buNone/>
            </a:pPr>
            <a:r>
              <a:rPr lang="lt-LT" altLang="en-US" sz="1800" dirty="0">
                <a:latin typeface="Verdana" panose="020B0604030504040204" pitchFamily="34" charset="0"/>
              </a:rPr>
              <a:t> </a:t>
            </a:r>
          </a:p>
        </p:txBody>
      </p:sp>
      <p:sp>
        <p:nvSpPr>
          <p:cNvPr id="5" name="Freeform 3">
            <a:extLst>
              <a:ext uri="{FF2B5EF4-FFF2-40B4-BE49-F238E27FC236}">
                <a16:creationId xmlns:a16="http://schemas.microsoft.com/office/drawing/2014/main" id="{D8E3C3DF-DF0A-DB9C-80F2-A06E93E271F7}"/>
              </a:ext>
            </a:extLst>
          </p:cNvPr>
          <p:cNvSpPr/>
          <p:nvPr/>
        </p:nvSpPr>
        <p:spPr>
          <a:xfrm>
            <a:off x="0" y="-1872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solidFill>
                <a:srgbClr val="FF0000"/>
              </a:solidFill>
            </a:endParaRPr>
          </a:p>
        </p:txBody>
      </p:sp>
      <p:sp>
        <p:nvSpPr>
          <p:cNvPr id="2" name="TextBox 1">
            <a:extLst>
              <a:ext uri="{FF2B5EF4-FFF2-40B4-BE49-F238E27FC236}">
                <a16:creationId xmlns:a16="http://schemas.microsoft.com/office/drawing/2014/main" id="{984B6113-4DEE-697A-59CD-E2D60A9F4A64}"/>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3" name="Grupė 2">
            <a:extLst>
              <a:ext uri="{FF2B5EF4-FFF2-40B4-BE49-F238E27FC236}">
                <a16:creationId xmlns:a16="http://schemas.microsoft.com/office/drawing/2014/main" id="{7824BF4D-5D3B-9BCE-19A3-7B6A3669F310}"/>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24602FF1-B585-D85B-D744-0895D50FB1AE}"/>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86032906-0BC7-D61B-0FB5-EE50B70CB21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7AE1C0BF-6448-19E4-CB49-1C78B9239000}"/>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5CB2CD9A-BF72-B50B-1D30-46097A7DB89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30889"/>
            <a:ext cx="12192000" cy="702604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3" name="TextBox 18"/>
          <p:cNvSpPr txBox="1"/>
          <p:nvPr/>
        </p:nvSpPr>
        <p:spPr>
          <a:xfrm>
            <a:off x="950692" y="5945420"/>
            <a:ext cx="10587037" cy="430887"/>
          </a:xfrm>
          <a:prstGeom prst="rect">
            <a:avLst/>
          </a:prstGeom>
        </p:spPr>
        <p:txBody>
          <a:bodyPr wrap="square" lIns="0" tIns="0" rIns="0" bIns="0" rtlCol="0" anchor="t">
            <a:spAutoFit/>
          </a:bodyPr>
          <a:lstStyle/>
          <a:p>
            <a:pPr algn="just"/>
            <a:r>
              <a:rPr lang="lt-LT" sz="1400" i="1" dirty="0"/>
              <a:t>1. Pradžioje prašome pažvelgti į probleminių reiškinių sąrašą ir pasakyti, kiek rimta Jūs laikote kiekvieną iš šių problemų šiuo metu Lietuvoje? Pateikti atsakymai „labai rimta“.</a:t>
            </a:r>
          </a:p>
        </p:txBody>
      </p:sp>
      <p:sp>
        <p:nvSpPr>
          <p:cNvPr id="8" name="TextBox 8">
            <a:extLst>
              <a:ext uri="{FF2B5EF4-FFF2-40B4-BE49-F238E27FC236}">
                <a16:creationId xmlns:a16="http://schemas.microsoft.com/office/drawing/2014/main" id="{57EFCFD8-914A-707A-37B0-FD6C64322061}"/>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Diagrama 9">
            <a:extLst>
              <a:ext uri="{FF2B5EF4-FFF2-40B4-BE49-F238E27FC236}">
                <a16:creationId xmlns:a16="http://schemas.microsoft.com/office/drawing/2014/main" id="{F8DBF8DD-B34D-5E0C-B51F-36EB6AB82F6B}"/>
              </a:ext>
            </a:extLst>
          </p:cNvPr>
          <p:cNvGraphicFramePr>
            <a:graphicFrameLocks/>
          </p:cNvGraphicFramePr>
          <p:nvPr>
            <p:extLst>
              <p:ext uri="{D42A27DB-BD31-4B8C-83A1-F6EECF244321}">
                <p14:modId xmlns:p14="http://schemas.microsoft.com/office/powerpoint/2010/main" val="1103362995"/>
              </p:ext>
            </p:extLst>
          </p:nvPr>
        </p:nvGraphicFramePr>
        <p:xfrm>
          <a:off x="296424" y="109182"/>
          <a:ext cx="11895575" cy="590296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67313538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1044925" y="4637951"/>
            <a:ext cx="10102149" cy="1384995"/>
          </a:xfrm>
          <a:prstGeom prst="rect">
            <a:avLst/>
          </a:prstGeom>
          <a:noFill/>
        </p:spPr>
        <p:txBody>
          <a:bodyPr wrap="square" rtlCol="0">
            <a:spAutoFit/>
          </a:bodyPr>
          <a:lstStyle/>
          <a:p>
            <a:pPr algn="just"/>
            <a:r>
              <a:rPr lang="lt-LT" sz="1400" i="1" dirty="0"/>
              <a:t>32. Ar tvarkant reikalus institucijoje pasinaudojote pažintimis, norėdamas, kad paslaugos Jums būtų suteiktos kokybiškiau ir (arba) greičiau?	</a:t>
            </a:r>
          </a:p>
          <a:p>
            <a:pPr algn="just"/>
            <a:r>
              <a:rPr lang="lt-LT" sz="1400" i="1" dirty="0"/>
              <a:t>33. Kokių institucijų, įstaigų, kuriose Jūs tvarkėte reikalus, valstybės tarnautojai ar darbuotojai leido Jums suprasti, kad norėtų gauti kyšį (pinigų ar kitos naudos) arba to tikėjosi?</a:t>
            </a:r>
            <a:endParaRPr lang="en-US" sz="1400" i="1" dirty="0"/>
          </a:p>
          <a:p>
            <a:pPr algn="just"/>
            <a:r>
              <a:rPr lang="lt-LT" sz="1400" i="1" dirty="0"/>
              <a:t>34. Kokių institucijų / įstaigų darbuotojams jūs davėte kyšį (pinigų ar kitos naudos)?	</a:t>
            </a:r>
          </a:p>
          <a:p>
            <a:pPr algn="just"/>
            <a:r>
              <a:rPr lang="lt-LT" sz="1400" i="1" dirty="0"/>
              <a:t>35. Ar kyšio (pinigų ar kitos naudos) davimas padėjo išspręsti Jūsų problemą?	</a:t>
            </a:r>
          </a:p>
        </p:txBody>
      </p:sp>
      <p:graphicFrame>
        <p:nvGraphicFramePr>
          <p:cNvPr id="6" name="Lentelė 5">
            <a:extLst>
              <a:ext uri="{FF2B5EF4-FFF2-40B4-BE49-F238E27FC236}">
                <a16:creationId xmlns:a16="http://schemas.microsoft.com/office/drawing/2014/main" id="{D1FF87A7-ABA2-6B49-93D3-4F7E09E86E8E}"/>
              </a:ext>
            </a:extLst>
          </p:cNvPr>
          <p:cNvGraphicFramePr>
            <a:graphicFrameLocks noGrp="1"/>
          </p:cNvGraphicFramePr>
          <p:nvPr>
            <p:extLst>
              <p:ext uri="{D42A27DB-BD31-4B8C-83A1-F6EECF244321}">
                <p14:modId xmlns:p14="http://schemas.microsoft.com/office/powerpoint/2010/main" val="3742302162"/>
              </p:ext>
            </p:extLst>
          </p:nvPr>
        </p:nvGraphicFramePr>
        <p:xfrm>
          <a:off x="1044925" y="770390"/>
          <a:ext cx="10102149" cy="3828487"/>
        </p:xfrm>
        <a:graphic>
          <a:graphicData uri="http://schemas.openxmlformats.org/drawingml/2006/table">
            <a:tbl>
              <a:tblPr>
                <a:tableStyleId>{5C22544A-7EE6-4342-B048-85BDC9FD1C3A}</a:tableStyleId>
              </a:tblPr>
              <a:tblGrid>
                <a:gridCol w="4515217">
                  <a:extLst>
                    <a:ext uri="{9D8B030D-6E8A-4147-A177-3AD203B41FA5}">
                      <a16:colId xmlns:a16="http://schemas.microsoft.com/office/drawing/2014/main" val="4262979635"/>
                    </a:ext>
                  </a:extLst>
                </a:gridCol>
                <a:gridCol w="1755058">
                  <a:extLst>
                    <a:ext uri="{9D8B030D-6E8A-4147-A177-3AD203B41FA5}">
                      <a16:colId xmlns:a16="http://schemas.microsoft.com/office/drawing/2014/main" val="2362320693"/>
                    </a:ext>
                  </a:extLst>
                </a:gridCol>
                <a:gridCol w="1489587">
                  <a:extLst>
                    <a:ext uri="{9D8B030D-6E8A-4147-A177-3AD203B41FA5}">
                      <a16:colId xmlns:a16="http://schemas.microsoft.com/office/drawing/2014/main" val="1432780043"/>
                    </a:ext>
                  </a:extLst>
                </a:gridCol>
                <a:gridCol w="1194619">
                  <a:extLst>
                    <a:ext uri="{9D8B030D-6E8A-4147-A177-3AD203B41FA5}">
                      <a16:colId xmlns:a16="http://schemas.microsoft.com/office/drawing/2014/main" val="1310533601"/>
                    </a:ext>
                  </a:extLst>
                </a:gridCol>
                <a:gridCol w="1147668">
                  <a:extLst>
                    <a:ext uri="{9D8B030D-6E8A-4147-A177-3AD203B41FA5}">
                      <a16:colId xmlns:a16="http://schemas.microsoft.com/office/drawing/2014/main" val="2135359950"/>
                    </a:ext>
                  </a:extLst>
                </a:gridCol>
              </a:tblGrid>
              <a:tr h="624146">
                <a:tc>
                  <a:txBody>
                    <a:bodyPr/>
                    <a:lstStyle/>
                    <a:p>
                      <a:pPr algn="l" rtl="0" fontAlgn="ctr"/>
                      <a:r>
                        <a:rPr lang="lt-LT" sz="1600" b="1" u="none" strike="noStrike" dirty="0">
                          <a:effectLst/>
                        </a:rPr>
                        <a:t>Nurodytos </a:t>
                      </a:r>
                      <a:r>
                        <a:rPr lang="lt-LT" sz="1600" b="1" dirty="0"/>
                        <a:t>institucijos</a:t>
                      </a:r>
                      <a:r>
                        <a:rPr lang="lt-LT" sz="1600" b="1" u="none" strike="noStrike" dirty="0">
                          <a:effectLst/>
                        </a:rPr>
                        <a:t>, su kuriomis kontaktavo ne mažiau 100 respondentų</a:t>
                      </a:r>
                      <a:endParaRPr lang="lt-LT" sz="1600" b="1" i="0" u="none" strike="noStrike" dirty="0">
                        <a:solidFill>
                          <a:srgbClr val="000000"/>
                        </a:solidFill>
                        <a:effectLst/>
                        <a:latin typeface="Calibri Light" panose="020F03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Calibri Light" panose="020F03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Calibri Light" panose="020F03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Calibri Light" panose="020F03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550486704"/>
                  </a:ext>
                </a:extLst>
              </a:tr>
              <a:tr h="430690">
                <a:tc>
                  <a:txBody>
                    <a:bodyPr/>
                    <a:lstStyle/>
                    <a:p>
                      <a:pPr algn="l" fontAlgn="ctr"/>
                      <a:r>
                        <a:rPr lang="lt-LT" sz="1600" b="0" u="none" strike="noStrike" dirty="0">
                          <a:effectLst/>
                        </a:rPr>
                        <a:t>Poliklinikos (N=834)</a:t>
                      </a:r>
                      <a:endParaRPr lang="lt-L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55338056"/>
                  </a:ext>
                </a:extLst>
              </a:tr>
              <a:tr h="430690">
                <a:tc>
                  <a:txBody>
                    <a:bodyPr/>
                    <a:lstStyle/>
                    <a:p>
                      <a:pPr algn="l" fontAlgn="ctr"/>
                      <a:r>
                        <a:rPr lang="pt-BR" sz="1600" b="0" u="none" strike="noStrike" dirty="0">
                          <a:effectLst/>
                        </a:rPr>
                        <a:t>Privačios gydymo įstaigos (N=470)</a:t>
                      </a:r>
                      <a:endParaRPr lang="pt-BR"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002620173"/>
                  </a:ext>
                </a:extLst>
              </a:tr>
              <a:tr h="417585">
                <a:tc>
                  <a:txBody>
                    <a:bodyPr/>
                    <a:lstStyle/>
                    <a:p>
                      <a:pPr algn="l" fontAlgn="ctr"/>
                      <a:r>
                        <a:rPr lang="lt-LT" sz="1600" b="0" u="none" strike="noStrike" dirty="0">
                          <a:effectLst/>
                        </a:rPr>
                        <a:t>Valstybinė mokesčių inspekcija (N=433)</a:t>
                      </a:r>
                      <a:endParaRPr lang="lt-L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002</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002</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261500683"/>
                  </a:ext>
                </a:extLst>
              </a:tr>
              <a:tr h="254123">
                <a:tc>
                  <a:txBody>
                    <a:bodyPr/>
                    <a:lstStyle/>
                    <a:p>
                      <a:pPr algn="l" fontAlgn="ctr"/>
                      <a:r>
                        <a:rPr lang="lt-LT" sz="1600" b="0" u="none" strike="noStrike" dirty="0">
                          <a:effectLst/>
                        </a:rPr>
                        <a:t>Privalomos automobilių techninės apžiūros įmonės (techninės apžiūros centrai) (N=415)</a:t>
                      </a:r>
                      <a:endParaRPr lang="lt-L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09</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en-US" sz="1600" u="none" strike="noStrike" dirty="0">
                          <a:effectLst/>
                        </a:rPr>
                        <a:t>0,</a:t>
                      </a:r>
                      <a:r>
                        <a:rPr lang="lt-LT" sz="1600" u="none" strike="noStrike" dirty="0">
                          <a:effectLst/>
                        </a:rPr>
                        <a:t>08</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en-US" sz="1600" u="none" strike="noStrike" dirty="0">
                          <a:effectLst/>
                        </a:rPr>
                        <a:t>0,</a:t>
                      </a:r>
                      <a:r>
                        <a:rPr lang="lt-LT" sz="1600" u="none" strike="noStrike" dirty="0">
                          <a:effectLst/>
                        </a:rPr>
                        <a:t>04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935205087"/>
                  </a:ext>
                </a:extLst>
              </a:tr>
              <a:tr h="254123">
                <a:tc>
                  <a:txBody>
                    <a:bodyPr/>
                    <a:lstStyle/>
                    <a:p>
                      <a:pPr algn="l" fontAlgn="ctr"/>
                      <a:r>
                        <a:rPr lang="it-IT" sz="1600" b="0" u="none" strike="noStrike" dirty="0">
                          <a:effectLst/>
                        </a:rPr>
                        <a:t>Valstybinio socialinio draudimo fondo valdyba (N=376)</a:t>
                      </a:r>
                      <a:endParaRPr lang="it-I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rgbClr val="000000"/>
                          </a:solidFill>
                          <a:effectLst/>
                          <a:latin typeface="Calibri" panose="020F0502020204030204" pitchFamily="34" charset="0"/>
                        </a:rPr>
                        <a:t>0,00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482913516"/>
                  </a:ext>
                </a:extLst>
              </a:tr>
              <a:tr h="417585">
                <a:tc>
                  <a:txBody>
                    <a:bodyPr/>
                    <a:lstStyle/>
                    <a:p>
                      <a:pPr algn="l" fontAlgn="ctr"/>
                      <a:r>
                        <a:rPr lang="pt-BR" sz="1600" b="0" u="none" strike="noStrike" dirty="0">
                          <a:effectLst/>
                        </a:rPr>
                        <a:t>Miestų ir rajonų savivaldybės (N=349)</a:t>
                      </a:r>
                      <a:endParaRPr lang="pt-BR"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07</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a:t>
                      </a:r>
                      <a:r>
                        <a:rPr lang="en-US" sz="1600" u="none" strike="noStrike" dirty="0">
                          <a:effectLst/>
                        </a:rPr>
                        <a:t>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a:t>
                      </a:r>
                      <a:r>
                        <a:rPr lang="en-US"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18995807"/>
                  </a:ext>
                </a:extLst>
              </a:tr>
              <a:tr h="212811">
                <a:tc>
                  <a:txBody>
                    <a:bodyPr/>
                    <a:lstStyle/>
                    <a:p>
                      <a:pPr algn="l" fontAlgn="ctr"/>
                      <a:r>
                        <a:rPr lang="lt-LT" sz="1600" b="0" u="none" strike="noStrike">
                          <a:effectLst/>
                        </a:rPr>
                        <a:t>AB "Ignitis grupė" (N=360)</a:t>
                      </a:r>
                      <a:endParaRPr lang="lt-LT" sz="1600" b="0" i="0" u="none" strike="noStrike">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003</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489415399"/>
                  </a:ext>
                </a:extLst>
              </a:tr>
              <a:tr h="212811">
                <a:tc>
                  <a:txBody>
                    <a:bodyPr/>
                    <a:lstStyle/>
                    <a:p>
                      <a:pPr algn="l" fontAlgn="ctr"/>
                      <a:r>
                        <a:rPr lang="lt-LT" sz="1600" b="0" u="none" strike="noStrike" dirty="0">
                          <a:effectLst/>
                        </a:rPr>
                        <a:t>VĮ "Regitra" (N=327)</a:t>
                      </a:r>
                      <a:endParaRPr lang="lt-L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0</a:t>
                      </a:r>
                      <a:r>
                        <a:rPr lang="en-US" sz="1600" u="none" strike="noStrike" dirty="0">
                          <a:effectLst/>
                        </a:rPr>
                        <a:t>,</a:t>
                      </a:r>
                      <a:r>
                        <a:rPr lang="lt-LT" sz="1600" u="none" strike="noStrike" dirty="0">
                          <a:effectLst/>
                        </a:rPr>
                        <a:t>003</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966441607"/>
                  </a:ext>
                </a:extLst>
              </a:tr>
              <a:tr h="104047">
                <a:tc>
                  <a:txBody>
                    <a:bodyPr/>
                    <a:lstStyle/>
                    <a:p>
                      <a:pPr algn="l" fontAlgn="ctr"/>
                      <a:r>
                        <a:rPr lang="pt-BR" sz="1600" b="0" u="none" strike="noStrike" dirty="0">
                          <a:effectLst/>
                        </a:rPr>
                        <a:t>Miestų ir rajonų ligoninės (N=325)</a:t>
                      </a:r>
                      <a:endParaRPr lang="pt-BR"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09</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05</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94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742342769"/>
                  </a:ext>
                </a:extLst>
              </a:tr>
            </a:tbl>
          </a:graphicData>
        </a:graphic>
      </p:graphicFrame>
      <p:sp>
        <p:nvSpPr>
          <p:cNvPr id="2" name="TextBox 1">
            <a:extLst>
              <a:ext uri="{FF2B5EF4-FFF2-40B4-BE49-F238E27FC236}">
                <a16:creationId xmlns:a16="http://schemas.microsoft.com/office/drawing/2014/main" id="{FB3E89B0-993D-F612-D8DA-8C4BB5193301}"/>
              </a:ext>
            </a:extLst>
          </p:cNvPr>
          <p:cNvSpPr txBox="1"/>
          <p:nvPr/>
        </p:nvSpPr>
        <p:spPr>
          <a:xfrm>
            <a:off x="2149432" y="254066"/>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FC5F69A8-1655-25FB-C427-1A97513A836A}"/>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53727679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1044925" y="4637951"/>
            <a:ext cx="10102149" cy="1384995"/>
          </a:xfrm>
          <a:prstGeom prst="rect">
            <a:avLst/>
          </a:prstGeom>
          <a:noFill/>
        </p:spPr>
        <p:txBody>
          <a:bodyPr wrap="square" rtlCol="0">
            <a:spAutoFit/>
          </a:bodyPr>
          <a:lstStyle/>
          <a:p>
            <a:pPr algn="just"/>
            <a:r>
              <a:rPr lang="lt-LT" sz="1400" i="1" dirty="0"/>
              <a:t>32. Ar tvarkant reikalus institucijoje pasinaudojote pažintimis, norėdamas, kad paslaugos Jums būtų suteiktos kokybiškiau ir (arba) greičiau?	</a:t>
            </a:r>
          </a:p>
          <a:p>
            <a:pPr algn="just"/>
            <a:r>
              <a:rPr lang="lt-LT" sz="1400" i="1" dirty="0"/>
              <a:t>33. Kokių institucijų, įstaigų, kuriose Jūs tvarkėte reikalus, valstybės tarnautojai ar darbuotojai leido Jums suprasti, kad norėtų gauti kyšį (pinigų ar kitos naudos) arba to tikėjosi?</a:t>
            </a:r>
            <a:endParaRPr lang="en-US" sz="1400" i="1" dirty="0"/>
          </a:p>
          <a:p>
            <a:pPr algn="just"/>
            <a:r>
              <a:rPr lang="lt-LT" sz="1400" i="1" dirty="0"/>
              <a:t>34. Kokių institucijų / įstaigų darbuotojams jūs davėte kyšį (pinigų ar kitos naudos)?	</a:t>
            </a:r>
          </a:p>
          <a:p>
            <a:pPr algn="just"/>
            <a:r>
              <a:rPr lang="lt-LT" sz="1400" i="1" dirty="0"/>
              <a:t>35. Ar kyšio (pinigų ar kitos naudos) davimas padėjo išspręsti Jūsų problemą?	</a:t>
            </a:r>
          </a:p>
        </p:txBody>
      </p:sp>
      <p:graphicFrame>
        <p:nvGraphicFramePr>
          <p:cNvPr id="6" name="Lentelė 5">
            <a:extLst>
              <a:ext uri="{FF2B5EF4-FFF2-40B4-BE49-F238E27FC236}">
                <a16:creationId xmlns:a16="http://schemas.microsoft.com/office/drawing/2014/main" id="{D1FF87A7-ABA2-6B49-93D3-4F7E09E86E8E}"/>
              </a:ext>
            </a:extLst>
          </p:cNvPr>
          <p:cNvGraphicFramePr>
            <a:graphicFrameLocks noGrp="1"/>
          </p:cNvGraphicFramePr>
          <p:nvPr>
            <p:extLst>
              <p:ext uri="{D42A27DB-BD31-4B8C-83A1-F6EECF244321}">
                <p14:modId xmlns:p14="http://schemas.microsoft.com/office/powerpoint/2010/main" val="4271452295"/>
              </p:ext>
            </p:extLst>
          </p:nvPr>
        </p:nvGraphicFramePr>
        <p:xfrm>
          <a:off x="1044925" y="877462"/>
          <a:ext cx="10102149" cy="3576266"/>
        </p:xfrm>
        <a:graphic>
          <a:graphicData uri="http://schemas.openxmlformats.org/drawingml/2006/table">
            <a:tbl>
              <a:tblPr>
                <a:tableStyleId>{5C22544A-7EE6-4342-B048-85BDC9FD1C3A}</a:tableStyleId>
              </a:tblPr>
              <a:tblGrid>
                <a:gridCol w="4515217">
                  <a:extLst>
                    <a:ext uri="{9D8B030D-6E8A-4147-A177-3AD203B41FA5}">
                      <a16:colId xmlns:a16="http://schemas.microsoft.com/office/drawing/2014/main" val="4262979635"/>
                    </a:ext>
                  </a:extLst>
                </a:gridCol>
                <a:gridCol w="1755058">
                  <a:extLst>
                    <a:ext uri="{9D8B030D-6E8A-4147-A177-3AD203B41FA5}">
                      <a16:colId xmlns:a16="http://schemas.microsoft.com/office/drawing/2014/main" val="2362320693"/>
                    </a:ext>
                  </a:extLst>
                </a:gridCol>
                <a:gridCol w="1489587">
                  <a:extLst>
                    <a:ext uri="{9D8B030D-6E8A-4147-A177-3AD203B41FA5}">
                      <a16:colId xmlns:a16="http://schemas.microsoft.com/office/drawing/2014/main" val="1432780043"/>
                    </a:ext>
                  </a:extLst>
                </a:gridCol>
                <a:gridCol w="1194619">
                  <a:extLst>
                    <a:ext uri="{9D8B030D-6E8A-4147-A177-3AD203B41FA5}">
                      <a16:colId xmlns:a16="http://schemas.microsoft.com/office/drawing/2014/main" val="1310533601"/>
                    </a:ext>
                  </a:extLst>
                </a:gridCol>
                <a:gridCol w="1147668">
                  <a:extLst>
                    <a:ext uri="{9D8B030D-6E8A-4147-A177-3AD203B41FA5}">
                      <a16:colId xmlns:a16="http://schemas.microsoft.com/office/drawing/2014/main" val="2135359950"/>
                    </a:ext>
                  </a:extLst>
                </a:gridCol>
              </a:tblGrid>
              <a:tr h="624146">
                <a:tc>
                  <a:txBody>
                    <a:bodyPr/>
                    <a:lstStyle/>
                    <a:p>
                      <a:pPr algn="l" rtl="0" fontAlgn="ctr"/>
                      <a:r>
                        <a:rPr lang="lt-LT" sz="1600" b="1" u="none" strike="noStrike" dirty="0">
                          <a:effectLst/>
                        </a:rPr>
                        <a:t>Nurodytos </a:t>
                      </a:r>
                      <a:r>
                        <a:rPr lang="lt-LT" sz="1600" b="1" dirty="0"/>
                        <a:t>institucijos</a:t>
                      </a:r>
                      <a:r>
                        <a:rPr lang="lt-LT" sz="1600" b="1" u="none" strike="noStrike" dirty="0">
                          <a:effectLst/>
                        </a:rPr>
                        <a:t>, su kuriomis kontaktavo ne mažiau 100 respondentų</a:t>
                      </a:r>
                      <a:endParaRPr lang="lt-LT" sz="1600" b="1" i="0" u="none" strike="noStrike" dirty="0">
                        <a:solidFill>
                          <a:srgbClr val="000000"/>
                        </a:solidFill>
                        <a:effectLst/>
                        <a:latin typeface="Calibri Light" panose="020F03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Calibri Light" panose="020F03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Calibri Light" panose="020F03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Calibri Light" panose="020F03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550486704"/>
                  </a:ext>
                </a:extLst>
              </a:tr>
              <a:tr h="430690">
                <a:tc>
                  <a:txBody>
                    <a:bodyPr/>
                    <a:lstStyle/>
                    <a:p>
                      <a:pPr algn="l" fontAlgn="ctr"/>
                      <a:r>
                        <a:rPr lang="lt-LT" sz="1600" b="0" u="none" strike="noStrike" dirty="0">
                          <a:effectLst/>
                        </a:rPr>
                        <a:t>AB "Energijos skirstymo operatorius" (ESO) (N=230)</a:t>
                      </a:r>
                      <a:endParaRPr lang="lt-LT" sz="1600" b="0" i="0" u="none" strike="noStrike" dirty="0">
                        <a:solidFill>
                          <a:srgbClr val="000000"/>
                        </a:solidFill>
                        <a:effectLst/>
                        <a:latin typeface="Arial" panose="020B060402020202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004</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8617" marR="8617" marT="8617"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55338056"/>
                  </a:ext>
                </a:extLst>
              </a:tr>
              <a:tr h="430690">
                <a:tc>
                  <a:txBody>
                    <a:bodyPr/>
                    <a:lstStyle/>
                    <a:p>
                      <a:pPr algn="l" fontAlgn="ctr"/>
                      <a:r>
                        <a:rPr lang="pt-BR" sz="1600" b="0" u="none" strike="noStrike" dirty="0">
                          <a:effectLst/>
                        </a:rPr>
                        <a:t>VĮ "Registrų centras" (N=217)</a:t>
                      </a:r>
                      <a:endParaRPr lang="pt-BR" sz="1600" b="0" i="0" u="none" strike="noStrike" dirty="0">
                        <a:solidFill>
                          <a:srgbClr val="000000"/>
                        </a:solidFill>
                        <a:effectLst/>
                        <a:latin typeface="Arial" panose="020B060402020202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009</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002620173"/>
                  </a:ext>
                </a:extLst>
              </a:tr>
              <a:tr h="417585">
                <a:tc>
                  <a:txBody>
                    <a:bodyPr/>
                    <a:lstStyle/>
                    <a:p>
                      <a:pPr algn="l" fontAlgn="ctr"/>
                      <a:r>
                        <a:rPr lang="lt-LT" sz="1600" b="0" u="none" strike="noStrike" kern="1200" dirty="0">
                          <a:solidFill>
                            <a:schemeClr val="dk1"/>
                          </a:solidFill>
                          <a:effectLst/>
                          <a:latin typeface="+mn-lt"/>
                          <a:ea typeface="+mn-ea"/>
                          <a:cs typeface="+mn-cs"/>
                        </a:rPr>
                        <a:t>Respublikinės ligoninės / klinikos (N=243)</a:t>
                      </a: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07</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12</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08</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85</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261500683"/>
                  </a:ext>
                </a:extLst>
              </a:tr>
              <a:tr h="254123">
                <a:tc>
                  <a:txBody>
                    <a:bodyPr/>
                    <a:lstStyle/>
                    <a:p>
                      <a:pPr algn="l" fontAlgn="ctr"/>
                      <a:r>
                        <a:rPr lang="lt-LT" sz="1600" b="0" u="none" strike="noStrike" kern="1200" dirty="0">
                          <a:solidFill>
                            <a:schemeClr val="dk1"/>
                          </a:solidFill>
                          <a:effectLst/>
                          <a:latin typeface="+mn-lt"/>
                          <a:ea typeface="+mn-ea"/>
                          <a:cs typeface="+mn-cs"/>
                        </a:rPr>
                        <a:t>Seniūnijos (N=209)</a:t>
                      </a: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13</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935205087"/>
                  </a:ext>
                </a:extLst>
              </a:tr>
              <a:tr h="254123">
                <a:tc>
                  <a:txBody>
                    <a:bodyPr/>
                    <a:lstStyle/>
                    <a:p>
                      <a:pPr algn="l" fontAlgn="ctr"/>
                      <a:r>
                        <a:rPr lang="pt-BR" sz="1600" b="0" u="none" strike="noStrike" kern="1200" dirty="0">
                          <a:solidFill>
                            <a:schemeClr val="dk1"/>
                          </a:solidFill>
                          <a:effectLst/>
                          <a:latin typeface="+mn-lt"/>
                          <a:ea typeface="+mn-ea"/>
                          <a:cs typeface="+mn-cs"/>
                        </a:rPr>
                        <a:t>Socialinės paramos skyrius (N=194)</a:t>
                      </a: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10</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482913516"/>
                  </a:ext>
                </a:extLst>
              </a:tr>
              <a:tr h="417585">
                <a:tc>
                  <a:txBody>
                    <a:bodyPr/>
                    <a:lstStyle/>
                    <a:p>
                      <a:pPr algn="l" fontAlgn="ctr"/>
                      <a:r>
                        <a:rPr lang="pt-BR" sz="1600" b="0" u="none" strike="noStrike" kern="1200" dirty="0">
                          <a:solidFill>
                            <a:schemeClr val="dk1"/>
                          </a:solidFill>
                          <a:effectLst/>
                          <a:latin typeface="+mn-lt"/>
                          <a:ea typeface="+mn-ea"/>
                          <a:cs typeface="+mn-cs"/>
                        </a:rPr>
                        <a:t>Greitosios medicinos pagalbos (GMP) tarnyba (N=188)</a:t>
                      </a: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18995807"/>
                  </a:ext>
                </a:extLst>
              </a:tr>
              <a:tr h="212811">
                <a:tc>
                  <a:txBody>
                    <a:bodyPr/>
                    <a:lstStyle/>
                    <a:p>
                      <a:pPr algn="l" fontAlgn="ctr"/>
                      <a:r>
                        <a:rPr lang="lt-LT" sz="1600" b="0" u="none" strike="noStrike" dirty="0">
                          <a:effectLst/>
                        </a:rPr>
                        <a:t>Notarai (N=183)</a:t>
                      </a:r>
                      <a:endParaRPr lang="lt-LT" sz="1600" b="0" i="0" u="none" strike="noStrike" dirty="0">
                        <a:solidFill>
                          <a:srgbClr val="000000"/>
                        </a:solidFill>
                        <a:effectLst/>
                        <a:latin typeface="Arial" panose="020B060402020202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489415399"/>
                  </a:ext>
                </a:extLst>
              </a:tr>
              <a:tr h="212811">
                <a:tc>
                  <a:txBody>
                    <a:bodyPr/>
                    <a:lstStyle/>
                    <a:p>
                      <a:pPr algn="l" fontAlgn="ctr"/>
                      <a:r>
                        <a:rPr lang="pt-BR" sz="1600" b="0" u="none" strike="noStrike" dirty="0">
                          <a:effectLst/>
                        </a:rPr>
                        <a:t>Bendrojo ugdymo mokyklos (N=164)</a:t>
                      </a:r>
                      <a:endParaRPr lang="pt-BR" sz="1600" b="0" i="0" u="none" strike="noStrike" dirty="0">
                        <a:solidFill>
                          <a:srgbClr val="000000"/>
                        </a:solidFill>
                        <a:effectLst/>
                        <a:latin typeface="Arial" panose="020B060402020202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966441607"/>
                  </a:ext>
                </a:extLst>
              </a:tr>
              <a:tr h="212811">
                <a:tc>
                  <a:txBody>
                    <a:bodyPr/>
                    <a:lstStyle/>
                    <a:p>
                      <a:pPr algn="l" fontAlgn="ctr"/>
                      <a:r>
                        <a:rPr lang="lt-LT" sz="1600" b="0" u="none" strike="noStrike" dirty="0">
                          <a:effectLst/>
                        </a:rPr>
                        <a:t>Energetikos srities įmonės (N=149)</a:t>
                      </a:r>
                      <a:endParaRPr lang="lt-LT" sz="1600" b="0" i="0" u="none" strike="noStrike" dirty="0">
                        <a:solidFill>
                          <a:srgbClr val="000000"/>
                        </a:solidFill>
                        <a:effectLst/>
                        <a:latin typeface="Arial" panose="020B060402020202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1" i="0" u="none" strike="noStrike" dirty="0">
                        <a:solidFill>
                          <a:srgbClr val="000000"/>
                        </a:solidFill>
                        <a:effectLst/>
                        <a:latin typeface="Calibri" panose="020F0502020204030204" pitchFamily="34" charset="0"/>
                      </a:endParaRPr>
                    </a:p>
                  </a:txBody>
                  <a:tcPr marL="5268" marR="5268" marT="5268"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742342769"/>
                  </a:ext>
                </a:extLst>
              </a:tr>
            </a:tbl>
          </a:graphicData>
        </a:graphic>
      </p:graphicFrame>
      <p:sp>
        <p:nvSpPr>
          <p:cNvPr id="2" name="TextBox 1">
            <a:extLst>
              <a:ext uri="{FF2B5EF4-FFF2-40B4-BE49-F238E27FC236}">
                <a16:creationId xmlns:a16="http://schemas.microsoft.com/office/drawing/2014/main" id="{FB3E89B0-993D-F612-D8DA-8C4BB5193301}"/>
              </a:ext>
            </a:extLst>
          </p:cNvPr>
          <p:cNvSpPr txBox="1"/>
          <p:nvPr/>
        </p:nvSpPr>
        <p:spPr>
          <a:xfrm>
            <a:off x="2149432" y="254066"/>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FC5F69A8-1655-25FB-C427-1A97513A836A}"/>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6690881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1044925" y="4637951"/>
            <a:ext cx="10102149" cy="1384995"/>
          </a:xfrm>
          <a:prstGeom prst="rect">
            <a:avLst/>
          </a:prstGeom>
          <a:noFill/>
        </p:spPr>
        <p:txBody>
          <a:bodyPr wrap="square" rtlCol="0">
            <a:spAutoFit/>
          </a:bodyPr>
          <a:lstStyle/>
          <a:p>
            <a:pPr algn="just"/>
            <a:r>
              <a:rPr lang="lt-LT" sz="1400" i="1" dirty="0"/>
              <a:t>32. Ar tvarkant reikalus institucijoje pasinaudojote pažintimis, norėdamas, kad paslaugos Jums būtų suteiktos kokybiškiau ir (arba) greičiau?	</a:t>
            </a:r>
          </a:p>
          <a:p>
            <a:pPr algn="just"/>
            <a:r>
              <a:rPr lang="lt-LT" sz="1400" i="1" dirty="0"/>
              <a:t>33. Kokių institucijų, įstaigų, kuriose Jūs tvarkėte reikalus, valstybės tarnautojai ar darbuotojai leido Jums suprasti, kad norėtų gauti kyšį (pinigų ar kitos naudos) arba to tikėjosi?</a:t>
            </a:r>
            <a:endParaRPr lang="en-US" sz="1400" i="1" dirty="0"/>
          </a:p>
          <a:p>
            <a:pPr algn="just"/>
            <a:r>
              <a:rPr lang="lt-LT" sz="1400" i="1" dirty="0"/>
              <a:t>34. Kokių institucijų / įstaigų darbuotojams jūs davėte kyšį (pinigų ar kitos naudos)?	</a:t>
            </a:r>
          </a:p>
          <a:p>
            <a:pPr algn="just"/>
            <a:r>
              <a:rPr lang="lt-LT" sz="1400" i="1" dirty="0"/>
              <a:t>35. Ar kyšio (pinigų ar kitos naudos) davimas padėjo išspręsti Jūsų problemą?	</a:t>
            </a:r>
          </a:p>
        </p:txBody>
      </p:sp>
      <p:graphicFrame>
        <p:nvGraphicFramePr>
          <p:cNvPr id="6" name="Lentelė 5">
            <a:extLst>
              <a:ext uri="{FF2B5EF4-FFF2-40B4-BE49-F238E27FC236}">
                <a16:creationId xmlns:a16="http://schemas.microsoft.com/office/drawing/2014/main" id="{D1FF87A7-ABA2-6B49-93D3-4F7E09E86E8E}"/>
              </a:ext>
            </a:extLst>
          </p:cNvPr>
          <p:cNvGraphicFramePr>
            <a:graphicFrameLocks noGrp="1"/>
          </p:cNvGraphicFramePr>
          <p:nvPr>
            <p:extLst>
              <p:ext uri="{D42A27DB-BD31-4B8C-83A1-F6EECF244321}">
                <p14:modId xmlns:p14="http://schemas.microsoft.com/office/powerpoint/2010/main" val="1643487870"/>
              </p:ext>
            </p:extLst>
          </p:nvPr>
        </p:nvGraphicFramePr>
        <p:xfrm>
          <a:off x="1044925" y="877462"/>
          <a:ext cx="10102149" cy="3467378"/>
        </p:xfrm>
        <a:graphic>
          <a:graphicData uri="http://schemas.openxmlformats.org/drawingml/2006/table">
            <a:tbl>
              <a:tblPr>
                <a:tableStyleId>{5C22544A-7EE6-4342-B048-85BDC9FD1C3A}</a:tableStyleId>
              </a:tblPr>
              <a:tblGrid>
                <a:gridCol w="3340711">
                  <a:extLst>
                    <a:ext uri="{9D8B030D-6E8A-4147-A177-3AD203B41FA5}">
                      <a16:colId xmlns:a16="http://schemas.microsoft.com/office/drawing/2014/main" val="4262979635"/>
                    </a:ext>
                  </a:extLst>
                </a:gridCol>
                <a:gridCol w="1760374">
                  <a:extLst>
                    <a:ext uri="{9D8B030D-6E8A-4147-A177-3AD203B41FA5}">
                      <a16:colId xmlns:a16="http://schemas.microsoft.com/office/drawing/2014/main" val="2362320693"/>
                    </a:ext>
                  </a:extLst>
                </a:gridCol>
                <a:gridCol w="1760374">
                  <a:extLst>
                    <a:ext uri="{9D8B030D-6E8A-4147-A177-3AD203B41FA5}">
                      <a16:colId xmlns:a16="http://schemas.microsoft.com/office/drawing/2014/main" val="1432780043"/>
                    </a:ext>
                  </a:extLst>
                </a:gridCol>
                <a:gridCol w="1700361">
                  <a:extLst>
                    <a:ext uri="{9D8B030D-6E8A-4147-A177-3AD203B41FA5}">
                      <a16:colId xmlns:a16="http://schemas.microsoft.com/office/drawing/2014/main" val="1310533601"/>
                    </a:ext>
                  </a:extLst>
                </a:gridCol>
                <a:gridCol w="1540329">
                  <a:extLst>
                    <a:ext uri="{9D8B030D-6E8A-4147-A177-3AD203B41FA5}">
                      <a16:colId xmlns:a16="http://schemas.microsoft.com/office/drawing/2014/main" val="2135359950"/>
                    </a:ext>
                  </a:extLst>
                </a:gridCol>
              </a:tblGrid>
              <a:tr h="717414">
                <a:tc>
                  <a:txBody>
                    <a:bodyPr/>
                    <a:lstStyle/>
                    <a:p>
                      <a:pPr algn="l" rtl="0" fontAlgn="ctr"/>
                      <a:r>
                        <a:rPr lang="lt-LT" sz="1600" b="1" u="none" strike="noStrike" dirty="0">
                          <a:effectLst/>
                        </a:rPr>
                        <a:t>Nurodytos </a:t>
                      </a:r>
                      <a:r>
                        <a:rPr lang="lt-LT" sz="1600" b="1" dirty="0"/>
                        <a:t>institucijos</a:t>
                      </a:r>
                      <a:r>
                        <a:rPr lang="lt-LT" sz="1600" b="1" u="none" strike="noStrike" dirty="0">
                          <a:effectLst/>
                        </a:rPr>
                        <a:t>, su kuriomis kontaktavo 30 - 99 respondentai</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550486704"/>
                  </a:ext>
                </a:extLst>
              </a:tr>
              <a:tr h="337606">
                <a:tc>
                  <a:txBody>
                    <a:bodyPr/>
                    <a:lstStyle/>
                    <a:p>
                      <a:pPr algn="l" fontAlgn="ctr"/>
                      <a:r>
                        <a:rPr lang="lt-LT" sz="1600" b="0" u="none" strike="noStrike" dirty="0">
                          <a:effectLst/>
                        </a:rPr>
                        <a:t>Savivaldybės valdomos įmonės (N=95)</a:t>
                      </a:r>
                      <a:endParaRPr lang="lt-LT" sz="1600" b="0" i="0" u="none" strike="noStrike" dirty="0">
                        <a:solidFill>
                          <a:srgbClr val="000000"/>
                        </a:solidFill>
                        <a:effectLst/>
                        <a:latin typeface="Arial" panose="020B060402020202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07</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261500683"/>
                  </a:ext>
                </a:extLst>
              </a:tr>
              <a:tr h="423302">
                <a:tc>
                  <a:txBody>
                    <a:bodyPr/>
                    <a:lstStyle/>
                    <a:p>
                      <a:pPr algn="l" fontAlgn="ctr"/>
                      <a:r>
                        <a:rPr lang="lt-LT" sz="1600" b="0" u="none" strike="noStrike" dirty="0">
                          <a:effectLst/>
                        </a:rPr>
                        <a:t>Vaikų ikimokyklinio ugdymo įstaigos (darželiai) (N=88)</a:t>
                      </a:r>
                      <a:endParaRPr lang="lt-LT" sz="1600" b="0" i="0" u="none" strike="noStrike" dirty="0">
                        <a:solidFill>
                          <a:srgbClr val="000000"/>
                        </a:solidFill>
                        <a:effectLst/>
                        <a:latin typeface="Arial" panose="020B060402020202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935205087"/>
                  </a:ext>
                </a:extLst>
              </a:tr>
              <a:tr h="423302">
                <a:tc>
                  <a:txBody>
                    <a:bodyPr/>
                    <a:lstStyle/>
                    <a:p>
                      <a:pPr algn="l" fontAlgn="ctr"/>
                      <a:r>
                        <a:rPr lang="pt-BR" sz="1600" b="0" u="none" strike="noStrike" dirty="0">
                          <a:effectLst/>
                        </a:rPr>
                        <a:t>Neįgalumo ir darbingumo nustatymo tarnyba (N=87)</a:t>
                      </a:r>
                      <a:endParaRPr lang="pt-BR" sz="1600" b="0" i="0" u="none" strike="noStrike" dirty="0">
                        <a:solidFill>
                          <a:srgbClr val="000000"/>
                        </a:solidFill>
                        <a:effectLst/>
                        <a:latin typeface="Arial" panose="020B060402020202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a:t>
                      </a:r>
                      <a:r>
                        <a:rPr lang="en-US" sz="1600" u="none" strike="noStrike" dirty="0">
                          <a:effectLst/>
                        </a:rPr>
                        <a:t>7</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482913516"/>
                  </a:ext>
                </a:extLst>
              </a:tr>
              <a:tr h="354487">
                <a:tc>
                  <a:txBody>
                    <a:bodyPr/>
                    <a:lstStyle/>
                    <a:p>
                      <a:pPr algn="l" fontAlgn="ctr"/>
                      <a:r>
                        <a:rPr lang="lt-LT" sz="1600" b="0" u="none" strike="noStrike" dirty="0">
                          <a:effectLst/>
                        </a:rPr>
                        <a:t>Žemės duomenų skyrius (N=83)</a:t>
                      </a:r>
                      <a:endParaRPr lang="lt-LT" sz="1600" b="0" i="0" u="none" strike="noStrike" dirty="0">
                        <a:solidFill>
                          <a:srgbClr val="000000"/>
                        </a:solidFill>
                        <a:effectLst/>
                        <a:latin typeface="Arial" panose="020B060402020202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24</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07</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04</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67</a:t>
                      </a:r>
                      <a:endParaRPr lang="lt-LT" sz="1600" b="0" i="0" u="none" strike="noStrike" dirty="0">
                        <a:solidFill>
                          <a:srgbClr val="000000"/>
                        </a:solidFill>
                        <a:effectLst/>
                        <a:latin typeface="Calibri" panose="020F0502020204030204" pitchFamily="34" charset="0"/>
                      </a:endParaRPr>
                    </a:p>
                  </a:txBody>
                  <a:tcPr marL="9525" marR="9525" marT="95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18995807"/>
                  </a:ext>
                </a:extLst>
              </a:tr>
              <a:tr h="354487">
                <a:tc>
                  <a:txBody>
                    <a:bodyPr/>
                    <a:lstStyle/>
                    <a:p>
                      <a:pPr algn="l" fontAlgn="ctr"/>
                      <a:r>
                        <a:rPr lang="pt-BR" sz="1600" b="0" u="none" strike="noStrike" dirty="0">
                          <a:effectLst/>
                        </a:rPr>
                        <a:t>Nacionalinė žemės tarnyba (NŽT) (N=81)</a:t>
                      </a:r>
                      <a:endParaRPr lang="pt-BR"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b"/>
                      <a:r>
                        <a:rPr lang="lt-LT" sz="1600" u="none" strike="noStrike" kern="1200" dirty="0">
                          <a:solidFill>
                            <a:schemeClr val="dk1"/>
                          </a:solidFill>
                          <a:effectLst/>
                          <a:latin typeface="+mn-lt"/>
                          <a:ea typeface="+mn-ea"/>
                          <a:cs typeface="+mn-cs"/>
                        </a:rPr>
                        <a:t>0,25</a:t>
                      </a:r>
                    </a:p>
                  </a:txBody>
                  <a:tcPr marL="28575" marR="28575" marT="0"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b"/>
                      <a:r>
                        <a:rPr lang="lt-LT" sz="1600" u="none" strike="noStrike" kern="1200" dirty="0">
                          <a:solidFill>
                            <a:schemeClr val="dk1"/>
                          </a:solidFill>
                          <a:effectLst/>
                          <a:latin typeface="+mn-lt"/>
                          <a:ea typeface="+mn-ea"/>
                          <a:cs typeface="+mn-cs"/>
                        </a:rPr>
                        <a:t>0,09</a:t>
                      </a:r>
                    </a:p>
                  </a:txBody>
                  <a:tcPr marL="28575" marR="28575" marT="0"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b"/>
                      <a:r>
                        <a:rPr lang="lt-LT" sz="1600" u="none" strike="noStrike" kern="1200" dirty="0">
                          <a:solidFill>
                            <a:schemeClr val="dk1"/>
                          </a:solidFill>
                          <a:effectLst/>
                          <a:latin typeface="+mn-lt"/>
                          <a:ea typeface="+mn-ea"/>
                          <a:cs typeface="+mn-cs"/>
                        </a:rPr>
                        <a:t>0,01</a:t>
                      </a:r>
                    </a:p>
                  </a:txBody>
                  <a:tcPr marL="28575" marR="28575" marT="0"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b"/>
                      <a:r>
                        <a:rPr lang="lt-LT" sz="1600" u="none" strike="noStrike" kern="1200" dirty="0">
                          <a:solidFill>
                            <a:schemeClr val="dk1"/>
                          </a:solidFill>
                          <a:effectLst/>
                          <a:latin typeface="+mn-lt"/>
                          <a:ea typeface="+mn-ea"/>
                          <a:cs typeface="+mn-cs"/>
                        </a:rPr>
                        <a:t>1,00</a:t>
                      </a:r>
                    </a:p>
                  </a:txBody>
                  <a:tcPr marL="28575" marR="28575" marT="0"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489415399"/>
                  </a:ext>
                </a:extLst>
              </a:tr>
              <a:tr h="354487">
                <a:tc>
                  <a:txBody>
                    <a:bodyPr/>
                    <a:lstStyle/>
                    <a:p>
                      <a:pPr algn="l" fontAlgn="ctr"/>
                      <a:r>
                        <a:rPr lang="lt-LT" sz="1600" b="0" u="none" strike="noStrike" dirty="0">
                          <a:effectLst/>
                        </a:rPr>
                        <a:t>Migracijos departamentas (N=77)</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966441607"/>
                  </a:ext>
                </a:extLst>
              </a:tr>
              <a:tr h="354487">
                <a:tc>
                  <a:txBody>
                    <a:bodyPr/>
                    <a:lstStyle/>
                    <a:p>
                      <a:pPr algn="l" fontAlgn="ctr"/>
                      <a:r>
                        <a:rPr lang="lt-LT" sz="1600" b="0" u="none" strike="noStrike" dirty="0">
                          <a:effectLst/>
                        </a:rPr>
                        <a:t>Nevyriausybinės organizacijos (N=70)</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07</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742342769"/>
                  </a:ext>
                </a:extLst>
              </a:tr>
            </a:tbl>
          </a:graphicData>
        </a:graphic>
      </p:graphicFrame>
      <p:sp>
        <p:nvSpPr>
          <p:cNvPr id="2" name="TextBox 1">
            <a:extLst>
              <a:ext uri="{FF2B5EF4-FFF2-40B4-BE49-F238E27FC236}">
                <a16:creationId xmlns:a16="http://schemas.microsoft.com/office/drawing/2014/main" id="{FB3E89B0-993D-F612-D8DA-8C4BB5193301}"/>
              </a:ext>
            </a:extLst>
          </p:cNvPr>
          <p:cNvSpPr txBox="1"/>
          <p:nvPr/>
        </p:nvSpPr>
        <p:spPr>
          <a:xfrm>
            <a:off x="2149432" y="254066"/>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FC5F69A8-1655-25FB-C427-1A97513A836A}"/>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36585280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1044925" y="4637951"/>
            <a:ext cx="10102149" cy="1384995"/>
          </a:xfrm>
          <a:prstGeom prst="rect">
            <a:avLst/>
          </a:prstGeom>
          <a:noFill/>
        </p:spPr>
        <p:txBody>
          <a:bodyPr wrap="square" rtlCol="0">
            <a:spAutoFit/>
          </a:bodyPr>
          <a:lstStyle/>
          <a:p>
            <a:pPr algn="just"/>
            <a:r>
              <a:rPr lang="lt-LT" sz="1400" i="1" dirty="0"/>
              <a:t>32. Ar tvarkant reikalus institucijoje pasinaudojote pažintimis, norėdamas, kad paslaugos Jums būtų suteiktos kokybiškiau ir (arba) greičiau?	</a:t>
            </a:r>
          </a:p>
          <a:p>
            <a:pPr algn="just"/>
            <a:r>
              <a:rPr lang="lt-LT" sz="1400" i="1" dirty="0"/>
              <a:t>33. Kokių institucijų, įstaigų, kuriose Jūs tvarkėte reikalus, valstybės tarnautojai ar darbuotojai leido Jums suprasti, kad norėtų gauti kyšį (pinigų ar kitos naudos) arba to tikėjosi?</a:t>
            </a:r>
            <a:endParaRPr lang="en-US" sz="1400" i="1" dirty="0"/>
          </a:p>
          <a:p>
            <a:pPr algn="just"/>
            <a:r>
              <a:rPr lang="lt-LT" sz="1400" i="1" dirty="0"/>
              <a:t>34. Kokių institucijų / įstaigų darbuotojams jūs davėte kyšį (pinigų ar kitos naudos)?	</a:t>
            </a:r>
          </a:p>
          <a:p>
            <a:pPr algn="just"/>
            <a:r>
              <a:rPr lang="lt-LT" sz="1400" i="1" dirty="0"/>
              <a:t>35. Ar kyšio (pinigų ar kitos naudos) davimas padėjo išspręsti Jūsų problemą?	</a:t>
            </a:r>
          </a:p>
        </p:txBody>
      </p:sp>
      <p:graphicFrame>
        <p:nvGraphicFramePr>
          <p:cNvPr id="6" name="Lentelė 5">
            <a:extLst>
              <a:ext uri="{FF2B5EF4-FFF2-40B4-BE49-F238E27FC236}">
                <a16:creationId xmlns:a16="http://schemas.microsoft.com/office/drawing/2014/main" id="{D1FF87A7-ABA2-6B49-93D3-4F7E09E86E8E}"/>
              </a:ext>
            </a:extLst>
          </p:cNvPr>
          <p:cNvGraphicFramePr>
            <a:graphicFrameLocks noGrp="1"/>
          </p:cNvGraphicFramePr>
          <p:nvPr>
            <p:extLst>
              <p:ext uri="{D42A27DB-BD31-4B8C-83A1-F6EECF244321}">
                <p14:modId xmlns:p14="http://schemas.microsoft.com/office/powerpoint/2010/main" val="3221182543"/>
              </p:ext>
            </p:extLst>
          </p:nvPr>
        </p:nvGraphicFramePr>
        <p:xfrm>
          <a:off x="1044925" y="877462"/>
          <a:ext cx="10102149" cy="3768022"/>
        </p:xfrm>
        <a:graphic>
          <a:graphicData uri="http://schemas.openxmlformats.org/drawingml/2006/table">
            <a:tbl>
              <a:tblPr>
                <a:tableStyleId>{5C22544A-7EE6-4342-B048-85BDC9FD1C3A}</a:tableStyleId>
              </a:tblPr>
              <a:tblGrid>
                <a:gridCol w="3340711">
                  <a:extLst>
                    <a:ext uri="{9D8B030D-6E8A-4147-A177-3AD203B41FA5}">
                      <a16:colId xmlns:a16="http://schemas.microsoft.com/office/drawing/2014/main" val="4262979635"/>
                    </a:ext>
                  </a:extLst>
                </a:gridCol>
                <a:gridCol w="1760374">
                  <a:extLst>
                    <a:ext uri="{9D8B030D-6E8A-4147-A177-3AD203B41FA5}">
                      <a16:colId xmlns:a16="http://schemas.microsoft.com/office/drawing/2014/main" val="2362320693"/>
                    </a:ext>
                  </a:extLst>
                </a:gridCol>
                <a:gridCol w="1760374">
                  <a:extLst>
                    <a:ext uri="{9D8B030D-6E8A-4147-A177-3AD203B41FA5}">
                      <a16:colId xmlns:a16="http://schemas.microsoft.com/office/drawing/2014/main" val="1432780043"/>
                    </a:ext>
                  </a:extLst>
                </a:gridCol>
                <a:gridCol w="1700361">
                  <a:extLst>
                    <a:ext uri="{9D8B030D-6E8A-4147-A177-3AD203B41FA5}">
                      <a16:colId xmlns:a16="http://schemas.microsoft.com/office/drawing/2014/main" val="1310533601"/>
                    </a:ext>
                  </a:extLst>
                </a:gridCol>
                <a:gridCol w="1540329">
                  <a:extLst>
                    <a:ext uri="{9D8B030D-6E8A-4147-A177-3AD203B41FA5}">
                      <a16:colId xmlns:a16="http://schemas.microsoft.com/office/drawing/2014/main" val="2135359950"/>
                    </a:ext>
                  </a:extLst>
                </a:gridCol>
              </a:tblGrid>
              <a:tr h="692494">
                <a:tc>
                  <a:txBody>
                    <a:bodyPr/>
                    <a:lstStyle/>
                    <a:p>
                      <a:pPr algn="l" rtl="0" fontAlgn="ctr"/>
                      <a:r>
                        <a:rPr lang="lt-LT" sz="1600" b="1" u="none" strike="noStrike" dirty="0">
                          <a:effectLst/>
                        </a:rPr>
                        <a:t>Nurodytos </a:t>
                      </a:r>
                      <a:r>
                        <a:rPr lang="lt-LT" sz="1600" b="1" dirty="0"/>
                        <a:t>institucijos</a:t>
                      </a:r>
                      <a:r>
                        <a:rPr lang="lt-LT" sz="1600" b="1" u="none" strike="noStrike" dirty="0">
                          <a:effectLst/>
                        </a:rPr>
                        <a:t>, su kuriomis kontaktavo 30 - 99 respondentai</a:t>
                      </a:r>
                      <a:endParaRPr lang="lt-LT" sz="1600" b="1" i="0" u="none" strike="noStrike" dirty="0">
                        <a:solidFill>
                          <a:srgbClr val="000000"/>
                        </a:solidFill>
                        <a:effectLst/>
                        <a:latin typeface="Times New Roman" panose="02020603050405020304" pitchFamily="18"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Times New Roman" panose="02020603050405020304" pitchFamily="18"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Times New Roman" panose="02020603050405020304" pitchFamily="18"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Times New Roman" panose="02020603050405020304" pitchFamily="18"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1550486704"/>
                  </a:ext>
                </a:extLst>
              </a:tr>
              <a:tr h="325879">
                <a:tc>
                  <a:txBody>
                    <a:bodyPr/>
                    <a:lstStyle/>
                    <a:p>
                      <a:pPr algn="l" fontAlgn="ctr"/>
                      <a:r>
                        <a:rPr lang="lt-LT" sz="1600" b="0" u="none" strike="noStrike" dirty="0">
                          <a:effectLst/>
                        </a:rPr>
                        <a:t>Lietuvos kelių policijos tarnyba (N=74)</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261500683"/>
                  </a:ext>
                </a:extLst>
              </a:tr>
              <a:tr h="734406">
                <a:tc>
                  <a:txBody>
                    <a:bodyPr/>
                    <a:lstStyle/>
                    <a:p>
                      <a:pPr algn="l" fontAlgn="ctr"/>
                      <a:r>
                        <a:rPr lang="pt-BR" sz="1600" b="0" u="none" strike="noStrike" dirty="0">
                          <a:effectLst/>
                        </a:rPr>
                        <a:t>Priešgaisrinės apsaugos ir gelbėjimo departamentas ir jo teritoriniai padaliniai (N=62)</a:t>
                      </a:r>
                      <a:endParaRPr lang="pt-BR"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23</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935205087"/>
                  </a:ext>
                </a:extLst>
              </a:tr>
              <a:tr h="491632">
                <a:tc>
                  <a:txBody>
                    <a:bodyPr/>
                    <a:lstStyle/>
                    <a:p>
                      <a:pPr algn="l" fontAlgn="ctr"/>
                      <a:r>
                        <a:rPr lang="lt-LT" sz="1600" b="0" u="none" strike="noStrike" dirty="0">
                          <a:effectLst/>
                        </a:rPr>
                        <a:t>Nekilnojamojo turto paslaugų įmonės (N=65)</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3482913516"/>
                  </a:ext>
                </a:extLst>
              </a:tr>
              <a:tr h="342174">
                <a:tc>
                  <a:txBody>
                    <a:bodyPr/>
                    <a:lstStyle/>
                    <a:p>
                      <a:pPr algn="l" fontAlgn="ctr"/>
                      <a:r>
                        <a:rPr lang="lt-LT" sz="1600" b="0" u="none" strike="noStrike" dirty="0">
                          <a:effectLst/>
                        </a:rPr>
                        <a:t>Savivaldybės administracijos (N=58)</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4018995807"/>
                  </a:ext>
                </a:extLst>
              </a:tr>
              <a:tr h="342174">
                <a:tc>
                  <a:txBody>
                    <a:bodyPr/>
                    <a:lstStyle/>
                    <a:p>
                      <a:pPr algn="l" fontAlgn="ctr"/>
                      <a:r>
                        <a:rPr lang="lt-LT" sz="1600" b="0" u="none" strike="noStrike" dirty="0">
                          <a:effectLst/>
                        </a:rPr>
                        <a:t>Advokatai (N=59)</a:t>
                      </a:r>
                      <a:endParaRPr lang="lt-LT" sz="1600" b="0" i="0" u="none" strike="noStrike" dirty="0">
                        <a:solidFill>
                          <a:srgbClr val="000000"/>
                        </a:solidFill>
                        <a:effectLst/>
                        <a:latin typeface="Arial" panose="020B060402020202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6111" marR="6111" marT="6111"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489415399"/>
                  </a:ext>
                </a:extLst>
              </a:tr>
              <a:tr h="342174">
                <a:tc>
                  <a:txBody>
                    <a:bodyPr/>
                    <a:lstStyle/>
                    <a:p>
                      <a:pPr algn="l" fontAlgn="ctr"/>
                      <a:r>
                        <a:rPr lang="lt-LT" sz="1600" b="0" u="none" strike="noStrike" dirty="0">
                          <a:effectLst/>
                        </a:rPr>
                        <a:t>Švietimo skyrius (N=49)</a:t>
                      </a:r>
                      <a:endParaRPr lang="lt-LT" sz="1600" b="0" i="0" u="none" strike="noStrike" dirty="0">
                        <a:solidFill>
                          <a:srgbClr val="000000"/>
                        </a:solidFill>
                        <a:effectLst/>
                        <a:latin typeface="Arial" panose="020B060402020202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14</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966441607"/>
                  </a:ext>
                </a:extLst>
              </a:tr>
              <a:tr h="489555">
                <a:tc>
                  <a:txBody>
                    <a:bodyPr/>
                    <a:lstStyle/>
                    <a:p>
                      <a:pPr algn="l" fontAlgn="ctr"/>
                      <a:r>
                        <a:rPr lang="pt-BR" sz="1600" b="0" u="none" strike="noStrike" dirty="0">
                          <a:effectLst/>
                        </a:rPr>
                        <a:t>Loterijų ir azartinių lošimų įmonės (N=45)</a:t>
                      </a:r>
                      <a:endParaRPr lang="pt-BR" sz="1600" b="0" i="0" u="none" strike="noStrike" dirty="0">
                        <a:solidFill>
                          <a:srgbClr val="000000"/>
                        </a:solidFill>
                        <a:effectLst/>
                        <a:latin typeface="Arial" panose="020B060402020202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tc>
                  <a:txBody>
                    <a:bodyPr/>
                    <a:lstStyle/>
                    <a:p>
                      <a:pPr algn="ctr"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4025" marR="4025" marT="4025" marB="0" anchor="ctr">
                    <a:gradFill flip="none" rotWithShape="1">
                      <a:gsLst>
                        <a:gs pos="0">
                          <a:schemeClr val="accent1">
                            <a:lumMod val="5000"/>
                            <a:lumOff val="95000"/>
                          </a:schemeClr>
                        </a:gs>
                        <a:gs pos="60000">
                          <a:srgbClr val="7FBC98"/>
                        </a:gs>
                      </a:gsLst>
                      <a:lin ang="5400000" scaled="1"/>
                      <a:tileRect/>
                    </a:gradFill>
                  </a:tcPr>
                </a:tc>
                <a:extLst>
                  <a:ext uri="{0D108BD9-81ED-4DB2-BD59-A6C34878D82A}">
                    <a16:rowId xmlns:a16="http://schemas.microsoft.com/office/drawing/2014/main" val="2742342769"/>
                  </a:ext>
                </a:extLst>
              </a:tr>
            </a:tbl>
          </a:graphicData>
        </a:graphic>
      </p:graphicFrame>
      <p:sp>
        <p:nvSpPr>
          <p:cNvPr id="2" name="TextBox 1">
            <a:extLst>
              <a:ext uri="{FF2B5EF4-FFF2-40B4-BE49-F238E27FC236}">
                <a16:creationId xmlns:a16="http://schemas.microsoft.com/office/drawing/2014/main" id="{FB3E89B0-993D-F612-D8DA-8C4BB5193301}"/>
              </a:ext>
            </a:extLst>
          </p:cNvPr>
          <p:cNvSpPr txBox="1"/>
          <p:nvPr/>
        </p:nvSpPr>
        <p:spPr>
          <a:xfrm>
            <a:off x="2149432" y="254066"/>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FC5F69A8-1655-25FB-C427-1A97513A836A}"/>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236050770"/>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1162607" y="4628520"/>
            <a:ext cx="9866782" cy="1384995"/>
          </a:xfrm>
          <a:prstGeom prst="rect">
            <a:avLst/>
          </a:prstGeom>
          <a:noFill/>
        </p:spPr>
        <p:txBody>
          <a:bodyPr wrap="square" rtlCol="0">
            <a:spAutoFit/>
          </a:bodyPr>
          <a:lstStyle/>
          <a:p>
            <a:pPr algn="just"/>
            <a:r>
              <a:rPr lang="lt-LT" sz="1400" i="1" dirty="0"/>
              <a:t>32. Ar tvarkant reikalus institucijoje pasinaudojote pažintimis, norėdamas, kad paslaugos Jums būtų suteiktos kokybiškiau ir (arba) greičiau?</a:t>
            </a:r>
          </a:p>
          <a:p>
            <a:pPr algn="just"/>
            <a:r>
              <a:rPr lang="lt-LT" sz="1400" i="1" dirty="0"/>
              <a:t>33. Kokių institucijų, įstaigų, kuriose Jūs tvarkėte reikalus, valstybės tarnautojai ar darbuotojai leido Jums suprasti, kad norėtų gauti kyšį (pinigų ar kitos naudos) arba to tikėjosi?	</a:t>
            </a:r>
          </a:p>
          <a:p>
            <a:pPr algn="just"/>
            <a:r>
              <a:rPr lang="lt-LT" sz="1400" i="1" dirty="0"/>
              <a:t>34. Kokių institucijų / įstaigų darbuotojams jūs davėte kyšį (pinigų ar kitos naudos)?	</a:t>
            </a:r>
          </a:p>
          <a:p>
            <a:pPr algn="just"/>
            <a:r>
              <a:rPr lang="lt-LT" sz="1400" i="1" dirty="0"/>
              <a:t>35. Ar kyšio (pinigų ar kitos naudos) davimas padėjo išspręsti Jūsų problemą?	</a:t>
            </a:r>
          </a:p>
        </p:txBody>
      </p:sp>
      <p:sp>
        <p:nvSpPr>
          <p:cNvPr id="12" name="TextBox 11">
            <a:extLst>
              <a:ext uri="{FF2B5EF4-FFF2-40B4-BE49-F238E27FC236}">
                <a16:creationId xmlns:a16="http://schemas.microsoft.com/office/drawing/2014/main" id="{36F49254-0754-1EC8-6BD7-4B01FA0B9416}"/>
              </a:ext>
            </a:extLst>
          </p:cNvPr>
          <p:cNvSpPr txBox="1"/>
          <p:nvPr/>
        </p:nvSpPr>
        <p:spPr>
          <a:xfrm>
            <a:off x="1941857" y="454063"/>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7" name="Lentelė 6">
            <a:extLst>
              <a:ext uri="{FF2B5EF4-FFF2-40B4-BE49-F238E27FC236}">
                <a16:creationId xmlns:a16="http://schemas.microsoft.com/office/drawing/2014/main" id="{5F7EF070-611C-6A33-8AD7-5B21F61E6DD1}"/>
              </a:ext>
            </a:extLst>
          </p:cNvPr>
          <p:cNvGraphicFramePr>
            <a:graphicFrameLocks noGrp="1"/>
          </p:cNvGraphicFramePr>
          <p:nvPr>
            <p:extLst>
              <p:ext uri="{D42A27DB-BD31-4B8C-83A1-F6EECF244321}">
                <p14:modId xmlns:p14="http://schemas.microsoft.com/office/powerpoint/2010/main" val="4205414646"/>
              </p:ext>
            </p:extLst>
          </p:nvPr>
        </p:nvGraphicFramePr>
        <p:xfrm>
          <a:off x="1162606" y="1638066"/>
          <a:ext cx="9866782" cy="2395523"/>
        </p:xfrm>
        <a:graphic>
          <a:graphicData uri="http://schemas.openxmlformats.org/drawingml/2006/table">
            <a:tbl>
              <a:tblPr>
                <a:tableStyleId>{5C22544A-7EE6-4342-B048-85BDC9FD1C3A}</a:tableStyleId>
              </a:tblPr>
              <a:tblGrid>
                <a:gridCol w="3940334">
                  <a:extLst>
                    <a:ext uri="{9D8B030D-6E8A-4147-A177-3AD203B41FA5}">
                      <a16:colId xmlns:a16="http://schemas.microsoft.com/office/drawing/2014/main" val="926784687"/>
                    </a:ext>
                  </a:extLst>
                </a:gridCol>
                <a:gridCol w="1702656">
                  <a:extLst>
                    <a:ext uri="{9D8B030D-6E8A-4147-A177-3AD203B41FA5}">
                      <a16:colId xmlns:a16="http://schemas.microsoft.com/office/drawing/2014/main" val="2182696771"/>
                    </a:ext>
                  </a:extLst>
                </a:gridCol>
                <a:gridCol w="1689473">
                  <a:extLst>
                    <a:ext uri="{9D8B030D-6E8A-4147-A177-3AD203B41FA5}">
                      <a16:colId xmlns:a16="http://schemas.microsoft.com/office/drawing/2014/main" val="1673756207"/>
                    </a:ext>
                  </a:extLst>
                </a:gridCol>
                <a:gridCol w="1233392">
                  <a:extLst>
                    <a:ext uri="{9D8B030D-6E8A-4147-A177-3AD203B41FA5}">
                      <a16:colId xmlns:a16="http://schemas.microsoft.com/office/drawing/2014/main" val="750360039"/>
                    </a:ext>
                  </a:extLst>
                </a:gridCol>
                <a:gridCol w="1300927">
                  <a:extLst>
                    <a:ext uri="{9D8B030D-6E8A-4147-A177-3AD203B41FA5}">
                      <a16:colId xmlns:a16="http://schemas.microsoft.com/office/drawing/2014/main" val="1458415170"/>
                    </a:ext>
                  </a:extLst>
                </a:gridCol>
              </a:tblGrid>
              <a:tr h="715322">
                <a:tc>
                  <a:txBody>
                    <a:bodyPr/>
                    <a:lstStyle/>
                    <a:p>
                      <a:pPr algn="l" rtl="0" fontAlgn="ctr"/>
                      <a:r>
                        <a:rPr lang="lt-LT" sz="1600" b="1" u="none" strike="noStrike" dirty="0">
                          <a:effectLst/>
                        </a:rPr>
                        <a:t>Nurodytos </a:t>
                      </a:r>
                      <a:r>
                        <a:rPr lang="lt-LT" sz="1600" b="1" dirty="0"/>
                        <a:t>institucijos</a:t>
                      </a:r>
                      <a:r>
                        <a:rPr lang="lt-LT" sz="1600" b="1" u="none" strike="noStrike" dirty="0">
                          <a:effectLst/>
                        </a:rPr>
                        <a:t>, su kuriomis kontaktavo 30 - 99 respondentai</a:t>
                      </a:r>
                      <a:endParaRPr lang="lt-LT" sz="1600" b="1" i="0" u="none" strike="noStrike" dirty="0">
                        <a:solidFill>
                          <a:srgbClr val="000000"/>
                        </a:solidFill>
                        <a:effectLst/>
                        <a:latin typeface="Times New Roman" panose="02020603050405020304" pitchFamily="18"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Times New Roman" panose="02020603050405020304" pitchFamily="18"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Times New Roman" panose="02020603050405020304" pitchFamily="18"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Times New Roman" panose="02020603050405020304" pitchFamily="18"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32460822"/>
                  </a:ext>
                </a:extLst>
              </a:tr>
              <a:tr h="224271">
                <a:tc>
                  <a:txBody>
                    <a:bodyPr/>
                    <a:lstStyle/>
                    <a:p>
                      <a:pPr algn="l" fontAlgn="ctr"/>
                      <a:r>
                        <a:rPr lang="lt-LT" sz="1600" b="0" u="none" strike="noStrike" dirty="0">
                          <a:effectLst/>
                        </a:rPr>
                        <a:t>Teismai (N=41)</a:t>
                      </a:r>
                      <a:endParaRPr lang="lt-LT"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14451359"/>
                  </a:ext>
                </a:extLst>
              </a:tr>
              <a:tr h="224271">
                <a:tc>
                  <a:txBody>
                    <a:bodyPr/>
                    <a:lstStyle/>
                    <a:p>
                      <a:pPr algn="l" fontAlgn="ctr"/>
                      <a:r>
                        <a:rPr lang="lt-LT" sz="1600" b="0" u="none" strike="noStrike" dirty="0">
                          <a:effectLst/>
                        </a:rPr>
                        <a:t>Statybos skyrius (N=41)</a:t>
                      </a:r>
                      <a:endParaRPr lang="lt-LT"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05</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15</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rPr>
                        <a:t>1</a:t>
                      </a:r>
                      <a:r>
                        <a:rPr lang="en-US" sz="1600" u="none" strike="noStrike" dirty="0">
                          <a:effectLst/>
                        </a:rPr>
                        <a:t>,0</a:t>
                      </a:r>
                      <a:r>
                        <a:rPr lang="lt-LT" sz="1600" u="none" strike="noStrike" dirty="0">
                          <a:effectLst/>
                        </a:rPr>
                        <a:t>0</a:t>
                      </a:r>
                      <a:endParaRPr lang="lt-LT"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67934197"/>
                  </a:ext>
                </a:extLst>
              </a:tr>
              <a:tr h="224271">
                <a:tc>
                  <a:txBody>
                    <a:bodyPr/>
                    <a:lstStyle/>
                    <a:p>
                      <a:pPr algn="l" fontAlgn="ctr"/>
                      <a:r>
                        <a:rPr lang="pt-BR" sz="1600" b="0" u="none" strike="noStrike" dirty="0">
                          <a:effectLst/>
                        </a:rPr>
                        <a:t>Lietuvos teritorinės muitinės (N=33)</a:t>
                      </a:r>
                      <a:endParaRPr lang="pt-BR"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53998994"/>
                  </a:ext>
                </a:extLst>
              </a:tr>
              <a:tr h="444901">
                <a:tc>
                  <a:txBody>
                    <a:bodyPr/>
                    <a:lstStyle/>
                    <a:p>
                      <a:pPr algn="l" fontAlgn="ctr"/>
                      <a:r>
                        <a:rPr lang="pt-BR" sz="1600" b="0" u="none" strike="noStrike" dirty="0">
                          <a:effectLst/>
                        </a:rPr>
                        <a:t>Nacionalinė mokėjimo agentūra (NMA) (N=33)</a:t>
                      </a:r>
                      <a:endParaRPr lang="pt-BR"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0,00</a:t>
                      </a:r>
                      <a:endParaRPr kumimoji="0" lang="lt-LT"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12</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19893585"/>
                  </a:ext>
                </a:extLst>
              </a:tr>
              <a:tr h="444901">
                <a:tc>
                  <a:txBody>
                    <a:bodyPr/>
                    <a:lstStyle/>
                    <a:p>
                      <a:pPr algn="l" fontAlgn="ctr"/>
                      <a:r>
                        <a:rPr lang="pt-BR" sz="1600" b="0" u="none" strike="noStrike" dirty="0">
                          <a:effectLst/>
                        </a:rPr>
                        <a:t>Valstybinė maisto ir veterinarijos tarnyba (VMVT) (N=31)</a:t>
                      </a:r>
                      <a:endParaRPr lang="pt-BR" sz="1600" b="0" i="0" u="none" strike="noStrike" dirty="0">
                        <a:solidFill>
                          <a:srgbClr val="000000"/>
                        </a:solidFill>
                        <a:effectLst/>
                        <a:latin typeface="Arial" panose="020B060402020202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10</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,0</a:t>
                      </a:r>
                      <a:r>
                        <a:rPr lang="lt-LT" sz="1600" u="none" strike="noStrike" dirty="0">
                          <a:effectLst/>
                        </a:rPr>
                        <a:t>0</a:t>
                      </a:r>
                      <a:endParaRPr lang="lt-LT" sz="1600" b="0" i="0" u="none" strike="noStrike" dirty="0">
                        <a:solidFill>
                          <a:srgbClr val="000000"/>
                        </a:solidFill>
                        <a:effectLst/>
                        <a:latin typeface="Calibri" panose="020F0502020204030204" pitchFamily="34" charset="0"/>
                      </a:endParaRPr>
                    </a:p>
                  </a:txBody>
                  <a:tcPr marL="4025" marR="4025" marT="40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04513985"/>
                  </a:ext>
                </a:extLst>
              </a:tr>
            </a:tbl>
          </a:graphicData>
        </a:graphic>
      </p:graphicFrame>
      <p:sp>
        <p:nvSpPr>
          <p:cNvPr id="2" name="TextBox 1">
            <a:extLst>
              <a:ext uri="{FF2B5EF4-FFF2-40B4-BE49-F238E27FC236}">
                <a16:creationId xmlns:a16="http://schemas.microsoft.com/office/drawing/2014/main" id="{F6F72594-9803-DB7C-BBE7-9546DD22ADA7}"/>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8EED6CD8-7187-0A09-AABA-915795948A57}"/>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64D3CD66-5BAB-10BD-EC7C-27E5113A510D}"/>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84CF36FB-6D59-D7C7-68DD-D8684310F5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C96D266-3D66-7C8D-2E4F-2BF88255B42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1151528-C382-7DD8-8CD1-57C2DBE9ADB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56788009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296424" y="1551948"/>
            <a:ext cx="11315129" cy="3293209"/>
          </a:xfrm>
          <a:prstGeom prst="rect">
            <a:avLst/>
          </a:prstGeom>
          <a:noFill/>
        </p:spPr>
        <p:txBody>
          <a:bodyPr wrap="square" rtlCol="0">
            <a:spAutoFit/>
          </a:bodyPr>
          <a:lstStyle/>
          <a:p>
            <a:pPr marL="285750" indent="-285750" algn="just" rtl="0" eaLnBrk="1" fontAlgn="ctr" latinLnBrk="0" hangingPunct="1">
              <a:spcBef>
                <a:spcPts val="0"/>
              </a:spcBef>
              <a:spcAft>
                <a:spcPts val="0"/>
              </a:spcAft>
              <a:buBlip>
                <a:blip r:embed="rId3"/>
              </a:buBlip>
            </a:pPr>
            <a:r>
              <a:rPr lang="lt-LT" altLang="lt-LT" sz="1600" dirty="0"/>
              <a:t>Nors patikimesnes išvadas galima daryti apie įstaigas, kuriose apsilankė virš 100 respondentų, pateikiami duomenys ir apie įstaigas, kuriose apsilankė iki 100 apklaustųjų. Ir nors paklaida didesnė, šiuos duomenis taip pat galima panaudoti formuojant tam tikras įžvalgas.</a:t>
            </a:r>
          </a:p>
          <a:p>
            <a:pPr algn="just" rtl="0" eaLnBrk="1" fontAlgn="ctr" latinLnBrk="0" hangingPunct="1">
              <a:spcBef>
                <a:spcPts val="0"/>
              </a:spcBef>
              <a:spcAft>
                <a:spcPts val="0"/>
              </a:spcAft>
            </a:pPr>
            <a:endParaRPr lang="lt-LT" altLang="lt-LT" sz="1600" dirty="0">
              <a:solidFill>
                <a:srgbClr val="C00000"/>
              </a:solidFill>
            </a:endParaRPr>
          </a:p>
          <a:p>
            <a:pPr marL="285750" indent="-285750" algn="just" rtl="0" eaLnBrk="1" fontAlgn="ctr" latinLnBrk="0" hangingPunct="1">
              <a:spcBef>
                <a:spcPts val="0"/>
              </a:spcBef>
              <a:spcAft>
                <a:spcPts val="0"/>
              </a:spcAft>
              <a:buBlip>
                <a:blip r:embed="rId3"/>
              </a:buBlip>
            </a:pPr>
            <a:r>
              <a:rPr lang="lt-LT" altLang="lt-LT" sz="1600" dirty="0"/>
              <a:t>Didžiausias prievartavimo indeksas (0</a:t>
            </a:r>
            <a:r>
              <a:rPr lang="en-US" altLang="lt-LT" sz="1600" dirty="0"/>
              <a:t>,</a:t>
            </a:r>
            <a:r>
              <a:rPr lang="lt-LT" altLang="lt-LT" sz="1600" dirty="0"/>
              <a:t>12) ir davimo indeksas (0</a:t>
            </a:r>
            <a:r>
              <a:rPr lang="en-US" altLang="lt-LT" sz="1600" dirty="0"/>
              <a:t>,</a:t>
            </a:r>
            <a:r>
              <a:rPr lang="lt-LT" altLang="lt-LT" sz="1600" dirty="0"/>
              <a:t>08) yra r</a:t>
            </a:r>
            <a:r>
              <a:rPr lang="lt-LT" sz="1600" dirty="0"/>
              <a:t>espublikinėse ligoninėse ir klinikose. 2022 m. duomenimis</a:t>
            </a:r>
            <a:r>
              <a:rPr lang="en-US" sz="1600" dirty="0"/>
              <a:t>*</a:t>
            </a:r>
            <a:r>
              <a:rPr lang="lt-LT" sz="1600" dirty="0"/>
              <a:t>, šie indeksai buvo didesni ir siekė atitinkamai 0</a:t>
            </a:r>
            <a:r>
              <a:rPr lang="en-US" sz="1600" dirty="0"/>
              <a:t>,</a:t>
            </a:r>
            <a:r>
              <a:rPr lang="lt-LT" sz="1600" dirty="0"/>
              <a:t>22 ir 0</a:t>
            </a:r>
            <a:r>
              <a:rPr lang="en-US" sz="1600" dirty="0"/>
              <a:t>,</a:t>
            </a:r>
            <a:r>
              <a:rPr lang="lt-LT" sz="1600" dirty="0"/>
              <a:t>17.</a:t>
            </a:r>
          </a:p>
          <a:p>
            <a:pPr marL="285750" indent="-285750" algn="just" rtl="0" eaLnBrk="1" fontAlgn="ctr" latinLnBrk="0" hangingPunct="1">
              <a:spcBef>
                <a:spcPts val="0"/>
              </a:spcBef>
              <a:spcAft>
                <a:spcPts val="0"/>
              </a:spcAft>
              <a:buBlip>
                <a:blip r:embed="rId3"/>
              </a:buBlip>
            </a:pPr>
            <a:endParaRPr lang="lt-LT" sz="1600" dirty="0"/>
          </a:p>
          <a:p>
            <a:pPr marL="285750" indent="-285750" algn="just" rtl="0" eaLnBrk="1" fontAlgn="ctr" latinLnBrk="0" hangingPunct="1">
              <a:spcBef>
                <a:spcPts val="0"/>
              </a:spcBef>
              <a:spcAft>
                <a:spcPts val="0"/>
              </a:spcAft>
              <a:buBlip>
                <a:blip r:embed="rId3"/>
              </a:buBlip>
            </a:pPr>
            <a:r>
              <a:rPr lang="lt-LT" sz="1600" dirty="0"/>
              <a:t>Miestų ir rajonų ligoninėse kyšių prievartavimo indeksas siekia 0</a:t>
            </a:r>
            <a:r>
              <a:rPr lang="en-US" sz="1600" dirty="0"/>
              <a:t>,</a:t>
            </a:r>
            <a:r>
              <a:rPr lang="lt-LT" sz="1600" dirty="0"/>
              <a:t>09 (2022 m. buvo 0</a:t>
            </a:r>
            <a:r>
              <a:rPr lang="en-US" sz="1600" dirty="0"/>
              <a:t>,</a:t>
            </a:r>
            <a:r>
              <a:rPr lang="lt-LT" sz="1600" dirty="0"/>
              <a:t>18), o kyšio davimo indeksas – 0</a:t>
            </a:r>
            <a:r>
              <a:rPr lang="en-US" sz="1600" dirty="0"/>
              <a:t>,</a:t>
            </a:r>
            <a:r>
              <a:rPr lang="lt-LT" sz="1600" dirty="0"/>
              <a:t>05 (2022 m. buvo 0</a:t>
            </a:r>
            <a:r>
              <a:rPr lang="en-US" sz="1600" dirty="0"/>
              <a:t>,</a:t>
            </a:r>
            <a:r>
              <a:rPr lang="lt-LT" sz="1600" dirty="0"/>
              <a:t>12).</a:t>
            </a:r>
          </a:p>
          <a:p>
            <a:pPr marL="285750" indent="-285750" algn="just" rtl="0" eaLnBrk="1" fontAlgn="ctr" latinLnBrk="0" hangingPunct="1">
              <a:spcBef>
                <a:spcPts val="0"/>
              </a:spcBef>
              <a:spcAft>
                <a:spcPts val="0"/>
              </a:spcAft>
              <a:buBlip>
                <a:blip r:embed="rId3"/>
              </a:buBlip>
            </a:pPr>
            <a:endParaRPr lang="lt-LT" sz="1600" dirty="0"/>
          </a:p>
          <a:p>
            <a:pPr marL="285750" indent="-285750" algn="just" rtl="0" eaLnBrk="1" fontAlgn="ctr" latinLnBrk="0" hangingPunct="1">
              <a:spcBef>
                <a:spcPts val="0"/>
              </a:spcBef>
              <a:spcAft>
                <a:spcPts val="0"/>
              </a:spcAft>
              <a:buBlip>
                <a:blip r:embed="rId3"/>
              </a:buBlip>
            </a:pPr>
            <a:r>
              <a:rPr lang="lt-LT" sz="1600" dirty="0"/>
              <a:t>Didžiausi gyventojų pasinaudojimo pažintimis indeksai yra būdingi lankantis (nurodytos institucijos, kuriose lankėsi </a:t>
            </a:r>
            <a:r>
              <a:rPr lang="en-US" sz="1600" dirty="0"/>
              <a:t>30-99 </a:t>
            </a:r>
            <a:r>
              <a:rPr lang="en-US" sz="1600" dirty="0" err="1"/>
              <a:t>gyventojai</a:t>
            </a:r>
            <a:r>
              <a:rPr lang="en-US" sz="1600" dirty="0"/>
              <a:t>): </a:t>
            </a:r>
            <a:r>
              <a:rPr lang="pt-BR" sz="1600" b="0" u="none" strike="noStrike" dirty="0">
                <a:effectLst/>
              </a:rPr>
              <a:t>Nacionalinė žemės tarnyboje (0,25),</a:t>
            </a:r>
            <a:r>
              <a:rPr lang="lt-LT" sz="1600" dirty="0"/>
              <a:t> žemės duomenų skyriuje (0</a:t>
            </a:r>
            <a:r>
              <a:rPr lang="en-US" sz="1600" dirty="0"/>
              <a:t>,</a:t>
            </a:r>
            <a:r>
              <a:rPr lang="lt-LT" sz="1600" dirty="0"/>
              <a:t>24), priešgaisrinės apsaugos ir gelbėjimo departamente (0</a:t>
            </a:r>
            <a:r>
              <a:rPr lang="en-US" sz="1600" dirty="0"/>
              <a:t>,</a:t>
            </a:r>
            <a:r>
              <a:rPr lang="lt-LT" sz="1600" dirty="0"/>
              <a:t>23), švietimo skyriuose (0,</a:t>
            </a:r>
            <a:r>
              <a:rPr lang="en-US" sz="1600" dirty="0"/>
              <a:t>14), </a:t>
            </a:r>
            <a:r>
              <a:rPr lang="lt-LT" sz="1600" dirty="0"/>
              <a:t>seniūnijose (0</a:t>
            </a:r>
            <a:r>
              <a:rPr lang="en-US" sz="1600" dirty="0"/>
              <a:t>,</a:t>
            </a:r>
            <a:r>
              <a:rPr lang="lt-LT" sz="1600" dirty="0"/>
              <a:t>13), </a:t>
            </a:r>
            <a:r>
              <a:rPr lang="lt-LT" sz="1600" dirty="0" err="1"/>
              <a:t>soc</a:t>
            </a:r>
            <a:r>
              <a:rPr lang="lt-LT" sz="1600" dirty="0"/>
              <a:t>. paramos skyriuose (0</a:t>
            </a:r>
            <a:r>
              <a:rPr lang="en-US" sz="1600" dirty="0"/>
              <a:t>,</a:t>
            </a:r>
            <a:r>
              <a:rPr lang="lt-LT" sz="1600" dirty="0"/>
              <a:t>1).</a:t>
            </a:r>
            <a:r>
              <a:rPr lang="en-US" sz="1600" dirty="0"/>
              <a:t> </a:t>
            </a:r>
            <a:r>
              <a:rPr lang="lt-LT" sz="1600" dirty="0"/>
              <a:t>	</a:t>
            </a:r>
          </a:p>
        </p:txBody>
      </p:sp>
      <p:sp>
        <p:nvSpPr>
          <p:cNvPr id="2" name="TextBox 1">
            <a:extLst>
              <a:ext uri="{FF2B5EF4-FFF2-40B4-BE49-F238E27FC236}">
                <a16:creationId xmlns:a16="http://schemas.microsoft.com/office/drawing/2014/main" id="{CD19D858-151D-58D9-AFCB-422F661B3846}"/>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C40C1CBB-BCE8-68AE-7A7D-72B4782C03F8}"/>
              </a:ext>
            </a:extLst>
          </p:cNvPr>
          <p:cNvSpPr txBox="1"/>
          <p:nvPr/>
        </p:nvSpPr>
        <p:spPr>
          <a:xfrm>
            <a:off x="1941857" y="454063"/>
            <a:ext cx="8308281" cy="369332"/>
          </a:xfrm>
          <a:prstGeom prst="rect">
            <a:avLst/>
          </a:prstGeom>
          <a:noFill/>
        </p:spPr>
        <p:txBody>
          <a:bodyPr wrap="square">
            <a:spAutoFit/>
          </a:bodyPr>
          <a:lstStyle/>
          <a:p>
            <a:pPr algn="ctr"/>
            <a:r>
              <a:rPr lang="lt-LT" b="1" dirty="0"/>
              <a:t>Kyšininkavimo indeksai:</a:t>
            </a:r>
            <a:r>
              <a:rPr lang="en-US" b="1" dirty="0"/>
              <a:t> </a:t>
            </a:r>
            <a:r>
              <a:rPr lang="en-US" b="1" dirty="0" err="1"/>
              <a:t>institucij</a:t>
            </a:r>
            <a:r>
              <a:rPr lang="lt-LT" b="1" dirty="0"/>
              <a:t>ų vertinimas</a:t>
            </a:r>
          </a:p>
        </p:txBody>
      </p:sp>
      <p:grpSp>
        <p:nvGrpSpPr>
          <p:cNvPr id="6" name="Grupė 5">
            <a:extLst>
              <a:ext uri="{FF2B5EF4-FFF2-40B4-BE49-F238E27FC236}">
                <a16:creationId xmlns:a16="http://schemas.microsoft.com/office/drawing/2014/main" id="{29EFE3FD-EF37-31C2-562A-B9AA3BE179D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62A041E-C026-0776-CEC2-A762288A4CAB}"/>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23ECE908-8300-75C7-2A3C-A5C3BA3AF36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81627C6-4F7F-126B-91B2-9D394847D5D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BE945D2-4910-B5AC-EA20-A11C899D8C0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
        <p:nvSpPr>
          <p:cNvPr id="13" name="TextBox 12">
            <a:extLst>
              <a:ext uri="{FF2B5EF4-FFF2-40B4-BE49-F238E27FC236}">
                <a16:creationId xmlns:a16="http://schemas.microsoft.com/office/drawing/2014/main" id="{AC2DB4CE-7967-928A-7C1F-AB22281F29E7}"/>
              </a:ext>
            </a:extLst>
          </p:cNvPr>
          <p:cNvSpPr txBox="1"/>
          <p:nvPr/>
        </p:nvSpPr>
        <p:spPr>
          <a:xfrm>
            <a:off x="3790336" y="6377613"/>
            <a:ext cx="8760542" cy="461665"/>
          </a:xfrm>
          <a:prstGeom prst="rect">
            <a:avLst/>
          </a:prstGeom>
          <a:noFill/>
        </p:spPr>
        <p:txBody>
          <a:bodyPr wrap="square" rtlCol="0">
            <a:spAutoFit/>
          </a:bodyPr>
          <a:lstStyle/>
          <a:p>
            <a:r>
              <a:rPr lang="en-US" sz="1200" dirty="0"/>
              <a:t>*2023 m. </a:t>
            </a:r>
            <a:r>
              <a:rPr lang="en-US" sz="1200" dirty="0" err="1"/>
              <a:t>tyrime</a:t>
            </a:r>
            <a:r>
              <a:rPr lang="en-US" sz="1200" dirty="0"/>
              <a:t> </a:t>
            </a:r>
            <a:r>
              <a:rPr lang="en-US" sz="1200" dirty="0" err="1"/>
              <a:t>kei</a:t>
            </a:r>
            <a:r>
              <a:rPr lang="lt-LT" sz="1200" dirty="0" err="1"/>
              <a:t>tėsi</a:t>
            </a:r>
            <a:r>
              <a:rPr lang="lt-LT" sz="1200" dirty="0"/>
              <a:t> klausimo formuluotė: </a:t>
            </a:r>
            <a:r>
              <a:rPr lang="en-US" sz="1200" dirty="0"/>
              <a:t>2022 m. </a:t>
            </a:r>
            <a:r>
              <a:rPr lang="en-US" sz="1200" dirty="0" err="1"/>
              <a:t>gyventoj</a:t>
            </a:r>
            <a:r>
              <a:rPr lang="lt-LT" sz="1200" dirty="0"/>
              <a:t>ų prašoma įvertinti patirtį per pastaruosius </a:t>
            </a:r>
            <a:r>
              <a:rPr lang="en-US" sz="1200" dirty="0"/>
              <a:t>5 </a:t>
            </a:r>
            <a:r>
              <a:rPr lang="en-US" sz="1200" dirty="0" err="1"/>
              <a:t>metus</a:t>
            </a:r>
            <a:r>
              <a:rPr lang="en-US" sz="1200" dirty="0"/>
              <a:t>, o 2023 m. – per </a:t>
            </a:r>
            <a:r>
              <a:rPr lang="en-US" sz="1200" dirty="0" err="1"/>
              <a:t>pastaruosius</a:t>
            </a:r>
            <a:r>
              <a:rPr lang="en-US" sz="1200" dirty="0"/>
              <a:t> 3 </a:t>
            </a:r>
            <a:r>
              <a:rPr lang="en-US" sz="1200" dirty="0" err="1"/>
              <a:t>metus</a:t>
            </a:r>
            <a:r>
              <a:rPr lang="en-US" sz="1200" dirty="0"/>
              <a:t>.</a:t>
            </a:r>
            <a:endParaRPr lang="lt-LT" sz="1200" dirty="0"/>
          </a:p>
        </p:txBody>
      </p:sp>
    </p:spTree>
    <p:extLst>
      <p:ext uri="{BB962C8B-B14F-4D97-AF65-F5344CB8AC3E}">
        <p14:creationId xmlns:p14="http://schemas.microsoft.com/office/powerpoint/2010/main" val="216125307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527946" y="4789883"/>
            <a:ext cx="10595825" cy="1384995"/>
          </a:xfrm>
          <a:prstGeom prst="rect">
            <a:avLst/>
          </a:prstGeom>
          <a:noFill/>
        </p:spPr>
        <p:txBody>
          <a:bodyPr wrap="square" rtlCol="0">
            <a:spAutoFit/>
          </a:bodyPr>
          <a:lstStyle/>
          <a:p>
            <a:pPr algn="just"/>
            <a:r>
              <a:rPr lang="lt-LT" sz="1400" i="1" dirty="0"/>
              <a:t>37. Ar tvarkant reikalus, susijusius su šia procedūra, pasinaudojote pažintimis, norėdamas, kad paslaugos Jums būtų suteiktos kokybiškiau ir (arba) greičiau?</a:t>
            </a:r>
          </a:p>
          <a:p>
            <a:pPr algn="just"/>
            <a:r>
              <a:rPr lang="lt-LT" sz="1400" i="1" dirty="0"/>
              <a:t>38. Ar tvarkant reikalus, susijusius su šia procedūra, valstybės tarnyboje dirbantys asmenys leido Jums suprasti, kad norėtų gauti kyšį (pinigų ar kitos naudos) arba to tikėjosi?</a:t>
            </a:r>
          </a:p>
          <a:p>
            <a:pPr algn="just"/>
            <a:r>
              <a:rPr lang="lt-LT" sz="1400" i="1" dirty="0"/>
              <a:t>39. Ar tvarkydami reikalus, susijusius su šia procedūra, davėte valstybės tarnyboje dirbančiam asmeniui kyšį (pinigų ar kitos naudos)?</a:t>
            </a:r>
          </a:p>
          <a:p>
            <a:pPr algn="just"/>
            <a:r>
              <a:rPr lang="lt-LT" sz="1400" i="1" dirty="0"/>
              <a:t>41. Ar kyšio davimas padėjo Jums sutvarkyti reikalus, susijusius su šia procedūra?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1975960" y="9868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8" name="Lentelė 7">
            <a:extLst>
              <a:ext uri="{FF2B5EF4-FFF2-40B4-BE49-F238E27FC236}">
                <a16:creationId xmlns:a16="http://schemas.microsoft.com/office/drawing/2014/main" id="{A0B72855-51DB-44B5-5C4C-E3335446F422}"/>
              </a:ext>
            </a:extLst>
          </p:cNvPr>
          <p:cNvGraphicFramePr>
            <a:graphicFrameLocks noGrp="1"/>
          </p:cNvGraphicFramePr>
          <p:nvPr>
            <p:extLst>
              <p:ext uri="{D42A27DB-BD31-4B8C-83A1-F6EECF244321}">
                <p14:modId xmlns:p14="http://schemas.microsoft.com/office/powerpoint/2010/main" val="2170928128"/>
              </p:ext>
            </p:extLst>
          </p:nvPr>
        </p:nvGraphicFramePr>
        <p:xfrm>
          <a:off x="894770" y="584138"/>
          <a:ext cx="10470659" cy="4064565"/>
        </p:xfrm>
        <a:graphic>
          <a:graphicData uri="http://schemas.openxmlformats.org/drawingml/2006/table">
            <a:tbl>
              <a:tblPr>
                <a:tableStyleId>{5C22544A-7EE6-4342-B048-85BDC9FD1C3A}</a:tableStyleId>
              </a:tblPr>
              <a:tblGrid>
                <a:gridCol w="5453238">
                  <a:extLst>
                    <a:ext uri="{9D8B030D-6E8A-4147-A177-3AD203B41FA5}">
                      <a16:colId xmlns:a16="http://schemas.microsoft.com/office/drawing/2014/main" val="3788755207"/>
                    </a:ext>
                  </a:extLst>
                </a:gridCol>
                <a:gridCol w="1340634">
                  <a:extLst>
                    <a:ext uri="{9D8B030D-6E8A-4147-A177-3AD203B41FA5}">
                      <a16:colId xmlns:a16="http://schemas.microsoft.com/office/drawing/2014/main" val="2496351625"/>
                    </a:ext>
                  </a:extLst>
                </a:gridCol>
                <a:gridCol w="1340634">
                  <a:extLst>
                    <a:ext uri="{9D8B030D-6E8A-4147-A177-3AD203B41FA5}">
                      <a16:colId xmlns:a16="http://schemas.microsoft.com/office/drawing/2014/main" val="2890828687"/>
                    </a:ext>
                  </a:extLst>
                </a:gridCol>
                <a:gridCol w="1179574">
                  <a:extLst>
                    <a:ext uri="{9D8B030D-6E8A-4147-A177-3AD203B41FA5}">
                      <a16:colId xmlns:a16="http://schemas.microsoft.com/office/drawing/2014/main" val="781420917"/>
                    </a:ext>
                  </a:extLst>
                </a:gridCol>
                <a:gridCol w="1156579">
                  <a:extLst>
                    <a:ext uri="{9D8B030D-6E8A-4147-A177-3AD203B41FA5}">
                      <a16:colId xmlns:a16="http://schemas.microsoft.com/office/drawing/2014/main" val="3257095353"/>
                    </a:ext>
                  </a:extLst>
                </a:gridCol>
              </a:tblGrid>
              <a:tr h="1213591">
                <a:tc>
                  <a:txBody>
                    <a:bodyPr/>
                    <a:lstStyle/>
                    <a:p>
                      <a:pPr algn="l" rtl="0" fontAlgn="ctr"/>
                      <a:r>
                        <a:rPr lang="lt-LT" sz="1600" b="1" u="none" strike="noStrike" dirty="0">
                          <a:effectLst/>
                        </a:rPr>
                        <a:t>Nurodytos procedūros, kuriose lankėsi ne mažiau 100 respondentų</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97870002"/>
                  </a:ext>
                </a:extLst>
              </a:tr>
              <a:tr h="404530">
                <a:tc>
                  <a:txBody>
                    <a:bodyPr/>
                    <a:lstStyle/>
                    <a:p>
                      <a:pPr algn="l" fontAlgn="b"/>
                      <a:r>
                        <a:rPr lang="pt-BR" sz="1600" u="none" strike="noStrike" dirty="0">
                          <a:effectLst/>
                        </a:rPr>
                        <a:t>Bendrosios praktikos gydytojo paslaugos (N=795)</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83</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189436"/>
                  </a:ext>
                </a:extLst>
              </a:tr>
              <a:tr h="404530">
                <a:tc>
                  <a:txBody>
                    <a:bodyPr/>
                    <a:lstStyle/>
                    <a:p>
                      <a:pPr algn="l" fontAlgn="b"/>
                      <a:r>
                        <a:rPr lang="lt-LT" sz="1600" u="none" strike="noStrike" dirty="0">
                          <a:effectLst/>
                        </a:rPr>
                        <a:t>Odontologo paslaugos (N=575)</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48835218"/>
                  </a:ext>
                </a:extLst>
              </a:tr>
              <a:tr h="404530">
                <a:tc>
                  <a:txBody>
                    <a:bodyPr/>
                    <a:lstStyle/>
                    <a:p>
                      <a:pPr algn="l" fontAlgn="b"/>
                      <a:r>
                        <a:rPr lang="pt-BR" sz="1600" u="none" strike="noStrike" dirty="0">
                          <a:effectLst/>
                        </a:rPr>
                        <a:t>Sveikatos patikrinimo pažymų išdavimas (N=489)</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81543153"/>
                  </a:ext>
                </a:extLst>
              </a:tr>
              <a:tr h="404530">
                <a:tc>
                  <a:txBody>
                    <a:bodyPr/>
                    <a:lstStyle/>
                    <a:p>
                      <a:pPr algn="l" fontAlgn="b"/>
                      <a:r>
                        <a:rPr lang="pt-BR" sz="1600" u="none" strike="noStrike" dirty="0">
                          <a:effectLst/>
                        </a:rPr>
                        <a:t>Autotransporto priemonių techninė apžiūra (N=450)</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09</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09</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05</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95</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55524382"/>
                  </a:ext>
                </a:extLst>
              </a:tr>
              <a:tr h="404530">
                <a:tc>
                  <a:txBody>
                    <a:bodyPr/>
                    <a:lstStyle/>
                    <a:p>
                      <a:pPr algn="l" fontAlgn="b"/>
                      <a:r>
                        <a:rPr lang="lt-LT" sz="1600" u="none" strike="noStrike" dirty="0">
                          <a:effectLst/>
                        </a:rPr>
                        <a:t>Kompensuojamų vaistų išrašymas (N=412)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cs typeface="Calibri Light" panose="020F0302020204030204" pitchFamily="34" charset="0"/>
                        </a:rPr>
                        <a:t>0</a:t>
                      </a:r>
                      <a:r>
                        <a:rPr lang="en-US" sz="1600" b="0" i="0" u="none" strike="noStrike" dirty="0">
                          <a:solidFill>
                            <a:schemeClr val="tx1"/>
                          </a:solidFill>
                          <a:effectLst/>
                          <a:latin typeface="+mn-lt"/>
                          <a:cs typeface="Calibri Light" panose="020F0302020204030204" pitchFamily="34" charset="0"/>
                        </a:rPr>
                        <a:t>,</a:t>
                      </a:r>
                      <a:r>
                        <a:rPr lang="lt-LT" sz="1600" b="0" i="0" u="none" strike="noStrike" dirty="0">
                          <a:solidFill>
                            <a:schemeClr val="tx1"/>
                          </a:solidFill>
                          <a:effectLst/>
                          <a:latin typeface="+mn-lt"/>
                          <a:cs typeface="Calibri Light" panose="020F0302020204030204" pitchFamily="34" charset="0"/>
                        </a:rPr>
                        <a:t>005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solidFill>
                            <a:schemeClr val="tx1"/>
                          </a:solidFill>
                          <a:effectLst/>
                          <a:latin typeface="+mn-lt"/>
                          <a:cs typeface="Calibri Light" panose="020F0302020204030204" pitchFamily="34" charset="0"/>
                        </a:rPr>
                        <a:t>0</a:t>
                      </a:r>
                      <a:r>
                        <a:rPr lang="en-US" sz="1600" b="0" i="0" u="none" strike="noStrike" dirty="0">
                          <a:solidFill>
                            <a:schemeClr val="tx1"/>
                          </a:solidFill>
                          <a:effectLst/>
                          <a:latin typeface="+mn-lt"/>
                          <a:cs typeface="Calibri Light" panose="020F0302020204030204" pitchFamily="34" charset="0"/>
                        </a:rPr>
                        <a:t>,</a:t>
                      </a:r>
                      <a:r>
                        <a:rPr lang="lt-LT" sz="1600" b="0" i="0" u="none" strike="noStrike" dirty="0">
                          <a:solidFill>
                            <a:schemeClr val="tx1"/>
                          </a:solidFill>
                          <a:effectLst/>
                          <a:latin typeface="+mn-lt"/>
                          <a:cs typeface="Calibri Light" panose="020F0302020204030204" pitchFamily="34" charset="0"/>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0,</a:t>
                      </a:r>
                      <a:r>
                        <a:rPr lang="lt-LT" sz="1600" u="none" strike="noStrike" dirty="0">
                          <a:effectLst/>
                        </a:rPr>
                        <a:t>00</a:t>
                      </a: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95208552"/>
                  </a:ext>
                </a:extLst>
              </a:tr>
              <a:tr h="404530">
                <a:tc>
                  <a:txBody>
                    <a:bodyPr/>
                    <a:lstStyle/>
                    <a:p>
                      <a:pPr algn="l" fontAlgn="b"/>
                      <a:r>
                        <a:rPr lang="pt-BR" sz="1600" u="none" strike="noStrike" dirty="0">
                          <a:effectLst/>
                        </a:rPr>
                        <a:t>Asmens sveikatos priežiūros ir gydymo paslaugų gavimas (N=404)</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0,</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77866398"/>
                  </a:ext>
                </a:extLst>
              </a:tr>
              <a:tr h="423794">
                <a:tc>
                  <a:txBody>
                    <a:bodyPr/>
                    <a:lstStyle/>
                    <a:p>
                      <a:pPr algn="l" fontAlgn="b"/>
                      <a:r>
                        <a:rPr lang="fi-FI" sz="1600" u="none" strike="noStrike" dirty="0">
                          <a:effectLst/>
                        </a:rPr>
                        <a:t>Kompensuojamų sveikatos tyrimų skyrimas (N=375)</a:t>
                      </a:r>
                      <a:endParaRPr lang="fi-FI"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83</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34714463"/>
                  </a:ext>
                </a:extLst>
              </a:tr>
            </a:tbl>
          </a:graphicData>
        </a:graphic>
      </p:graphicFrame>
      <p:sp>
        <p:nvSpPr>
          <p:cNvPr id="2" name="TextBox 1">
            <a:extLst>
              <a:ext uri="{FF2B5EF4-FFF2-40B4-BE49-F238E27FC236}">
                <a16:creationId xmlns:a16="http://schemas.microsoft.com/office/drawing/2014/main" id="{07AFE644-6244-2985-3AAB-5A8CF9295F8C}"/>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28238654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372111" y="5015091"/>
            <a:ext cx="11315129" cy="1384995"/>
          </a:xfrm>
          <a:prstGeom prst="rect">
            <a:avLst/>
          </a:prstGeom>
          <a:noFill/>
        </p:spPr>
        <p:txBody>
          <a:bodyPr wrap="square" rtlCol="0">
            <a:spAutoFit/>
          </a:bodyPr>
          <a:lstStyle/>
          <a:p>
            <a:pPr algn="just"/>
            <a:r>
              <a:rPr lang="lt-LT" sz="1400" i="1" dirty="0"/>
              <a:t>37. Ar tvarkant reikalus, susijusius su šia procedūra, pasinaudojote pažintimis, norėdamas, kad paslaugos Jums būtų suteiktos kokybiškiau ir (arba) greičiau?</a:t>
            </a:r>
          </a:p>
          <a:p>
            <a:pPr algn="just"/>
            <a:r>
              <a:rPr lang="lt-LT" sz="1400" i="1" dirty="0"/>
              <a:t>38. Ar tvarkant reikalus, susijusius su šia procedūra, valstybės tarnyboje dirbantys asmenys leido Jums suprasti, kad norėtų gauti kyšį (pinigų ar kitos naudos) arba to tikėjosi?</a:t>
            </a:r>
          </a:p>
          <a:p>
            <a:pPr algn="just"/>
            <a:r>
              <a:rPr lang="lt-LT" sz="1400" i="1" dirty="0"/>
              <a:t>39. Ar tvarkydami reikalus, susijusius su šia procedūra, davėte valstybės tarnyboje dirbančiam asmeniui kyšį (pinigų ar kitos naudos)?</a:t>
            </a:r>
          </a:p>
          <a:p>
            <a:pPr algn="just"/>
            <a:r>
              <a:rPr lang="lt-LT" sz="1400" i="1" dirty="0"/>
              <a:t>41. Ar kyšio davimas padėjo Jums sutvarkyti reikalus, susijusius su šia procedūra?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1941858" y="316329"/>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6" name="Lentelė 5">
            <a:extLst>
              <a:ext uri="{FF2B5EF4-FFF2-40B4-BE49-F238E27FC236}">
                <a16:creationId xmlns:a16="http://schemas.microsoft.com/office/drawing/2014/main" id="{8BD9FE54-6E2E-8B40-4B66-08BEEBC3197F}"/>
              </a:ext>
            </a:extLst>
          </p:cNvPr>
          <p:cNvGraphicFramePr>
            <a:graphicFrameLocks noGrp="1"/>
          </p:cNvGraphicFramePr>
          <p:nvPr>
            <p:extLst>
              <p:ext uri="{D42A27DB-BD31-4B8C-83A1-F6EECF244321}">
                <p14:modId xmlns:p14="http://schemas.microsoft.com/office/powerpoint/2010/main" val="1959439281"/>
              </p:ext>
            </p:extLst>
          </p:nvPr>
        </p:nvGraphicFramePr>
        <p:xfrm>
          <a:off x="722758" y="788600"/>
          <a:ext cx="10964482" cy="4226491"/>
        </p:xfrm>
        <a:graphic>
          <a:graphicData uri="http://schemas.openxmlformats.org/drawingml/2006/table">
            <a:tbl>
              <a:tblPr>
                <a:tableStyleId>{5C22544A-7EE6-4342-B048-85BDC9FD1C3A}</a:tableStyleId>
              </a:tblPr>
              <a:tblGrid>
                <a:gridCol w="5989764">
                  <a:extLst>
                    <a:ext uri="{9D8B030D-6E8A-4147-A177-3AD203B41FA5}">
                      <a16:colId xmlns:a16="http://schemas.microsoft.com/office/drawing/2014/main" val="2213101913"/>
                    </a:ext>
                  </a:extLst>
                </a:gridCol>
                <a:gridCol w="1236491">
                  <a:extLst>
                    <a:ext uri="{9D8B030D-6E8A-4147-A177-3AD203B41FA5}">
                      <a16:colId xmlns:a16="http://schemas.microsoft.com/office/drawing/2014/main" val="477350046"/>
                    </a:ext>
                  </a:extLst>
                </a:gridCol>
                <a:gridCol w="1236491">
                  <a:extLst>
                    <a:ext uri="{9D8B030D-6E8A-4147-A177-3AD203B41FA5}">
                      <a16:colId xmlns:a16="http://schemas.microsoft.com/office/drawing/2014/main" val="2914571907"/>
                    </a:ext>
                  </a:extLst>
                </a:gridCol>
                <a:gridCol w="1251218">
                  <a:extLst>
                    <a:ext uri="{9D8B030D-6E8A-4147-A177-3AD203B41FA5}">
                      <a16:colId xmlns:a16="http://schemas.microsoft.com/office/drawing/2014/main" val="1131662440"/>
                    </a:ext>
                  </a:extLst>
                </a:gridCol>
                <a:gridCol w="1250518">
                  <a:extLst>
                    <a:ext uri="{9D8B030D-6E8A-4147-A177-3AD203B41FA5}">
                      <a16:colId xmlns:a16="http://schemas.microsoft.com/office/drawing/2014/main" val="2180567966"/>
                    </a:ext>
                  </a:extLst>
                </a:gridCol>
              </a:tblGrid>
              <a:tr h="1467320">
                <a:tc>
                  <a:txBody>
                    <a:bodyPr/>
                    <a:lstStyle/>
                    <a:p>
                      <a:pPr algn="l" rtl="0" fontAlgn="ctr"/>
                      <a:r>
                        <a:rPr lang="lt-LT" sz="1600" b="1" u="none" strike="noStrike" dirty="0">
                          <a:effectLst/>
                        </a:rPr>
                        <a:t>Nurodytos procedūros, kuriose lankėsi ne mažiau 100 respondentų</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Davimo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57932405"/>
                  </a:ext>
                </a:extLst>
              </a:tr>
              <a:tr h="377057">
                <a:tc>
                  <a:txBody>
                    <a:bodyPr/>
                    <a:lstStyle/>
                    <a:p>
                      <a:pPr algn="l" fontAlgn="b"/>
                      <a:r>
                        <a:rPr lang="pt-BR" sz="1600" u="none" strike="noStrike" dirty="0">
                          <a:effectLst/>
                        </a:rPr>
                        <a:t>Socialinių išmokų skaičiavimas ir kitos socialinės paramos gavimas (N=289)</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9012233"/>
                  </a:ext>
                </a:extLst>
              </a:tr>
              <a:tr h="377057">
                <a:tc>
                  <a:txBody>
                    <a:bodyPr/>
                    <a:lstStyle/>
                    <a:p>
                      <a:pPr algn="l" fontAlgn="b"/>
                      <a:r>
                        <a:rPr lang="pt-BR" sz="1600" u="none" strike="noStrike">
                          <a:effectLst/>
                        </a:rPr>
                        <a:t>Kitos asmens sveikatos priežiūros ir gydymo paslaugos (N=255)</a:t>
                      </a:r>
                      <a:endParaRPr lang="pt-BR" sz="1600" b="0" i="0" u="none" strike="noStrike">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20337352"/>
                  </a:ext>
                </a:extLst>
              </a:tr>
              <a:tr h="377057">
                <a:tc>
                  <a:txBody>
                    <a:bodyPr/>
                    <a:lstStyle/>
                    <a:p>
                      <a:pPr algn="l" fontAlgn="b"/>
                      <a:r>
                        <a:rPr lang="pt-BR" sz="1600" u="none" strike="noStrike">
                          <a:effectLst/>
                        </a:rPr>
                        <a:t>Autotransporto priemonių registravimas (N=254)</a:t>
                      </a:r>
                      <a:endParaRPr lang="pt-BR" sz="1600" b="0" i="0" u="none" strike="noStrike">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02</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a:t>
                      </a:r>
                      <a:r>
                        <a:rPr lang="en-US" sz="1600" u="none" strike="noStrike" dirty="0">
                          <a:effectLst/>
                        </a:rPr>
                        <a:t>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98820401"/>
                  </a:ext>
                </a:extLst>
              </a:tr>
              <a:tr h="377057">
                <a:tc>
                  <a:txBody>
                    <a:bodyPr/>
                    <a:lstStyle/>
                    <a:p>
                      <a:pPr algn="l" fontAlgn="b"/>
                      <a:r>
                        <a:rPr lang="pt-BR" sz="1600" u="none" strike="noStrike">
                          <a:effectLst/>
                        </a:rPr>
                        <a:t>Mokesčių administravimas (rinkimas, tikrinimas ir pan.) (N=177)</a:t>
                      </a:r>
                      <a:endParaRPr lang="pt-BR" sz="1600" b="0" i="0" u="none" strike="noStrike">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67102551"/>
                  </a:ext>
                </a:extLst>
              </a:tr>
              <a:tr h="377057">
                <a:tc>
                  <a:txBody>
                    <a:bodyPr/>
                    <a:lstStyle/>
                    <a:p>
                      <a:pPr algn="l" fontAlgn="b"/>
                      <a:r>
                        <a:rPr lang="lt-LT" sz="1600" u="none" strike="noStrike" dirty="0">
                          <a:effectLst/>
                        </a:rPr>
                        <a:t>Chirurginė operacija (N=147)</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16</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27</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25</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78</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4239380"/>
                  </a:ext>
                </a:extLst>
              </a:tr>
              <a:tr h="377057">
                <a:tc>
                  <a:txBody>
                    <a:bodyPr/>
                    <a:lstStyle/>
                    <a:p>
                      <a:pPr algn="l" fontAlgn="b"/>
                      <a:r>
                        <a:rPr lang="pt-BR" sz="1600" u="none" strike="noStrike" dirty="0">
                          <a:effectLst/>
                        </a:rPr>
                        <a:t>Sprendimų priėmimas savivaldybėse (N=109)</a:t>
                      </a:r>
                      <a:endParaRPr lang="pt-BR"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14</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06</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03</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a:t>
                      </a:r>
                      <a:r>
                        <a:rPr lang="en-US" sz="1600" u="none" strike="noStrike" dirty="0">
                          <a:effectLst/>
                        </a:rPr>
                        <a:t>,</a:t>
                      </a:r>
                      <a:r>
                        <a:rPr lang="lt-LT" sz="1600" u="none" strike="noStrike" dirty="0">
                          <a:effectLst/>
                        </a:rPr>
                        <a:t>00</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822995975"/>
                  </a:ext>
                </a:extLst>
              </a:tr>
              <a:tr h="377057">
                <a:tc>
                  <a:txBody>
                    <a:bodyPr/>
                    <a:lstStyle/>
                    <a:p>
                      <a:pPr algn="l" fontAlgn="b"/>
                      <a:r>
                        <a:rPr lang="lt-LT" sz="1600" u="none" strike="noStrike">
                          <a:effectLst/>
                        </a:rPr>
                        <a:t>Priėmimas į bendrojo ugdymo mokyklas (N=108)</a:t>
                      </a:r>
                      <a:endParaRPr lang="lt-LT" sz="1600" b="0" i="0" u="none" strike="noStrike">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0</a:t>
                      </a:r>
                      <a:r>
                        <a:rPr lang="en-US" sz="1600" u="none" strike="noStrike" dirty="0">
                          <a:effectLst/>
                        </a:rPr>
                        <a:t>,</a:t>
                      </a:r>
                      <a:r>
                        <a:rPr lang="lt-LT" sz="1600" u="none" strike="noStrike" dirty="0">
                          <a:effectLst/>
                        </a:rPr>
                        <a:t>01</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solidFill>
                            <a:srgbClr val="000000"/>
                          </a:solidFill>
                          <a:effectLst/>
                          <a:latin typeface="Calibri" panose="020F0502020204030204" pitchFamily="34" charset="0"/>
                        </a:rPr>
                        <a:t>0,00</a:t>
                      </a:r>
                      <a:endParaRPr lang="lt-LT" sz="1600" b="0" i="0" u="none" strike="noStrike" dirty="0">
                        <a:solidFill>
                          <a:srgbClr val="000000"/>
                        </a:solidFill>
                        <a:effectLst/>
                        <a:latin typeface="Calibri" panose="020F05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a:t>
                      </a:r>
                      <a:endParaRPr lang="lt-LT" sz="1600" b="0" i="0" u="none" strike="noStrike" dirty="0">
                        <a:solidFill>
                          <a:srgbClr val="000000"/>
                        </a:solidFill>
                        <a:effectLst/>
                        <a:latin typeface="Calibri Light" panose="020F0302020204030204" pitchFamily="34" charset="0"/>
                      </a:endParaRPr>
                    </a:p>
                  </a:txBody>
                  <a:tcPr marL="9149" marR="9149" marT="9149"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12512576"/>
                  </a:ext>
                </a:extLst>
              </a:tr>
            </a:tbl>
          </a:graphicData>
        </a:graphic>
      </p:graphicFrame>
      <p:sp>
        <p:nvSpPr>
          <p:cNvPr id="2" name="TextBox 1">
            <a:extLst>
              <a:ext uri="{FF2B5EF4-FFF2-40B4-BE49-F238E27FC236}">
                <a16:creationId xmlns:a16="http://schemas.microsoft.com/office/drawing/2014/main" id="{67469F2B-F7FB-3E8B-9FF8-173C31F82F11}"/>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89781561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121"/>
            <a:ext cx="12192000" cy="7069605"/>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1312606" y="4976272"/>
            <a:ext cx="9542207" cy="523220"/>
          </a:xfrm>
          <a:prstGeom prst="rect">
            <a:avLst/>
          </a:prstGeom>
          <a:noFill/>
        </p:spPr>
        <p:txBody>
          <a:bodyPr wrap="square" rtlCol="0">
            <a:spAutoFit/>
          </a:bodyPr>
          <a:lstStyle/>
          <a:p>
            <a:pPr algn="just"/>
            <a:r>
              <a:rPr lang="lt-LT" sz="1400" i="1" dirty="0">
                <a:latin typeface="+mj-lt"/>
              </a:rPr>
              <a:t>40. Kokia buvo VIDUTINĖ finansinė išraiška kyšio (pinigų ar kitos naudos), duotos šioje institucijoje valstybės tarnyboje dirbančiam asmeniui? Jei esate davęs kyšį, pabandykite įvertinti jo vidutinę vertę eurais.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1829836" y="411669"/>
            <a:ext cx="8308281" cy="369332"/>
          </a:xfrm>
          <a:prstGeom prst="rect">
            <a:avLst/>
          </a:prstGeom>
          <a:noFill/>
        </p:spPr>
        <p:txBody>
          <a:bodyPr wrap="square">
            <a:spAutoFit/>
          </a:bodyPr>
          <a:lstStyle/>
          <a:p>
            <a:pPr algn="ctr"/>
            <a:r>
              <a:rPr lang="lt-LT" b="1" dirty="0"/>
              <a:t>Kyšio dydis</a:t>
            </a:r>
          </a:p>
        </p:txBody>
      </p:sp>
      <p:graphicFrame>
        <p:nvGraphicFramePr>
          <p:cNvPr id="7" name="Lentelė 6">
            <a:extLst>
              <a:ext uri="{FF2B5EF4-FFF2-40B4-BE49-F238E27FC236}">
                <a16:creationId xmlns:a16="http://schemas.microsoft.com/office/drawing/2014/main" id="{C4BB0125-79B2-A003-368E-39C98C856914}"/>
              </a:ext>
            </a:extLst>
          </p:cNvPr>
          <p:cNvGraphicFramePr>
            <a:graphicFrameLocks noGrp="1"/>
          </p:cNvGraphicFramePr>
          <p:nvPr>
            <p:extLst>
              <p:ext uri="{D42A27DB-BD31-4B8C-83A1-F6EECF244321}">
                <p14:modId xmlns:p14="http://schemas.microsoft.com/office/powerpoint/2010/main" val="2511081112"/>
              </p:ext>
            </p:extLst>
          </p:nvPr>
        </p:nvGraphicFramePr>
        <p:xfrm>
          <a:off x="2261762" y="1844842"/>
          <a:ext cx="7668475" cy="2067589"/>
        </p:xfrm>
        <a:graphic>
          <a:graphicData uri="http://schemas.openxmlformats.org/drawingml/2006/table">
            <a:tbl>
              <a:tblPr>
                <a:tableStyleId>{5C22544A-7EE6-4342-B048-85BDC9FD1C3A}</a:tableStyleId>
              </a:tblPr>
              <a:tblGrid>
                <a:gridCol w="2264621">
                  <a:extLst>
                    <a:ext uri="{9D8B030D-6E8A-4147-A177-3AD203B41FA5}">
                      <a16:colId xmlns:a16="http://schemas.microsoft.com/office/drawing/2014/main" val="538134562"/>
                    </a:ext>
                  </a:extLst>
                </a:gridCol>
                <a:gridCol w="1146649">
                  <a:extLst>
                    <a:ext uri="{9D8B030D-6E8A-4147-A177-3AD203B41FA5}">
                      <a16:colId xmlns:a16="http://schemas.microsoft.com/office/drawing/2014/main" val="1672633292"/>
                    </a:ext>
                  </a:extLst>
                </a:gridCol>
                <a:gridCol w="1364105">
                  <a:extLst>
                    <a:ext uri="{9D8B030D-6E8A-4147-A177-3AD203B41FA5}">
                      <a16:colId xmlns:a16="http://schemas.microsoft.com/office/drawing/2014/main" val="1700515931"/>
                    </a:ext>
                  </a:extLst>
                </a:gridCol>
                <a:gridCol w="1534327">
                  <a:extLst>
                    <a:ext uri="{9D8B030D-6E8A-4147-A177-3AD203B41FA5}">
                      <a16:colId xmlns:a16="http://schemas.microsoft.com/office/drawing/2014/main" val="3475237149"/>
                    </a:ext>
                  </a:extLst>
                </a:gridCol>
                <a:gridCol w="1358773">
                  <a:extLst>
                    <a:ext uri="{9D8B030D-6E8A-4147-A177-3AD203B41FA5}">
                      <a16:colId xmlns:a16="http://schemas.microsoft.com/office/drawing/2014/main" val="2880082739"/>
                    </a:ext>
                  </a:extLst>
                </a:gridCol>
              </a:tblGrid>
              <a:tr h="1024103">
                <a:tc>
                  <a:txBody>
                    <a:bodyPr/>
                    <a:lstStyle/>
                    <a:p>
                      <a:pPr algn="l" rtl="0" fontAlgn="ctr"/>
                      <a:r>
                        <a:rPr lang="lt-LT" sz="1600" b="1" u="none" strike="noStrike" dirty="0">
                          <a:effectLst/>
                        </a:rPr>
                        <a:t>Kyšio dydį nurodė ne mažiau 10 respondentų</a:t>
                      </a:r>
                      <a:endParaRPr lang="lt-LT" sz="1600" b="1"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Nurodė kyšio  dydį</a:t>
                      </a:r>
                      <a:endParaRPr lang="lt-LT" sz="1600" b="1"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Minimalus kyšio dydis, EUR</a:t>
                      </a:r>
                      <a:endParaRPr lang="lt-LT" sz="1600" b="1"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Maksimalus kyšio dydis, EUR</a:t>
                      </a:r>
                      <a:endParaRPr lang="lt-LT" sz="1600" b="1"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Vidurkis, EUR</a:t>
                      </a:r>
                      <a:endParaRPr lang="lt-LT" sz="1600" b="1"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81879307"/>
                  </a:ext>
                </a:extLst>
              </a:tr>
              <a:tr h="355367">
                <a:tc>
                  <a:txBody>
                    <a:bodyPr/>
                    <a:lstStyle/>
                    <a:p>
                      <a:pPr algn="l" fontAlgn="b"/>
                      <a:r>
                        <a:rPr lang="lt-LT" sz="1600" u="none" strike="noStrike" dirty="0">
                          <a:effectLst/>
                        </a:rPr>
                        <a:t>Chirurginė operacija</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32</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50</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500</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235</a:t>
                      </a:r>
                      <a:endParaRPr lang="lt-LT" sz="1600" b="0" i="0" u="none" strike="noStrike">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65028382"/>
                  </a:ext>
                </a:extLst>
              </a:tr>
              <a:tr h="688119">
                <a:tc>
                  <a:txBody>
                    <a:bodyPr/>
                    <a:lstStyle/>
                    <a:p>
                      <a:pPr algn="l" fontAlgn="b"/>
                      <a:r>
                        <a:rPr lang="lt-LT" sz="1600" u="none" strike="noStrike" dirty="0">
                          <a:effectLst/>
                        </a:rPr>
                        <a:t>Autotransporto priemonių techninė apžiūra</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20</a:t>
                      </a:r>
                      <a:endParaRPr lang="lt-LT" sz="1600" b="0" i="0" u="none" strike="noStrike">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30</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200</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95</a:t>
                      </a:r>
                      <a:endParaRPr lang="lt-LT" sz="1600" b="0" i="0" u="none" strike="noStrike" dirty="0">
                        <a:solidFill>
                          <a:srgbClr val="000000"/>
                        </a:solidFill>
                        <a:effectLst/>
                        <a:latin typeface="Calibri  "/>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38536916"/>
                  </a:ext>
                </a:extLst>
              </a:tr>
            </a:tbl>
          </a:graphicData>
        </a:graphic>
      </p:graphicFrame>
      <p:sp>
        <p:nvSpPr>
          <p:cNvPr id="2" name="TextBox 1">
            <a:extLst>
              <a:ext uri="{FF2B5EF4-FFF2-40B4-BE49-F238E27FC236}">
                <a16:creationId xmlns:a16="http://schemas.microsoft.com/office/drawing/2014/main" id="{1A977CE3-1435-2AE2-90B3-7610D753B4B9}"/>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9E8B5933-B0CB-0FA4-CEDC-09AE9CE72ED8}"/>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6C885660-3E18-D011-7D5C-63B82E3D577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4F87D70B-4FB5-4DF4-FD0D-C807B6C160E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D4F06DB2-C597-C0AD-3995-8C76FC457521}"/>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65B0EFA8-EC5C-768F-341C-171B5D21F29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97451653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7170820"/>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919313" y="1467401"/>
            <a:ext cx="10353368" cy="1077218"/>
          </a:xfrm>
          <a:prstGeom prst="rect">
            <a:avLst/>
          </a:prstGeom>
          <a:noFill/>
        </p:spPr>
        <p:txBody>
          <a:bodyPr wrap="square" rtlCol="0">
            <a:spAutoFit/>
          </a:bodyPr>
          <a:lstStyle/>
          <a:p>
            <a:pPr algn="just" rtl="0" eaLnBrk="1" fontAlgn="ctr" latinLnBrk="0" hangingPunct="1">
              <a:spcBef>
                <a:spcPts val="0"/>
              </a:spcBef>
              <a:spcAft>
                <a:spcPts val="0"/>
              </a:spcAft>
            </a:pPr>
            <a:endParaRPr lang="lt-LT" altLang="lt-LT" sz="1600" dirty="0">
              <a:solidFill>
                <a:srgbClr val="C00000"/>
              </a:solidFill>
            </a:endParaRPr>
          </a:p>
          <a:p>
            <a:pPr marL="285750" indent="-285750" algn="just" rtl="0" eaLnBrk="1" fontAlgn="ctr" latinLnBrk="0" hangingPunct="1">
              <a:spcBef>
                <a:spcPts val="0"/>
              </a:spcBef>
              <a:spcAft>
                <a:spcPts val="0"/>
              </a:spcAft>
              <a:buBlip>
                <a:blip r:embed="rId3"/>
              </a:buBlip>
            </a:pPr>
            <a:r>
              <a:rPr lang="lt-LT" altLang="lt-LT" sz="1600" dirty="0"/>
              <a:t>Dažniausiai kyšio tikėjosi (prievartavimo indeksas 0</a:t>
            </a:r>
            <a:r>
              <a:rPr lang="en-US" altLang="lt-LT" sz="1600" dirty="0"/>
              <a:t>,</a:t>
            </a:r>
            <a:r>
              <a:rPr lang="lt-LT" altLang="lt-LT" sz="1600" dirty="0"/>
              <a:t>27) ir kyšį davė (davimo indeksas 0</a:t>
            </a:r>
            <a:r>
              <a:rPr lang="en-US" altLang="lt-LT" sz="1600" dirty="0"/>
              <a:t>,</a:t>
            </a:r>
            <a:r>
              <a:rPr lang="lt-LT" altLang="lt-LT" sz="1600" dirty="0"/>
              <a:t>25) esant chirurginei operacijai. 2022 m.</a:t>
            </a:r>
            <a:r>
              <a:rPr lang="en-US" altLang="lt-LT" sz="1600" dirty="0"/>
              <a:t>*</a:t>
            </a:r>
            <a:r>
              <a:rPr lang="lt-LT" altLang="lt-LT" sz="1600" dirty="0"/>
              <a:t> šie rodikliai buvo atitinkamai 0</a:t>
            </a:r>
            <a:r>
              <a:rPr lang="en-US" altLang="lt-LT" sz="1600" dirty="0"/>
              <a:t>,</a:t>
            </a:r>
            <a:r>
              <a:rPr lang="lt-LT" altLang="lt-LT" sz="1600" dirty="0"/>
              <a:t>32 ir 0</a:t>
            </a:r>
            <a:r>
              <a:rPr lang="en-US" altLang="lt-LT" sz="1600" dirty="0"/>
              <a:t>,</a:t>
            </a:r>
            <a:r>
              <a:rPr lang="lt-LT" altLang="lt-LT" sz="1600" dirty="0"/>
              <a:t>35.</a:t>
            </a:r>
          </a:p>
          <a:p>
            <a:pPr marL="285750" indent="-285750" algn="just" rtl="0" eaLnBrk="1" fontAlgn="ctr" latinLnBrk="0" hangingPunct="1">
              <a:spcBef>
                <a:spcPts val="0"/>
              </a:spcBef>
              <a:spcAft>
                <a:spcPts val="0"/>
              </a:spcAft>
              <a:buBlip>
                <a:blip r:embed="rId3"/>
              </a:buBlip>
            </a:pPr>
            <a:endParaRPr lang="lt-LT" altLang="lt-LT" sz="1600" dirty="0"/>
          </a:p>
        </p:txBody>
      </p:sp>
      <p:sp>
        <p:nvSpPr>
          <p:cNvPr id="2" name="TextBox 1">
            <a:extLst>
              <a:ext uri="{FF2B5EF4-FFF2-40B4-BE49-F238E27FC236}">
                <a16:creationId xmlns:a16="http://schemas.microsoft.com/office/drawing/2014/main" id="{CDBE828A-91FD-37E1-3AE0-AEE0E544DF11}"/>
              </a:ext>
            </a:extLst>
          </p:cNvPr>
          <p:cNvSpPr txBox="1"/>
          <p:nvPr/>
        </p:nvSpPr>
        <p:spPr>
          <a:xfrm>
            <a:off x="0" y="63160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DBE7E546-4380-F231-A5F5-556111DFAFC3}"/>
              </a:ext>
            </a:extLst>
          </p:cNvPr>
          <p:cNvSpPr txBox="1"/>
          <p:nvPr/>
        </p:nvSpPr>
        <p:spPr>
          <a:xfrm>
            <a:off x="1941857" y="454063"/>
            <a:ext cx="8308281" cy="369332"/>
          </a:xfrm>
          <a:prstGeom prst="rect">
            <a:avLst/>
          </a:prstGeom>
          <a:noFill/>
        </p:spPr>
        <p:txBody>
          <a:bodyPr wrap="square">
            <a:spAutoFit/>
          </a:bodyPr>
          <a:lstStyle/>
          <a:p>
            <a:pPr algn="ctr"/>
            <a:r>
              <a:rPr lang="lt-LT" b="1" dirty="0"/>
              <a:t>Kyšininkavimo indeksai:</a:t>
            </a:r>
            <a:r>
              <a:rPr lang="en-US" b="1" dirty="0"/>
              <a:t> </a:t>
            </a:r>
            <a:r>
              <a:rPr lang="lt-LT" b="1" dirty="0"/>
              <a:t>procedūros</a:t>
            </a:r>
          </a:p>
        </p:txBody>
      </p:sp>
      <p:grpSp>
        <p:nvGrpSpPr>
          <p:cNvPr id="6" name="Grupė 5">
            <a:extLst>
              <a:ext uri="{FF2B5EF4-FFF2-40B4-BE49-F238E27FC236}">
                <a16:creationId xmlns:a16="http://schemas.microsoft.com/office/drawing/2014/main" id="{691C05F5-A33C-81C8-36A8-458754A90555}"/>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BD6C465A-BE76-968C-E735-3502C22F7897}"/>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9395E4BA-6D61-C5AA-B186-B16813577B2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F444D350-5B29-B720-A492-64A762A2624B}"/>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4F5FAC1-24E7-40B6-6FF2-88900E2DA91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
        <p:nvSpPr>
          <p:cNvPr id="12" name="TextBox 11">
            <a:extLst>
              <a:ext uri="{FF2B5EF4-FFF2-40B4-BE49-F238E27FC236}">
                <a16:creationId xmlns:a16="http://schemas.microsoft.com/office/drawing/2014/main" id="{720ACD81-A7F0-A1F4-39C9-DE51B592365C}"/>
              </a:ext>
            </a:extLst>
          </p:cNvPr>
          <p:cNvSpPr txBox="1"/>
          <p:nvPr/>
        </p:nvSpPr>
        <p:spPr>
          <a:xfrm>
            <a:off x="3790336" y="6377613"/>
            <a:ext cx="8760542" cy="461665"/>
          </a:xfrm>
          <a:prstGeom prst="rect">
            <a:avLst/>
          </a:prstGeom>
          <a:noFill/>
        </p:spPr>
        <p:txBody>
          <a:bodyPr wrap="square" rtlCol="0">
            <a:spAutoFit/>
          </a:bodyPr>
          <a:lstStyle/>
          <a:p>
            <a:r>
              <a:rPr lang="en-US" sz="1200" dirty="0"/>
              <a:t>*2023 m. </a:t>
            </a:r>
            <a:r>
              <a:rPr lang="en-US" sz="1200" dirty="0" err="1"/>
              <a:t>tyrime</a:t>
            </a:r>
            <a:r>
              <a:rPr lang="en-US" sz="1200" dirty="0"/>
              <a:t> </a:t>
            </a:r>
            <a:r>
              <a:rPr lang="en-US" sz="1200" dirty="0" err="1"/>
              <a:t>kei</a:t>
            </a:r>
            <a:r>
              <a:rPr lang="lt-LT" sz="1200" dirty="0" err="1"/>
              <a:t>tėsi</a:t>
            </a:r>
            <a:r>
              <a:rPr lang="lt-LT" sz="1200" dirty="0"/>
              <a:t> klausimo formuluotė: </a:t>
            </a:r>
            <a:r>
              <a:rPr lang="en-US" sz="1200" dirty="0"/>
              <a:t>2022 m. </a:t>
            </a:r>
            <a:r>
              <a:rPr lang="en-US" sz="1200" dirty="0" err="1"/>
              <a:t>gyventoj</a:t>
            </a:r>
            <a:r>
              <a:rPr lang="lt-LT" sz="1200" dirty="0"/>
              <a:t>ų prašoma įvertinti patirtį per pastaruosius </a:t>
            </a:r>
            <a:r>
              <a:rPr lang="en-US" sz="1200" dirty="0"/>
              <a:t>5 </a:t>
            </a:r>
            <a:r>
              <a:rPr lang="en-US" sz="1200" dirty="0" err="1"/>
              <a:t>metus</a:t>
            </a:r>
            <a:r>
              <a:rPr lang="en-US" sz="1200" dirty="0"/>
              <a:t>, o 2023 m. – per </a:t>
            </a:r>
            <a:r>
              <a:rPr lang="en-US" sz="1200" dirty="0" err="1"/>
              <a:t>pastaruosius</a:t>
            </a:r>
            <a:r>
              <a:rPr lang="en-US" sz="1200" dirty="0"/>
              <a:t> 3 </a:t>
            </a:r>
            <a:r>
              <a:rPr lang="en-US" sz="1200" dirty="0" err="1"/>
              <a:t>metus</a:t>
            </a:r>
            <a:r>
              <a:rPr lang="en-US" sz="1200" dirty="0"/>
              <a:t>.</a:t>
            </a:r>
            <a:endParaRPr lang="lt-LT" sz="1200" dirty="0"/>
          </a:p>
        </p:txBody>
      </p:sp>
    </p:spTree>
    <p:extLst>
      <p:ext uri="{BB962C8B-B14F-4D97-AF65-F5344CB8AC3E}">
        <p14:creationId xmlns:p14="http://schemas.microsoft.com/office/powerpoint/2010/main" val="18551638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p:cNvSpPr txBox="1"/>
          <p:nvPr/>
        </p:nvSpPr>
        <p:spPr>
          <a:xfrm>
            <a:off x="686626" y="2107130"/>
            <a:ext cx="10818745" cy="1261884"/>
          </a:xfrm>
          <a:prstGeom prst="rect">
            <a:avLst/>
          </a:prstGeom>
        </p:spPr>
        <p:txBody>
          <a:bodyPr wrap="square" lIns="0" tIns="0" rIns="0" bIns="0" rtlCol="0" anchor="t">
            <a:spAutoFit/>
          </a:bodyPr>
          <a:lstStyle/>
          <a:p>
            <a:pPr marL="285750" indent="-285750" algn="just">
              <a:buBlip>
                <a:blip r:embed="rId4"/>
              </a:buBlip>
            </a:pPr>
            <a:r>
              <a:rPr lang="en-US" sz="1600" dirty="0">
                <a:solidFill>
                  <a:srgbClr val="000000"/>
                </a:solidFill>
              </a:rPr>
              <a:t>28</a:t>
            </a:r>
            <a:r>
              <a:rPr lang="lt-LT" sz="1600" dirty="0">
                <a:solidFill>
                  <a:srgbClr val="000000"/>
                </a:solidFill>
              </a:rPr>
              <a:t> % valstybės tarnautojų teigia, kad korupcija – labai svarbi problema</a:t>
            </a:r>
            <a:r>
              <a:rPr lang="en-US" sz="1600" dirty="0">
                <a:solidFill>
                  <a:srgbClr val="000000"/>
                </a:solidFill>
              </a:rPr>
              <a:t> </a:t>
            </a:r>
            <a:r>
              <a:rPr lang="en-US" sz="1600" dirty="0" err="1">
                <a:solidFill>
                  <a:srgbClr val="000000"/>
                </a:solidFill>
              </a:rPr>
              <a:t>Lietuvoje</a:t>
            </a:r>
            <a:r>
              <a:rPr lang="en-US" sz="1600" dirty="0">
                <a:solidFill>
                  <a:srgbClr val="000000"/>
                </a:solidFill>
              </a:rPr>
              <a:t>.</a:t>
            </a:r>
            <a:r>
              <a:rPr lang="lt-LT" sz="1600" dirty="0">
                <a:solidFill>
                  <a:srgbClr val="000000"/>
                </a:solidFill>
              </a:rPr>
              <a:t> Iš visų pateiktų problemų, korupcija atsidūrė 7-oje vietoje, po narkotikų vartojimo, sveikatos apsaugos problemų,</a:t>
            </a:r>
            <a:r>
              <a:rPr lang="en-US" sz="1600" dirty="0">
                <a:solidFill>
                  <a:srgbClr val="000000"/>
                </a:solidFill>
              </a:rPr>
              <a:t> </a:t>
            </a:r>
            <a:r>
              <a:rPr lang="lt-LT" sz="1600" dirty="0">
                <a:solidFill>
                  <a:srgbClr val="000000"/>
                </a:solidFill>
              </a:rPr>
              <a:t>mažų atlyginimų</a:t>
            </a:r>
            <a:r>
              <a:rPr lang="en-US" sz="1600" dirty="0">
                <a:solidFill>
                  <a:srgbClr val="000000"/>
                </a:solidFill>
              </a:rPr>
              <a:t>, </a:t>
            </a:r>
            <a:r>
              <a:rPr lang="lt-LT" sz="1600" dirty="0">
                <a:solidFill>
                  <a:srgbClr val="000000"/>
                </a:solidFill>
              </a:rPr>
              <a:t>didelių kainų, azartinių lošimų ir alkoholizmo. 2022 m. pagal svarbą korupcija buvo penktoje vietoje</a:t>
            </a:r>
            <a:r>
              <a:rPr lang="en-US" sz="1600" dirty="0">
                <a:solidFill>
                  <a:srgbClr val="000000"/>
                </a:solidFill>
              </a:rPr>
              <a:t> </a:t>
            </a:r>
            <a:r>
              <a:rPr lang="lt-LT" sz="1600" dirty="0">
                <a:solidFill>
                  <a:srgbClr val="000000"/>
                </a:solidFill>
              </a:rPr>
              <a:t>- </a:t>
            </a:r>
            <a:r>
              <a:rPr lang="en-US" sz="1600" dirty="0">
                <a:solidFill>
                  <a:srgbClr val="000000"/>
                </a:solidFill>
              </a:rPr>
              <a:t>32 % </a:t>
            </a:r>
            <a:r>
              <a:rPr lang="en-US" sz="1600" dirty="0" err="1">
                <a:solidFill>
                  <a:srgbClr val="000000"/>
                </a:solidFill>
              </a:rPr>
              <a:t>responde</a:t>
            </a:r>
            <a:r>
              <a:rPr lang="lt-LT" sz="1600" dirty="0">
                <a:solidFill>
                  <a:srgbClr val="000000"/>
                </a:solidFill>
              </a:rPr>
              <a:t>n</a:t>
            </a:r>
            <a:r>
              <a:rPr lang="en-US" sz="1600" dirty="0">
                <a:solidFill>
                  <a:srgbClr val="000000"/>
                </a:solidFill>
              </a:rPr>
              <a:t>t</a:t>
            </a:r>
            <a:r>
              <a:rPr lang="lt-LT" sz="1600" dirty="0">
                <a:solidFill>
                  <a:srgbClr val="000000"/>
                </a:solidFill>
              </a:rPr>
              <a:t>ų sakė, kad korupcija – labai svarbi problema šalyje (</a:t>
            </a:r>
            <a:r>
              <a:rPr lang="en-US" sz="1600" dirty="0">
                <a:solidFill>
                  <a:srgbClr val="000000"/>
                </a:solidFill>
              </a:rPr>
              <a:t>2021 m. – 31 %.).</a:t>
            </a:r>
            <a:endParaRPr lang="lt-LT" sz="1600" dirty="0">
              <a:solidFill>
                <a:srgbClr val="000000"/>
              </a:solidFill>
            </a:endParaRPr>
          </a:p>
          <a:p>
            <a:pPr algn="just"/>
            <a:endParaRPr lang="lt-LT" spc="72" dirty="0">
              <a:solidFill>
                <a:srgbClr val="333333"/>
              </a:solidFill>
              <a:latin typeface="Raleway Bold"/>
            </a:endParaRPr>
          </a:p>
        </p:txBody>
      </p:sp>
      <p:sp>
        <p:nvSpPr>
          <p:cNvPr id="9" name="TextBox 8">
            <a:extLst>
              <a:ext uri="{FF2B5EF4-FFF2-40B4-BE49-F238E27FC236}">
                <a16:creationId xmlns:a16="http://schemas.microsoft.com/office/drawing/2014/main" id="{94DF2282-230F-012B-B902-67A5007177E8}"/>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ABFD7AC1-1418-938E-B0C8-0BE417450588}"/>
              </a:ext>
            </a:extLst>
          </p:cNvPr>
          <p:cNvSpPr txBox="1"/>
          <p:nvPr/>
        </p:nvSpPr>
        <p:spPr>
          <a:xfrm>
            <a:off x="3351569" y="600083"/>
            <a:ext cx="5488860" cy="369332"/>
          </a:xfrm>
          <a:prstGeom prst="rect">
            <a:avLst/>
          </a:prstGeom>
          <a:noFill/>
        </p:spPr>
        <p:txBody>
          <a:bodyPr wrap="square" rtlCol="0">
            <a:spAutoFit/>
          </a:bodyPr>
          <a:lstStyle/>
          <a:p>
            <a:r>
              <a:rPr lang="en-US" b="1" dirty="0"/>
              <a:t>Korupcija tarp kit</a:t>
            </a:r>
            <a:r>
              <a:rPr lang="lt-LT" b="1" dirty="0"/>
              <a:t>ų problemų: valstybės tarnautojai</a:t>
            </a:r>
          </a:p>
        </p:txBody>
      </p:sp>
    </p:spTree>
    <p:extLst>
      <p:ext uri="{BB962C8B-B14F-4D97-AF65-F5344CB8AC3E}">
        <p14:creationId xmlns:p14="http://schemas.microsoft.com/office/powerpoint/2010/main" val="317297437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164269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Kyšininkavimo indeksai: įmonių vadovai</a:t>
            </a: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10740811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785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EAA37563-3CED-FF46-FE04-01ED5C2E474F}"/>
              </a:ext>
            </a:extLst>
          </p:cNvPr>
          <p:cNvSpPr txBox="1"/>
          <p:nvPr/>
        </p:nvSpPr>
        <p:spPr>
          <a:xfrm>
            <a:off x="4329113" y="396637"/>
            <a:ext cx="3048976" cy="369332"/>
          </a:xfrm>
          <a:prstGeom prst="rect">
            <a:avLst/>
          </a:prstGeom>
          <a:noFill/>
        </p:spPr>
        <p:txBody>
          <a:bodyPr wrap="none" rtlCol="0">
            <a:spAutoFit/>
          </a:bodyPr>
          <a:lstStyle/>
          <a:p>
            <a:r>
              <a:rPr lang="lt-LT" altLang="lt-LT" b="1" dirty="0"/>
              <a:t>Indeksų skaičiavimo metodika</a:t>
            </a:r>
            <a:endParaRPr lang="lt-LT" b="1" dirty="0"/>
          </a:p>
        </p:txBody>
      </p:sp>
      <p:sp>
        <p:nvSpPr>
          <p:cNvPr id="9" name="Text Box 5">
            <a:extLst>
              <a:ext uri="{FF2B5EF4-FFF2-40B4-BE49-F238E27FC236}">
                <a16:creationId xmlns:a16="http://schemas.microsoft.com/office/drawing/2014/main" id="{10BA00EF-F13F-BDB4-5958-B6A632394B7F}"/>
              </a:ext>
            </a:extLst>
          </p:cNvPr>
          <p:cNvSpPr txBox="1">
            <a:spLocks noChangeArrowheads="1"/>
          </p:cNvSpPr>
          <p:nvPr/>
        </p:nvSpPr>
        <p:spPr bwMode="auto">
          <a:xfrm>
            <a:off x="2100264" y="2276475"/>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Davimo indeksas</a:t>
            </a:r>
            <a:r>
              <a:rPr lang="lt-LT" altLang="lt-LT" sz="1800" dirty="0">
                <a:latin typeface="+mj-lt"/>
              </a:rPr>
              <a:t> skaičiuojamas pagal formulę:</a:t>
            </a:r>
            <a:endParaRPr lang="en-US" altLang="lt-LT" sz="1800" dirty="0">
              <a:latin typeface="+mj-lt"/>
            </a:endParaRPr>
          </a:p>
        </p:txBody>
      </p:sp>
      <p:sp>
        <p:nvSpPr>
          <p:cNvPr id="10" name="Text Box 6">
            <a:extLst>
              <a:ext uri="{FF2B5EF4-FFF2-40B4-BE49-F238E27FC236}">
                <a16:creationId xmlns:a16="http://schemas.microsoft.com/office/drawing/2014/main" id="{142F5D00-FE36-BB35-564A-C394925B8962}"/>
              </a:ext>
            </a:extLst>
          </p:cNvPr>
          <p:cNvSpPr txBox="1">
            <a:spLocks noChangeArrowheads="1"/>
          </p:cNvSpPr>
          <p:nvPr/>
        </p:nvSpPr>
        <p:spPr bwMode="auto">
          <a:xfrm>
            <a:off x="2244725" y="24765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d</a:t>
            </a:r>
            <a:r>
              <a:rPr lang="lt-LT" altLang="lt-LT" sz="1800" dirty="0">
                <a:latin typeface="+mj-lt"/>
              </a:rPr>
              <a:t>= </a:t>
            </a:r>
            <a:r>
              <a:rPr lang="lt-LT" altLang="lt-LT" sz="1800" dirty="0" err="1">
                <a:latin typeface="+mj-lt"/>
              </a:rPr>
              <a:t>S</a:t>
            </a:r>
            <a:r>
              <a:rPr lang="lt-LT" altLang="lt-LT" sz="1800" baseline="-25000" dirty="0" err="1">
                <a:latin typeface="+mj-lt"/>
              </a:rPr>
              <a:t>d</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2" name="Text Box 7">
            <a:extLst>
              <a:ext uri="{FF2B5EF4-FFF2-40B4-BE49-F238E27FC236}">
                <a16:creationId xmlns:a16="http://schemas.microsoft.com/office/drawing/2014/main" id="{EAC79CF6-C7E5-0427-AC7C-7B1C4E81B078}"/>
              </a:ext>
            </a:extLst>
          </p:cNvPr>
          <p:cNvSpPr txBox="1">
            <a:spLocks noChangeArrowheads="1"/>
          </p:cNvSpPr>
          <p:nvPr/>
        </p:nvSpPr>
        <p:spPr bwMode="auto">
          <a:xfrm>
            <a:off x="2244726" y="26955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d</a:t>
            </a:r>
            <a:r>
              <a:rPr lang="lt-LT" altLang="lt-LT" sz="1800" dirty="0">
                <a:latin typeface="+mj-lt"/>
              </a:rPr>
              <a:t> – procentas respondentų, teigiančių, kad jie buvo davę kyšį,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r>
              <a:rPr lang="en-US" altLang="lt-LT" sz="1800" dirty="0">
                <a:latin typeface="+mj-lt"/>
              </a:rPr>
              <a:t> </a:t>
            </a:r>
          </a:p>
        </p:txBody>
      </p:sp>
      <p:grpSp>
        <p:nvGrpSpPr>
          <p:cNvPr id="33" name="Grupė 32">
            <a:extLst>
              <a:ext uri="{FF2B5EF4-FFF2-40B4-BE49-F238E27FC236}">
                <a16:creationId xmlns:a16="http://schemas.microsoft.com/office/drawing/2014/main" id="{BC8323CB-FECC-811D-F42F-7F46D125806F}"/>
              </a:ext>
            </a:extLst>
          </p:cNvPr>
          <p:cNvGrpSpPr/>
          <p:nvPr/>
        </p:nvGrpSpPr>
        <p:grpSpPr>
          <a:xfrm>
            <a:off x="1846263" y="5026233"/>
            <a:ext cx="8496299" cy="1152744"/>
            <a:chOff x="1847851" y="4797425"/>
            <a:chExt cx="8496299" cy="1152744"/>
          </a:xfrm>
        </p:grpSpPr>
        <p:sp>
          <p:nvSpPr>
            <p:cNvPr id="15" name="Text Box 8">
              <a:extLst>
                <a:ext uri="{FF2B5EF4-FFF2-40B4-BE49-F238E27FC236}">
                  <a16:creationId xmlns:a16="http://schemas.microsoft.com/office/drawing/2014/main" id="{D6E1C199-4E23-0137-EB68-8F5BAE64A8CF}"/>
                </a:ext>
              </a:extLst>
            </p:cNvPr>
            <p:cNvSpPr txBox="1">
              <a:spLocks noChangeArrowheads="1"/>
            </p:cNvSpPr>
            <p:nvPr/>
          </p:nvSpPr>
          <p:spPr bwMode="auto">
            <a:xfrm>
              <a:off x="2135188" y="4797425"/>
              <a:ext cx="63373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Efektyvumo indeksas</a:t>
              </a:r>
              <a:r>
                <a:rPr lang="lt-LT" altLang="lt-LT" sz="1800" dirty="0">
                  <a:latin typeface="+mj-lt"/>
                </a:rPr>
                <a:t> skaičiuojamas pagal formulę:</a:t>
              </a:r>
              <a:endParaRPr lang="en-US" altLang="lt-LT" sz="1800" dirty="0">
                <a:latin typeface="+mj-lt"/>
              </a:endParaRPr>
            </a:p>
          </p:txBody>
        </p:sp>
        <p:sp>
          <p:nvSpPr>
            <p:cNvPr id="16" name="Text Box 9">
              <a:extLst>
                <a:ext uri="{FF2B5EF4-FFF2-40B4-BE49-F238E27FC236}">
                  <a16:creationId xmlns:a16="http://schemas.microsoft.com/office/drawing/2014/main" id="{5E1BDB49-A6A4-1BBC-7C09-91A0369A549B}"/>
                </a:ext>
              </a:extLst>
            </p:cNvPr>
            <p:cNvSpPr txBox="1">
              <a:spLocks noChangeArrowheads="1"/>
            </p:cNvSpPr>
            <p:nvPr/>
          </p:nvSpPr>
          <p:spPr bwMode="auto">
            <a:xfrm>
              <a:off x="1847851" y="5013325"/>
              <a:ext cx="49688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a:latin typeface="+mj-lt"/>
                </a:rPr>
                <a:t>I</a:t>
              </a:r>
              <a:r>
                <a:rPr lang="lt-LT" altLang="lt-LT" sz="1800" baseline="-25000">
                  <a:latin typeface="+mj-lt"/>
                </a:rPr>
                <a:t>e</a:t>
              </a:r>
              <a:r>
                <a:rPr lang="lt-LT" altLang="lt-LT" sz="1800">
                  <a:latin typeface="+mj-lt"/>
                </a:rPr>
                <a:t>= S</a:t>
              </a:r>
              <a:r>
                <a:rPr lang="lt-LT" altLang="lt-LT" sz="1800" baseline="-25000">
                  <a:latin typeface="+mj-lt"/>
                </a:rPr>
                <a:t>e</a:t>
              </a:r>
              <a:r>
                <a:rPr lang="lt-LT" altLang="lt-LT" sz="1800">
                  <a:latin typeface="+mj-lt"/>
                </a:rPr>
                <a:t>/S</a:t>
              </a:r>
              <a:r>
                <a:rPr lang="lt-LT" altLang="lt-LT" sz="1800" baseline="-25000">
                  <a:latin typeface="+mj-lt"/>
                </a:rPr>
                <a:t>d</a:t>
              </a:r>
              <a:r>
                <a:rPr lang="lt-LT" altLang="lt-LT" sz="1800">
                  <a:latin typeface="+mj-lt"/>
                </a:rPr>
                <a:t>, kur</a:t>
              </a:r>
              <a:r>
                <a:rPr lang="en-US" altLang="lt-LT" sz="1800">
                  <a:latin typeface="+mj-lt"/>
                </a:rPr>
                <a:t> </a:t>
              </a:r>
            </a:p>
          </p:txBody>
        </p:sp>
        <p:sp>
          <p:nvSpPr>
            <p:cNvPr id="17" name="Text Box 10">
              <a:extLst>
                <a:ext uri="{FF2B5EF4-FFF2-40B4-BE49-F238E27FC236}">
                  <a16:creationId xmlns:a16="http://schemas.microsoft.com/office/drawing/2014/main" id="{284F26E2-7554-1A75-18F6-2D50CF8F9FD3}"/>
                </a:ext>
              </a:extLst>
            </p:cNvPr>
            <p:cNvSpPr txBox="1">
              <a:spLocks noChangeArrowheads="1"/>
            </p:cNvSpPr>
            <p:nvPr/>
          </p:nvSpPr>
          <p:spPr bwMode="auto">
            <a:xfrm>
              <a:off x="2351088" y="5303838"/>
              <a:ext cx="79930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e</a:t>
              </a:r>
              <a:r>
                <a:rPr lang="lt-LT" altLang="lt-LT" sz="1800">
                  <a:latin typeface="+mj-lt"/>
                </a:rPr>
                <a:t> – procentas respondentų, teigiančių, kad kyšiai jiems padėjo,</a:t>
              </a:r>
            </a:p>
            <a:p>
              <a:pPr eaLnBrk="1" hangingPunct="1">
                <a:spcBef>
                  <a:spcPct val="0"/>
                </a:spcBef>
                <a:buFontTx/>
                <a:buNone/>
              </a:pPr>
              <a:r>
                <a:rPr lang="lt-LT" altLang="lt-LT" sz="1800">
                  <a:latin typeface="+mj-lt"/>
                </a:rPr>
                <a:t>S</a:t>
              </a:r>
              <a:r>
                <a:rPr lang="lt-LT" altLang="lt-LT" sz="1800" baseline="-25000">
                  <a:latin typeface="+mj-lt"/>
                </a:rPr>
                <a:t>d</a:t>
              </a:r>
              <a:r>
                <a:rPr lang="lt-LT" altLang="lt-LT" sz="1800">
                  <a:latin typeface="+mj-lt"/>
                </a:rPr>
                <a:t> – procentas respondentų, teigiančių, kad buvo davę kyšį</a:t>
              </a:r>
              <a:r>
                <a:rPr lang="en-US" altLang="lt-LT" sz="1800">
                  <a:latin typeface="+mj-lt"/>
                </a:rPr>
                <a:t>.</a:t>
              </a:r>
            </a:p>
          </p:txBody>
        </p:sp>
      </p:grpSp>
      <p:sp>
        <p:nvSpPr>
          <p:cNvPr id="18" name="Text Box 12">
            <a:extLst>
              <a:ext uri="{FF2B5EF4-FFF2-40B4-BE49-F238E27FC236}">
                <a16:creationId xmlns:a16="http://schemas.microsoft.com/office/drawing/2014/main" id="{F71B26A2-8864-EB40-5235-B8B02E6AE1F4}"/>
              </a:ext>
            </a:extLst>
          </p:cNvPr>
          <p:cNvSpPr txBox="1">
            <a:spLocks noChangeArrowheads="1"/>
          </p:cNvSpPr>
          <p:nvPr/>
        </p:nvSpPr>
        <p:spPr bwMode="auto">
          <a:xfrm>
            <a:off x="2133601" y="3573463"/>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en-US" altLang="lt-LT" sz="1800" u="sng" dirty="0" err="1">
                <a:latin typeface="+mj-lt"/>
              </a:rPr>
              <a:t>Pasinaudojimo</a:t>
            </a:r>
            <a:r>
              <a:rPr lang="en-US" altLang="lt-LT" sz="1800" u="sng" dirty="0">
                <a:latin typeface="+mj-lt"/>
              </a:rPr>
              <a:t> pa</a:t>
            </a:r>
            <a:r>
              <a:rPr lang="lt-LT" altLang="lt-LT" sz="1800" u="sng" dirty="0" err="1">
                <a:latin typeface="+mj-lt"/>
              </a:rPr>
              <a:t>žintimis</a:t>
            </a:r>
            <a:r>
              <a:rPr lang="lt-LT" altLang="lt-LT" sz="1800" u="sng" dirty="0">
                <a:latin typeface="+mj-lt"/>
              </a:rPr>
              <a:t> indeksas</a:t>
            </a:r>
            <a:r>
              <a:rPr lang="lt-LT" altLang="lt-LT" sz="1800" dirty="0">
                <a:latin typeface="+mj-lt"/>
              </a:rPr>
              <a:t> skaičiuojamas pagal formulę:</a:t>
            </a:r>
            <a:endParaRPr lang="en-US" altLang="lt-LT" sz="1800" dirty="0">
              <a:latin typeface="+mj-lt"/>
            </a:endParaRPr>
          </a:p>
        </p:txBody>
      </p:sp>
      <p:sp>
        <p:nvSpPr>
          <p:cNvPr id="19" name="Text Box 14">
            <a:extLst>
              <a:ext uri="{FF2B5EF4-FFF2-40B4-BE49-F238E27FC236}">
                <a16:creationId xmlns:a16="http://schemas.microsoft.com/office/drawing/2014/main" id="{F803F210-C25C-2C1F-E6AA-AB46CDE31651}"/>
              </a:ext>
            </a:extLst>
          </p:cNvPr>
          <p:cNvSpPr txBox="1">
            <a:spLocks noChangeArrowheads="1"/>
          </p:cNvSpPr>
          <p:nvPr/>
        </p:nvSpPr>
        <p:spPr bwMode="auto">
          <a:xfrm>
            <a:off x="2279651" y="39909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r</a:t>
            </a:r>
            <a:r>
              <a:rPr lang="lt-LT" altLang="lt-LT" sz="1800">
                <a:latin typeface="+mj-lt"/>
              </a:rPr>
              <a:t> – procentas respondentų, teigiančių, kad jie pasinaudojo pažintimis </a:t>
            </a:r>
          </a:p>
          <a:p>
            <a:pPr eaLnBrk="1" hangingPunct="1">
              <a:spcBef>
                <a:spcPct val="0"/>
              </a:spcBef>
              <a:buFontTx/>
              <a:buNone/>
            </a:pPr>
            <a:r>
              <a:rPr lang="lt-LT" altLang="lt-LT" sz="1800">
                <a:latin typeface="+mj-lt"/>
              </a:rPr>
              <a:t>S</a:t>
            </a:r>
            <a:r>
              <a:rPr lang="lt-LT" altLang="lt-LT" sz="1800" baseline="-25000">
                <a:latin typeface="+mj-lt"/>
              </a:rPr>
              <a:t>i</a:t>
            </a:r>
            <a:r>
              <a:rPr lang="lt-LT" altLang="lt-LT" sz="1800">
                <a:latin typeface="+mj-lt"/>
              </a:rPr>
              <a:t> – procentas respondentų, teigiančių, kad jie tvarkė reikalus toje įstaigoje.</a:t>
            </a:r>
            <a:r>
              <a:rPr lang="en-US" altLang="lt-LT" sz="1800">
                <a:latin typeface="+mj-lt"/>
              </a:rPr>
              <a:t> </a:t>
            </a:r>
          </a:p>
        </p:txBody>
      </p:sp>
      <p:grpSp>
        <p:nvGrpSpPr>
          <p:cNvPr id="35" name="Grupė 34">
            <a:extLst>
              <a:ext uri="{FF2B5EF4-FFF2-40B4-BE49-F238E27FC236}">
                <a16:creationId xmlns:a16="http://schemas.microsoft.com/office/drawing/2014/main" id="{0CCBEEFE-139C-7A68-C438-BD9D2409C7D7}"/>
              </a:ext>
            </a:extLst>
          </p:cNvPr>
          <p:cNvGrpSpPr/>
          <p:nvPr/>
        </p:nvGrpSpPr>
        <p:grpSpPr>
          <a:xfrm>
            <a:off x="2008187" y="1062722"/>
            <a:ext cx="8675687" cy="1089243"/>
            <a:chOff x="2100263" y="1052513"/>
            <a:chExt cx="8675687" cy="1089243"/>
          </a:xfrm>
        </p:grpSpPr>
        <p:sp>
          <p:nvSpPr>
            <p:cNvPr id="7" name="Text Box 2">
              <a:extLst>
                <a:ext uri="{FF2B5EF4-FFF2-40B4-BE49-F238E27FC236}">
                  <a16:creationId xmlns:a16="http://schemas.microsoft.com/office/drawing/2014/main" id="{3B36764F-5B31-B789-5F95-5D47AD768EB5}"/>
                </a:ext>
              </a:extLst>
            </p:cNvPr>
            <p:cNvSpPr txBox="1">
              <a:spLocks noChangeArrowheads="1"/>
            </p:cNvSpPr>
            <p:nvPr/>
          </p:nvSpPr>
          <p:spPr bwMode="auto">
            <a:xfrm>
              <a:off x="2100263" y="1052513"/>
              <a:ext cx="676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Prievartavimo indeksas</a:t>
              </a:r>
              <a:r>
                <a:rPr lang="lt-LT" altLang="lt-LT" sz="1800" dirty="0">
                  <a:latin typeface="+mj-lt"/>
                </a:rPr>
                <a:t> skaičiuojamas pagal formulę:</a:t>
              </a:r>
              <a:endParaRPr lang="en-US" altLang="lt-LT" sz="1800" dirty="0">
                <a:latin typeface="+mj-lt"/>
              </a:endParaRPr>
            </a:p>
          </p:txBody>
        </p:sp>
        <p:sp>
          <p:nvSpPr>
            <p:cNvPr id="8" name="Text Box 4">
              <a:extLst>
                <a:ext uri="{FF2B5EF4-FFF2-40B4-BE49-F238E27FC236}">
                  <a16:creationId xmlns:a16="http://schemas.microsoft.com/office/drawing/2014/main" id="{0E424AE6-03DD-97F8-C3A4-8C5B49D130D8}"/>
                </a:ext>
              </a:extLst>
            </p:cNvPr>
            <p:cNvSpPr txBox="1">
              <a:spLocks noChangeArrowheads="1"/>
            </p:cNvSpPr>
            <p:nvPr/>
          </p:nvSpPr>
          <p:spPr bwMode="auto">
            <a:xfrm>
              <a:off x="2351088" y="1495425"/>
              <a:ext cx="84248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p</a:t>
              </a:r>
              <a:r>
                <a:rPr lang="lt-LT" altLang="lt-LT" sz="1800" dirty="0">
                  <a:latin typeface="+mj-lt"/>
                </a:rPr>
                <a:t> – procentas respondentų, teigiančių, kad iš jų buvo reikalaujama kyši</a:t>
              </a:r>
              <a:r>
                <a:rPr lang="en-US" altLang="lt-LT" sz="1800" dirty="0">
                  <a:latin typeface="+mj-lt"/>
                </a:rPr>
                <a:t>o</a:t>
              </a:r>
              <a:r>
                <a:rPr lang="lt-LT" altLang="lt-LT" sz="1800" dirty="0">
                  <a:latin typeface="+mj-lt"/>
                </a:rPr>
                <a:t>,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endParaRPr lang="en-US" altLang="lt-LT" sz="1800" dirty="0">
                <a:latin typeface="+mj-lt"/>
              </a:endParaRPr>
            </a:p>
          </p:txBody>
        </p:sp>
        <p:sp>
          <p:nvSpPr>
            <p:cNvPr id="30" name="Text Box 3">
              <a:extLst>
                <a:ext uri="{FF2B5EF4-FFF2-40B4-BE49-F238E27FC236}">
                  <a16:creationId xmlns:a16="http://schemas.microsoft.com/office/drawing/2014/main" id="{8328A85B-1CD6-4E2E-F4F6-B7BE25C5C195}"/>
                </a:ext>
              </a:extLst>
            </p:cNvPr>
            <p:cNvSpPr txBox="1">
              <a:spLocks noChangeArrowheads="1"/>
            </p:cNvSpPr>
            <p:nvPr/>
          </p:nvSpPr>
          <p:spPr bwMode="auto">
            <a:xfrm>
              <a:off x="2459038" y="1262063"/>
              <a:ext cx="3816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p</a:t>
              </a:r>
              <a:r>
                <a:rPr lang="lt-LT" altLang="lt-LT" sz="1800" dirty="0">
                  <a:latin typeface="+mj-lt"/>
                </a:rPr>
                <a:t>= </a:t>
              </a:r>
              <a:r>
                <a:rPr lang="lt-LT" altLang="lt-LT" sz="1800" dirty="0" err="1">
                  <a:latin typeface="+mj-lt"/>
                </a:rPr>
                <a:t>S</a:t>
              </a:r>
              <a:r>
                <a:rPr lang="lt-LT" altLang="lt-LT" sz="1800" baseline="-25000" dirty="0" err="1">
                  <a:latin typeface="+mj-lt"/>
                </a:rPr>
                <a:t>p</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grpSp>
      <p:sp>
        <p:nvSpPr>
          <p:cNvPr id="32" name="Text Box 13">
            <a:extLst>
              <a:ext uri="{FF2B5EF4-FFF2-40B4-BE49-F238E27FC236}">
                <a16:creationId xmlns:a16="http://schemas.microsoft.com/office/drawing/2014/main" id="{0DC6CEC6-61F2-1831-8670-8DFB8026766A}"/>
              </a:ext>
            </a:extLst>
          </p:cNvPr>
          <p:cNvSpPr txBox="1">
            <a:spLocks noChangeArrowheads="1"/>
          </p:cNvSpPr>
          <p:nvPr/>
        </p:nvSpPr>
        <p:spPr bwMode="auto">
          <a:xfrm>
            <a:off x="2279650" y="37719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a:latin typeface="+mj-lt"/>
              </a:rPr>
              <a:t>I</a:t>
            </a:r>
            <a:r>
              <a:rPr lang="lt-LT" altLang="lt-LT" sz="1800" baseline="-25000" dirty="0">
                <a:latin typeface="+mj-lt"/>
              </a:rPr>
              <a:t>r</a:t>
            </a:r>
            <a:r>
              <a:rPr lang="lt-LT" altLang="lt-LT" sz="1800" dirty="0">
                <a:latin typeface="+mj-lt"/>
              </a:rPr>
              <a:t>= </a:t>
            </a:r>
            <a:r>
              <a:rPr lang="lt-LT" altLang="lt-LT" sz="1800" dirty="0" err="1">
                <a:latin typeface="+mj-lt"/>
              </a:rPr>
              <a:t>S</a:t>
            </a:r>
            <a:r>
              <a:rPr lang="lt-LT" altLang="lt-LT" sz="1800" baseline="-25000" dirty="0" err="1">
                <a:latin typeface="+mj-lt"/>
              </a:rPr>
              <a:t>r</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1" name="TextBox 10">
            <a:extLst>
              <a:ext uri="{FF2B5EF4-FFF2-40B4-BE49-F238E27FC236}">
                <a16:creationId xmlns:a16="http://schemas.microsoft.com/office/drawing/2014/main" id="{3854A0CB-96A8-7FE0-7126-AB682AE397A9}"/>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145DD851-86A3-5803-2976-3D99739DC911}"/>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B48A10C6-AE3A-7741-922B-CAAEB313F863}"/>
                </a:ext>
              </a:extLst>
            </p:cNvPr>
            <p:cNvGrpSpPr>
              <a:grpSpLocks noChangeAspect="1"/>
            </p:cNvGrpSpPr>
            <p:nvPr/>
          </p:nvGrpSpPr>
          <p:grpSpPr>
            <a:xfrm>
              <a:off x="230878" y="273778"/>
              <a:ext cx="1278138" cy="1278138"/>
              <a:chOff x="0" y="0"/>
              <a:chExt cx="3834414" cy="3834414"/>
            </a:xfrm>
          </p:grpSpPr>
          <p:sp>
            <p:nvSpPr>
              <p:cNvPr id="20" name="Freeform 5">
                <a:extLst>
                  <a:ext uri="{FF2B5EF4-FFF2-40B4-BE49-F238E27FC236}">
                    <a16:creationId xmlns:a16="http://schemas.microsoft.com/office/drawing/2014/main" id="{BA8E1AF9-48E1-C843-B955-CE32C62811D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3" name="Group 6">
              <a:extLst>
                <a:ext uri="{FF2B5EF4-FFF2-40B4-BE49-F238E27FC236}">
                  <a16:creationId xmlns:a16="http://schemas.microsoft.com/office/drawing/2014/main" id="{35903D35-B22C-0872-2780-8097D3D9A4D8}"/>
                </a:ext>
              </a:extLst>
            </p:cNvPr>
            <p:cNvGrpSpPr>
              <a:grpSpLocks noChangeAspect="1"/>
            </p:cNvGrpSpPr>
            <p:nvPr/>
          </p:nvGrpSpPr>
          <p:grpSpPr>
            <a:xfrm>
              <a:off x="296424" y="661933"/>
              <a:ext cx="1146054" cy="502080"/>
              <a:chOff x="0" y="0"/>
              <a:chExt cx="2292108" cy="1004161"/>
            </a:xfrm>
          </p:grpSpPr>
          <p:sp>
            <p:nvSpPr>
              <p:cNvPr id="14" name="Freeform 7">
                <a:extLst>
                  <a:ext uri="{FF2B5EF4-FFF2-40B4-BE49-F238E27FC236}">
                    <a16:creationId xmlns:a16="http://schemas.microsoft.com/office/drawing/2014/main" id="{AA461F6C-8635-833E-EE43-5258C0D4F32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86456332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8" name="Text Box 2">
            <a:extLst>
              <a:ext uri="{FF2B5EF4-FFF2-40B4-BE49-F238E27FC236}">
                <a16:creationId xmlns:a16="http://schemas.microsoft.com/office/drawing/2014/main" id="{E2F7ECAA-9E75-8CF6-CFF4-21D8BC923F92}"/>
              </a:ext>
            </a:extLst>
          </p:cNvPr>
          <p:cNvSpPr txBox="1">
            <a:spLocks noChangeArrowheads="1"/>
          </p:cNvSpPr>
          <p:nvPr/>
        </p:nvSpPr>
        <p:spPr bwMode="auto">
          <a:xfrm>
            <a:off x="838200" y="1083648"/>
            <a:ext cx="10309225" cy="543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just" eaLnBrk="1" hangingPunct="1">
              <a:lnSpc>
                <a:spcPct val="150000"/>
              </a:lnSpc>
              <a:spcBef>
                <a:spcPct val="0"/>
              </a:spcBef>
              <a:buFontTx/>
              <a:buNone/>
            </a:pPr>
            <a:r>
              <a:rPr lang="lt-LT" altLang="en-US" sz="1800" dirty="0"/>
              <a:t>	</a:t>
            </a:r>
            <a:endParaRPr lang="lt-LT" altLang="en-US" sz="1600" dirty="0"/>
          </a:p>
          <a:p>
            <a:pPr algn="just" eaLnBrk="1" hangingPunct="1">
              <a:lnSpc>
                <a:spcPct val="150000"/>
              </a:lnSpc>
              <a:spcBef>
                <a:spcPct val="0"/>
              </a:spcBef>
              <a:buFontTx/>
              <a:buNone/>
            </a:pPr>
            <a:r>
              <a:rPr lang="lt-LT" altLang="en-US" sz="1600" dirty="0"/>
              <a:t>	</a:t>
            </a:r>
            <a:r>
              <a:rPr lang="lt-LT" altLang="en-US" sz="1800" dirty="0"/>
              <a:t>Apklausus </a:t>
            </a:r>
            <a:r>
              <a:rPr lang="en-US" altLang="en-US" sz="1800" dirty="0"/>
              <a:t>503 </a:t>
            </a:r>
            <a:r>
              <a:rPr lang="lt-LT" altLang="en-US" sz="1800" dirty="0"/>
              <a:t>respondentų gaunamas gana tikslus rezultatas, maksimali paklaida neviršija </a:t>
            </a:r>
            <a:r>
              <a:rPr lang="lt-LT" altLang="en-US" sz="1800" dirty="0">
                <a:sym typeface="Symbol" panose="05050102010706020507" pitchFamily="18" charset="2"/>
              </a:rPr>
              <a:t></a:t>
            </a:r>
            <a:r>
              <a:rPr lang="en-US" altLang="en-US" sz="1800" dirty="0"/>
              <a:t>3,1%. Ma</a:t>
            </a:r>
            <a:r>
              <a:rPr lang="lt-LT" altLang="en-US" sz="1800" dirty="0" err="1"/>
              <a:t>žėjant</a:t>
            </a:r>
            <a:r>
              <a:rPr lang="lt-LT" altLang="en-US" sz="1800" dirty="0"/>
              <a:t> apklaustųjų skaičiui, paklaida sparčiai didėja. Nagrinėjant korupcinę situaciją valstybės institucijose, reikia atkreipti dėmesį į tai, kad jose lankėsi ne tiek daug žmonių, todėl galimos nemažos paklaidos, ir skaičiuojami indeksai gali turėti nemažas paklaidos ribas. Pavyzdžiui, jeigu universitete lankėsi ir apie korupciją juose gali pareikšti nuomonę 100 respondentų, ir iš jų 9 teigė, kad buvo tikimasi kyšio, tuomet kyšio prievartavimo indeksas yra 0,09. Tačiau dėl statistinės paklaidos mes galime teigti tik tiek, kad indekso tikroji reikšmė yra tarp 0,0</a:t>
            </a:r>
            <a:r>
              <a:rPr lang="en-US" altLang="en-US" sz="1800" dirty="0"/>
              <a:t>3 </a:t>
            </a:r>
            <a:r>
              <a:rPr lang="en-US" altLang="en-US" sz="1800" dirty="0" err="1"/>
              <a:t>ir</a:t>
            </a:r>
            <a:r>
              <a:rPr lang="en-US" altLang="en-US" sz="1800" dirty="0"/>
              <a:t> 0,15. Tai </a:t>
            </a:r>
            <a:r>
              <a:rPr lang="en-US" altLang="en-US" sz="1800" dirty="0" err="1"/>
              <a:t>yra</a:t>
            </a:r>
            <a:r>
              <a:rPr lang="en-US" altLang="en-US" sz="1800" dirty="0"/>
              <a:t> </a:t>
            </a:r>
            <a:r>
              <a:rPr lang="en-US" altLang="en-US" sz="1800" dirty="0" err="1"/>
              <a:t>pakankamai</a:t>
            </a:r>
            <a:r>
              <a:rPr lang="en-US" altLang="en-US" sz="1800" dirty="0"/>
              <a:t> </a:t>
            </a:r>
            <a:r>
              <a:rPr lang="en-US" altLang="en-US" sz="1800" dirty="0" err="1"/>
              <a:t>didelė</a:t>
            </a:r>
            <a:r>
              <a:rPr lang="en-US" altLang="en-US" sz="1800" dirty="0"/>
              <a:t> </a:t>
            </a:r>
            <a:r>
              <a:rPr lang="en-US" altLang="en-US" sz="1800" dirty="0" err="1"/>
              <a:t>paklaida</a:t>
            </a:r>
            <a:r>
              <a:rPr lang="en-US" altLang="en-US" sz="1800" dirty="0"/>
              <a:t>. </a:t>
            </a:r>
            <a:r>
              <a:rPr lang="en-US" altLang="en-US" sz="1800" dirty="0" err="1"/>
              <a:t>Jei</a:t>
            </a:r>
            <a:r>
              <a:rPr lang="en-US" altLang="en-US" sz="1800" dirty="0"/>
              <a:t> </a:t>
            </a:r>
            <a:r>
              <a:rPr lang="en-US" altLang="en-US" sz="1800" dirty="0" err="1"/>
              <a:t>nagrinėjamose</a:t>
            </a:r>
            <a:r>
              <a:rPr lang="en-US" altLang="en-US" sz="1800" dirty="0"/>
              <a:t> </a:t>
            </a:r>
            <a:r>
              <a:rPr lang="en-US" altLang="en-US" sz="1800" dirty="0" err="1"/>
              <a:t>institucijose</a:t>
            </a:r>
            <a:r>
              <a:rPr lang="en-US" altLang="en-US" sz="1800" dirty="0"/>
              <a:t> </a:t>
            </a:r>
            <a:r>
              <a:rPr lang="en-US" altLang="en-US" sz="1800" dirty="0" err="1"/>
              <a:t>lankėsi</a:t>
            </a:r>
            <a:r>
              <a:rPr lang="en-US" altLang="en-US" sz="1800" dirty="0"/>
              <a:t> </a:t>
            </a:r>
            <a:r>
              <a:rPr lang="en-US" altLang="en-US" sz="1800" dirty="0" err="1"/>
              <a:t>dar</a:t>
            </a:r>
            <a:r>
              <a:rPr lang="en-US" altLang="en-US" sz="1800" dirty="0"/>
              <a:t> </a:t>
            </a:r>
            <a:r>
              <a:rPr lang="en-US" altLang="en-US" sz="1800" dirty="0" err="1"/>
              <a:t>mažiau</a:t>
            </a:r>
            <a:r>
              <a:rPr lang="en-US" altLang="en-US" sz="1800" dirty="0"/>
              <a:t> </a:t>
            </a:r>
            <a:r>
              <a:rPr lang="en-US" altLang="en-US" sz="1800" dirty="0" err="1"/>
              <a:t>žmonių</a:t>
            </a:r>
            <a:r>
              <a:rPr lang="en-US" altLang="en-US" sz="1800" dirty="0"/>
              <a:t>, </a:t>
            </a:r>
            <a:r>
              <a:rPr lang="en-US" altLang="en-US" sz="1800" dirty="0" err="1"/>
              <a:t>paklaidos</a:t>
            </a:r>
            <a:r>
              <a:rPr lang="en-US" altLang="en-US" sz="1800" dirty="0"/>
              <a:t> bus </a:t>
            </a:r>
            <a:r>
              <a:rPr lang="en-US" altLang="en-US" sz="1800" dirty="0" err="1"/>
              <a:t>dar</a:t>
            </a:r>
            <a:r>
              <a:rPr lang="en-US" altLang="en-US" sz="1800" dirty="0"/>
              <a:t> </a:t>
            </a:r>
            <a:r>
              <a:rPr lang="en-US" altLang="en-US" sz="1800" dirty="0" err="1"/>
              <a:t>didesnės</a:t>
            </a:r>
            <a:r>
              <a:rPr lang="en-US" altLang="en-US" sz="1800" dirty="0"/>
              <a:t>, </a:t>
            </a:r>
            <a:r>
              <a:rPr lang="en-US" altLang="en-US" sz="1800" dirty="0" err="1"/>
              <a:t>todėl</a:t>
            </a:r>
            <a:r>
              <a:rPr lang="en-US" altLang="en-US" sz="1800" dirty="0"/>
              <a:t> </a:t>
            </a:r>
            <a:r>
              <a:rPr lang="en-US" altLang="en-US" sz="1800" dirty="0" err="1"/>
              <a:t>institucijas</a:t>
            </a:r>
            <a:r>
              <a:rPr lang="en-US" altLang="en-US" sz="1800" dirty="0"/>
              <a:t>, </a:t>
            </a:r>
            <a:r>
              <a:rPr lang="en-US" altLang="en-US" sz="1800" dirty="0" err="1"/>
              <a:t>kuriose</a:t>
            </a:r>
            <a:r>
              <a:rPr lang="en-US" altLang="en-US" sz="1800" dirty="0"/>
              <a:t> </a:t>
            </a:r>
            <a:r>
              <a:rPr lang="en-US" altLang="en-US" sz="1800" dirty="0" err="1"/>
              <a:t>lankėsi</a:t>
            </a:r>
            <a:r>
              <a:rPr lang="en-US" altLang="en-US" sz="1800" dirty="0"/>
              <a:t> </a:t>
            </a:r>
            <a:r>
              <a:rPr lang="en-US" altLang="en-US" sz="1800" dirty="0" err="1"/>
              <a:t>nuo</a:t>
            </a:r>
            <a:r>
              <a:rPr lang="en-US" altLang="en-US" sz="1800" dirty="0"/>
              <a:t> 30</a:t>
            </a:r>
            <a:r>
              <a:rPr lang="lt-LT" altLang="en-US" sz="1800" dirty="0"/>
              <a:t> </a:t>
            </a:r>
            <a:r>
              <a:rPr lang="en-US" altLang="en-US" sz="1800" dirty="0" err="1"/>
              <a:t>iki</a:t>
            </a:r>
            <a:r>
              <a:rPr lang="en-US" altLang="en-US" sz="1800" dirty="0"/>
              <a:t> 100 respondent</a:t>
            </a:r>
            <a:r>
              <a:rPr lang="lt-LT" altLang="en-US" sz="1800" dirty="0"/>
              <a:t>ų, pateikėme atskirose lentelėse, o atvejų, kuriuos minėjo mažiau </a:t>
            </a:r>
            <a:r>
              <a:rPr lang="en-US" altLang="en-US" sz="1800" dirty="0"/>
              <a:t>30 respondent</a:t>
            </a:r>
            <a:r>
              <a:rPr lang="lt-LT" altLang="en-US" sz="1800" dirty="0"/>
              <a:t>ų, ataskaitoje nepateikėme.</a:t>
            </a:r>
          </a:p>
          <a:p>
            <a:pPr algn="just" eaLnBrk="1" hangingPunct="1">
              <a:lnSpc>
                <a:spcPct val="150000"/>
              </a:lnSpc>
              <a:spcBef>
                <a:spcPct val="0"/>
              </a:spcBef>
              <a:buFontTx/>
              <a:buNone/>
            </a:pPr>
            <a:endParaRPr lang="lt-LT" altLang="en-US" sz="1800" dirty="0"/>
          </a:p>
          <a:p>
            <a:pPr algn="just" eaLnBrk="1" hangingPunct="1">
              <a:lnSpc>
                <a:spcPct val="150000"/>
              </a:lnSpc>
              <a:spcBef>
                <a:spcPct val="0"/>
              </a:spcBef>
              <a:buFontTx/>
              <a:buNone/>
            </a:pPr>
            <a:r>
              <a:rPr lang="lt-LT" altLang="en-US" sz="1800" dirty="0"/>
              <a:t>	</a:t>
            </a:r>
            <a:endParaRPr lang="lt-LT" altLang="en-US" sz="1800" dirty="0">
              <a:latin typeface="Verdana" panose="020B0604030504040204" pitchFamily="34" charset="0"/>
            </a:endParaRPr>
          </a:p>
          <a:p>
            <a:pPr eaLnBrk="1" hangingPunct="1">
              <a:lnSpc>
                <a:spcPct val="150000"/>
              </a:lnSpc>
              <a:spcBef>
                <a:spcPct val="0"/>
              </a:spcBef>
              <a:buFontTx/>
              <a:buNone/>
            </a:pPr>
            <a:r>
              <a:rPr lang="lt-LT" altLang="en-US" sz="1800" dirty="0">
                <a:latin typeface="Verdana" panose="020B0604030504040204" pitchFamily="34" charset="0"/>
              </a:rPr>
              <a:t> </a:t>
            </a:r>
          </a:p>
        </p:txBody>
      </p:sp>
      <p:sp>
        <p:nvSpPr>
          <p:cNvPr id="5" name="Freeform 3">
            <a:extLst>
              <a:ext uri="{FF2B5EF4-FFF2-40B4-BE49-F238E27FC236}">
                <a16:creationId xmlns:a16="http://schemas.microsoft.com/office/drawing/2014/main" id="{D8E3C3DF-DF0A-DB9C-80F2-A06E93E271F7}"/>
              </a:ext>
            </a:extLst>
          </p:cNvPr>
          <p:cNvSpPr/>
          <p:nvPr/>
        </p:nvSpPr>
        <p:spPr>
          <a:xfrm>
            <a:off x="9821" y="0"/>
            <a:ext cx="12295188"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solidFill>
                <a:srgbClr val="FF0000"/>
              </a:solidFill>
            </a:endParaRPr>
          </a:p>
        </p:txBody>
      </p:sp>
      <p:sp>
        <p:nvSpPr>
          <p:cNvPr id="2" name="TextBox 1">
            <a:extLst>
              <a:ext uri="{FF2B5EF4-FFF2-40B4-BE49-F238E27FC236}">
                <a16:creationId xmlns:a16="http://schemas.microsoft.com/office/drawing/2014/main" id="{4ABDE88E-D057-F078-1EBF-8C6F62C0B8F1}"/>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3" name="Grupė 2">
            <a:extLst>
              <a:ext uri="{FF2B5EF4-FFF2-40B4-BE49-F238E27FC236}">
                <a16:creationId xmlns:a16="http://schemas.microsoft.com/office/drawing/2014/main" id="{AA0EC28E-739A-FFD2-9311-0B17F501F24F}"/>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34BCC012-FEB4-9C9F-AB7E-D2C9C9822C34}"/>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305B9D8A-14F7-C17F-3FA8-493ACC46AD4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0CB78A73-2678-AE04-E8F2-1BA2BD300AD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09B4CA78-ACEF-B6FE-6BD3-A5D5524F2C8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85304530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1392344" y="4612521"/>
            <a:ext cx="9556984" cy="1600438"/>
          </a:xfrm>
          <a:prstGeom prst="rect">
            <a:avLst/>
          </a:prstGeom>
          <a:noFill/>
        </p:spPr>
        <p:txBody>
          <a:bodyPr wrap="square" rtlCol="0">
            <a:spAutoFit/>
          </a:bodyPr>
          <a:lstStyle/>
          <a:p>
            <a:pPr algn="just"/>
            <a:r>
              <a:rPr lang="lt-LT" sz="1400" i="1" dirty="0">
                <a:latin typeface="+mj-lt"/>
              </a:rPr>
              <a:t>29. Ar tvarkant reikalus institucijoje pasinaudojote pažintimis, norėdami, kad paslaugos Jums ar Jūsų įmonės atstovams būtų suteiktos kokybiškiau ir (arba) greičiau?</a:t>
            </a:r>
          </a:p>
          <a:p>
            <a:pPr algn="just"/>
            <a:r>
              <a:rPr lang="lt-LT" sz="1400" i="1" dirty="0">
                <a:latin typeface="+mj-lt"/>
              </a:rPr>
              <a:t>30. Kokių institucijų, įstaigų, kuriose tvarkėte reikalus, valstybės tarnautojai leido Jums ar Jūsų darbuotojams suprasti, kad norėtų gauti kyšį (pinigų ar kitos naudos) arba to tikėjosi?</a:t>
            </a:r>
          </a:p>
          <a:p>
            <a:pPr algn="just"/>
            <a:r>
              <a:rPr lang="lt-LT" sz="1400" i="1" dirty="0">
                <a:latin typeface="+mj-lt"/>
              </a:rPr>
              <a:t>31. Ar tvarkydami reikalus šioje institucijoje Jūs ar Jūsų įmonės atstovai davėte valstybės tarnautojui ar darbuotojui kyšį (pinigų ar kitos naudos)?</a:t>
            </a:r>
          </a:p>
          <a:p>
            <a:pPr algn="just"/>
            <a:r>
              <a:rPr lang="lt-LT" sz="1400" i="1" dirty="0">
                <a:latin typeface="+mj-lt"/>
              </a:rPr>
              <a:t>32. Ar kyšio (pinigų ar kitos naudos) davimas padėjo Jums sutvarkyti reikalus šioje institucijoje?</a:t>
            </a:r>
            <a:r>
              <a:rPr lang="lt-LT" sz="1400" dirty="0">
                <a:latin typeface="+mj-lt"/>
              </a:rPr>
              <a:t>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Lentelė 1">
            <a:extLst>
              <a:ext uri="{FF2B5EF4-FFF2-40B4-BE49-F238E27FC236}">
                <a16:creationId xmlns:a16="http://schemas.microsoft.com/office/drawing/2014/main" id="{117BC423-EC4A-980F-2127-87685C179237}"/>
              </a:ext>
            </a:extLst>
          </p:cNvPr>
          <p:cNvGraphicFramePr>
            <a:graphicFrameLocks noGrp="1"/>
          </p:cNvGraphicFramePr>
          <p:nvPr>
            <p:extLst>
              <p:ext uri="{D42A27DB-BD31-4B8C-83A1-F6EECF244321}">
                <p14:modId xmlns:p14="http://schemas.microsoft.com/office/powerpoint/2010/main" val="1188324124"/>
              </p:ext>
            </p:extLst>
          </p:nvPr>
        </p:nvGraphicFramePr>
        <p:xfrm>
          <a:off x="1656462" y="1146404"/>
          <a:ext cx="8879075" cy="3096848"/>
        </p:xfrm>
        <a:graphic>
          <a:graphicData uri="http://schemas.openxmlformats.org/drawingml/2006/table">
            <a:tbl>
              <a:tblPr>
                <a:tableStyleId>{5C22544A-7EE6-4342-B048-85BDC9FD1C3A}</a:tableStyleId>
              </a:tblPr>
              <a:tblGrid>
                <a:gridCol w="2930287">
                  <a:extLst>
                    <a:ext uri="{9D8B030D-6E8A-4147-A177-3AD203B41FA5}">
                      <a16:colId xmlns:a16="http://schemas.microsoft.com/office/drawing/2014/main" val="2596569720"/>
                    </a:ext>
                  </a:extLst>
                </a:gridCol>
                <a:gridCol w="1519084">
                  <a:extLst>
                    <a:ext uri="{9D8B030D-6E8A-4147-A177-3AD203B41FA5}">
                      <a16:colId xmlns:a16="http://schemas.microsoft.com/office/drawing/2014/main" val="3538930734"/>
                    </a:ext>
                  </a:extLst>
                </a:gridCol>
                <a:gridCol w="1769807">
                  <a:extLst>
                    <a:ext uri="{9D8B030D-6E8A-4147-A177-3AD203B41FA5}">
                      <a16:colId xmlns:a16="http://schemas.microsoft.com/office/drawing/2014/main" val="2870718687"/>
                    </a:ext>
                  </a:extLst>
                </a:gridCol>
                <a:gridCol w="1268361">
                  <a:extLst>
                    <a:ext uri="{9D8B030D-6E8A-4147-A177-3AD203B41FA5}">
                      <a16:colId xmlns:a16="http://schemas.microsoft.com/office/drawing/2014/main" val="2424899507"/>
                    </a:ext>
                  </a:extLst>
                </a:gridCol>
                <a:gridCol w="1391536">
                  <a:extLst>
                    <a:ext uri="{9D8B030D-6E8A-4147-A177-3AD203B41FA5}">
                      <a16:colId xmlns:a16="http://schemas.microsoft.com/office/drawing/2014/main" val="2658367113"/>
                    </a:ext>
                  </a:extLst>
                </a:gridCol>
              </a:tblGrid>
              <a:tr h="579705">
                <a:tc>
                  <a:txBody>
                    <a:bodyPr/>
                    <a:lstStyle/>
                    <a:p>
                      <a:pPr algn="ctr" rtl="0" fontAlgn="ctr"/>
                      <a:r>
                        <a:rPr lang="lt-LT" sz="1600" b="1" u="none" strike="noStrike" dirty="0">
                          <a:effectLst/>
                          <a:latin typeface="+mn-lt"/>
                        </a:rPr>
                        <a:t>Nurodytos institucijos, kuriose lankėsi ne mažiau 100 respondentų</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Pasinaudojimo pažintimis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Prievartavimo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Davimo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Efektyvumo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600401"/>
                  </a:ext>
                </a:extLst>
              </a:tr>
              <a:tr h="388895">
                <a:tc>
                  <a:txBody>
                    <a:bodyPr/>
                    <a:lstStyle/>
                    <a:p>
                      <a:pPr algn="l" fontAlgn="b"/>
                      <a:r>
                        <a:rPr lang="pt-BR" sz="1600" u="none" strike="noStrike" dirty="0">
                          <a:effectLst/>
                          <a:latin typeface="+mn-lt"/>
                        </a:rPr>
                        <a:t>Miestų ir rajonų savivaldybės (N=266)</a:t>
                      </a:r>
                      <a:endParaRPr lang="pt-BR"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03</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02</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01</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1</a:t>
                      </a:r>
                      <a:r>
                        <a:rPr lang="en-US" sz="1600" u="none" strike="noStrike" dirty="0">
                          <a:effectLst/>
                          <a:latin typeface="+mn-lt"/>
                        </a:rPr>
                        <a:t>,</a:t>
                      </a:r>
                      <a:r>
                        <a:rPr lang="lt-LT" sz="1600" u="none" strike="noStrike" dirty="0">
                          <a:effectLst/>
                          <a:latin typeface="+mn-lt"/>
                        </a:rPr>
                        <a:t>00</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67129401"/>
                  </a:ext>
                </a:extLst>
              </a:tr>
              <a:tr h="388895">
                <a:tc>
                  <a:txBody>
                    <a:bodyPr/>
                    <a:lstStyle/>
                    <a:p>
                      <a:pPr algn="l" fontAlgn="b"/>
                      <a:r>
                        <a:rPr lang="lt-LT" sz="1600" u="none" strike="noStrike" dirty="0">
                          <a:effectLst/>
                          <a:latin typeface="+mn-lt"/>
                        </a:rPr>
                        <a:t>Savivaldybės administracijos (N=194)</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01</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02</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01</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1</a:t>
                      </a:r>
                      <a:r>
                        <a:rPr lang="en-US" sz="1600" u="none" strike="noStrike" dirty="0">
                          <a:effectLst/>
                          <a:latin typeface="+mn-lt"/>
                        </a:rPr>
                        <a:t>,</a:t>
                      </a:r>
                      <a:r>
                        <a:rPr lang="lt-LT" sz="1600" u="none" strike="noStrike" dirty="0">
                          <a:effectLst/>
                          <a:latin typeface="+mn-lt"/>
                        </a:rPr>
                        <a:t>00</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13646973"/>
                  </a:ext>
                </a:extLst>
              </a:tr>
              <a:tr h="794204">
                <a:tc>
                  <a:txBody>
                    <a:bodyPr/>
                    <a:lstStyle/>
                    <a:p>
                      <a:pPr algn="l" fontAlgn="b"/>
                      <a:r>
                        <a:rPr lang="lt-LT" sz="1600" u="none" strike="noStrike" dirty="0">
                          <a:effectLst/>
                          <a:latin typeface="+mn-lt"/>
                        </a:rPr>
                        <a:t>Privalomos automobilių techninės apžiūros įmonės (techninės apžiūros centrai) (N=169)</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02</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01</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0</a:t>
                      </a:r>
                      <a:r>
                        <a:rPr lang="en-US" sz="1600" u="none" strike="noStrike" dirty="0">
                          <a:effectLst/>
                          <a:latin typeface="+mn-lt"/>
                        </a:rPr>
                        <a:t>,</a:t>
                      </a:r>
                      <a:r>
                        <a:rPr lang="lt-LT" sz="1600" u="none" strike="noStrike" dirty="0">
                          <a:effectLst/>
                          <a:latin typeface="+mn-lt"/>
                        </a:rPr>
                        <a:t>01</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latin typeface="+mn-lt"/>
                        </a:rPr>
                        <a:t>1</a:t>
                      </a:r>
                      <a:r>
                        <a:rPr lang="en-US" sz="1600" u="none" strike="noStrike" dirty="0">
                          <a:effectLst/>
                          <a:latin typeface="+mn-lt"/>
                        </a:rPr>
                        <a:t>,</a:t>
                      </a:r>
                      <a:r>
                        <a:rPr lang="lt-LT" sz="1600" u="none" strike="noStrike" dirty="0">
                          <a:effectLst/>
                          <a:latin typeface="+mn-lt"/>
                        </a:rPr>
                        <a:t>00</a:t>
                      </a:r>
                      <a:endParaRPr lang="lt-LT" sz="1600" b="0" i="0" u="none" strike="noStrike" dirty="0">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91884181"/>
                  </a:ext>
                </a:extLst>
              </a:tr>
              <a:tr h="567870">
                <a:tc>
                  <a:txBody>
                    <a:bodyPr/>
                    <a:lstStyle/>
                    <a:p>
                      <a:pPr algn="l" fontAlgn="b"/>
                      <a:r>
                        <a:rPr lang="lt-LT" sz="1600" b="0" i="0" u="none" strike="noStrike" dirty="0">
                          <a:effectLst/>
                          <a:latin typeface="+mn-lt"/>
                        </a:rPr>
                        <a:t>AB „Ignitis grupė“ (N=127)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a:t>
                      </a:r>
                      <a:r>
                        <a:rPr lang="en-US" sz="1600" b="0" i="0" u="none" strike="noStrike" dirty="0">
                          <a:effectLst/>
                          <a:latin typeface="+mn-lt"/>
                        </a:rPr>
                        <a:t>1</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,00</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,00</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00166567"/>
                  </a:ext>
                </a:extLst>
              </a:tr>
            </a:tbl>
          </a:graphicData>
        </a:graphic>
      </p:graphicFrame>
    </p:spTree>
    <p:extLst>
      <p:ext uri="{BB962C8B-B14F-4D97-AF65-F5344CB8AC3E}">
        <p14:creationId xmlns:p14="http://schemas.microsoft.com/office/powerpoint/2010/main" val="358766288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559075" y="4871913"/>
            <a:ext cx="11223521" cy="1384995"/>
          </a:xfrm>
          <a:prstGeom prst="rect">
            <a:avLst/>
          </a:prstGeom>
          <a:noFill/>
        </p:spPr>
        <p:txBody>
          <a:bodyPr wrap="square" rtlCol="0">
            <a:spAutoFit/>
          </a:bodyPr>
          <a:lstStyle/>
          <a:p>
            <a:pPr algn="just"/>
            <a:r>
              <a:rPr lang="lt-LT" sz="1400" i="1" dirty="0">
                <a:latin typeface="+mj-lt"/>
              </a:rPr>
              <a:t>29. Ar tvarkant reikalus institucijoje pasinaudojote pažintimis, norėdami, kad paslaugos Jums ar Jūsų įmonės atstovams būtų suteiktos kokybiškiau ir (arba) greičiau?</a:t>
            </a:r>
          </a:p>
          <a:p>
            <a:pPr algn="just"/>
            <a:r>
              <a:rPr lang="lt-LT" sz="1400" i="1" dirty="0">
                <a:latin typeface="+mj-lt"/>
              </a:rPr>
              <a:t>30. Kokių institucijų, įstaigų, kuriose tvarkėte reikalus, valstybės tarnautojai leido Jums ar Jūsų darbuotojams suprasti, kad norėtų gauti kyšį (pinigų ar kitos naudos) arba to tikėjosi?</a:t>
            </a:r>
          </a:p>
          <a:p>
            <a:pPr algn="just"/>
            <a:r>
              <a:rPr lang="lt-LT" sz="1400" i="1" dirty="0">
                <a:latin typeface="+mj-lt"/>
              </a:rPr>
              <a:t>31. Ar tvarkydami reikalus šioje institucijoje Jūs ar Jūsų įmonės atstovai davėte valstybės tarnautojui ar darbuotojui kyšį (pinigų ar kitos naudos)?</a:t>
            </a:r>
          </a:p>
          <a:p>
            <a:pPr algn="just"/>
            <a:r>
              <a:rPr lang="lt-LT" sz="1400" i="1" dirty="0">
                <a:latin typeface="+mj-lt"/>
              </a:rPr>
              <a:t>32. Ar kyšio (pinigų ar kitos naudos) davimas padėjo Jums sutvarkyti reikalus šioje institucijoje?</a:t>
            </a:r>
            <a:r>
              <a:rPr lang="lt-LT" sz="1400" dirty="0">
                <a:latin typeface="+mj-lt"/>
              </a:rPr>
              <a:t>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2400154" y="74673"/>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Lentelė 1">
            <a:extLst>
              <a:ext uri="{FF2B5EF4-FFF2-40B4-BE49-F238E27FC236}">
                <a16:creationId xmlns:a16="http://schemas.microsoft.com/office/drawing/2014/main" id="{F1ADD88B-29A6-78B0-3FA0-ED9972020ACB}"/>
              </a:ext>
            </a:extLst>
          </p:cNvPr>
          <p:cNvGraphicFramePr>
            <a:graphicFrameLocks noGrp="1"/>
          </p:cNvGraphicFramePr>
          <p:nvPr>
            <p:extLst>
              <p:ext uri="{D42A27DB-BD31-4B8C-83A1-F6EECF244321}">
                <p14:modId xmlns:p14="http://schemas.microsoft.com/office/powerpoint/2010/main" val="122643607"/>
              </p:ext>
            </p:extLst>
          </p:nvPr>
        </p:nvGraphicFramePr>
        <p:xfrm>
          <a:off x="1731297" y="601092"/>
          <a:ext cx="9270999" cy="4213180"/>
        </p:xfrm>
        <a:graphic>
          <a:graphicData uri="http://schemas.openxmlformats.org/drawingml/2006/table">
            <a:tbl>
              <a:tblPr>
                <a:tableStyleId>{5C22544A-7EE6-4342-B048-85BDC9FD1C3A}</a:tableStyleId>
              </a:tblPr>
              <a:tblGrid>
                <a:gridCol w="3059630">
                  <a:extLst>
                    <a:ext uri="{9D8B030D-6E8A-4147-A177-3AD203B41FA5}">
                      <a16:colId xmlns:a16="http://schemas.microsoft.com/office/drawing/2014/main" val="2596569720"/>
                    </a:ext>
                  </a:extLst>
                </a:gridCol>
                <a:gridCol w="1586137">
                  <a:extLst>
                    <a:ext uri="{9D8B030D-6E8A-4147-A177-3AD203B41FA5}">
                      <a16:colId xmlns:a16="http://schemas.microsoft.com/office/drawing/2014/main" val="3538930734"/>
                    </a:ext>
                  </a:extLst>
                </a:gridCol>
                <a:gridCol w="1847926">
                  <a:extLst>
                    <a:ext uri="{9D8B030D-6E8A-4147-A177-3AD203B41FA5}">
                      <a16:colId xmlns:a16="http://schemas.microsoft.com/office/drawing/2014/main" val="2870718687"/>
                    </a:ext>
                  </a:extLst>
                </a:gridCol>
                <a:gridCol w="1324347">
                  <a:extLst>
                    <a:ext uri="{9D8B030D-6E8A-4147-A177-3AD203B41FA5}">
                      <a16:colId xmlns:a16="http://schemas.microsoft.com/office/drawing/2014/main" val="2424899507"/>
                    </a:ext>
                  </a:extLst>
                </a:gridCol>
                <a:gridCol w="1452959">
                  <a:extLst>
                    <a:ext uri="{9D8B030D-6E8A-4147-A177-3AD203B41FA5}">
                      <a16:colId xmlns:a16="http://schemas.microsoft.com/office/drawing/2014/main" val="2658367113"/>
                    </a:ext>
                  </a:extLst>
                </a:gridCol>
              </a:tblGrid>
              <a:tr h="700351">
                <a:tc>
                  <a:txBody>
                    <a:bodyPr/>
                    <a:lstStyle/>
                    <a:p>
                      <a:pPr algn="ctr" rtl="0" fontAlgn="ctr"/>
                      <a:r>
                        <a:rPr lang="lt-LT" sz="1600" b="1" u="none" strike="noStrike" dirty="0">
                          <a:effectLst/>
                          <a:latin typeface="+mn-lt"/>
                        </a:rPr>
                        <a:t>Nurodytos institucijos, kuriose lankėsi ne mažiau 100 respondentų</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Pasinaudojimo pažintimis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Prievartavimo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Davimo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Efektyvumo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600401"/>
                  </a:ext>
                </a:extLst>
              </a:tr>
              <a:tr h="412992">
                <a:tc>
                  <a:txBody>
                    <a:bodyPr/>
                    <a:lstStyle/>
                    <a:p>
                      <a:pPr algn="l" fontAlgn="b"/>
                      <a:r>
                        <a:rPr lang="lt-LT" sz="1600" b="0" i="0" u="none" strike="noStrike" dirty="0">
                          <a:effectLst/>
                          <a:latin typeface="+mn-lt"/>
                        </a:rPr>
                        <a:t>Teismai (N=79)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a:t>
                      </a:r>
                      <a:r>
                        <a:rPr lang="en-US" sz="1600" b="0" i="0" u="none" strike="noStrike" dirty="0">
                          <a:effectLst/>
                          <a:latin typeface="+mn-lt"/>
                        </a:rPr>
                        <a:t>0</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98711850"/>
                  </a:ext>
                </a:extLst>
              </a:tr>
              <a:tr h="412992">
                <a:tc>
                  <a:txBody>
                    <a:bodyPr/>
                    <a:lstStyle/>
                    <a:p>
                      <a:pPr algn="l" fontAlgn="b"/>
                      <a:r>
                        <a:rPr lang="lt-LT" sz="1600" b="0" i="0" u="none" strike="noStrike" dirty="0">
                          <a:effectLst/>
                          <a:latin typeface="+mn-lt"/>
                        </a:rPr>
                        <a:t>Apylinkių teismai (N=32)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,0</a:t>
                      </a:r>
                      <a:r>
                        <a:rPr lang="lt-LT" sz="1600" b="0" i="0" u="none" strike="noStrike" dirty="0">
                          <a:effectLst/>
                          <a:latin typeface="+mn-lt"/>
                        </a:rPr>
                        <a:t>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43156433"/>
                  </a:ext>
                </a:extLst>
              </a:tr>
              <a:tr h="412992">
                <a:tc>
                  <a:txBody>
                    <a:bodyPr/>
                    <a:lstStyle/>
                    <a:p>
                      <a:pPr algn="l" fontAlgn="b"/>
                      <a:r>
                        <a:rPr lang="lt-LT" sz="1600" b="0" i="0" u="none" strike="noStrike">
                          <a:effectLst/>
                          <a:latin typeface="+mn-lt"/>
                        </a:rPr>
                        <a:t>Meras (N=49)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56353877"/>
                  </a:ext>
                </a:extLst>
              </a:tr>
              <a:tr h="412992">
                <a:tc>
                  <a:txBody>
                    <a:bodyPr/>
                    <a:lstStyle/>
                    <a:p>
                      <a:pPr algn="l" fontAlgn="b"/>
                      <a:r>
                        <a:rPr lang="lt-LT" sz="1600" b="0" i="0" u="none" strike="noStrike">
                          <a:effectLst/>
                          <a:latin typeface="+mn-lt"/>
                        </a:rPr>
                        <a:t>Taryba (N=30)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79427978"/>
                  </a:ext>
                </a:extLst>
              </a:tr>
              <a:tr h="412992">
                <a:tc>
                  <a:txBody>
                    <a:bodyPr/>
                    <a:lstStyle/>
                    <a:p>
                      <a:pPr algn="l" fontAlgn="b"/>
                      <a:r>
                        <a:rPr lang="lt-LT" sz="1600" b="0" i="0" u="none" strike="noStrike">
                          <a:effectLst/>
                          <a:latin typeface="+mn-lt"/>
                        </a:rPr>
                        <a:t>Seniūnijos (N=54)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70189761"/>
                  </a:ext>
                </a:extLst>
              </a:tr>
              <a:tr h="470045">
                <a:tc>
                  <a:txBody>
                    <a:bodyPr/>
                    <a:lstStyle/>
                    <a:p>
                      <a:pPr algn="l" fontAlgn="b"/>
                      <a:r>
                        <a:rPr lang="lt-LT" sz="1600" b="0" i="0" u="none" strike="noStrike">
                          <a:effectLst/>
                          <a:latin typeface="+mn-lt"/>
                        </a:rPr>
                        <a:t>Savivaldybės valdomos įmonės (N=54)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25852631"/>
                  </a:ext>
                </a:extLst>
              </a:tr>
              <a:tr h="470045">
                <a:tc>
                  <a:txBody>
                    <a:bodyPr/>
                    <a:lstStyle/>
                    <a:p>
                      <a:pPr algn="l" fontAlgn="b"/>
                      <a:r>
                        <a:rPr lang="lt-LT" sz="1600" b="0" i="0" u="none" strike="noStrike" dirty="0">
                          <a:effectLst/>
                          <a:latin typeface="+mn-lt"/>
                        </a:rPr>
                        <a:t>Architektūros ir urbanistikos skyrius / Teritorijų planavimo skyrius (N=44)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47889547"/>
                  </a:ext>
                </a:extLst>
              </a:tr>
              <a:tr h="412992">
                <a:tc>
                  <a:txBody>
                    <a:bodyPr/>
                    <a:lstStyle/>
                    <a:p>
                      <a:pPr algn="l" fontAlgn="b"/>
                      <a:r>
                        <a:rPr lang="lt-LT" sz="1600" b="0" i="0" u="none" strike="noStrike" dirty="0">
                          <a:effectLst/>
                          <a:latin typeface="+mn-lt"/>
                        </a:rPr>
                        <a:t>Statybos skyrius (N=50)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70921926"/>
                  </a:ext>
                </a:extLst>
              </a:tr>
            </a:tbl>
          </a:graphicData>
        </a:graphic>
      </p:graphicFrame>
    </p:spTree>
    <p:extLst>
      <p:ext uri="{BB962C8B-B14F-4D97-AF65-F5344CB8AC3E}">
        <p14:creationId xmlns:p14="http://schemas.microsoft.com/office/powerpoint/2010/main" val="95127672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603320" y="4957669"/>
            <a:ext cx="11223521" cy="1384995"/>
          </a:xfrm>
          <a:prstGeom prst="rect">
            <a:avLst/>
          </a:prstGeom>
          <a:noFill/>
        </p:spPr>
        <p:txBody>
          <a:bodyPr wrap="square" rtlCol="0">
            <a:spAutoFit/>
          </a:bodyPr>
          <a:lstStyle/>
          <a:p>
            <a:pPr algn="just"/>
            <a:r>
              <a:rPr lang="lt-LT" sz="1400" i="1" dirty="0">
                <a:latin typeface="+mj-lt"/>
              </a:rPr>
              <a:t>29. Ar tvarkant reikalus institucijoje pasinaudojote pažintimis, norėdami, kad paslaugos Jums ar Jūsų įmonės atstovams būtų suteiktos kokybiškiau ir (arba) greičiau?</a:t>
            </a:r>
          </a:p>
          <a:p>
            <a:pPr algn="just"/>
            <a:r>
              <a:rPr lang="lt-LT" sz="1400" i="1" dirty="0">
                <a:latin typeface="+mj-lt"/>
              </a:rPr>
              <a:t>30. Kokių institucijų, įstaigų, kuriose tvarkėte reikalus, valstybės tarnautojai leido Jums ar Jūsų darbuotojams suprasti, kad norėtų gauti kyšį (pinigų ar kitos naudos) arba to tikėjosi?</a:t>
            </a:r>
          </a:p>
          <a:p>
            <a:pPr algn="just"/>
            <a:r>
              <a:rPr lang="lt-LT" sz="1400" i="1" dirty="0">
                <a:latin typeface="+mj-lt"/>
              </a:rPr>
              <a:t>31. Ar tvarkydami reikalus šioje institucijoje Jūs ar Jūsų įmonės atstovai davėte valstybės tarnautojui ar darbuotojui kyšį (pinigų ar kitos naudos)?</a:t>
            </a:r>
          </a:p>
          <a:p>
            <a:pPr algn="just"/>
            <a:r>
              <a:rPr lang="lt-LT" sz="1400" i="1" dirty="0">
                <a:latin typeface="+mj-lt"/>
              </a:rPr>
              <a:t>32. Ar kyšio (pinigų ar kitos naudos) davimas padėjo Jums sutvarkyti reikalus šioje institucijoje?</a:t>
            </a:r>
            <a:r>
              <a:rPr lang="lt-LT" sz="1400" dirty="0">
                <a:latin typeface="+mj-lt"/>
              </a:rPr>
              <a:t>	</a:t>
            </a:r>
          </a:p>
        </p:txBody>
      </p:sp>
      <p:sp>
        <p:nvSpPr>
          <p:cNvPr id="13" name="TextBox 12">
            <a:extLst>
              <a:ext uri="{FF2B5EF4-FFF2-40B4-BE49-F238E27FC236}">
                <a16:creationId xmlns:a16="http://schemas.microsoft.com/office/drawing/2014/main" id="{B08E2DB6-804A-BF6D-B115-AF001462D6E5}"/>
              </a:ext>
            </a:extLst>
          </p:cNvPr>
          <p:cNvSpPr txBox="1"/>
          <p:nvPr/>
        </p:nvSpPr>
        <p:spPr>
          <a:xfrm>
            <a:off x="2400154" y="74673"/>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Lentelė 1">
            <a:extLst>
              <a:ext uri="{FF2B5EF4-FFF2-40B4-BE49-F238E27FC236}">
                <a16:creationId xmlns:a16="http://schemas.microsoft.com/office/drawing/2014/main" id="{F1ADD88B-29A6-78B0-3FA0-ED9972020ACB}"/>
              </a:ext>
            </a:extLst>
          </p:cNvPr>
          <p:cNvGraphicFramePr>
            <a:graphicFrameLocks noGrp="1"/>
          </p:cNvGraphicFramePr>
          <p:nvPr>
            <p:extLst>
              <p:ext uri="{D42A27DB-BD31-4B8C-83A1-F6EECF244321}">
                <p14:modId xmlns:p14="http://schemas.microsoft.com/office/powerpoint/2010/main" val="789094496"/>
              </p:ext>
            </p:extLst>
          </p:nvPr>
        </p:nvGraphicFramePr>
        <p:xfrm>
          <a:off x="1716549" y="518677"/>
          <a:ext cx="9270999" cy="4380813"/>
        </p:xfrm>
        <a:graphic>
          <a:graphicData uri="http://schemas.openxmlformats.org/drawingml/2006/table">
            <a:tbl>
              <a:tblPr>
                <a:tableStyleId>{5C22544A-7EE6-4342-B048-85BDC9FD1C3A}</a:tableStyleId>
              </a:tblPr>
              <a:tblGrid>
                <a:gridCol w="3059630">
                  <a:extLst>
                    <a:ext uri="{9D8B030D-6E8A-4147-A177-3AD203B41FA5}">
                      <a16:colId xmlns:a16="http://schemas.microsoft.com/office/drawing/2014/main" val="2596569720"/>
                    </a:ext>
                  </a:extLst>
                </a:gridCol>
                <a:gridCol w="1586137">
                  <a:extLst>
                    <a:ext uri="{9D8B030D-6E8A-4147-A177-3AD203B41FA5}">
                      <a16:colId xmlns:a16="http://schemas.microsoft.com/office/drawing/2014/main" val="3538930734"/>
                    </a:ext>
                  </a:extLst>
                </a:gridCol>
                <a:gridCol w="1847926">
                  <a:extLst>
                    <a:ext uri="{9D8B030D-6E8A-4147-A177-3AD203B41FA5}">
                      <a16:colId xmlns:a16="http://schemas.microsoft.com/office/drawing/2014/main" val="2870718687"/>
                    </a:ext>
                  </a:extLst>
                </a:gridCol>
                <a:gridCol w="1324347">
                  <a:extLst>
                    <a:ext uri="{9D8B030D-6E8A-4147-A177-3AD203B41FA5}">
                      <a16:colId xmlns:a16="http://schemas.microsoft.com/office/drawing/2014/main" val="2424899507"/>
                    </a:ext>
                  </a:extLst>
                </a:gridCol>
                <a:gridCol w="1452959">
                  <a:extLst>
                    <a:ext uri="{9D8B030D-6E8A-4147-A177-3AD203B41FA5}">
                      <a16:colId xmlns:a16="http://schemas.microsoft.com/office/drawing/2014/main" val="2658367113"/>
                    </a:ext>
                  </a:extLst>
                </a:gridCol>
              </a:tblGrid>
              <a:tr h="703209">
                <a:tc>
                  <a:txBody>
                    <a:bodyPr/>
                    <a:lstStyle/>
                    <a:p>
                      <a:pPr algn="ctr" rtl="0" fontAlgn="ctr"/>
                      <a:r>
                        <a:rPr lang="lt-LT" sz="1600" b="1" u="none" strike="noStrike" dirty="0">
                          <a:effectLst/>
                          <a:latin typeface="+mn-lt"/>
                        </a:rPr>
                        <a:t>Nurodytos institucijos, kuriose lankėsi ne mažiau 100 respondentų</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Pasinaudojimo pažintimis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Prievartavimo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Davimo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Efektyvumo indeksas</a:t>
                      </a:r>
                      <a:endParaRPr lang="lt-LT" sz="1600" b="1" i="0" u="none" strike="noStrike" dirty="0">
                        <a:solidFill>
                          <a:srgbClr val="000000"/>
                        </a:solidFill>
                        <a:effectLst/>
                        <a:latin typeface="+mn-lt"/>
                      </a:endParaRPr>
                    </a:p>
                  </a:txBody>
                  <a:tcPr marL="9298" marR="9298" marT="9298"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600401"/>
                  </a:ext>
                </a:extLst>
              </a:tr>
              <a:tr h="392026">
                <a:tc>
                  <a:txBody>
                    <a:bodyPr/>
                    <a:lstStyle/>
                    <a:p>
                      <a:pPr algn="l" fontAlgn="b"/>
                      <a:r>
                        <a:rPr lang="lt-LT" sz="1600" b="0" i="0" u="none" strike="noStrike">
                          <a:effectLst/>
                          <a:latin typeface="+mn-lt"/>
                        </a:rPr>
                        <a:t>Žemės duomenų skyrius (N=39)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98711850"/>
                  </a:ext>
                </a:extLst>
              </a:tr>
              <a:tr h="471964">
                <a:tc>
                  <a:txBody>
                    <a:bodyPr/>
                    <a:lstStyle/>
                    <a:p>
                      <a:pPr algn="l" fontAlgn="b"/>
                      <a:r>
                        <a:rPr lang="pt-BR" sz="1600" b="0" i="0" u="none" strike="noStrike">
                          <a:effectLst/>
                          <a:latin typeface="+mn-lt"/>
                        </a:rPr>
                        <a:t>Verslo licencijavimo ir leidimų skyrius (N=74)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43156433"/>
                  </a:ext>
                </a:extLst>
              </a:tr>
              <a:tr h="471964">
                <a:tc>
                  <a:txBody>
                    <a:bodyPr/>
                    <a:lstStyle/>
                    <a:p>
                      <a:pPr algn="l" fontAlgn="b"/>
                      <a:r>
                        <a:rPr lang="lt-LT" sz="1600" b="0" i="0" u="none" strike="noStrike">
                          <a:effectLst/>
                          <a:latin typeface="+mn-lt"/>
                        </a:rPr>
                        <a:t>Viešųjų pirkimų skyrius / komisija (N=42)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56353877"/>
                  </a:ext>
                </a:extLst>
              </a:tr>
              <a:tr h="392026">
                <a:tc>
                  <a:txBody>
                    <a:bodyPr/>
                    <a:lstStyle/>
                    <a:p>
                      <a:pPr algn="l" fontAlgn="b"/>
                      <a:r>
                        <a:rPr lang="pt-BR" sz="1600" b="0" i="0" u="none" strike="noStrike">
                          <a:effectLst/>
                          <a:latin typeface="+mn-lt"/>
                        </a:rPr>
                        <a:t>Kelių policijos tarnyba (N=96)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79427978"/>
                  </a:ext>
                </a:extLst>
              </a:tr>
              <a:tr h="471964">
                <a:tc>
                  <a:txBody>
                    <a:bodyPr/>
                    <a:lstStyle/>
                    <a:p>
                      <a:pPr algn="l" fontAlgn="b"/>
                      <a:r>
                        <a:rPr lang="lt-LT" sz="1600" b="0" i="0" u="none" strike="noStrike" dirty="0">
                          <a:effectLst/>
                          <a:latin typeface="+mn-lt"/>
                        </a:rPr>
                        <a:t>AB „Energijos skirstymo operatorius“ (ESO) (N=85)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70189761"/>
                  </a:ext>
                </a:extLst>
              </a:tr>
              <a:tr h="446182">
                <a:tc>
                  <a:txBody>
                    <a:bodyPr/>
                    <a:lstStyle/>
                    <a:p>
                      <a:pPr algn="l" fontAlgn="b"/>
                      <a:r>
                        <a:rPr lang="lt-LT" sz="1600" b="0" i="0" u="none" strike="noStrike">
                          <a:effectLst/>
                          <a:latin typeface="+mn-lt"/>
                        </a:rPr>
                        <a:t>Valstybinė darbo inspekcija (N=62)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25852631"/>
                  </a:ext>
                </a:extLst>
              </a:tr>
              <a:tr h="446182">
                <a:tc>
                  <a:txBody>
                    <a:bodyPr/>
                    <a:lstStyle/>
                    <a:p>
                      <a:pPr algn="l" fontAlgn="b"/>
                      <a:r>
                        <a:rPr lang="lt-LT" sz="1600" b="0" i="0" u="none" strike="noStrike">
                          <a:effectLst/>
                          <a:latin typeface="+mn-lt"/>
                        </a:rPr>
                        <a:t>Notarai (N=88)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47889547"/>
                  </a:ext>
                </a:extLst>
              </a:tr>
              <a:tr h="471964">
                <a:tc>
                  <a:txBody>
                    <a:bodyPr/>
                    <a:lstStyle/>
                    <a:p>
                      <a:pPr algn="l" fontAlgn="b"/>
                      <a:r>
                        <a:rPr lang="lt-LT" sz="1600" b="0" i="0" u="none" strike="noStrike">
                          <a:effectLst/>
                          <a:latin typeface="+mn-lt"/>
                        </a:rPr>
                        <a:t>Advokatai (N=68)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70921926"/>
                  </a:ext>
                </a:extLst>
              </a:tr>
            </a:tbl>
          </a:graphicData>
        </a:graphic>
      </p:graphicFrame>
    </p:spTree>
    <p:extLst>
      <p:ext uri="{BB962C8B-B14F-4D97-AF65-F5344CB8AC3E}">
        <p14:creationId xmlns:p14="http://schemas.microsoft.com/office/powerpoint/2010/main" val="405814617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738506" y="1601673"/>
            <a:ext cx="10864660" cy="1361911"/>
          </a:xfrm>
          <a:prstGeom prst="rect">
            <a:avLst/>
          </a:prstGeom>
          <a:noFill/>
        </p:spPr>
        <p:txBody>
          <a:bodyPr wrap="square" rtlCol="0">
            <a:spAutoFit/>
          </a:bodyPr>
          <a:lstStyle/>
          <a:p>
            <a:pPr marL="285750" marR="0" indent="-285750" algn="just" rtl="0" eaLnBrk="1" fontAlgn="base" latinLnBrk="0" hangingPunct="1">
              <a:spcBef>
                <a:spcPts val="288"/>
              </a:spcBef>
              <a:spcAft>
                <a:spcPts val="0"/>
              </a:spcAft>
              <a:buBlip>
                <a:blip r:embed="rId3"/>
              </a:buBlip>
            </a:pPr>
            <a:r>
              <a:rPr lang="lt-LT" sz="1600" dirty="0"/>
              <a:t>2023 m. nebuvo nei vienos institucijos, kurioje lankėsi įmonių vadovai (ne mažiau N=100), kur kyšio prievartavimo ar davimo indeksai būtų bent kiek žymesni (viršytų 0,1).</a:t>
            </a:r>
          </a:p>
          <a:p>
            <a:pPr marL="285750" marR="0" indent="-285750" algn="just" rtl="0" eaLnBrk="1" fontAlgn="base" latinLnBrk="0" hangingPunct="1">
              <a:spcBef>
                <a:spcPts val="288"/>
              </a:spcBef>
              <a:spcAft>
                <a:spcPts val="0"/>
              </a:spcAft>
              <a:buBlip>
                <a:blip r:embed="rId3"/>
              </a:buBlip>
            </a:pPr>
            <a:r>
              <a:rPr lang="lt-LT" sz="1600" dirty="0"/>
              <a:t>Apžvelgiant dažniau lankomas institucijas, kuriose lankėsi daugiau nei 100 įmonių vadovų, matoma, jog miestų ir rajonų savivaldybėms tenka 0,02 kyšio prievartavimo indeksas ir 0,01 kyšio davimo indeksas. Praeitų metų tyrime</a:t>
            </a:r>
            <a:r>
              <a:rPr lang="en-US" sz="1600" dirty="0"/>
              <a:t>*</a:t>
            </a:r>
            <a:r>
              <a:rPr lang="lt-LT" sz="1600" dirty="0"/>
              <a:t> šie rodikliai atitinkamai buvo: 0,04 ir 0,03.</a:t>
            </a:r>
          </a:p>
        </p:txBody>
      </p:sp>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institucijos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2" name="TextBox 1">
            <a:extLst>
              <a:ext uri="{FF2B5EF4-FFF2-40B4-BE49-F238E27FC236}">
                <a16:creationId xmlns:a16="http://schemas.microsoft.com/office/drawing/2014/main" id="{4C5EA80C-B7DF-6285-13DA-DC17E0B5B985}"/>
              </a:ext>
            </a:extLst>
          </p:cNvPr>
          <p:cNvSpPr txBox="1"/>
          <p:nvPr/>
        </p:nvSpPr>
        <p:spPr>
          <a:xfrm>
            <a:off x="3790336" y="6377613"/>
            <a:ext cx="8760542" cy="461665"/>
          </a:xfrm>
          <a:prstGeom prst="rect">
            <a:avLst/>
          </a:prstGeom>
          <a:noFill/>
        </p:spPr>
        <p:txBody>
          <a:bodyPr wrap="square" rtlCol="0">
            <a:spAutoFit/>
          </a:bodyPr>
          <a:lstStyle/>
          <a:p>
            <a:r>
              <a:rPr lang="en-US" sz="1200" dirty="0"/>
              <a:t>*2023 m. </a:t>
            </a:r>
            <a:r>
              <a:rPr lang="en-US" sz="1200" dirty="0" err="1"/>
              <a:t>tyrime</a:t>
            </a:r>
            <a:r>
              <a:rPr lang="en-US" sz="1200" dirty="0"/>
              <a:t> </a:t>
            </a:r>
            <a:r>
              <a:rPr lang="en-US" sz="1200" dirty="0" err="1"/>
              <a:t>kei</a:t>
            </a:r>
            <a:r>
              <a:rPr lang="lt-LT" sz="1200" dirty="0" err="1"/>
              <a:t>tėsi</a:t>
            </a:r>
            <a:r>
              <a:rPr lang="lt-LT" sz="1200" dirty="0"/>
              <a:t> klausimo formuluotė: </a:t>
            </a:r>
            <a:r>
              <a:rPr lang="en-US" sz="1200" dirty="0"/>
              <a:t>2022 m.</a:t>
            </a:r>
            <a:r>
              <a:rPr lang="lt-LT" sz="1200" dirty="0"/>
              <a:t> prašoma įvertinti patirtį per pastaruosius </a:t>
            </a:r>
            <a:r>
              <a:rPr lang="en-US" sz="1200" dirty="0"/>
              <a:t>5 </a:t>
            </a:r>
            <a:r>
              <a:rPr lang="en-US" sz="1200" dirty="0" err="1"/>
              <a:t>metus</a:t>
            </a:r>
            <a:r>
              <a:rPr lang="en-US" sz="1200" dirty="0"/>
              <a:t>, o 2023 m. – per </a:t>
            </a:r>
            <a:r>
              <a:rPr lang="en-US" sz="1200" dirty="0" err="1"/>
              <a:t>pastaruosius</a:t>
            </a:r>
            <a:r>
              <a:rPr lang="en-US" sz="1200" dirty="0"/>
              <a:t> 3 </a:t>
            </a:r>
            <a:r>
              <a:rPr lang="en-US" sz="1200" dirty="0" err="1"/>
              <a:t>metus</a:t>
            </a:r>
            <a:r>
              <a:rPr lang="en-US" sz="1200" dirty="0"/>
              <a:t>.</a:t>
            </a:r>
            <a:endParaRPr lang="lt-LT" sz="1200" dirty="0"/>
          </a:p>
        </p:txBody>
      </p:sp>
    </p:spTree>
    <p:extLst>
      <p:ext uri="{BB962C8B-B14F-4D97-AF65-F5344CB8AC3E}">
        <p14:creationId xmlns:p14="http://schemas.microsoft.com/office/powerpoint/2010/main" val="316667269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404214" y="4022703"/>
            <a:ext cx="11533238" cy="1892826"/>
          </a:xfrm>
          <a:prstGeom prst="rect">
            <a:avLst/>
          </a:prstGeom>
          <a:noFill/>
        </p:spPr>
        <p:txBody>
          <a:bodyPr wrap="square" rtlCol="0">
            <a:spAutoFit/>
          </a:bodyPr>
          <a:lstStyle/>
          <a:p>
            <a:pPr algn="just" rtl="0">
              <a:spcBef>
                <a:spcPts val="0"/>
              </a:spcBef>
              <a:spcAft>
                <a:spcPts val="0"/>
              </a:spcAft>
            </a:pPr>
            <a:r>
              <a:rPr lang="lt-LT" sz="1400" i="1" strike="noStrike" dirty="0">
                <a:solidFill>
                  <a:srgbClr val="000000"/>
                </a:solidFill>
                <a:effectLst/>
              </a:rPr>
              <a:t>34. Ar tvarkant reikalus, susijusius su šia procedūra, pasinaudojote pažintimis, norėdamas, kad paslaugos Jūsų įmonei būtų suteiktos kokybiškiau ir (arba) greičiau?</a:t>
            </a:r>
            <a:endParaRPr lang="lt-LT" sz="1400" i="1" dirty="0">
              <a:effectLst/>
            </a:endParaRPr>
          </a:p>
          <a:p>
            <a:pPr algn="just" rtl="0">
              <a:spcBef>
                <a:spcPts val="0"/>
              </a:spcBef>
              <a:spcAft>
                <a:spcPts val="0"/>
              </a:spcAft>
            </a:pPr>
            <a:r>
              <a:rPr lang="lt-LT" sz="1400" i="1" strike="noStrike" dirty="0">
                <a:solidFill>
                  <a:srgbClr val="000000"/>
                </a:solidFill>
                <a:effectLst/>
              </a:rPr>
              <a:t>35. Ar tvarkant reikalus, susijusius su šia procedūra, valstybės tarnautojai ar darbuotojai leido Jums ar Jūsų darbuotojams suprasti, kad norėtų gauti kyšį (pinigų ar kitos naudos) arba to tikėjosi?</a:t>
            </a:r>
            <a:endParaRPr lang="lt-LT" sz="1400" i="1" dirty="0">
              <a:effectLst/>
            </a:endParaRPr>
          </a:p>
          <a:p>
            <a:pPr algn="just" rtl="0">
              <a:spcBef>
                <a:spcPts val="0"/>
              </a:spcBef>
              <a:spcAft>
                <a:spcPts val="600"/>
              </a:spcAft>
            </a:pPr>
            <a:r>
              <a:rPr lang="lt-LT" sz="1400" i="1" strike="noStrike" dirty="0">
                <a:solidFill>
                  <a:srgbClr val="000000"/>
                </a:solidFill>
                <a:effectLst/>
              </a:rPr>
              <a:t>36. Ar tvarkydami reikalus, susijusius su šia procedūra, davėte valstybės tarnyboje dirbančiam asmeniui kyšį (pinigų ar kitos naudos)?</a:t>
            </a:r>
            <a:endParaRPr lang="lt-LT" sz="1400" i="1" dirty="0">
              <a:effectLst/>
            </a:endParaRPr>
          </a:p>
          <a:p>
            <a:pPr algn="just" rtl="0">
              <a:spcBef>
                <a:spcPts val="0"/>
              </a:spcBef>
              <a:spcAft>
                <a:spcPts val="0"/>
              </a:spcAft>
            </a:pPr>
            <a:r>
              <a:rPr lang="lt-LT" sz="1400" i="1" strike="noStrike" dirty="0">
                <a:solidFill>
                  <a:srgbClr val="000000"/>
                </a:solidFill>
                <a:effectLst/>
              </a:rPr>
              <a:t>37. Kokia buvo </a:t>
            </a:r>
            <a:r>
              <a:rPr lang="lt-LT" sz="1400" i="1" dirty="0">
                <a:solidFill>
                  <a:srgbClr val="000000"/>
                </a:solidFill>
                <a:effectLst/>
              </a:rPr>
              <a:t>VIDUTINĖ</a:t>
            </a:r>
            <a:r>
              <a:rPr lang="lt-LT" sz="1400" i="1" strike="noStrike" dirty="0">
                <a:solidFill>
                  <a:srgbClr val="000000"/>
                </a:solidFill>
                <a:effectLst/>
              </a:rPr>
              <a:t> finansinė išraiška kyšio (pinigų ar kitos naudos), duotos šioje institucijoje valstybės tarnyboje dirbančiam asmeniui? Jei davėte kyšį, pabandykite įvertinti jo vidutinę vertę eurais.</a:t>
            </a:r>
            <a:endParaRPr lang="lt-LT" sz="1400" i="1" dirty="0">
              <a:effectLst/>
            </a:endParaRPr>
          </a:p>
          <a:p>
            <a:pPr algn="just" rtl="0">
              <a:spcBef>
                <a:spcPts val="0"/>
              </a:spcBef>
              <a:spcAft>
                <a:spcPts val="600"/>
              </a:spcAft>
            </a:pPr>
            <a:r>
              <a:rPr lang="lt-LT" sz="1400" i="1" strike="noStrike" dirty="0">
                <a:solidFill>
                  <a:srgbClr val="000000"/>
                </a:solidFill>
                <a:effectLst/>
              </a:rPr>
              <a:t>38. Ar kyšio davimas padėjo Jums sutvarkyti reikalus, susijusius su šia procedūra?</a:t>
            </a:r>
            <a:r>
              <a:rPr lang="lt-LT" sz="1400" dirty="0"/>
              <a:t>	</a:t>
            </a:r>
          </a:p>
        </p:txBody>
      </p:sp>
      <p:graphicFrame>
        <p:nvGraphicFramePr>
          <p:cNvPr id="6" name="Lentelė 5">
            <a:extLst>
              <a:ext uri="{FF2B5EF4-FFF2-40B4-BE49-F238E27FC236}">
                <a16:creationId xmlns:a16="http://schemas.microsoft.com/office/drawing/2014/main" id="{40DCCBFB-3B7D-50C7-2683-C13ACBB27027}"/>
              </a:ext>
            </a:extLst>
          </p:cNvPr>
          <p:cNvGraphicFramePr>
            <a:graphicFrameLocks noGrp="1"/>
          </p:cNvGraphicFramePr>
          <p:nvPr>
            <p:extLst>
              <p:ext uri="{D42A27DB-BD31-4B8C-83A1-F6EECF244321}">
                <p14:modId xmlns:p14="http://schemas.microsoft.com/office/powerpoint/2010/main" val="1130443119"/>
              </p:ext>
            </p:extLst>
          </p:nvPr>
        </p:nvGraphicFramePr>
        <p:xfrm>
          <a:off x="930230" y="1244351"/>
          <a:ext cx="10481205" cy="1669577"/>
        </p:xfrm>
        <a:graphic>
          <a:graphicData uri="http://schemas.openxmlformats.org/drawingml/2006/table">
            <a:tbl>
              <a:tblPr>
                <a:tableStyleId>{5C22544A-7EE6-4342-B048-85BDC9FD1C3A}</a:tableStyleId>
              </a:tblPr>
              <a:tblGrid>
                <a:gridCol w="5691793">
                  <a:extLst>
                    <a:ext uri="{9D8B030D-6E8A-4147-A177-3AD203B41FA5}">
                      <a16:colId xmlns:a16="http://schemas.microsoft.com/office/drawing/2014/main" val="1751208716"/>
                    </a:ext>
                  </a:extLst>
                </a:gridCol>
                <a:gridCol w="1460090">
                  <a:extLst>
                    <a:ext uri="{9D8B030D-6E8A-4147-A177-3AD203B41FA5}">
                      <a16:colId xmlns:a16="http://schemas.microsoft.com/office/drawing/2014/main" val="1502157336"/>
                    </a:ext>
                  </a:extLst>
                </a:gridCol>
                <a:gridCol w="1297858">
                  <a:extLst>
                    <a:ext uri="{9D8B030D-6E8A-4147-A177-3AD203B41FA5}">
                      <a16:colId xmlns:a16="http://schemas.microsoft.com/office/drawing/2014/main" val="467716050"/>
                    </a:ext>
                  </a:extLst>
                </a:gridCol>
                <a:gridCol w="1002891">
                  <a:extLst>
                    <a:ext uri="{9D8B030D-6E8A-4147-A177-3AD203B41FA5}">
                      <a16:colId xmlns:a16="http://schemas.microsoft.com/office/drawing/2014/main" val="2204601208"/>
                    </a:ext>
                  </a:extLst>
                </a:gridCol>
                <a:gridCol w="1028573">
                  <a:extLst>
                    <a:ext uri="{9D8B030D-6E8A-4147-A177-3AD203B41FA5}">
                      <a16:colId xmlns:a16="http://schemas.microsoft.com/office/drawing/2014/main" val="2921252098"/>
                    </a:ext>
                  </a:extLst>
                </a:gridCol>
              </a:tblGrid>
              <a:tr h="431327">
                <a:tc>
                  <a:txBody>
                    <a:bodyPr/>
                    <a:lstStyle/>
                    <a:p>
                      <a:pPr algn="l" rtl="0" fontAlgn="ctr"/>
                      <a:r>
                        <a:rPr lang="lt-LT" sz="1600" b="1" i="0" u="none" strike="noStrike" dirty="0">
                          <a:solidFill>
                            <a:srgbClr val="000000"/>
                          </a:solidFill>
                          <a:effectLst/>
                          <a:latin typeface="+mn-lt"/>
                        </a:rPr>
                        <a:t>Nurodytos procedūros, kuriomis naudojosi </a:t>
                      </a:r>
                      <a:r>
                        <a:rPr lang="en-US" sz="1600" b="1" i="0" u="none" strike="noStrike" dirty="0">
                          <a:solidFill>
                            <a:srgbClr val="000000"/>
                          </a:solidFill>
                          <a:effectLst/>
                          <a:latin typeface="+mn-lt"/>
                        </a:rPr>
                        <a:t>100 </a:t>
                      </a:r>
                      <a:r>
                        <a:rPr lang="en-US" sz="1600" b="1" i="0" u="none" strike="noStrike" dirty="0" err="1">
                          <a:solidFill>
                            <a:srgbClr val="000000"/>
                          </a:solidFill>
                          <a:effectLst/>
                          <a:latin typeface="+mn-lt"/>
                        </a:rPr>
                        <a:t>ir</a:t>
                      </a:r>
                      <a:r>
                        <a:rPr lang="en-US" sz="1600" b="1" i="0" u="none" strike="noStrike" dirty="0">
                          <a:solidFill>
                            <a:srgbClr val="000000"/>
                          </a:solidFill>
                          <a:effectLst/>
                          <a:latin typeface="+mn-lt"/>
                        </a:rPr>
                        <a:t> </a:t>
                      </a:r>
                      <a:r>
                        <a:rPr lang="en-US" sz="1600" b="1" i="0" u="none" strike="noStrike" dirty="0" err="1">
                          <a:solidFill>
                            <a:srgbClr val="000000"/>
                          </a:solidFill>
                          <a:effectLst/>
                          <a:latin typeface="+mn-lt"/>
                        </a:rPr>
                        <a:t>daugiau</a:t>
                      </a:r>
                      <a:r>
                        <a:rPr lang="lt-LT" sz="1600" b="1" i="0" u="none" strike="noStrike" dirty="0">
                          <a:solidFill>
                            <a:srgbClr val="000000"/>
                          </a:solidFill>
                          <a:effectLst/>
                          <a:latin typeface="+mn-lt"/>
                        </a:rPr>
                        <a:t>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13566157"/>
                  </a:ext>
                </a:extLst>
              </a:tr>
              <a:tr h="431327">
                <a:tc>
                  <a:txBody>
                    <a:bodyPr/>
                    <a:lstStyle/>
                    <a:p>
                      <a:pPr algn="l" rtl="0" fontAlgn="ctr"/>
                      <a:r>
                        <a:rPr lang="lt-LT" sz="1600" b="0" i="0" u="none" strike="noStrike" dirty="0">
                          <a:solidFill>
                            <a:srgbClr val="000000"/>
                          </a:solidFill>
                          <a:effectLst/>
                          <a:latin typeface="Calibri" panose="020F0502020204030204" pitchFamily="34" charset="0"/>
                        </a:rPr>
                        <a:t>Priešgaisrinės saugos reikalavimų laikymosi tikrinimas (N=179)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01353996"/>
                  </a:ext>
                </a:extLst>
              </a:tr>
              <a:tr h="431327">
                <a:tc>
                  <a:txBody>
                    <a:bodyPr/>
                    <a:lstStyle/>
                    <a:p>
                      <a:pPr algn="l" rtl="0" fontAlgn="ctr"/>
                      <a:r>
                        <a:rPr lang="lt-LT" sz="1600" b="0" i="0" u="none" strike="noStrike" dirty="0">
                          <a:solidFill>
                            <a:srgbClr val="000000"/>
                          </a:solidFill>
                          <a:effectLst/>
                          <a:latin typeface="Calibri" panose="020F0502020204030204" pitchFamily="34" charset="0"/>
                        </a:rPr>
                        <a:t>Licencijų ir leidimų išdavimas verslo veiklai vykdyti savivaldybėse (N=107)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79320920"/>
                  </a:ext>
                </a:extLst>
              </a:tr>
            </a:tbl>
          </a:graphicData>
        </a:graphic>
      </p:graphicFrame>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procedūros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084138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404214" y="4464307"/>
            <a:ext cx="11533238" cy="1892826"/>
          </a:xfrm>
          <a:prstGeom prst="rect">
            <a:avLst/>
          </a:prstGeom>
          <a:noFill/>
        </p:spPr>
        <p:txBody>
          <a:bodyPr wrap="square" rtlCol="0">
            <a:spAutoFit/>
          </a:bodyPr>
          <a:lstStyle/>
          <a:p>
            <a:pPr algn="just" rtl="0">
              <a:spcBef>
                <a:spcPts val="0"/>
              </a:spcBef>
              <a:spcAft>
                <a:spcPts val="0"/>
              </a:spcAft>
            </a:pPr>
            <a:r>
              <a:rPr lang="lt-LT" sz="1400" i="1" strike="noStrike" dirty="0">
                <a:solidFill>
                  <a:srgbClr val="000000"/>
                </a:solidFill>
                <a:effectLst/>
              </a:rPr>
              <a:t>34. Ar tvarkant reikalus, susijusius su šia procedūra, pasinaudojote pažintimis, norėdamas, kad paslaugos Jūsų įmonei būtų suteiktos kokybiškiau ir (arba) greičiau?</a:t>
            </a:r>
            <a:endParaRPr lang="lt-LT" sz="1400" i="1" dirty="0">
              <a:effectLst/>
            </a:endParaRPr>
          </a:p>
          <a:p>
            <a:pPr algn="just" rtl="0">
              <a:spcBef>
                <a:spcPts val="0"/>
              </a:spcBef>
              <a:spcAft>
                <a:spcPts val="0"/>
              </a:spcAft>
            </a:pPr>
            <a:r>
              <a:rPr lang="lt-LT" sz="1400" i="1" strike="noStrike" dirty="0">
                <a:solidFill>
                  <a:srgbClr val="000000"/>
                </a:solidFill>
                <a:effectLst/>
              </a:rPr>
              <a:t>35. Ar tvarkant reikalus, susijusius su šia procedūra, valstybės tarnautojai ar darbuotojai leido Jums ar Jūsų darbuotojams suprasti, kad norėtų gauti kyšį (pinigų ar kitos naudos) arba to tikėjosi?</a:t>
            </a:r>
            <a:endParaRPr lang="lt-LT" sz="1400" i="1" dirty="0">
              <a:effectLst/>
            </a:endParaRPr>
          </a:p>
          <a:p>
            <a:pPr algn="just" rtl="0">
              <a:spcBef>
                <a:spcPts val="0"/>
              </a:spcBef>
              <a:spcAft>
                <a:spcPts val="600"/>
              </a:spcAft>
            </a:pPr>
            <a:r>
              <a:rPr lang="lt-LT" sz="1400" i="1" strike="noStrike" dirty="0">
                <a:solidFill>
                  <a:srgbClr val="000000"/>
                </a:solidFill>
                <a:effectLst/>
              </a:rPr>
              <a:t>36. Ar tvarkydami reikalus, susijusius su šia procedūra, davėte valstybės tarnyboje dirbančiam asmeniui kyšį (pinigų ar kitos naudos)?</a:t>
            </a:r>
            <a:endParaRPr lang="lt-LT" sz="1400" i="1" dirty="0">
              <a:effectLst/>
            </a:endParaRPr>
          </a:p>
          <a:p>
            <a:pPr algn="just" rtl="0">
              <a:spcBef>
                <a:spcPts val="0"/>
              </a:spcBef>
              <a:spcAft>
                <a:spcPts val="0"/>
              </a:spcAft>
            </a:pPr>
            <a:r>
              <a:rPr lang="lt-LT" sz="1400" i="1" strike="noStrike" dirty="0">
                <a:solidFill>
                  <a:srgbClr val="000000"/>
                </a:solidFill>
                <a:effectLst/>
              </a:rPr>
              <a:t>37. Kokia buvo </a:t>
            </a:r>
            <a:r>
              <a:rPr lang="lt-LT" sz="1400" i="1" dirty="0">
                <a:solidFill>
                  <a:srgbClr val="000000"/>
                </a:solidFill>
                <a:effectLst/>
              </a:rPr>
              <a:t>VIDUTINĖ</a:t>
            </a:r>
            <a:r>
              <a:rPr lang="lt-LT" sz="1400" i="1" strike="noStrike" dirty="0">
                <a:solidFill>
                  <a:srgbClr val="000000"/>
                </a:solidFill>
                <a:effectLst/>
              </a:rPr>
              <a:t> finansinė išraiška kyšio (pinigų ar kitos naudos), duotos šioje institucijoje valstybės tarnyboje dirbančiam asmeniui? Jei davėte kyšį, pabandykite įvertinti jo vidutinę vertę eurais.</a:t>
            </a:r>
            <a:endParaRPr lang="lt-LT" sz="1400" i="1" dirty="0">
              <a:effectLst/>
            </a:endParaRPr>
          </a:p>
          <a:p>
            <a:pPr algn="just" rtl="0">
              <a:spcBef>
                <a:spcPts val="0"/>
              </a:spcBef>
              <a:spcAft>
                <a:spcPts val="600"/>
              </a:spcAft>
            </a:pPr>
            <a:r>
              <a:rPr lang="lt-LT" sz="1400" i="1" strike="noStrike" dirty="0">
                <a:solidFill>
                  <a:srgbClr val="000000"/>
                </a:solidFill>
                <a:effectLst/>
              </a:rPr>
              <a:t>38. Ar kyšio davimas padėjo Jums sutvarkyti reikalus, susijusius su šia procedūra?</a:t>
            </a:r>
            <a:r>
              <a:rPr lang="lt-LT" sz="1400" dirty="0"/>
              <a:t>	</a:t>
            </a:r>
          </a:p>
        </p:txBody>
      </p:sp>
      <p:graphicFrame>
        <p:nvGraphicFramePr>
          <p:cNvPr id="6" name="Lentelė 5">
            <a:extLst>
              <a:ext uri="{FF2B5EF4-FFF2-40B4-BE49-F238E27FC236}">
                <a16:creationId xmlns:a16="http://schemas.microsoft.com/office/drawing/2014/main" id="{40DCCBFB-3B7D-50C7-2683-C13ACBB27027}"/>
              </a:ext>
            </a:extLst>
          </p:cNvPr>
          <p:cNvGraphicFramePr>
            <a:graphicFrameLocks noGrp="1"/>
          </p:cNvGraphicFramePr>
          <p:nvPr>
            <p:extLst>
              <p:ext uri="{D42A27DB-BD31-4B8C-83A1-F6EECF244321}">
                <p14:modId xmlns:p14="http://schemas.microsoft.com/office/powerpoint/2010/main" val="910292619"/>
              </p:ext>
            </p:extLst>
          </p:nvPr>
        </p:nvGraphicFramePr>
        <p:xfrm>
          <a:off x="930231" y="1026241"/>
          <a:ext cx="10481205" cy="3329007"/>
        </p:xfrm>
        <a:graphic>
          <a:graphicData uri="http://schemas.openxmlformats.org/drawingml/2006/table">
            <a:tbl>
              <a:tblPr>
                <a:tableStyleId>{5C22544A-7EE6-4342-B048-85BDC9FD1C3A}</a:tableStyleId>
              </a:tblPr>
              <a:tblGrid>
                <a:gridCol w="5691793">
                  <a:extLst>
                    <a:ext uri="{9D8B030D-6E8A-4147-A177-3AD203B41FA5}">
                      <a16:colId xmlns:a16="http://schemas.microsoft.com/office/drawing/2014/main" val="1751208716"/>
                    </a:ext>
                  </a:extLst>
                </a:gridCol>
                <a:gridCol w="1460090">
                  <a:extLst>
                    <a:ext uri="{9D8B030D-6E8A-4147-A177-3AD203B41FA5}">
                      <a16:colId xmlns:a16="http://schemas.microsoft.com/office/drawing/2014/main" val="1502157336"/>
                    </a:ext>
                  </a:extLst>
                </a:gridCol>
                <a:gridCol w="1297858">
                  <a:extLst>
                    <a:ext uri="{9D8B030D-6E8A-4147-A177-3AD203B41FA5}">
                      <a16:colId xmlns:a16="http://schemas.microsoft.com/office/drawing/2014/main" val="467716050"/>
                    </a:ext>
                  </a:extLst>
                </a:gridCol>
                <a:gridCol w="1002891">
                  <a:extLst>
                    <a:ext uri="{9D8B030D-6E8A-4147-A177-3AD203B41FA5}">
                      <a16:colId xmlns:a16="http://schemas.microsoft.com/office/drawing/2014/main" val="2204601208"/>
                    </a:ext>
                  </a:extLst>
                </a:gridCol>
                <a:gridCol w="1028573">
                  <a:extLst>
                    <a:ext uri="{9D8B030D-6E8A-4147-A177-3AD203B41FA5}">
                      <a16:colId xmlns:a16="http://schemas.microsoft.com/office/drawing/2014/main" val="2921252098"/>
                    </a:ext>
                  </a:extLst>
                </a:gridCol>
              </a:tblGrid>
              <a:tr h="431327">
                <a:tc>
                  <a:txBody>
                    <a:bodyPr/>
                    <a:lstStyle/>
                    <a:p>
                      <a:pPr algn="l" rtl="0" fontAlgn="ctr"/>
                      <a:r>
                        <a:rPr lang="lt-LT" sz="1600" b="1" i="0" u="none" strike="noStrike" dirty="0">
                          <a:solidFill>
                            <a:srgbClr val="000000"/>
                          </a:solidFill>
                          <a:effectLst/>
                          <a:latin typeface="+mn-lt"/>
                        </a:rPr>
                        <a:t>Nurodytos procedūros, kuriomis naudojosi </a:t>
                      </a:r>
                      <a:r>
                        <a:rPr lang="en-US" sz="1600" b="1" i="0" u="none" strike="noStrike" dirty="0">
                          <a:solidFill>
                            <a:srgbClr val="000000"/>
                          </a:solidFill>
                          <a:effectLst/>
                          <a:latin typeface="+mn-lt"/>
                        </a:rPr>
                        <a:t>30-99 </a:t>
                      </a:r>
                      <a:r>
                        <a:rPr lang="lt-LT" sz="1600" b="1" i="0" u="none" strike="noStrike" dirty="0">
                          <a:solidFill>
                            <a:srgbClr val="000000"/>
                          </a:solidFill>
                          <a:effectLst/>
                          <a:latin typeface="+mn-lt"/>
                        </a:rPr>
                        <a:t>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13566157"/>
                  </a:ext>
                </a:extLst>
              </a:tr>
              <a:tr h="431327">
                <a:tc>
                  <a:txBody>
                    <a:bodyPr/>
                    <a:lstStyle/>
                    <a:p>
                      <a:pPr algn="l" rtl="0" fontAlgn="ctr"/>
                      <a:r>
                        <a:rPr lang="lt-LT" sz="1600" b="0" i="0" u="none" strike="noStrike" dirty="0">
                          <a:solidFill>
                            <a:srgbClr val="000000"/>
                          </a:solidFill>
                          <a:effectLst/>
                          <a:latin typeface="+mn-lt"/>
                        </a:rPr>
                        <a:t>Administracinių teisės pažeidimų nagrinėjimas (N=41)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8563498"/>
                  </a:ext>
                </a:extLst>
              </a:tr>
              <a:tr h="431327">
                <a:tc>
                  <a:txBody>
                    <a:bodyPr/>
                    <a:lstStyle/>
                    <a:p>
                      <a:pPr algn="l" rtl="0" fontAlgn="ctr"/>
                      <a:r>
                        <a:rPr lang="pt-BR" sz="1600" b="0" i="0" u="none" strike="noStrike">
                          <a:solidFill>
                            <a:srgbClr val="000000"/>
                          </a:solidFill>
                          <a:effectLst/>
                          <a:latin typeface="+mn-lt"/>
                        </a:rPr>
                        <a:t>Aplinkos apsaugos priežiūra (N=43)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95235852"/>
                  </a:ext>
                </a:extLst>
              </a:tr>
              <a:tr h="431327">
                <a:tc>
                  <a:txBody>
                    <a:bodyPr/>
                    <a:lstStyle/>
                    <a:p>
                      <a:pPr algn="l" rtl="0" fontAlgn="ctr"/>
                      <a:r>
                        <a:rPr lang="pt-BR" sz="1600" b="0" i="0" u="none" strike="noStrike" dirty="0">
                          <a:solidFill>
                            <a:srgbClr val="000000"/>
                          </a:solidFill>
                          <a:effectLst/>
                          <a:latin typeface="+mn-lt"/>
                        </a:rPr>
                        <a:t>Darbo sąlygų aplinkos tikrinimas (N=82)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01866847"/>
                  </a:ext>
                </a:extLst>
              </a:tr>
              <a:tr h="431327">
                <a:tc>
                  <a:txBody>
                    <a:bodyPr/>
                    <a:lstStyle/>
                    <a:p>
                      <a:pPr algn="l" rtl="0" fontAlgn="ctr"/>
                      <a:r>
                        <a:rPr lang="lt-LT" sz="1600" b="0" i="0" u="none" strike="noStrike" dirty="0">
                          <a:solidFill>
                            <a:srgbClr val="000000"/>
                          </a:solidFill>
                          <a:effectLst/>
                          <a:latin typeface="+mn-lt"/>
                        </a:rPr>
                        <a:t>Įdarbinimas į privatų sektorių (N=68)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52698630"/>
                  </a:ext>
                </a:extLst>
              </a:tr>
              <a:tr h="431327">
                <a:tc>
                  <a:txBody>
                    <a:bodyPr/>
                    <a:lstStyle/>
                    <a:p>
                      <a:pPr algn="l" rtl="0" fontAlgn="ctr"/>
                      <a:r>
                        <a:rPr lang="pt-BR" sz="1600" b="0" i="0" u="none" strike="noStrike" dirty="0">
                          <a:solidFill>
                            <a:srgbClr val="000000"/>
                          </a:solidFill>
                          <a:effectLst/>
                          <a:latin typeface="+mn-lt"/>
                        </a:rPr>
                        <a:t>Įstatymų priėmimas/ pakeitimas (N=33)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07082230"/>
                  </a:ext>
                </a:extLst>
              </a:tr>
              <a:tr h="431327">
                <a:tc>
                  <a:txBody>
                    <a:bodyPr/>
                    <a:lstStyle/>
                    <a:p>
                      <a:pPr algn="l" rtl="0" fontAlgn="ctr"/>
                      <a:r>
                        <a:rPr lang="pt-BR" sz="1600" b="0" i="0" u="none" strike="noStrike" dirty="0">
                          <a:solidFill>
                            <a:srgbClr val="000000"/>
                          </a:solidFill>
                          <a:effectLst/>
                          <a:latin typeface="+mn-lt"/>
                        </a:rPr>
                        <a:t>Muitinės formalumų tvarkymas (N=85)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3274602"/>
                  </a:ext>
                </a:extLst>
              </a:tr>
            </a:tbl>
          </a:graphicData>
        </a:graphic>
      </p:graphicFrame>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procedūros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772995802"/>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404214" y="4219818"/>
            <a:ext cx="11533238" cy="1892826"/>
          </a:xfrm>
          <a:prstGeom prst="rect">
            <a:avLst/>
          </a:prstGeom>
          <a:noFill/>
        </p:spPr>
        <p:txBody>
          <a:bodyPr wrap="square" rtlCol="0">
            <a:spAutoFit/>
          </a:bodyPr>
          <a:lstStyle/>
          <a:p>
            <a:pPr algn="just" rtl="0">
              <a:spcBef>
                <a:spcPts val="0"/>
              </a:spcBef>
              <a:spcAft>
                <a:spcPts val="0"/>
              </a:spcAft>
            </a:pPr>
            <a:r>
              <a:rPr lang="lt-LT" sz="1400" i="1" strike="noStrike" dirty="0">
                <a:solidFill>
                  <a:srgbClr val="000000"/>
                </a:solidFill>
                <a:effectLst/>
              </a:rPr>
              <a:t>34. Ar tvarkant reikalus, susijusius su šia procedūra, pasinaudojote pažintimis, norėdamas, kad paslaugos Jūsų įmonei būtų suteiktos kokybiškiau ir (arba) greičiau?</a:t>
            </a:r>
            <a:endParaRPr lang="lt-LT" sz="1400" i="1" dirty="0">
              <a:effectLst/>
            </a:endParaRPr>
          </a:p>
          <a:p>
            <a:pPr algn="just" rtl="0">
              <a:spcBef>
                <a:spcPts val="0"/>
              </a:spcBef>
              <a:spcAft>
                <a:spcPts val="0"/>
              </a:spcAft>
            </a:pPr>
            <a:r>
              <a:rPr lang="lt-LT" sz="1400" i="1" strike="noStrike" dirty="0">
                <a:solidFill>
                  <a:srgbClr val="000000"/>
                </a:solidFill>
                <a:effectLst/>
              </a:rPr>
              <a:t>35. Ar tvarkant reikalus, susijusius su šia procedūra, valstybės tarnautojai ar darbuotojai leido Jums ar Jūsų darbuotojams suprasti, kad norėtų gauti kyšį (pinigų ar kitos naudos) arba to tikėjosi?</a:t>
            </a:r>
            <a:endParaRPr lang="lt-LT" sz="1400" i="1" dirty="0">
              <a:effectLst/>
            </a:endParaRPr>
          </a:p>
          <a:p>
            <a:pPr algn="just" rtl="0">
              <a:spcBef>
                <a:spcPts val="0"/>
              </a:spcBef>
              <a:spcAft>
                <a:spcPts val="600"/>
              </a:spcAft>
            </a:pPr>
            <a:r>
              <a:rPr lang="lt-LT" sz="1400" i="1" strike="noStrike" dirty="0">
                <a:solidFill>
                  <a:srgbClr val="000000"/>
                </a:solidFill>
                <a:effectLst/>
              </a:rPr>
              <a:t>36. Ar tvarkydami reikalus, susijusius su šia procedūra, davėte valstybės tarnyboje dirbančiam asmeniui kyšį (pinigų ar kitos naudos)?</a:t>
            </a:r>
            <a:endParaRPr lang="lt-LT" sz="1400" i="1" dirty="0">
              <a:effectLst/>
            </a:endParaRPr>
          </a:p>
          <a:p>
            <a:pPr algn="just" rtl="0">
              <a:spcBef>
                <a:spcPts val="0"/>
              </a:spcBef>
              <a:spcAft>
                <a:spcPts val="0"/>
              </a:spcAft>
            </a:pPr>
            <a:r>
              <a:rPr lang="lt-LT" sz="1400" i="1" strike="noStrike" dirty="0">
                <a:solidFill>
                  <a:srgbClr val="000000"/>
                </a:solidFill>
                <a:effectLst/>
              </a:rPr>
              <a:t>37. Kokia buvo </a:t>
            </a:r>
            <a:r>
              <a:rPr lang="lt-LT" sz="1400" i="1" dirty="0">
                <a:solidFill>
                  <a:srgbClr val="000000"/>
                </a:solidFill>
                <a:effectLst/>
              </a:rPr>
              <a:t>VIDUTINĖ</a:t>
            </a:r>
            <a:r>
              <a:rPr lang="lt-LT" sz="1400" i="1" strike="noStrike" dirty="0">
                <a:solidFill>
                  <a:srgbClr val="000000"/>
                </a:solidFill>
                <a:effectLst/>
              </a:rPr>
              <a:t> finansinė išraiška kyšio (pinigų ar kitos naudos), duotos šioje institucijoje valstybės tarnyboje dirbančiam asmeniui? Jei davėte kyšį, pabandykite įvertinti jo vidutinę vertę eurais.</a:t>
            </a:r>
            <a:endParaRPr lang="lt-LT" sz="1400" i="1" dirty="0">
              <a:effectLst/>
            </a:endParaRPr>
          </a:p>
          <a:p>
            <a:pPr algn="just" rtl="0">
              <a:spcBef>
                <a:spcPts val="0"/>
              </a:spcBef>
              <a:spcAft>
                <a:spcPts val="600"/>
              </a:spcAft>
            </a:pPr>
            <a:r>
              <a:rPr lang="lt-LT" sz="1400" i="1" strike="noStrike" dirty="0">
                <a:solidFill>
                  <a:srgbClr val="000000"/>
                </a:solidFill>
                <a:effectLst/>
              </a:rPr>
              <a:t>38. Ar kyšio davimas padėjo Jums sutvarkyti reikalus, susijusius su šia procedūra?</a:t>
            </a:r>
            <a:r>
              <a:rPr lang="lt-LT" sz="1400" dirty="0"/>
              <a:t>	</a:t>
            </a:r>
          </a:p>
        </p:txBody>
      </p:sp>
      <p:graphicFrame>
        <p:nvGraphicFramePr>
          <p:cNvPr id="6" name="Lentelė 5">
            <a:extLst>
              <a:ext uri="{FF2B5EF4-FFF2-40B4-BE49-F238E27FC236}">
                <a16:creationId xmlns:a16="http://schemas.microsoft.com/office/drawing/2014/main" id="{40DCCBFB-3B7D-50C7-2683-C13ACBB27027}"/>
              </a:ext>
            </a:extLst>
          </p:cNvPr>
          <p:cNvGraphicFramePr>
            <a:graphicFrameLocks noGrp="1"/>
          </p:cNvGraphicFramePr>
          <p:nvPr>
            <p:extLst>
              <p:ext uri="{D42A27DB-BD31-4B8C-83A1-F6EECF244321}">
                <p14:modId xmlns:p14="http://schemas.microsoft.com/office/powerpoint/2010/main" val="416988486"/>
              </p:ext>
            </p:extLst>
          </p:nvPr>
        </p:nvGraphicFramePr>
        <p:xfrm>
          <a:off x="930231" y="1026241"/>
          <a:ext cx="10481205" cy="2963558"/>
        </p:xfrm>
        <a:graphic>
          <a:graphicData uri="http://schemas.openxmlformats.org/drawingml/2006/table">
            <a:tbl>
              <a:tblPr>
                <a:tableStyleId>{5C22544A-7EE6-4342-B048-85BDC9FD1C3A}</a:tableStyleId>
              </a:tblPr>
              <a:tblGrid>
                <a:gridCol w="5691793">
                  <a:extLst>
                    <a:ext uri="{9D8B030D-6E8A-4147-A177-3AD203B41FA5}">
                      <a16:colId xmlns:a16="http://schemas.microsoft.com/office/drawing/2014/main" val="1751208716"/>
                    </a:ext>
                  </a:extLst>
                </a:gridCol>
                <a:gridCol w="1460090">
                  <a:extLst>
                    <a:ext uri="{9D8B030D-6E8A-4147-A177-3AD203B41FA5}">
                      <a16:colId xmlns:a16="http://schemas.microsoft.com/office/drawing/2014/main" val="1502157336"/>
                    </a:ext>
                  </a:extLst>
                </a:gridCol>
                <a:gridCol w="1297858">
                  <a:extLst>
                    <a:ext uri="{9D8B030D-6E8A-4147-A177-3AD203B41FA5}">
                      <a16:colId xmlns:a16="http://schemas.microsoft.com/office/drawing/2014/main" val="467716050"/>
                    </a:ext>
                  </a:extLst>
                </a:gridCol>
                <a:gridCol w="1002891">
                  <a:extLst>
                    <a:ext uri="{9D8B030D-6E8A-4147-A177-3AD203B41FA5}">
                      <a16:colId xmlns:a16="http://schemas.microsoft.com/office/drawing/2014/main" val="2204601208"/>
                    </a:ext>
                  </a:extLst>
                </a:gridCol>
                <a:gridCol w="1028573">
                  <a:extLst>
                    <a:ext uri="{9D8B030D-6E8A-4147-A177-3AD203B41FA5}">
                      <a16:colId xmlns:a16="http://schemas.microsoft.com/office/drawing/2014/main" val="2921252098"/>
                    </a:ext>
                  </a:extLst>
                </a:gridCol>
              </a:tblGrid>
              <a:tr h="431327">
                <a:tc>
                  <a:txBody>
                    <a:bodyPr/>
                    <a:lstStyle/>
                    <a:p>
                      <a:pPr algn="l" rtl="0" fontAlgn="ctr"/>
                      <a:r>
                        <a:rPr lang="lt-LT" sz="1600" b="1" i="0" u="none" strike="noStrike" dirty="0">
                          <a:solidFill>
                            <a:srgbClr val="000000"/>
                          </a:solidFill>
                          <a:effectLst/>
                          <a:latin typeface="+mn-lt"/>
                        </a:rPr>
                        <a:t>Nurodytos procedūros, kuriomis naudojosi </a:t>
                      </a:r>
                      <a:r>
                        <a:rPr lang="en-US" sz="1600" b="1" i="0" u="none" strike="noStrike" dirty="0">
                          <a:solidFill>
                            <a:srgbClr val="000000"/>
                          </a:solidFill>
                          <a:effectLst/>
                          <a:latin typeface="+mn-lt"/>
                        </a:rPr>
                        <a:t>30-99 </a:t>
                      </a:r>
                      <a:r>
                        <a:rPr lang="lt-LT" sz="1600" b="1" i="0" u="none" strike="noStrike" dirty="0">
                          <a:solidFill>
                            <a:srgbClr val="000000"/>
                          </a:solidFill>
                          <a:effectLst/>
                          <a:latin typeface="+mn-lt"/>
                        </a:rPr>
                        <a:t>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13566157"/>
                  </a:ext>
                </a:extLst>
              </a:tr>
              <a:tr h="431327">
                <a:tc>
                  <a:txBody>
                    <a:bodyPr/>
                    <a:lstStyle/>
                    <a:p>
                      <a:pPr algn="l" rtl="0" fontAlgn="ctr"/>
                      <a:r>
                        <a:rPr lang="pt-BR" sz="1600" b="0" i="0" u="none" strike="noStrike" dirty="0">
                          <a:solidFill>
                            <a:srgbClr val="000000"/>
                          </a:solidFill>
                          <a:effectLst/>
                          <a:latin typeface="+mn-lt"/>
                        </a:rPr>
                        <a:t>Investicijų iš ES fondų gavimas (N=43)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,0</a:t>
                      </a:r>
                      <a:r>
                        <a:rPr lang="lt-LT" sz="1600" b="0" i="0" u="none" strike="noStrike" dirty="0">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8563498"/>
                  </a:ext>
                </a:extLst>
              </a:tr>
              <a:tr h="431327">
                <a:tc>
                  <a:txBody>
                    <a:bodyPr/>
                    <a:lstStyle/>
                    <a:p>
                      <a:pPr algn="l" rtl="0" fontAlgn="ctr"/>
                      <a:r>
                        <a:rPr lang="pt-BR" sz="1600" b="0" i="0" u="none" strike="noStrike" dirty="0">
                          <a:solidFill>
                            <a:srgbClr val="000000"/>
                          </a:solidFill>
                          <a:effectLst/>
                          <a:latin typeface="+mn-lt"/>
                        </a:rPr>
                        <a:t>Paramos iš pagalbos verslui fondų gavimas (N=71)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95235852"/>
                  </a:ext>
                </a:extLst>
              </a:tr>
              <a:tr h="431327">
                <a:tc>
                  <a:txBody>
                    <a:bodyPr/>
                    <a:lstStyle/>
                    <a:p>
                      <a:pPr algn="l" rtl="0" fontAlgn="ctr"/>
                      <a:r>
                        <a:rPr lang="lt-LT" sz="1600" b="0" i="0" u="none" strike="noStrike" dirty="0">
                          <a:solidFill>
                            <a:srgbClr val="000000"/>
                          </a:solidFill>
                          <a:effectLst/>
                          <a:latin typeface="+mn-lt"/>
                        </a:rPr>
                        <a:t>Procedūros, susijusios su statybų užbaigimu ir statinio pridavimu (N=45)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01866847"/>
                  </a:ext>
                </a:extLst>
              </a:tr>
              <a:tr h="431327">
                <a:tc>
                  <a:txBody>
                    <a:bodyPr/>
                    <a:lstStyle/>
                    <a:p>
                      <a:pPr algn="l" rtl="0" fontAlgn="ctr"/>
                      <a:r>
                        <a:rPr lang="pt-BR" sz="1600" b="0" i="0" u="none" strike="noStrike" dirty="0">
                          <a:solidFill>
                            <a:srgbClr val="000000"/>
                          </a:solidFill>
                          <a:effectLst/>
                          <a:latin typeface="+mn-lt"/>
                        </a:rPr>
                        <a:t>Verslo liudijimų išdavimas (N=62)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52698630"/>
                  </a:ext>
                </a:extLst>
              </a:tr>
              <a:tr h="431327">
                <a:tc>
                  <a:txBody>
                    <a:bodyPr/>
                    <a:lstStyle/>
                    <a:p>
                      <a:pPr algn="l" rtl="0" fontAlgn="ctr"/>
                      <a:r>
                        <a:rPr lang="lt-LT" sz="1600" b="0" i="0" u="none" strike="noStrike" dirty="0">
                          <a:solidFill>
                            <a:srgbClr val="000000"/>
                          </a:solidFill>
                          <a:effectLst/>
                          <a:latin typeface="+mn-lt"/>
                        </a:rPr>
                        <a:t>Viešųjų pirkimų konkursų laimėjimas (N=69)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07082230"/>
                  </a:ext>
                </a:extLst>
              </a:tr>
            </a:tbl>
          </a:graphicData>
        </a:graphic>
      </p:graphicFrame>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procedūros</a:t>
            </a:r>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05107538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22433"/>
            <a:ext cx="12192000" cy="7063313"/>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8" name="TextBox 8">
            <a:extLst>
              <a:ext uri="{FF2B5EF4-FFF2-40B4-BE49-F238E27FC236}">
                <a16:creationId xmlns:a16="http://schemas.microsoft.com/office/drawing/2014/main" id="{4F315DA3-7DC5-1DA9-B5EF-35E7A3450DDA}"/>
              </a:ext>
            </a:extLst>
          </p:cNvPr>
          <p:cNvSpPr txBox="1"/>
          <p:nvPr/>
        </p:nvSpPr>
        <p:spPr>
          <a:xfrm>
            <a:off x="0" y="6407573"/>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2AA550AD-FEE3-A7AD-6D28-466434496BB5}"/>
              </a:ext>
            </a:extLst>
          </p:cNvPr>
          <p:cNvGraphicFramePr>
            <a:graphicFrameLocks/>
          </p:cNvGraphicFramePr>
          <p:nvPr>
            <p:extLst>
              <p:ext uri="{D42A27DB-BD31-4B8C-83A1-F6EECF244321}">
                <p14:modId xmlns:p14="http://schemas.microsoft.com/office/powerpoint/2010/main" val="715370162"/>
              </p:ext>
            </p:extLst>
          </p:nvPr>
        </p:nvGraphicFramePr>
        <p:xfrm>
          <a:off x="6236137" y="3657799"/>
          <a:ext cx="5429897" cy="30032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Diagrama 11">
            <a:extLst>
              <a:ext uri="{FF2B5EF4-FFF2-40B4-BE49-F238E27FC236}">
                <a16:creationId xmlns:a16="http://schemas.microsoft.com/office/drawing/2014/main" id="{F41452CF-450B-03A5-01CA-4A6E831B1E6A}"/>
              </a:ext>
            </a:extLst>
          </p:cNvPr>
          <p:cNvGraphicFramePr>
            <a:graphicFrameLocks/>
          </p:cNvGraphicFramePr>
          <p:nvPr>
            <p:extLst>
              <p:ext uri="{D42A27DB-BD31-4B8C-83A1-F6EECF244321}">
                <p14:modId xmlns:p14="http://schemas.microsoft.com/office/powerpoint/2010/main" val="3478603650"/>
              </p:ext>
            </p:extLst>
          </p:nvPr>
        </p:nvGraphicFramePr>
        <p:xfrm>
          <a:off x="428554" y="3527662"/>
          <a:ext cx="5953432" cy="3263536"/>
        </p:xfrm>
        <a:graphic>
          <a:graphicData uri="http://schemas.openxmlformats.org/drawingml/2006/chart">
            <c:chart xmlns:c="http://schemas.openxmlformats.org/drawingml/2006/chart" xmlns:r="http://schemas.openxmlformats.org/officeDocument/2006/relationships" r:id="rId5"/>
          </a:graphicData>
        </a:graphic>
      </p:graphicFrame>
      <p:sp>
        <p:nvSpPr>
          <p:cNvPr id="15" name="Rectangle 2">
            <a:extLst>
              <a:ext uri="{FF2B5EF4-FFF2-40B4-BE49-F238E27FC236}">
                <a16:creationId xmlns:a16="http://schemas.microsoft.com/office/drawing/2014/main" id="{3421F7AC-AD3A-4506-8348-AED211A3B7BB}"/>
              </a:ext>
            </a:extLst>
          </p:cNvPr>
          <p:cNvSpPr txBox="1">
            <a:spLocks noChangeArrowheads="1"/>
          </p:cNvSpPr>
          <p:nvPr/>
        </p:nvSpPr>
        <p:spPr>
          <a:xfrm>
            <a:off x="2720622" y="165464"/>
            <a:ext cx="7426268" cy="4109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lt-LT" altLang="lt-LT" sz="1800" b="1" dirty="0">
                <a:latin typeface="+mn-lt"/>
              </a:rPr>
              <a:t>Aktualiausios Lietuvos problemos: tikslinių grupių atsakymų palyginimas</a:t>
            </a:r>
          </a:p>
        </p:txBody>
      </p:sp>
      <p:graphicFrame>
        <p:nvGraphicFramePr>
          <p:cNvPr id="10" name="Diagrama 9">
            <a:extLst>
              <a:ext uri="{FF2B5EF4-FFF2-40B4-BE49-F238E27FC236}">
                <a16:creationId xmlns:a16="http://schemas.microsoft.com/office/drawing/2014/main" id="{55E1CE26-9704-91CE-4F3D-A807F1D10D99}"/>
              </a:ext>
            </a:extLst>
          </p:cNvPr>
          <p:cNvGraphicFramePr>
            <a:graphicFrameLocks/>
          </p:cNvGraphicFramePr>
          <p:nvPr>
            <p:extLst>
              <p:ext uri="{D42A27DB-BD31-4B8C-83A1-F6EECF244321}">
                <p14:modId xmlns:p14="http://schemas.microsoft.com/office/powerpoint/2010/main" val="1997149189"/>
              </p:ext>
            </p:extLst>
          </p:nvPr>
        </p:nvGraphicFramePr>
        <p:xfrm>
          <a:off x="1065051" y="485340"/>
          <a:ext cx="9781625" cy="326353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65972943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885990" y="1542679"/>
            <a:ext cx="10864660" cy="1931298"/>
          </a:xfrm>
          <a:prstGeom prst="rect">
            <a:avLst/>
          </a:prstGeom>
          <a:noFill/>
        </p:spPr>
        <p:txBody>
          <a:bodyPr wrap="square" rtlCol="0">
            <a:spAutoFit/>
          </a:bodyPr>
          <a:lstStyle/>
          <a:p>
            <a:pPr marL="285750" marR="0" indent="-285750" algn="just" rtl="0" eaLnBrk="1" fontAlgn="base" latinLnBrk="0" hangingPunct="1">
              <a:spcBef>
                <a:spcPts val="288"/>
              </a:spcBef>
              <a:spcAft>
                <a:spcPts val="0"/>
              </a:spcAft>
              <a:buBlip>
                <a:blip r:embed="rId3"/>
              </a:buBlip>
            </a:pPr>
            <a:r>
              <a:rPr lang="lt-LT" sz="1600" dirty="0"/>
              <a:t>2023 m. nebuvo nei vienos procedūros, kuria naudojosi įmonių vadovai (ne mažiau N=100), kur kyšio prievartavimo ar davimo indeksai būtų bent kiek žymesni (viršytų 0,1).</a:t>
            </a:r>
          </a:p>
          <a:p>
            <a:pPr marL="285750" marR="0" indent="-285750" algn="just" rtl="0" eaLnBrk="1" fontAlgn="base" latinLnBrk="0" hangingPunct="1">
              <a:spcBef>
                <a:spcPts val="288"/>
              </a:spcBef>
              <a:spcAft>
                <a:spcPts val="0"/>
              </a:spcAft>
              <a:buBlip>
                <a:blip r:embed="rId3"/>
              </a:buBlip>
            </a:pPr>
            <a:endParaRPr lang="en-US" sz="1600" dirty="0"/>
          </a:p>
          <a:p>
            <a:pPr marL="285750" marR="0" indent="-285750" algn="just" rtl="0" eaLnBrk="1" fontAlgn="base" latinLnBrk="0" hangingPunct="1">
              <a:spcBef>
                <a:spcPts val="288"/>
              </a:spcBef>
              <a:spcAft>
                <a:spcPts val="0"/>
              </a:spcAft>
              <a:buBlip>
                <a:blip r:embed="rId3"/>
              </a:buBlip>
            </a:pPr>
            <a:r>
              <a:rPr lang="en-US" sz="1600" dirty="0" err="1"/>
              <a:t>Pasinaudojimo</a:t>
            </a:r>
            <a:r>
              <a:rPr lang="en-US" sz="1600" dirty="0"/>
              <a:t> </a:t>
            </a:r>
            <a:r>
              <a:rPr lang="lt-LT" sz="1600" dirty="0"/>
              <a:t>pažintimis indeksai užfiksuoti priešgaisrinės saugos reikalavimų laikymosi tikrinime (0,0</a:t>
            </a:r>
            <a:r>
              <a:rPr lang="en-US" sz="1600" dirty="0"/>
              <a:t>1</a:t>
            </a:r>
            <a:r>
              <a:rPr lang="lt-LT" sz="1600" dirty="0"/>
              <a:t>) ir </a:t>
            </a:r>
            <a:r>
              <a:rPr lang="en-US" sz="1600" dirty="0"/>
              <a:t>l</a:t>
            </a:r>
            <a:r>
              <a:rPr lang="lt-LT" sz="1600" dirty="0" err="1"/>
              <a:t>icencijų</a:t>
            </a:r>
            <a:r>
              <a:rPr lang="lt-LT" sz="1600" dirty="0"/>
              <a:t> ir leidimų išdavimo verslo veiklai vykdyti savivaldybėse (0</a:t>
            </a:r>
            <a:r>
              <a:rPr lang="en-US" sz="1600" dirty="0"/>
              <a:t>,</a:t>
            </a:r>
            <a:r>
              <a:rPr lang="lt-LT" sz="1600" dirty="0"/>
              <a:t>02).</a:t>
            </a:r>
          </a:p>
          <a:p>
            <a:pPr marL="285750" marR="0" indent="-285750" algn="just" rtl="0" eaLnBrk="1" fontAlgn="base" latinLnBrk="0" hangingPunct="1">
              <a:spcBef>
                <a:spcPts val="288"/>
              </a:spcBef>
              <a:spcAft>
                <a:spcPts val="0"/>
              </a:spcAft>
              <a:buBlip>
                <a:blip r:embed="rId3"/>
              </a:buBlip>
            </a:pPr>
            <a:endParaRPr lang="lt-LT" sz="1600" dirty="0"/>
          </a:p>
          <a:p>
            <a:pPr marL="285750" indent="-285750" algn="l" rtl="0" eaLnBrk="1" fontAlgn="b" latinLnBrk="0" hangingPunct="1">
              <a:spcBef>
                <a:spcPts val="0"/>
              </a:spcBef>
              <a:spcAft>
                <a:spcPts val="0"/>
              </a:spcAft>
              <a:buBlip>
                <a:blip r:embed="rId3"/>
              </a:buBlip>
            </a:pPr>
            <a:endParaRPr lang="lt-LT" sz="1600" b="0" i="0" u="none" strike="noStrike" dirty="0">
              <a:solidFill>
                <a:srgbClr val="000000"/>
              </a:solidFill>
              <a:effectLst/>
              <a:latin typeface="Calibri" panose="020F0502020204030204" pitchFamily="34" charset="0"/>
            </a:endParaRPr>
          </a:p>
        </p:txBody>
      </p:sp>
      <p:sp>
        <p:nvSpPr>
          <p:cNvPr id="13" name="TextBox 12">
            <a:extLst>
              <a:ext uri="{FF2B5EF4-FFF2-40B4-BE49-F238E27FC236}">
                <a16:creationId xmlns:a16="http://schemas.microsoft.com/office/drawing/2014/main" id="{B08E2DB6-804A-BF6D-B115-AF001462D6E5}"/>
              </a:ext>
            </a:extLst>
          </p:cNvPr>
          <p:cNvSpPr txBox="1"/>
          <p:nvPr/>
        </p:nvSpPr>
        <p:spPr>
          <a:xfrm>
            <a:off x="2016696" y="328455"/>
            <a:ext cx="8308281" cy="369332"/>
          </a:xfrm>
          <a:prstGeom prst="rect">
            <a:avLst/>
          </a:prstGeom>
          <a:noFill/>
        </p:spPr>
        <p:txBody>
          <a:bodyPr wrap="square">
            <a:spAutoFit/>
          </a:bodyPr>
          <a:lstStyle/>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sp>
        <p:nvSpPr>
          <p:cNvPr id="4" name="TextBox 3">
            <a:extLst>
              <a:ext uri="{FF2B5EF4-FFF2-40B4-BE49-F238E27FC236}">
                <a16:creationId xmlns:a16="http://schemas.microsoft.com/office/drawing/2014/main" id="{7F8E4AD6-4D90-1A37-4340-4313638EBF44}"/>
              </a:ext>
            </a:extLst>
          </p:cNvPr>
          <p:cNvSpPr txBox="1"/>
          <p:nvPr/>
        </p:nvSpPr>
        <p:spPr>
          <a:xfrm>
            <a:off x="0" y="6342664"/>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1931990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164269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Kyšininkavimo indeksai: </a:t>
            </a:r>
          </a:p>
          <a:p>
            <a:pPr algn="ctr">
              <a:lnSpc>
                <a:spcPts val="6720"/>
              </a:lnSpc>
            </a:pPr>
            <a:r>
              <a:rPr lang="lt-LT" sz="4800" spc="48" dirty="0">
                <a:solidFill>
                  <a:srgbClr val="302E2C"/>
                </a:solidFill>
                <a:latin typeface="Playfair Display Bold"/>
              </a:rPr>
              <a:t>valstybės tarnautojai</a:t>
            </a: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57715103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7853"/>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EAA37563-3CED-FF46-FE04-01ED5C2E474F}"/>
              </a:ext>
            </a:extLst>
          </p:cNvPr>
          <p:cNvSpPr txBox="1"/>
          <p:nvPr/>
        </p:nvSpPr>
        <p:spPr>
          <a:xfrm>
            <a:off x="4329113" y="396637"/>
            <a:ext cx="3048976" cy="369332"/>
          </a:xfrm>
          <a:prstGeom prst="rect">
            <a:avLst/>
          </a:prstGeom>
          <a:noFill/>
        </p:spPr>
        <p:txBody>
          <a:bodyPr wrap="none" rtlCol="0">
            <a:spAutoFit/>
          </a:bodyPr>
          <a:lstStyle/>
          <a:p>
            <a:r>
              <a:rPr lang="lt-LT" altLang="lt-LT" b="1" dirty="0"/>
              <a:t>Indeksų skaičiavimo metodika</a:t>
            </a:r>
            <a:endParaRPr lang="lt-LT" b="1" dirty="0"/>
          </a:p>
        </p:txBody>
      </p:sp>
      <p:sp>
        <p:nvSpPr>
          <p:cNvPr id="9" name="Text Box 5">
            <a:extLst>
              <a:ext uri="{FF2B5EF4-FFF2-40B4-BE49-F238E27FC236}">
                <a16:creationId xmlns:a16="http://schemas.microsoft.com/office/drawing/2014/main" id="{10BA00EF-F13F-BDB4-5958-B6A632394B7F}"/>
              </a:ext>
            </a:extLst>
          </p:cNvPr>
          <p:cNvSpPr txBox="1">
            <a:spLocks noChangeArrowheads="1"/>
          </p:cNvSpPr>
          <p:nvPr/>
        </p:nvSpPr>
        <p:spPr bwMode="auto">
          <a:xfrm>
            <a:off x="2100264" y="2276475"/>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Davimo indeksas</a:t>
            </a:r>
            <a:r>
              <a:rPr lang="lt-LT" altLang="lt-LT" sz="1800" dirty="0">
                <a:latin typeface="+mj-lt"/>
              </a:rPr>
              <a:t> skaičiuojamas pagal formulę:</a:t>
            </a:r>
            <a:endParaRPr lang="en-US" altLang="lt-LT" sz="1800" dirty="0">
              <a:latin typeface="+mj-lt"/>
            </a:endParaRPr>
          </a:p>
        </p:txBody>
      </p:sp>
      <p:sp>
        <p:nvSpPr>
          <p:cNvPr id="10" name="Text Box 6">
            <a:extLst>
              <a:ext uri="{FF2B5EF4-FFF2-40B4-BE49-F238E27FC236}">
                <a16:creationId xmlns:a16="http://schemas.microsoft.com/office/drawing/2014/main" id="{142F5D00-FE36-BB35-564A-C394925B8962}"/>
              </a:ext>
            </a:extLst>
          </p:cNvPr>
          <p:cNvSpPr txBox="1">
            <a:spLocks noChangeArrowheads="1"/>
          </p:cNvSpPr>
          <p:nvPr/>
        </p:nvSpPr>
        <p:spPr bwMode="auto">
          <a:xfrm>
            <a:off x="2244725" y="24765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d</a:t>
            </a:r>
            <a:r>
              <a:rPr lang="lt-LT" altLang="lt-LT" sz="1800" dirty="0">
                <a:latin typeface="+mj-lt"/>
              </a:rPr>
              <a:t>= </a:t>
            </a:r>
            <a:r>
              <a:rPr lang="lt-LT" altLang="lt-LT" sz="1800" dirty="0" err="1">
                <a:latin typeface="+mj-lt"/>
              </a:rPr>
              <a:t>S</a:t>
            </a:r>
            <a:r>
              <a:rPr lang="lt-LT" altLang="lt-LT" sz="1800" baseline="-25000" dirty="0" err="1">
                <a:latin typeface="+mj-lt"/>
              </a:rPr>
              <a:t>d</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2" name="Text Box 7">
            <a:extLst>
              <a:ext uri="{FF2B5EF4-FFF2-40B4-BE49-F238E27FC236}">
                <a16:creationId xmlns:a16="http://schemas.microsoft.com/office/drawing/2014/main" id="{EAC79CF6-C7E5-0427-AC7C-7B1C4E81B078}"/>
              </a:ext>
            </a:extLst>
          </p:cNvPr>
          <p:cNvSpPr txBox="1">
            <a:spLocks noChangeArrowheads="1"/>
          </p:cNvSpPr>
          <p:nvPr/>
        </p:nvSpPr>
        <p:spPr bwMode="auto">
          <a:xfrm>
            <a:off x="2244726" y="26955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d</a:t>
            </a:r>
            <a:r>
              <a:rPr lang="lt-LT" altLang="lt-LT" sz="1800" dirty="0">
                <a:latin typeface="+mj-lt"/>
              </a:rPr>
              <a:t> – procentas respondentų, teigiančių, kad jie buvo davę kyšį,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r>
              <a:rPr lang="en-US" altLang="lt-LT" sz="1800" dirty="0">
                <a:latin typeface="+mj-lt"/>
              </a:rPr>
              <a:t> </a:t>
            </a:r>
          </a:p>
        </p:txBody>
      </p:sp>
      <p:grpSp>
        <p:nvGrpSpPr>
          <p:cNvPr id="33" name="Grupė 32">
            <a:extLst>
              <a:ext uri="{FF2B5EF4-FFF2-40B4-BE49-F238E27FC236}">
                <a16:creationId xmlns:a16="http://schemas.microsoft.com/office/drawing/2014/main" id="{BC8323CB-FECC-811D-F42F-7F46D125806F}"/>
              </a:ext>
            </a:extLst>
          </p:cNvPr>
          <p:cNvGrpSpPr/>
          <p:nvPr/>
        </p:nvGrpSpPr>
        <p:grpSpPr>
          <a:xfrm>
            <a:off x="1846263" y="5026233"/>
            <a:ext cx="8496299" cy="1152744"/>
            <a:chOff x="1847851" y="4797425"/>
            <a:chExt cx="8496299" cy="1152744"/>
          </a:xfrm>
        </p:grpSpPr>
        <p:sp>
          <p:nvSpPr>
            <p:cNvPr id="15" name="Text Box 8">
              <a:extLst>
                <a:ext uri="{FF2B5EF4-FFF2-40B4-BE49-F238E27FC236}">
                  <a16:creationId xmlns:a16="http://schemas.microsoft.com/office/drawing/2014/main" id="{D6E1C199-4E23-0137-EB68-8F5BAE64A8CF}"/>
                </a:ext>
              </a:extLst>
            </p:cNvPr>
            <p:cNvSpPr txBox="1">
              <a:spLocks noChangeArrowheads="1"/>
            </p:cNvSpPr>
            <p:nvPr/>
          </p:nvSpPr>
          <p:spPr bwMode="auto">
            <a:xfrm>
              <a:off x="2135188" y="4797425"/>
              <a:ext cx="63373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Efektyvumo indeksas</a:t>
              </a:r>
              <a:r>
                <a:rPr lang="lt-LT" altLang="lt-LT" sz="1800" dirty="0">
                  <a:latin typeface="+mj-lt"/>
                </a:rPr>
                <a:t> skaičiuojamas pagal formulę:</a:t>
              </a:r>
              <a:endParaRPr lang="en-US" altLang="lt-LT" sz="1800" dirty="0">
                <a:latin typeface="+mj-lt"/>
              </a:endParaRPr>
            </a:p>
          </p:txBody>
        </p:sp>
        <p:sp>
          <p:nvSpPr>
            <p:cNvPr id="16" name="Text Box 9">
              <a:extLst>
                <a:ext uri="{FF2B5EF4-FFF2-40B4-BE49-F238E27FC236}">
                  <a16:creationId xmlns:a16="http://schemas.microsoft.com/office/drawing/2014/main" id="{5E1BDB49-A6A4-1BBC-7C09-91A0369A549B}"/>
                </a:ext>
              </a:extLst>
            </p:cNvPr>
            <p:cNvSpPr txBox="1">
              <a:spLocks noChangeArrowheads="1"/>
            </p:cNvSpPr>
            <p:nvPr/>
          </p:nvSpPr>
          <p:spPr bwMode="auto">
            <a:xfrm>
              <a:off x="1847851" y="5013325"/>
              <a:ext cx="49688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a:latin typeface="+mj-lt"/>
                </a:rPr>
                <a:t>I</a:t>
              </a:r>
              <a:r>
                <a:rPr lang="lt-LT" altLang="lt-LT" sz="1800" baseline="-25000">
                  <a:latin typeface="+mj-lt"/>
                </a:rPr>
                <a:t>e</a:t>
              </a:r>
              <a:r>
                <a:rPr lang="lt-LT" altLang="lt-LT" sz="1800">
                  <a:latin typeface="+mj-lt"/>
                </a:rPr>
                <a:t>= S</a:t>
              </a:r>
              <a:r>
                <a:rPr lang="lt-LT" altLang="lt-LT" sz="1800" baseline="-25000">
                  <a:latin typeface="+mj-lt"/>
                </a:rPr>
                <a:t>e</a:t>
              </a:r>
              <a:r>
                <a:rPr lang="lt-LT" altLang="lt-LT" sz="1800">
                  <a:latin typeface="+mj-lt"/>
                </a:rPr>
                <a:t>/S</a:t>
              </a:r>
              <a:r>
                <a:rPr lang="lt-LT" altLang="lt-LT" sz="1800" baseline="-25000">
                  <a:latin typeface="+mj-lt"/>
                </a:rPr>
                <a:t>d</a:t>
              </a:r>
              <a:r>
                <a:rPr lang="lt-LT" altLang="lt-LT" sz="1800">
                  <a:latin typeface="+mj-lt"/>
                </a:rPr>
                <a:t>, kur</a:t>
              </a:r>
              <a:r>
                <a:rPr lang="en-US" altLang="lt-LT" sz="1800">
                  <a:latin typeface="+mj-lt"/>
                </a:rPr>
                <a:t> </a:t>
              </a:r>
            </a:p>
          </p:txBody>
        </p:sp>
        <p:sp>
          <p:nvSpPr>
            <p:cNvPr id="17" name="Text Box 10">
              <a:extLst>
                <a:ext uri="{FF2B5EF4-FFF2-40B4-BE49-F238E27FC236}">
                  <a16:creationId xmlns:a16="http://schemas.microsoft.com/office/drawing/2014/main" id="{284F26E2-7554-1A75-18F6-2D50CF8F9FD3}"/>
                </a:ext>
              </a:extLst>
            </p:cNvPr>
            <p:cNvSpPr txBox="1">
              <a:spLocks noChangeArrowheads="1"/>
            </p:cNvSpPr>
            <p:nvPr/>
          </p:nvSpPr>
          <p:spPr bwMode="auto">
            <a:xfrm>
              <a:off x="2351088" y="5303838"/>
              <a:ext cx="79930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e</a:t>
              </a:r>
              <a:r>
                <a:rPr lang="lt-LT" altLang="lt-LT" sz="1800">
                  <a:latin typeface="+mj-lt"/>
                </a:rPr>
                <a:t> – procentas respondentų, teigiančių, kad kyšiai jiems padėjo,</a:t>
              </a:r>
            </a:p>
            <a:p>
              <a:pPr eaLnBrk="1" hangingPunct="1">
                <a:spcBef>
                  <a:spcPct val="0"/>
                </a:spcBef>
                <a:buFontTx/>
                <a:buNone/>
              </a:pPr>
              <a:r>
                <a:rPr lang="lt-LT" altLang="lt-LT" sz="1800">
                  <a:latin typeface="+mj-lt"/>
                </a:rPr>
                <a:t>S</a:t>
              </a:r>
              <a:r>
                <a:rPr lang="lt-LT" altLang="lt-LT" sz="1800" baseline="-25000">
                  <a:latin typeface="+mj-lt"/>
                </a:rPr>
                <a:t>d</a:t>
              </a:r>
              <a:r>
                <a:rPr lang="lt-LT" altLang="lt-LT" sz="1800">
                  <a:latin typeface="+mj-lt"/>
                </a:rPr>
                <a:t> – procentas respondentų, teigiančių, kad buvo davę kyšį</a:t>
              </a:r>
              <a:r>
                <a:rPr lang="en-US" altLang="lt-LT" sz="1800">
                  <a:latin typeface="+mj-lt"/>
                </a:rPr>
                <a:t>.</a:t>
              </a:r>
            </a:p>
          </p:txBody>
        </p:sp>
      </p:grpSp>
      <p:sp>
        <p:nvSpPr>
          <p:cNvPr id="18" name="Text Box 12">
            <a:extLst>
              <a:ext uri="{FF2B5EF4-FFF2-40B4-BE49-F238E27FC236}">
                <a16:creationId xmlns:a16="http://schemas.microsoft.com/office/drawing/2014/main" id="{F71B26A2-8864-EB40-5235-B8B02E6AE1F4}"/>
              </a:ext>
            </a:extLst>
          </p:cNvPr>
          <p:cNvSpPr txBox="1">
            <a:spLocks noChangeArrowheads="1"/>
          </p:cNvSpPr>
          <p:nvPr/>
        </p:nvSpPr>
        <p:spPr bwMode="auto">
          <a:xfrm>
            <a:off x="2133601" y="3573463"/>
            <a:ext cx="7921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en-US" altLang="lt-LT" sz="1800" u="sng">
                <a:latin typeface="+mj-lt"/>
              </a:rPr>
              <a:t>Pasinaudojimo pa</a:t>
            </a:r>
            <a:r>
              <a:rPr lang="lt-LT" altLang="lt-LT" sz="1800" u="sng">
                <a:latin typeface="+mj-lt"/>
              </a:rPr>
              <a:t>žintimis indeksas</a:t>
            </a:r>
            <a:r>
              <a:rPr lang="lt-LT" altLang="lt-LT" sz="1800">
                <a:latin typeface="+mj-lt"/>
              </a:rPr>
              <a:t> skaičiuojamas pagal formulę:</a:t>
            </a:r>
            <a:endParaRPr lang="en-US" altLang="lt-LT" sz="1800">
              <a:latin typeface="+mj-lt"/>
            </a:endParaRPr>
          </a:p>
        </p:txBody>
      </p:sp>
      <p:sp>
        <p:nvSpPr>
          <p:cNvPr id="19" name="Text Box 14">
            <a:extLst>
              <a:ext uri="{FF2B5EF4-FFF2-40B4-BE49-F238E27FC236}">
                <a16:creationId xmlns:a16="http://schemas.microsoft.com/office/drawing/2014/main" id="{F803F210-C25C-2C1F-E6AA-AB46CDE31651}"/>
              </a:ext>
            </a:extLst>
          </p:cNvPr>
          <p:cNvSpPr txBox="1">
            <a:spLocks noChangeArrowheads="1"/>
          </p:cNvSpPr>
          <p:nvPr/>
        </p:nvSpPr>
        <p:spPr bwMode="auto">
          <a:xfrm>
            <a:off x="2279651" y="3990976"/>
            <a:ext cx="799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a:latin typeface="+mj-lt"/>
              </a:rPr>
              <a:t>S</a:t>
            </a:r>
            <a:r>
              <a:rPr lang="lt-LT" altLang="lt-LT" sz="1800" baseline="-25000">
                <a:latin typeface="+mj-lt"/>
              </a:rPr>
              <a:t>r</a:t>
            </a:r>
            <a:r>
              <a:rPr lang="lt-LT" altLang="lt-LT" sz="1800">
                <a:latin typeface="+mj-lt"/>
              </a:rPr>
              <a:t> – procentas respondentų, teigiančių, kad jie pasinaudojo pažintimis </a:t>
            </a:r>
          </a:p>
          <a:p>
            <a:pPr eaLnBrk="1" hangingPunct="1">
              <a:spcBef>
                <a:spcPct val="0"/>
              </a:spcBef>
              <a:buFontTx/>
              <a:buNone/>
            </a:pPr>
            <a:r>
              <a:rPr lang="lt-LT" altLang="lt-LT" sz="1800">
                <a:latin typeface="+mj-lt"/>
              </a:rPr>
              <a:t>S</a:t>
            </a:r>
            <a:r>
              <a:rPr lang="lt-LT" altLang="lt-LT" sz="1800" baseline="-25000">
                <a:latin typeface="+mj-lt"/>
              </a:rPr>
              <a:t>i</a:t>
            </a:r>
            <a:r>
              <a:rPr lang="lt-LT" altLang="lt-LT" sz="1800">
                <a:latin typeface="+mj-lt"/>
              </a:rPr>
              <a:t> – procentas respondentų, teigiančių, kad jie tvarkė reikalus toje įstaigoje.</a:t>
            </a:r>
            <a:r>
              <a:rPr lang="en-US" altLang="lt-LT" sz="1800">
                <a:latin typeface="+mj-lt"/>
              </a:rPr>
              <a:t> </a:t>
            </a:r>
          </a:p>
        </p:txBody>
      </p:sp>
      <p:grpSp>
        <p:nvGrpSpPr>
          <p:cNvPr id="35" name="Grupė 34">
            <a:extLst>
              <a:ext uri="{FF2B5EF4-FFF2-40B4-BE49-F238E27FC236}">
                <a16:creationId xmlns:a16="http://schemas.microsoft.com/office/drawing/2014/main" id="{0CCBEEFE-139C-7A68-C438-BD9D2409C7D7}"/>
              </a:ext>
            </a:extLst>
          </p:cNvPr>
          <p:cNvGrpSpPr/>
          <p:nvPr/>
        </p:nvGrpSpPr>
        <p:grpSpPr>
          <a:xfrm>
            <a:off x="2008187" y="1062722"/>
            <a:ext cx="8675687" cy="1089243"/>
            <a:chOff x="2100263" y="1052513"/>
            <a:chExt cx="8675687" cy="1089243"/>
          </a:xfrm>
        </p:grpSpPr>
        <p:sp>
          <p:nvSpPr>
            <p:cNvPr id="7" name="Text Box 2">
              <a:extLst>
                <a:ext uri="{FF2B5EF4-FFF2-40B4-BE49-F238E27FC236}">
                  <a16:creationId xmlns:a16="http://schemas.microsoft.com/office/drawing/2014/main" id="{3B36764F-5B31-B789-5F95-5D47AD768EB5}"/>
                </a:ext>
              </a:extLst>
            </p:cNvPr>
            <p:cNvSpPr txBox="1">
              <a:spLocks noChangeArrowheads="1"/>
            </p:cNvSpPr>
            <p:nvPr/>
          </p:nvSpPr>
          <p:spPr bwMode="auto">
            <a:xfrm>
              <a:off x="2100263" y="1052513"/>
              <a:ext cx="676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50000"/>
                </a:spcBef>
                <a:buFontTx/>
                <a:buNone/>
              </a:pPr>
              <a:r>
                <a:rPr lang="lt-LT" altLang="lt-LT" sz="1800" u="sng" dirty="0">
                  <a:latin typeface="+mj-lt"/>
                </a:rPr>
                <a:t>Prievartavimo indeksas</a:t>
              </a:r>
              <a:r>
                <a:rPr lang="lt-LT" altLang="lt-LT" sz="1800" dirty="0">
                  <a:latin typeface="+mj-lt"/>
                </a:rPr>
                <a:t> skaičiuojamas pagal formulę:</a:t>
              </a:r>
              <a:endParaRPr lang="en-US" altLang="lt-LT" sz="1800" dirty="0">
                <a:latin typeface="+mj-lt"/>
              </a:endParaRPr>
            </a:p>
          </p:txBody>
        </p:sp>
        <p:sp>
          <p:nvSpPr>
            <p:cNvPr id="8" name="Text Box 4">
              <a:extLst>
                <a:ext uri="{FF2B5EF4-FFF2-40B4-BE49-F238E27FC236}">
                  <a16:creationId xmlns:a16="http://schemas.microsoft.com/office/drawing/2014/main" id="{0E424AE6-03DD-97F8-C3A4-8C5B49D130D8}"/>
                </a:ext>
              </a:extLst>
            </p:cNvPr>
            <p:cNvSpPr txBox="1">
              <a:spLocks noChangeArrowheads="1"/>
            </p:cNvSpPr>
            <p:nvPr/>
          </p:nvSpPr>
          <p:spPr bwMode="auto">
            <a:xfrm>
              <a:off x="2351088" y="1495425"/>
              <a:ext cx="84248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eaLnBrk="1" hangingPunct="1">
                <a:spcBef>
                  <a:spcPct val="0"/>
                </a:spcBef>
                <a:buFontTx/>
                <a:buNone/>
              </a:pPr>
              <a:r>
                <a:rPr lang="lt-LT" altLang="lt-LT" sz="1800" dirty="0" err="1">
                  <a:latin typeface="+mj-lt"/>
                </a:rPr>
                <a:t>S</a:t>
              </a:r>
              <a:r>
                <a:rPr lang="lt-LT" altLang="lt-LT" sz="1800" baseline="-25000" dirty="0" err="1">
                  <a:latin typeface="+mj-lt"/>
                </a:rPr>
                <a:t>p</a:t>
              </a:r>
              <a:r>
                <a:rPr lang="lt-LT" altLang="lt-LT" sz="1800" dirty="0">
                  <a:latin typeface="+mj-lt"/>
                </a:rPr>
                <a:t> – procentas respondentų, teigiančių, kad iš jų buvo reikalaujama kyši</a:t>
              </a:r>
              <a:r>
                <a:rPr lang="en-US" altLang="lt-LT" sz="1800" dirty="0">
                  <a:latin typeface="+mj-lt"/>
                </a:rPr>
                <a:t>o</a:t>
              </a:r>
              <a:r>
                <a:rPr lang="lt-LT" altLang="lt-LT" sz="1800" dirty="0">
                  <a:latin typeface="+mj-lt"/>
                </a:rPr>
                <a:t>, </a:t>
              </a:r>
            </a:p>
            <a:p>
              <a:pPr eaLnBrk="1" hangingPunct="1">
                <a:spcBef>
                  <a:spcPct val="0"/>
                </a:spcBef>
                <a:buFontTx/>
                <a:buNone/>
              </a:pPr>
              <a:r>
                <a:rPr lang="lt-LT" altLang="lt-LT" sz="1800" dirty="0">
                  <a:latin typeface="+mj-lt"/>
                </a:rPr>
                <a:t>S</a:t>
              </a:r>
              <a:r>
                <a:rPr lang="lt-LT" altLang="lt-LT" sz="1800" baseline="-25000" dirty="0">
                  <a:latin typeface="+mj-lt"/>
                </a:rPr>
                <a:t>i</a:t>
              </a:r>
              <a:r>
                <a:rPr lang="lt-LT" altLang="lt-LT" sz="1800" dirty="0">
                  <a:latin typeface="+mj-lt"/>
                </a:rPr>
                <a:t> – procentas respondentų, teigiančių, kad jie tvarkė reikalus toje įstaigoje.</a:t>
              </a:r>
              <a:endParaRPr lang="en-US" altLang="lt-LT" sz="1800" dirty="0">
                <a:latin typeface="+mj-lt"/>
              </a:endParaRPr>
            </a:p>
          </p:txBody>
        </p:sp>
        <p:sp>
          <p:nvSpPr>
            <p:cNvPr id="30" name="Text Box 3">
              <a:extLst>
                <a:ext uri="{FF2B5EF4-FFF2-40B4-BE49-F238E27FC236}">
                  <a16:creationId xmlns:a16="http://schemas.microsoft.com/office/drawing/2014/main" id="{8328A85B-1CD6-4E2E-F4F6-B7BE25C5C195}"/>
                </a:ext>
              </a:extLst>
            </p:cNvPr>
            <p:cNvSpPr txBox="1">
              <a:spLocks noChangeArrowheads="1"/>
            </p:cNvSpPr>
            <p:nvPr/>
          </p:nvSpPr>
          <p:spPr bwMode="auto">
            <a:xfrm>
              <a:off x="2459038" y="1262063"/>
              <a:ext cx="3816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err="1">
                  <a:latin typeface="+mj-lt"/>
                </a:rPr>
                <a:t>I</a:t>
              </a:r>
              <a:r>
                <a:rPr lang="lt-LT" altLang="lt-LT" sz="1800" baseline="-25000" dirty="0" err="1">
                  <a:latin typeface="+mj-lt"/>
                </a:rPr>
                <a:t>p</a:t>
              </a:r>
              <a:r>
                <a:rPr lang="lt-LT" altLang="lt-LT" sz="1800" dirty="0">
                  <a:latin typeface="+mj-lt"/>
                </a:rPr>
                <a:t>= </a:t>
              </a:r>
              <a:r>
                <a:rPr lang="lt-LT" altLang="lt-LT" sz="1800" dirty="0" err="1">
                  <a:latin typeface="+mj-lt"/>
                </a:rPr>
                <a:t>S</a:t>
              </a:r>
              <a:r>
                <a:rPr lang="lt-LT" altLang="lt-LT" sz="1800" baseline="-25000" dirty="0" err="1">
                  <a:latin typeface="+mj-lt"/>
                </a:rPr>
                <a:t>p</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grpSp>
      <p:sp>
        <p:nvSpPr>
          <p:cNvPr id="32" name="Text Box 13">
            <a:extLst>
              <a:ext uri="{FF2B5EF4-FFF2-40B4-BE49-F238E27FC236}">
                <a16:creationId xmlns:a16="http://schemas.microsoft.com/office/drawing/2014/main" id="{0DC6CEC6-61F2-1831-8670-8DFB8026766A}"/>
              </a:ext>
            </a:extLst>
          </p:cNvPr>
          <p:cNvSpPr txBox="1">
            <a:spLocks noChangeArrowheads="1"/>
          </p:cNvSpPr>
          <p:nvPr/>
        </p:nvSpPr>
        <p:spPr bwMode="auto">
          <a:xfrm>
            <a:off x="2279650" y="3771900"/>
            <a:ext cx="42497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ctr" eaLnBrk="1" hangingPunct="1">
              <a:spcBef>
                <a:spcPct val="50000"/>
              </a:spcBef>
              <a:buFontTx/>
              <a:buNone/>
            </a:pPr>
            <a:r>
              <a:rPr lang="lt-LT" altLang="lt-LT" sz="1800" dirty="0">
                <a:latin typeface="+mj-lt"/>
              </a:rPr>
              <a:t>I</a:t>
            </a:r>
            <a:r>
              <a:rPr lang="lt-LT" altLang="lt-LT" sz="1800" baseline="-25000" dirty="0">
                <a:latin typeface="+mj-lt"/>
              </a:rPr>
              <a:t>r</a:t>
            </a:r>
            <a:r>
              <a:rPr lang="lt-LT" altLang="lt-LT" sz="1800" dirty="0">
                <a:latin typeface="+mj-lt"/>
              </a:rPr>
              <a:t>= </a:t>
            </a:r>
            <a:r>
              <a:rPr lang="lt-LT" altLang="lt-LT" sz="1800" dirty="0" err="1">
                <a:latin typeface="+mj-lt"/>
              </a:rPr>
              <a:t>S</a:t>
            </a:r>
            <a:r>
              <a:rPr lang="lt-LT" altLang="lt-LT" sz="1800" baseline="-25000" dirty="0" err="1">
                <a:latin typeface="+mj-lt"/>
              </a:rPr>
              <a:t>r</a:t>
            </a:r>
            <a:r>
              <a:rPr lang="lt-LT" altLang="lt-LT" sz="1800" dirty="0">
                <a:latin typeface="+mj-lt"/>
              </a:rPr>
              <a:t>/S</a:t>
            </a:r>
            <a:r>
              <a:rPr lang="lt-LT" altLang="lt-LT" sz="1800" baseline="-25000" dirty="0">
                <a:latin typeface="+mj-lt"/>
              </a:rPr>
              <a:t>i</a:t>
            </a:r>
            <a:r>
              <a:rPr lang="lt-LT" altLang="lt-LT" sz="1800" dirty="0">
                <a:latin typeface="+mj-lt"/>
              </a:rPr>
              <a:t>, kur</a:t>
            </a:r>
            <a:r>
              <a:rPr lang="en-US" altLang="lt-LT" sz="1800" dirty="0">
                <a:latin typeface="+mj-lt"/>
              </a:rPr>
              <a:t> </a:t>
            </a:r>
          </a:p>
        </p:txBody>
      </p:sp>
      <p:sp>
        <p:nvSpPr>
          <p:cNvPr id="11" name="TextBox 10">
            <a:extLst>
              <a:ext uri="{FF2B5EF4-FFF2-40B4-BE49-F238E27FC236}">
                <a16:creationId xmlns:a16="http://schemas.microsoft.com/office/drawing/2014/main" id="{F9CCE165-916D-FFD2-F64D-6CC8C6B2A1D4}"/>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9440F5DD-581D-5DDE-FE2D-9AA13BC8DAF4}"/>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DD617D5F-19A2-1BED-8F21-82197B565B44}"/>
                </a:ext>
              </a:extLst>
            </p:cNvPr>
            <p:cNvGrpSpPr>
              <a:grpSpLocks noChangeAspect="1"/>
            </p:cNvGrpSpPr>
            <p:nvPr/>
          </p:nvGrpSpPr>
          <p:grpSpPr>
            <a:xfrm>
              <a:off x="230878" y="273778"/>
              <a:ext cx="1278138" cy="1278138"/>
              <a:chOff x="0" y="0"/>
              <a:chExt cx="3834414" cy="3834414"/>
            </a:xfrm>
          </p:grpSpPr>
          <p:sp>
            <p:nvSpPr>
              <p:cNvPr id="20" name="Freeform 5">
                <a:extLst>
                  <a:ext uri="{FF2B5EF4-FFF2-40B4-BE49-F238E27FC236}">
                    <a16:creationId xmlns:a16="http://schemas.microsoft.com/office/drawing/2014/main" id="{999FC242-6D8A-53C9-CD5A-59A7369B3CA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3" name="Group 6">
              <a:extLst>
                <a:ext uri="{FF2B5EF4-FFF2-40B4-BE49-F238E27FC236}">
                  <a16:creationId xmlns:a16="http://schemas.microsoft.com/office/drawing/2014/main" id="{68AA20D6-6EC9-5B27-FE8D-307CA283318C}"/>
                </a:ext>
              </a:extLst>
            </p:cNvPr>
            <p:cNvGrpSpPr>
              <a:grpSpLocks noChangeAspect="1"/>
            </p:cNvGrpSpPr>
            <p:nvPr/>
          </p:nvGrpSpPr>
          <p:grpSpPr>
            <a:xfrm>
              <a:off x="296424" y="661933"/>
              <a:ext cx="1146054" cy="502080"/>
              <a:chOff x="0" y="0"/>
              <a:chExt cx="2292108" cy="1004161"/>
            </a:xfrm>
          </p:grpSpPr>
          <p:sp>
            <p:nvSpPr>
              <p:cNvPr id="14" name="Freeform 7">
                <a:extLst>
                  <a:ext uri="{FF2B5EF4-FFF2-40B4-BE49-F238E27FC236}">
                    <a16:creationId xmlns:a16="http://schemas.microsoft.com/office/drawing/2014/main" id="{DC70C45D-94DB-C52F-0509-2A1BFED9993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6244030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solidFill>
                <a:srgbClr val="FF0000"/>
              </a:solidFill>
            </a:endParaRPr>
          </a:p>
        </p:txBody>
      </p:sp>
      <p:sp>
        <p:nvSpPr>
          <p:cNvPr id="205828" name="Text Box 2">
            <a:extLst>
              <a:ext uri="{FF2B5EF4-FFF2-40B4-BE49-F238E27FC236}">
                <a16:creationId xmlns:a16="http://schemas.microsoft.com/office/drawing/2014/main" id="{E2F7ECAA-9E75-8CF6-CFF4-21D8BC923F92}"/>
              </a:ext>
            </a:extLst>
          </p:cNvPr>
          <p:cNvSpPr txBox="1">
            <a:spLocks noChangeArrowheads="1"/>
          </p:cNvSpPr>
          <p:nvPr/>
        </p:nvSpPr>
        <p:spPr bwMode="auto">
          <a:xfrm>
            <a:off x="838201" y="1083648"/>
            <a:ext cx="10842522" cy="5437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2400">
                <a:solidFill>
                  <a:schemeClr val="tx1"/>
                </a:solidFill>
                <a:latin typeface="Times New Roman" panose="02020603050405020304" pitchFamily="18" charset="0"/>
              </a:defRPr>
            </a:lvl1pPr>
            <a:lvl2pPr marL="742950" indent="-285750">
              <a:spcBef>
                <a:spcPct val="20000"/>
              </a:spcBef>
              <a:buChar char="–"/>
              <a:defRPr sz="2000">
                <a:solidFill>
                  <a:schemeClr val="tx1"/>
                </a:solidFill>
                <a:latin typeface="Times New Roman" panose="02020603050405020304" pitchFamily="18" charset="0"/>
              </a:defRPr>
            </a:lvl2pPr>
            <a:lvl3pPr marL="1143000" indent="-228600">
              <a:spcBef>
                <a:spcPct val="20000"/>
              </a:spcBef>
              <a:buChar char="•"/>
              <a:defRPr>
                <a:solidFill>
                  <a:schemeClr val="tx1"/>
                </a:solidFill>
                <a:latin typeface="Times New Roman" panose="02020603050405020304" pitchFamily="18" charset="0"/>
              </a:defRPr>
            </a:lvl3pPr>
            <a:lvl4pPr marL="1600200" indent="-228600">
              <a:spcBef>
                <a:spcPct val="20000"/>
              </a:spcBef>
              <a:buChar char="–"/>
              <a:defRPr sz="1600">
                <a:solidFill>
                  <a:schemeClr val="tx1"/>
                </a:solidFill>
                <a:latin typeface="Times New Roman" panose="02020603050405020304" pitchFamily="18" charset="0"/>
              </a:defRPr>
            </a:lvl4pPr>
            <a:lvl5pPr marL="2057400" indent="-228600">
              <a:spcBef>
                <a:spcPct val="20000"/>
              </a:spcBef>
              <a:buChar char="»"/>
              <a:defRPr sz="14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14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14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14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1400">
                <a:solidFill>
                  <a:schemeClr val="tx1"/>
                </a:solidFill>
                <a:latin typeface="Times New Roman" panose="02020603050405020304" pitchFamily="18" charset="0"/>
              </a:defRPr>
            </a:lvl9pPr>
          </a:lstStyle>
          <a:p>
            <a:pPr algn="just" eaLnBrk="1" hangingPunct="1">
              <a:lnSpc>
                <a:spcPct val="150000"/>
              </a:lnSpc>
              <a:spcBef>
                <a:spcPct val="0"/>
              </a:spcBef>
              <a:buFontTx/>
              <a:buNone/>
            </a:pPr>
            <a:r>
              <a:rPr lang="lt-LT" altLang="en-US" sz="1800" dirty="0"/>
              <a:t>	</a:t>
            </a:r>
            <a:endParaRPr lang="lt-LT" altLang="en-US" sz="1600" dirty="0"/>
          </a:p>
          <a:p>
            <a:pPr algn="just" eaLnBrk="1" hangingPunct="1">
              <a:lnSpc>
                <a:spcPct val="150000"/>
              </a:lnSpc>
              <a:spcBef>
                <a:spcPct val="0"/>
              </a:spcBef>
              <a:buFontTx/>
              <a:buNone/>
            </a:pPr>
            <a:r>
              <a:rPr lang="lt-LT" altLang="en-US" sz="1600" dirty="0"/>
              <a:t>	</a:t>
            </a:r>
            <a:r>
              <a:rPr lang="lt-LT" altLang="en-US" sz="1800" dirty="0"/>
              <a:t>Apklausus </a:t>
            </a:r>
            <a:r>
              <a:rPr lang="en-US" altLang="en-US" sz="1800" dirty="0"/>
              <a:t>1374</a:t>
            </a:r>
            <a:r>
              <a:rPr lang="lt-LT" altLang="en-US" sz="1800" dirty="0"/>
              <a:t> respondentą gaunamas gana tikslus rezultatas, maksimali paklaida neviršija 4,5%. Mažėjant apklaustųjų skaičiui, paklaida sparčiai didėja. Nagrinėjant korupcinę situaciją valstybės institucijose, reikia atkreipti dėmesį į tai, kad jose lankėsi ne tiek daug žmonių, todėl galimos nemažos paklaidos, ir skaičiuojami indeksai gali turėti nemažas paklaidos ribas. Pavyzdžiui, jeigu universitete lankėsi ir apie korupciją juose gali pareikšti nuomonę 100 respondentų, ir iš jų 9 teigė, kad buvo tikimasi kyšio, tuomet kyšio prievartavimo indeksas yra 0,09. Tačiau dėl statistinės paklaidos mes galime teigti tik tiek, kad indekso tikroji reikšmė yra tarp 0,03 ir 0,15. Tai yra pakankamai didelė paklaida. Jei nagrinėjamose institucijose lankėsi dar mažiau žmonių, paklaidos bus dar didesnės, todėl institucijas, kuriose lankėsi nuo 30 iki 100 respondentų, pateikėme atskirose lentelėse, o atvejų, kuriuos minėjo mažiau 30 respondentų, ataskaitoje nepateikėme.</a:t>
            </a:r>
          </a:p>
          <a:p>
            <a:pPr algn="just" eaLnBrk="1" hangingPunct="1">
              <a:lnSpc>
                <a:spcPct val="150000"/>
              </a:lnSpc>
              <a:spcBef>
                <a:spcPct val="0"/>
              </a:spcBef>
              <a:buFontTx/>
              <a:buNone/>
            </a:pPr>
            <a:r>
              <a:rPr lang="lt-LT" altLang="en-US" sz="1800" dirty="0"/>
              <a:t> </a:t>
            </a:r>
          </a:p>
          <a:p>
            <a:pPr algn="just" eaLnBrk="1" hangingPunct="1">
              <a:lnSpc>
                <a:spcPct val="150000"/>
              </a:lnSpc>
              <a:spcBef>
                <a:spcPct val="0"/>
              </a:spcBef>
              <a:buFontTx/>
              <a:buNone/>
            </a:pPr>
            <a:r>
              <a:rPr lang="lt-LT" altLang="en-US" sz="1800" dirty="0"/>
              <a:t>	</a:t>
            </a:r>
            <a:endParaRPr lang="lt-LT" altLang="en-US" sz="1800" dirty="0">
              <a:latin typeface="Verdana" panose="020B0604030504040204" pitchFamily="34" charset="0"/>
            </a:endParaRPr>
          </a:p>
          <a:p>
            <a:pPr eaLnBrk="1" hangingPunct="1">
              <a:lnSpc>
                <a:spcPct val="150000"/>
              </a:lnSpc>
              <a:spcBef>
                <a:spcPct val="0"/>
              </a:spcBef>
              <a:buFontTx/>
              <a:buNone/>
            </a:pPr>
            <a:r>
              <a:rPr lang="lt-LT" altLang="en-US" sz="1800" dirty="0">
                <a:latin typeface="Verdana" panose="020B0604030504040204" pitchFamily="34" charset="0"/>
              </a:rPr>
              <a:t> </a:t>
            </a:r>
          </a:p>
        </p:txBody>
      </p:sp>
      <p:sp>
        <p:nvSpPr>
          <p:cNvPr id="3" name="TextBox 2">
            <a:extLst>
              <a:ext uri="{FF2B5EF4-FFF2-40B4-BE49-F238E27FC236}">
                <a16:creationId xmlns:a16="http://schemas.microsoft.com/office/drawing/2014/main" id="{0DDAD490-3E9B-0C70-3B2B-33879B199166}"/>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1EEE0388-5B15-0085-C72C-CDAFE402C545}"/>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63687691-ACA7-F115-4078-9FC0EB7B2858}"/>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AE1A8066-8C6B-8656-5D3E-0A2066A435B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0268281-78D1-CEF1-980A-07447958FE3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94A17F66-B9D8-FA3C-A543-72F9A1EAE62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45408540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en-US" b="1" dirty="0"/>
          </a:p>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1138873186"/>
              </p:ext>
            </p:extLst>
          </p:nvPr>
        </p:nvGraphicFramePr>
        <p:xfrm>
          <a:off x="907027" y="982638"/>
          <a:ext cx="10377945" cy="3600892"/>
        </p:xfrm>
        <a:graphic>
          <a:graphicData uri="http://schemas.openxmlformats.org/drawingml/2006/table">
            <a:tbl>
              <a:tblPr>
                <a:tableStyleId>{5C22544A-7EE6-4342-B048-85BDC9FD1C3A}</a:tableStyleId>
              </a:tblPr>
              <a:tblGrid>
                <a:gridCol w="4249994">
                  <a:extLst>
                    <a:ext uri="{9D8B030D-6E8A-4147-A177-3AD203B41FA5}">
                      <a16:colId xmlns:a16="http://schemas.microsoft.com/office/drawing/2014/main" val="2089783810"/>
                    </a:ext>
                  </a:extLst>
                </a:gridCol>
                <a:gridCol w="1637070">
                  <a:extLst>
                    <a:ext uri="{9D8B030D-6E8A-4147-A177-3AD203B41FA5}">
                      <a16:colId xmlns:a16="http://schemas.microsoft.com/office/drawing/2014/main" val="3320725699"/>
                    </a:ext>
                  </a:extLst>
                </a:gridCol>
                <a:gridCol w="1622323">
                  <a:extLst>
                    <a:ext uri="{9D8B030D-6E8A-4147-A177-3AD203B41FA5}">
                      <a16:colId xmlns:a16="http://schemas.microsoft.com/office/drawing/2014/main" val="1356881893"/>
                    </a:ext>
                  </a:extLst>
                </a:gridCol>
                <a:gridCol w="1519084">
                  <a:extLst>
                    <a:ext uri="{9D8B030D-6E8A-4147-A177-3AD203B41FA5}">
                      <a16:colId xmlns:a16="http://schemas.microsoft.com/office/drawing/2014/main" val="4286837886"/>
                    </a:ext>
                  </a:extLst>
                </a:gridCol>
                <a:gridCol w="1349474">
                  <a:extLst>
                    <a:ext uri="{9D8B030D-6E8A-4147-A177-3AD203B41FA5}">
                      <a16:colId xmlns:a16="http://schemas.microsoft.com/office/drawing/2014/main" val="457093802"/>
                    </a:ext>
                  </a:extLst>
                </a:gridCol>
              </a:tblGrid>
              <a:tr h="522569">
                <a:tc>
                  <a:txBody>
                    <a:bodyPr/>
                    <a:lstStyle/>
                    <a:p>
                      <a:pPr algn="ctr" rtl="0" fontAlgn="ctr"/>
                      <a:r>
                        <a:rPr lang="lt-LT" sz="1600" b="1" i="0" u="none" strike="noStrike" dirty="0">
                          <a:solidFill>
                            <a:srgbClr val="000000"/>
                          </a:solidFill>
                          <a:effectLst/>
                          <a:latin typeface="+mn-lt"/>
                        </a:rPr>
                        <a:t>Nurodytos institucijos, kuriose lankėsi </a:t>
                      </a:r>
                      <a:r>
                        <a:rPr lang="lt-LT" sz="1600" b="1" u="none" strike="noStrike" dirty="0">
                          <a:effectLst/>
                        </a:rPr>
                        <a:t> ne mažiau 100 respondentų</a:t>
                      </a:r>
                      <a:endParaRPr lang="lt-LT" sz="1600" b="1" i="0" u="none" strike="noStrike" dirty="0">
                        <a:solidFill>
                          <a:srgbClr val="000000"/>
                        </a:solidFill>
                        <a:effectLst/>
                        <a:latin typeface="Calibri" panose="020F0502020204030204" pitchFamily="34" charset="0"/>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Pasinaudojimo pažintimis indeksas</a:t>
                      </a:r>
                      <a:endParaRPr lang="lt-LT" sz="1600" b="1" i="0" u="none" strike="noStrike" dirty="0">
                        <a:solidFill>
                          <a:srgbClr val="000000"/>
                        </a:solidFill>
                        <a:effectLst/>
                        <a:latin typeface="Calibri" panose="020F0502020204030204" pitchFamily="34" charset="0"/>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Prievartavimo indeksas</a:t>
                      </a:r>
                      <a:endParaRPr lang="lt-LT" sz="1600" b="1" i="0" u="none" strike="noStrike" dirty="0">
                        <a:solidFill>
                          <a:srgbClr val="000000"/>
                        </a:solidFill>
                        <a:effectLst/>
                        <a:latin typeface="Calibri" panose="020F0502020204030204" pitchFamily="34" charset="0"/>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Davimo </a:t>
                      </a:r>
                    </a:p>
                    <a:p>
                      <a:pPr algn="ctr" rtl="0" fontAlgn="ctr"/>
                      <a:r>
                        <a:rPr lang="lt-LT" sz="1600" b="1" u="none" strike="noStrike" dirty="0">
                          <a:effectLst/>
                        </a:rPr>
                        <a:t>indeksas</a:t>
                      </a:r>
                      <a:endParaRPr lang="lt-LT" sz="1600" b="1" i="0" u="none" strike="noStrike" dirty="0">
                        <a:solidFill>
                          <a:srgbClr val="000000"/>
                        </a:solidFill>
                        <a:effectLst/>
                        <a:latin typeface="Calibri" panose="020F0502020204030204" pitchFamily="34" charset="0"/>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Efektyvumo indeksas</a:t>
                      </a:r>
                      <a:endParaRPr lang="lt-LT" sz="1600" b="1" i="0" u="none" strike="noStrike" dirty="0">
                        <a:solidFill>
                          <a:srgbClr val="000000"/>
                        </a:solidFill>
                        <a:effectLst/>
                        <a:latin typeface="Calibri" panose="020F0502020204030204" pitchFamily="34" charset="0"/>
                      </a:endParaRPr>
                    </a:p>
                  </a:txBody>
                  <a:tcPr marL="3280" marR="3280" marT="3280"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11947">
                <a:tc>
                  <a:txBody>
                    <a:bodyPr/>
                    <a:lstStyle/>
                    <a:p>
                      <a:pPr algn="l" fontAlgn="b"/>
                      <a:r>
                        <a:rPr lang="pt-BR" sz="1600" b="0" i="0" u="none" strike="noStrike" dirty="0">
                          <a:effectLst/>
                          <a:latin typeface="+mn-lt"/>
                        </a:rPr>
                        <a:t>Miestų ir rajonų savivaldybės (N=343)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67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8585102"/>
                  </a:ext>
                </a:extLst>
              </a:tr>
              <a:tr h="311947">
                <a:tc>
                  <a:txBody>
                    <a:bodyPr/>
                    <a:lstStyle/>
                    <a:p>
                      <a:pPr algn="l" fontAlgn="b"/>
                      <a:r>
                        <a:rPr lang="lt-LT" sz="1600" b="0" i="0" u="none" strike="noStrike" dirty="0">
                          <a:effectLst/>
                          <a:latin typeface="+mn-lt"/>
                        </a:rPr>
                        <a:t>Seniūnijos (N=126)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93275303"/>
                  </a:ext>
                </a:extLst>
              </a:tr>
              <a:tr h="311947">
                <a:tc>
                  <a:txBody>
                    <a:bodyPr/>
                    <a:lstStyle/>
                    <a:p>
                      <a:pPr algn="l" fontAlgn="b"/>
                      <a:r>
                        <a:rPr lang="pt-BR" sz="1600" b="0" i="0" u="none" strike="noStrike" dirty="0">
                          <a:effectLst/>
                          <a:latin typeface="+mn-lt"/>
                        </a:rPr>
                        <a:t>Socialinės paramos skyrius (N=111)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90275697"/>
                  </a:ext>
                </a:extLst>
              </a:tr>
              <a:tr h="311947">
                <a:tc>
                  <a:txBody>
                    <a:bodyPr/>
                    <a:lstStyle/>
                    <a:p>
                      <a:pPr algn="l" fontAlgn="b"/>
                      <a:r>
                        <a:rPr lang="pt-BR" sz="1600" b="0" i="0" u="none" strike="noStrike">
                          <a:effectLst/>
                          <a:latin typeface="+mn-lt"/>
                        </a:rPr>
                        <a:t>VĮ „Registrų centras“ (N=388)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27134800"/>
                  </a:ext>
                </a:extLst>
              </a:tr>
              <a:tr h="311947">
                <a:tc>
                  <a:txBody>
                    <a:bodyPr/>
                    <a:lstStyle/>
                    <a:p>
                      <a:pPr algn="l" fontAlgn="b"/>
                      <a:r>
                        <a:rPr lang="lt-LT" sz="1600" b="0" i="0" u="none" strike="noStrike">
                          <a:effectLst/>
                          <a:latin typeface="+mn-lt"/>
                        </a:rPr>
                        <a:t>Valstybinė mokesčių inspekcija (VMI) (N=454)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3348935"/>
                  </a:ext>
                </a:extLst>
              </a:tr>
              <a:tr h="311947">
                <a:tc>
                  <a:txBody>
                    <a:bodyPr/>
                    <a:lstStyle/>
                    <a:p>
                      <a:pPr algn="l" fontAlgn="b"/>
                      <a:r>
                        <a:rPr lang="it-IT" sz="1600" b="0" i="0" u="none" strike="noStrike">
                          <a:effectLst/>
                          <a:latin typeface="+mn-lt"/>
                        </a:rPr>
                        <a:t>Valstybinio socialinio draudimo fondo valdyba (SoDra) (N=261)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9183864"/>
                  </a:ext>
                </a:extLst>
              </a:tr>
              <a:tr h="311947">
                <a:tc>
                  <a:txBody>
                    <a:bodyPr/>
                    <a:lstStyle/>
                    <a:p>
                      <a:pPr algn="l" fontAlgn="b"/>
                      <a:r>
                        <a:rPr lang="lt-LT" sz="1600" b="0" i="0" u="none" strike="noStrike">
                          <a:effectLst/>
                          <a:latin typeface="+mn-lt"/>
                        </a:rPr>
                        <a:t>Privalomos automobilių techninės apžiūros įmonės (techninės apžiūros centrai) (N=490)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88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36869804"/>
                  </a:ext>
                </a:extLst>
              </a:tr>
              <a:tr h="311947">
                <a:tc>
                  <a:txBody>
                    <a:bodyPr/>
                    <a:lstStyle/>
                    <a:p>
                      <a:pPr algn="l" fontAlgn="b"/>
                      <a:r>
                        <a:rPr lang="lt-LT" sz="1600" b="0" i="0" u="none" strike="noStrike">
                          <a:effectLst/>
                          <a:latin typeface="+mn-lt"/>
                        </a:rPr>
                        <a:t>VĮ „Regitra“ (N=475)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36707288"/>
                  </a:ext>
                </a:extLst>
              </a:tr>
            </a:tbl>
          </a:graphicData>
        </a:graphic>
      </p:graphicFrame>
      <p:sp>
        <p:nvSpPr>
          <p:cNvPr id="3" name="TextBox 2">
            <a:extLst>
              <a:ext uri="{FF2B5EF4-FFF2-40B4-BE49-F238E27FC236}">
                <a16:creationId xmlns:a16="http://schemas.microsoft.com/office/drawing/2014/main" id="{E9521DC9-895A-81F5-7093-26151C64BFF6}"/>
              </a:ext>
            </a:extLst>
          </p:cNvPr>
          <p:cNvSpPr txBox="1"/>
          <p:nvPr/>
        </p:nvSpPr>
        <p:spPr>
          <a:xfrm>
            <a:off x="907027" y="4695237"/>
            <a:ext cx="10368114" cy="1600438"/>
          </a:xfrm>
          <a:prstGeom prst="rect">
            <a:avLst/>
          </a:prstGeom>
          <a:noFill/>
        </p:spPr>
        <p:txBody>
          <a:bodyPr wrap="square" rtlCol="0">
            <a:spAutoFit/>
          </a:bodyPr>
          <a:lstStyle/>
          <a:p>
            <a:r>
              <a:rPr lang="lt-LT" sz="1400" i="1" u="none" strike="noStrike" dirty="0">
                <a:effectLst/>
              </a:rPr>
              <a:t>33. Kuriose iš šių institucijų Jums teko tvarkyti asmeninius reikalus per paskutinius 3 metus? </a:t>
            </a:r>
            <a:endParaRPr lang="en-US" sz="1400" i="1" u="none" strike="noStrike" dirty="0">
              <a:effectLst/>
            </a:endParaRPr>
          </a:p>
          <a:p>
            <a:r>
              <a:rPr lang="lt-LT" sz="1400" i="1" u="none" strike="noStrike" dirty="0">
                <a:effectLst/>
              </a:rPr>
              <a:t>34. Ar tvarkydami asmeninius reikalus šioje institucijoje pasinaudojote pažintimis, norėdamas, kad paslauga Jums būtų suteikta kokybiškiau ar greičiau?</a:t>
            </a:r>
            <a:endParaRPr lang="en-US" sz="1400" i="1" u="none" strike="noStrike" dirty="0">
              <a:effectLst/>
            </a:endParaRPr>
          </a:p>
          <a:p>
            <a:r>
              <a:rPr lang="lt-LT" sz="1400" i="1" u="none" strike="noStrike" dirty="0">
                <a:effectLst/>
              </a:rPr>
              <a:t>35. Ar, tvarkant reikalus šioje institucijoje, valstybės tarnautojai leido Jums suprasti, kad norėtų gauti kyšį (pinigų ar kitos naudos) arba to tikėjosi?</a:t>
            </a:r>
            <a:endParaRPr lang="en-US" sz="1400" i="1" u="none" strike="noStrike" dirty="0">
              <a:effectLst/>
            </a:endParaRPr>
          </a:p>
          <a:p>
            <a:r>
              <a:rPr lang="lt-LT" sz="1400" i="1" u="none" strike="noStrike" dirty="0">
                <a:effectLst/>
              </a:rPr>
              <a:t>36. Ar tvarkydami reikalus šioje institucijoje, davėte valstybės tarnautojui kyšį (pinigų ar kitos naudos)? </a:t>
            </a:r>
            <a:endParaRPr lang="en-US" sz="1400" i="1" u="none" strike="noStrike" dirty="0">
              <a:effectLst/>
            </a:endParaRPr>
          </a:p>
          <a:p>
            <a:r>
              <a:rPr lang="lt-LT" sz="1400" i="1" u="none" strike="noStrike" dirty="0">
                <a:effectLst/>
              </a:rPr>
              <a:t>37. Ar kyšio (pinigų ar kitos naudos) davimas padėjo Jums sutvarkyti reikalus šioje institucijoje?</a:t>
            </a:r>
            <a:r>
              <a:rPr lang="lt-LT" sz="1400" i="1" dirty="0"/>
              <a:t> </a:t>
            </a:r>
          </a:p>
        </p:txBody>
      </p:sp>
      <p:sp>
        <p:nvSpPr>
          <p:cNvPr id="4" name="TextBox 3">
            <a:extLst>
              <a:ext uri="{FF2B5EF4-FFF2-40B4-BE49-F238E27FC236}">
                <a16:creationId xmlns:a16="http://schemas.microsoft.com/office/drawing/2014/main" id="{32F04A07-C18D-440C-6625-B09C0E32791C}"/>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81882544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en-US" b="1" dirty="0"/>
          </a:p>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3022699929"/>
              </p:ext>
            </p:extLst>
          </p:nvPr>
        </p:nvGraphicFramePr>
        <p:xfrm>
          <a:off x="907027" y="805217"/>
          <a:ext cx="10377945" cy="3786150"/>
        </p:xfrm>
        <a:graphic>
          <a:graphicData uri="http://schemas.openxmlformats.org/drawingml/2006/table">
            <a:tbl>
              <a:tblPr>
                <a:tableStyleId>{5C22544A-7EE6-4342-B048-85BDC9FD1C3A}</a:tableStyleId>
              </a:tblPr>
              <a:tblGrid>
                <a:gridCol w="4249994">
                  <a:extLst>
                    <a:ext uri="{9D8B030D-6E8A-4147-A177-3AD203B41FA5}">
                      <a16:colId xmlns:a16="http://schemas.microsoft.com/office/drawing/2014/main" val="2089783810"/>
                    </a:ext>
                  </a:extLst>
                </a:gridCol>
                <a:gridCol w="1637070">
                  <a:extLst>
                    <a:ext uri="{9D8B030D-6E8A-4147-A177-3AD203B41FA5}">
                      <a16:colId xmlns:a16="http://schemas.microsoft.com/office/drawing/2014/main" val="3320725699"/>
                    </a:ext>
                  </a:extLst>
                </a:gridCol>
                <a:gridCol w="1622323">
                  <a:extLst>
                    <a:ext uri="{9D8B030D-6E8A-4147-A177-3AD203B41FA5}">
                      <a16:colId xmlns:a16="http://schemas.microsoft.com/office/drawing/2014/main" val="1356881893"/>
                    </a:ext>
                  </a:extLst>
                </a:gridCol>
                <a:gridCol w="1519084">
                  <a:extLst>
                    <a:ext uri="{9D8B030D-6E8A-4147-A177-3AD203B41FA5}">
                      <a16:colId xmlns:a16="http://schemas.microsoft.com/office/drawing/2014/main" val="4286837886"/>
                    </a:ext>
                  </a:extLst>
                </a:gridCol>
                <a:gridCol w="1349474">
                  <a:extLst>
                    <a:ext uri="{9D8B030D-6E8A-4147-A177-3AD203B41FA5}">
                      <a16:colId xmlns:a16="http://schemas.microsoft.com/office/drawing/2014/main" val="457093802"/>
                    </a:ext>
                  </a:extLst>
                </a:gridCol>
              </a:tblGrid>
              <a:tr h="522569">
                <a:tc>
                  <a:txBody>
                    <a:bodyPr/>
                    <a:lstStyle/>
                    <a:p>
                      <a:pPr algn="ctr" rtl="0" fontAlgn="ctr"/>
                      <a:r>
                        <a:rPr lang="lt-LT" sz="1600" b="1" i="0" u="none" strike="noStrike" dirty="0">
                          <a:solidFill>
                            <a:srgbClr val="000000"/>
                          </a:solidFill>
                          <a:effectLst/>
                          <a:latin typeface="+mn-lt"/>
                        </a:rPr>
                        <a:t>Nurodytos institucijos, kuriose lankėsi </a:t>
                      </a:r>
                      <a:r>
                        <a:rPr lang="lt-LT" sz="1600" b="1" u="none" strike="noStrike" dirty="0">
                          <a:effectLst/>
                          <a:latin typeface="+mn-lt"/>
                        </a:rPr>
                        <a:t> ne mažiau 100 respondentų</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Pasinaudojimo pažintimis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Prievartavimo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Davimo </a:t>
                      </a:r>
                    </a:p>
                    <a:p>
                      <a:pPr algn="ctr" rtl="0" fontAlgn="ctr"/>
                      <a:r>
                        <a:rPr lang="lt-LT" sz="1600" b="1" u="none" strike="noStrike" dirty="0">
                          <a:effectLst/>
                          <a:latin typeface="+mn-lt"/>
                        </a:rPr>
                        <a:t>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Efektyvumo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11947">
                <a:tc>
                  <a:txBody>
                    <a:bodyPr/>
                    <a:lstStyle/>
                    <a:p>
                      <a:pPr algn="l" fontAlgn="b"/>
                      <a:r>
                        <a:rPr lang="pt-BR" sz="1600" b="0" i="0" u="none" strike="noStrike">
                          <a:effectLst/>
                          <a:latin typeface="+mn-lt"/>
                        </a:rPr>
                        <a:t>AB „Lietuvos paštas“ (N=362)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r>
                        <a:rPr lang="en-US" sz="1600" b="0" i="0" u="none" strike="noStrike" dirty="0">
                          <a:effectLst/>
                          <a:latin typeface="+mn-lt"/>
                        </a:rPr>
                        <a:t>3</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r>
                        <a:rPr lang="en-US" sz="1600" b="0" i="0" u="none" strike="noStrike" dirty="0">
                          <a:effectLst/>
                          <a:latin typeface="+mn-lt"/>
                        </a:rPr>
                        <a:t>3</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8585102"/>
                  </a:ext>
                </a:extLst>
              </a:tr>
              <a:tr h="311947">
                <a:tc>
                  <a:txBody>
                    <a:bodyPr/>
                    <a:lstStyle/>
                    <a:p>
                      <a:pPr algn="l" fontAlgn="b"/>
                      <a:r>
                        <a:rPr lang="pt-BR" sz="1600" b="0" i="0" u="none" strike="noStrike">
                          <a:effectLst/>
                          <a:latin typeface="+mn-lt"/>
                        </a:rPr>
                        <a:t>Miestų ir rajonų ligoninės (N=497)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70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93275303"/>
                  </a:ext>
                </a:extLst>
              </a:tr>
              <a:tr h="311947">
                <a:tc>
                  <a:txBody>
                    <a:bodyPr/>
                    <a:lstStyle/>
                    <a:p>
                      <a:pPr algn="l" fontAlgn="b"/>
                      <a:r>
                        <a:rPr lang="lt-LT" sz="1600" b="0" i="0" u="none" strike="noStrike" dirty="0">
                          <a:effectLst/>
                          <a:latin typeface="+mn-lt"/>
                        </a:rPr>
                        <a:t>Respublikinės ligoninės / klinikos (N=488)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63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90275697"/>
                  </a:ext>
                </a:extLst>
              </a:tr>
              <a:tr h="311947">
                <a:tc>
                  <a:txBody>
                    <a:bodyPr/>
                    <a:lstStyle/>
                    <a:p>
                      <a:pPr algn="l" fontAlgn="b"/>
                      <a:r>
                        <a:rPr lang="lt-LT" sz="1600" b="0" i="0" u="none" strike="noStrike">
                          <a:effectLst/>
                          <a:latin typeface="+mn-lt"/>
                        </a:rPr>
                        <a:t>Poliklinikos (N=898)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67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27134800"/>
                  </a:ext>
                </a:extLst>
              </a:tr>
              <a:tr h="311947">
                <a:tc>
                  <a:txBody>
                    <a:bodyPr/>
                    <a:lstStyle/>
                    <a:p>
                      <a:pPr algn="l" fontAlgn="b"/>
                      <a:r>
                        <a:rPr lang="pt-BR" sz="1600" b="0" i="0" u="none" strike="noStrike">
                          <a:effectLst/>
                          <a:latin typeface="+mn-lt"/>
                        </a:rPr>
                        <a:t>Privačios gydymo įstaigos (N=656)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3348935"/>
                  </a:ext>
                </a:extLst>
              </a:tr>
              <a:tr h="311947">
                <a:tc>
                  <a:txBody>
                    <a:bodyPr/>
                    <a:lstStyle/>
                    <a:p>
                      <a:pPr algn="l" fontAlgn="b"/>
                      <a:r>
                        <a:rPr lang="pt-BR" sz="1600" b="0" i="0" u="none" strike="noStrike">
                          <a:effectLst/>
                          <a:latin typeface="+mn-lt"/>
                        </a:rPr>
                        <a:t>Greitosios medicinos pagalbos (GMP) tarnyba (N=241)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9183864"/>
                  </a:ext>
                </a:extLst>
              </a:tr>
              <a:tr h="311947">
                <a:tc>
                  <a:txBody>
                    <a:bodyPr/>
                    <a:lstStyle/>
                    <a:p>
                      <a:pPr algn="l" fontAlgn="b"/>
                      <a:r>
                        <a:rPr lang="pt-BR" sz="1600" b="0" i="0" u="none" strike="noStrike">
                          <a:effectLst/>
                          <a:latin typeface="+mn-lt"/>
                        </a:rPr>
                        <a:t>Valstybinė ligonių kasa ir jos teritoriniai padaliniai (N=141)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0,</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,0</a:t>
                      </a:r>
                      <a:r>
                        <a:rPr lang="lt-LT" sz="1600" b="0" i="0" u="none" strike="noStrike" dirty="0">
                          <a:effectLst/>
                          <a:latin typeface="+mn-lt"/>
                        </a:rPr>
                        <a:t>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36869804"/>
                  </a:ext>
                </a:extLst>
              </a:tr>
              <a:tr h="311947">
                <a:tc>
                  <a:txBody>
                    <a:bodyPr/>
                    <a:lstStyle/>
                    <a:p>
                      <a:pPr algn="l" fontAlgn="b"/>
                      <a:r>
                        <a:rPr lang="lt-LT" sz="1600" b="0" i="0" u="none" strike="noStrike">
                          <a:effectLst/>
                          <a:latin typeface="+mn-lt"/>
                        </a:rPr>
                        <a:t>Vaikų ikimokyklinio ugdymo įstaigos (darželiai) (N=186)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36707288"/>
                  </a:ext>
                </a:extLst>
              </a:tr>
            </a:tbl>
          </a:graphicData>
        </a:graphic>
      </p:graphicFrame>
      <p:sp>
        <p:nvSpPr>
          <p:cNvPr id="3" name="TextBox 2">
            <a:extLst>
              <a:ext uri="{FF2B5EF4-FFF2-40B4-BE49-F238E27FC236}">
                <a16:creationId xmlns:a16="http://schemas.microsoft.com/office/drawing/2014/main" id="{E9521DC9-895A-81F5-7093-26151C64BFF6}"/>
              </a:ext>
            </a:extLst>
          </p:cNvPr>
          <p:cNvSpPr txBox="1"/>
          <p:nvPr/>
        </p:nvSpPr>
        <p:spPr>
          <a:xfrm>
            <a:off x="907027" y="4695237"/>
            <a:ext cx="10368114" cy="1600438"/>
          </a:xfrm>
          <a:prstGeom prst="rect">
            <a:avLst/>
          </a:prstGeom>
          <a:noFill/>
        </p:spPr>
        <p:txBody>
          <a:bodyPr wrap="square" rtlCol="0">
            <a:spAutoFit/>
          </a:bodyPr>
          <a:lstStyle/>
          <a:p>
            <a:r>
              <a:rPr lang="lt-LT" sz="1400" i="1" u="none" strike="noStrike" dirty="0">
                <a:effectLst/>
              </a:rPr>
              <a:t>33. Kuriose iš šių institucijų Jums teko tvarkyti asmeninius reikalus per paskutinius 3 metus? </a:t>
            </a:r>
            <a:endParaRPr lang="en-US" sz="1400" i="1" u="none" strike="noStrike" dirty="0">
              <a:effectLst/>
            </a:endParaRPr>
          </a:p>
          <a:p>
            <a:r>
              <a:rPr lang="lt-LT" sz="1400" i="1" u="none" strike="noStrike" dirty="0">
                <a:effectLst/>
              </a:rPr>
              <a:t>34. Ar tvarkydami asmeninius reikalus šioje institucijoje pasinaudojote pažintimis, norėdamas, kad paslauga Jums būtų suteikta kokybiškiau ar greičiau?</a:t>
            </a:r>
            <a:endParaRPr lang="en-US" sz="1400" i="1" u="none" strike="noStrike" dirty="0">
              <a:effectLst/>
            </a:endParaRPr>
          </a:p>
          <a:p>
            <a:r>
              <a:rPr lang="lt-LT" sz="1400" i="1" u="none" strike="noStrike" dirty="0">
                <a:effectLst/>
              </a:rPr>
              <a:t>35. Ar, tvarkant reikalus šioje institucijoje, valstybės tarnautojai leido Jums suprasti, kad norėtų gauti kyšį (pinigų ar kitos naudos) arba to tikėjosi?</a:t>
            </a:r>
            <a:endParaRPr lang="en-US" sz="1400" i="1" u="none" strike="noStrike" dirty="0">
              <a:effectLst/>
            </a:endParaRPr>
          </a:p>
          <a:p>
            <a:r>
              <a:rPr lang="lt-LT" sz="1400" i="1" u="none" strike="noStrike" dirty="0">
                <a:effectLst/>
              </a:rPr>
              <a:t>36. Ar tvarkydami reikalus šioje institucijoje, davėte valstybės tarnautojui kyšį (pinigų ar kitos naudos)? </a:t>
            </a:r>
            <a:endParaRPr lang="en-US" sz="1400" i="1" u="none" strike="noStrike" dirty="0">
              <a:effectLst/>
            </a:endParaRPr>
          </a:p>
          <a:p>
            <a:r>
              <a:rPr lang="lt-LT" sz="1400" i="1" u="none" strike="noStrike" dirty="0">
                <a:effectLst/>
              </a:rPr>
              <a:t>37. Ar kyšio (pinigų ar kitos naudos) davimas padėjo Jums sutvarkyti reikalus šioje institucijoje?</a:t>
            </a:r>
            <a:r>
              <a:rPr lang="lt-LT" sz="1400" i="1" dirty="0"/>
              <a:t> </a:t>
            </a:r>
          </a:p>
        </p:txBody>
      </p:sp>
      <p:sp>
        <p:nvSpPr>
          <p:cNvPr id="4" name="TextBox 3">
            <a:extLst>
              <a:ext uri="{FF2B5EF4-FFF2-40B4-BE49-F238E27FC236}">
                <a16:creationId xmlns:a16="http://schemas.microsoft.com/office/drawing/2014/main" id="{32F04A07-C18D-440C-6625-B09C0E32791C}"/>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639585908"/>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en-US" b="1" dirty="0"/>
          </a:p>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3579924797"/>
              </p:ext>
            </p:extLst>
          </p:nvPr>
        </p:nvGraphicFramePr>
        <p:xfrm>
          <a:off x="907027" y="805217"/>
          <a:ext cx="10377945" cy="3415634"/>
        </p:xfrm>
        <a:graphic>
          <a:graphicData uri="http://schemas.openxmlformats.org/drawingml/2006/table">
            <a:tbl>
              <a:tblPr>
                <a:tableStyleId>{5C22544A-7EE6-4342-B048-85BDC9FD1C3A}</a:tableStyleId>
              </a:tblPr>
              <a:tblGrid>
                <a:gridCol w="4249994">
                  <a:extLst>
                    <a:ext uri="{9D8B030D-6E8A-4147-A177-3AD203B41FA5}">
                      <a16:colId xmlns:a16="http://schemas.microsoft.com/office/drawing/2014/main" val="2089783810"/>
                    </a:ext>
                  </a:extLst>
                </a:gridCol>
                <a:gridCol w="1637070">
                  <a:extLst>
                    <a:ext uri="{9D8B030D-6E8A-4147-A177-3AD203B41FA5}">
                      <a16:colId xmlns:a16="http://schemas.microsoft.com/office/drawing/2014/main" val="3320725699"/>
                    </a:ext>
                  </a:extLst>
                </a:gridCol>
                <a:gridCol w="1622323">
                  <a:extLst>
                    <a:ext uri="{9D8B030D-6E8A-4147-A177-3AD203B41FA5}">
                      <a16:colId xmlns:a16="http://schemas.microsoft.com/office/drawing/2014/main" val="1356881893"/>
                    </a:ext>
                  </a:extLst>
                </a:gridCol>
                <a:gridCol w="1519084">
                  <a:extLst>
                    <a:ext uri="{9D8B030D-6E8A-4147-A177-3AD203B41FA5}">
                      <a16:colId xmlns:a16="http://schemas.microsoft.com/office/drawing/2014/main" val="4286837886"/>
                    </a:ext>
                  </a:extLst>
                </a:gridCol>
                <a:gridCol w="1349474">
                  <a:extLst>
                    <a:ext uri="{9D8B030D-6E8A-4147-A177-3AD203B41FA5}">
                      <a16:colId xmlns:a16="http://schemas.microsoft.com/office/drawing/2014/main" val="457093802"/>
                    </a:ext>
                  </a:extLst>
                </a:gridCol>
              </a:tblGrid>
              <a:tr h="522569">
                <a:tc>
                  <a:txBody>
                    <a:bodyPr/>
                    <a:lstStyle/>
                    <a:p>
                      <a:pPr algn="ctr" rtl="0" fontAlgn="ctr"/>
                      <a:r>
                        <a:rPr lang="lt-LT" sz="1600" b="1" i="0" u="none" strike="noStrike" dirty="0">
                          <a:solidFill>
                            <a:srgbClr val="000000"/>
                          </a:solidFill>
                          <a:effectLst/>
                          <a:latin typeface="+mn-lt"/>
                        </a:rPr>
                        <a:t>Nurodytos institucijos, kuriose lankėsi </a:t>
                      </a:r>
                      <a:r>
                        <a:rPr lang="lt-LT" sz="1600" b="1" u="none" strike="noStrike" dirty="0">
                          <a:effectLst/>
                          <a:latin typeface="+mn-lt"/>
                        </a:rPr>
                        <a:t> ne mažiau 100 respondentų</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Pasinaudojimo pažintimis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Prievartavimo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Davimo </a:t>
                      </a:r>
                    </a:p>
                    <a:p>
                      <a:pPr algn="ctr" rtl="0" fontAlgn="ctr"/>
                      <a:r>
                        <a:rPr lang="lt-LT" sz="1600" b="1" u="none" strike="noStrike" dirty="0">
                          <a:effectLst/>
                          <a:latin typeface="+mn-lt"/>
                        </a:rPr>
                        <a:t>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latin typeface="+mn-lt"/>
                        </a:rPr>
                        <a:t>Efektyvumo indeksas</a:t>
                      </a:r>
                      <a:endParaRPr lang="lt-LT" sz="1600" b="1" i="0" u="none" strike="noStrike" dirty="0">
                        <a:solidFill>
                          <a:srgbClr val="000000"/>
                        </a:solidFill>
                        <a:effectLst/>
                        <a:latin typeface="+mn-lt"/>
                      </a:endParaRPr>
                    </a:p>
                  </a:txBody>
                  <a:tcPr marL="3280" marR="3280" marT="3280"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11947">
                <a:tc>
                  <a:txBody>
                    <a:bodyPr/>
                    <a:lstStyle/>
                    <a:p>
                      <a:pPr algn="l" fontAlgn="b"/>
                      <a:r>
                        <a:rPr lang="pt-BR" sz="1600" b="0" i="0" u="none" strike="noStrike">
                          <a:effectLst/>
                          <a:latin typeface="+mn-lt"/>
                        </a:rPr>
                        <a:t>Bendrojo ugdymo mokyklos (N=343)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8585102"/>
                  </a:ext>
                </a:extLst>
              </a:tr>
              <a:tr h="311947">
                <a:tc>
                  <a:txBody>
                    <a:bodyPr/>
                    <a:lstStyle/>
                    <a:p>
                      <a:pPr algn="l" fontAlgn="b"/>
                      <a:r>
                        <a:rPr lang="pt-BR" sz="1600" b="0" i="0" u="none" strike="noStrike">
                          <a:effectLst/>
                          <a:latin typeface="+mn-lt"/>
                        </a:rPr>
                        <a:t>Kelių policijos tarnyba (N=103)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a:t>
                      </a:r>
                      <a:r>
                        <a:rPr lang="en-US" sz="1600" b="0" i="0" u="none" strike="noStrike" dirty="0">
                          <a:effectLst/>
                          <a:latin typeface="+mn-lt"/>
                        </a:rPr>
                        <a:t>0</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93275303"/>
                  </a:ext>
                </a:extLst>
              </a:tr>
              <a:tr h="311947">
                <a:tc>
                  <a:txBody>
                    <a:bodyPr/>
                    <a:lstStyle/>
                    <a:p>
                      <a:pPr algn="l" fontAlgn="b"/>
                      <a:r>
                        <a:rPr lang="lt-LT" sz="1600" b="0" i="0" u="none" strike="noStrike" dirty="0">
                          <a:effectLst/>
                          <a:latin typeface="+mn-lt"/>
                        </a:rPr>
                        <a:t>Migracijos departamentas (N=211)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a:t>
                      </a:r>
                      <a:r>
                        <a:rPr lang="en-US" sz="1600" b="0" i="0" u="none" strike="noStrike" dirty="0">
                          <a:effectLst/>
                          <a:latin typeface="+mn-lt"/>
                        </a:rPr>
                        <a:t>0</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90275697"/>
                  </a:ext>
                </a:extLst>
              </a:tr>
              <a:tr h="311947">
                <a:tc>
                  <a:txBody>
                    <a:bodyPr/>
                    <a:lstStyle/>
                    <a:p>
                      <a:pPr algn="l" fontAlgn="b"/>
                      <a:r>
                        <a:rPr lang="pt-BR" sz="1600" b="0" i="0" u="none" strike="noStrike" dirty="0">
                          <a:effectLst/>
                          <a:latin typeface="+mn-lt"/>
                        </a:rPr>
                        <a:t>Nacionalinė žemės tarnyba (NŽT) (N=117)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27134800"/>
                  </a:ext>
                </a:extLst>
              </a:tr>
              <a:tr h="311947">
                <a:tc>
                  <a:txBody>
                    <a:bodyPr/>
                    <a:lstStyle/>
                    <a:p>
                      <a:pPr algn="l" fontAlgn="b"/>
                      <a:r>
                        <a:rPr lang="lt-LT" sz="1600" b="0" i="0" u="none" strike="noStrike">
                          <a:effectLst/>
                          <a:latin typeface="+mn-lt"/>
                        </a:rPr>
                        <a:t>AB „Ignitis grupė“ (N=447)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3348935"/>
                  </a:ext>
                </a:extLst>
              </a:tr>
              <a:tr h="311947">
                <a:tc>
                  <a:txBody>
                    <a:bodyPr/>
                    <a:lstStyle/>
                    <a:p>
                      <a:pPr algn="l" fontAlgn="b"/>
                      <a:r>
                        <a:rPr lang="lt-LT" sz="1600" b="0" i="0" u="none" strike="noStrike">
                          <a:effectLst/>
                          <a:latin typeface="+mn-lt"/>
                        </a:rPr>
                        <a:t>AB „Energijos skirstymo operatorius“ (ESO) (N=311)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9183864"/>
                  </a:ext>
                </a:extLst>
              </a:tr>
              <a:tr h="311947">
                <a:tc>
                  <a:txBody>
                    <a:bodyPr/>
                    <a:lstStyle/>
                    <a:p>
                      <a:pPr algn="l" fontAlgn="b"/>
                      <a:r>
                        <a:rPr lang="lt-LT" sz="1600" b="0" i="0" u="none" strike="noStrike">
                          <a:effectLst/>
                          <a:latin typeface="+mn-lt"/>
                        </a:rPr>
                        <a:t>Notarai (N=374)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36869804"/>
                  </a:ext>
                </a:extLst>
              </a:tr>
              <a:tr h="311947">
                <a:tc>
                  <a:txBody>
                    <a:bodyPr/>
                    <a:lstStyle/>
                    <a:p>
                      <a:pPr algn="l" fontAlgn="b"/>
                      <a:r>
                        <a:rPr lang="lt-LT" sz="1600" b="0" i="0" u="none" strike="noStrike">
                          <a:effectLst/>
                          <a:latin typeface="+mn-lt"/>
                        </a:rPr>
                        <a:t>Energetikos srities įmonės (N=101)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36707288"/>
                  </a:ext>
                </a:extLst>
              </a:tr>
            </a:tbl>
          </a:graphicData>
        </a:graphic>
      </p:graphicFrame>
      <p:sp>
        <p:nvSpPr>
          <p:cNvPr id="3" name="TextBox 2">
            <a:extLst>
              <a:ext uri="{FF2B5EF4-FFF2-40B4-BE49-F238E27FC236}">
                <a16:creationId xmlns:a16="http://schemas.microsoft.com/office/drawing/2014/main" id="{E9521DC9-895A-81F5-7093-26151C64BFF6}"/>
              </a:ext>
            </a:extLst>
          </p:cNvPr>
          <p:cNvSpPr txBox="1"/>
          <p:nvPr/>
        </p:nvSpPr>
        <p:spPr>
          <a:xfrm>
            <a:off x="907027" y="4695237"/>
            <a:ext cx="10368114" cy="1600438"/>
          </a:xfrm>
          <a:prstGeom prst="rect">
            <a:avLst/>
          </a:prstGeom>
          <a:noFill/>
        </p:spPr>
        <p:txBody>
          <a:bodyPr wrap="square" rtlCol="0">
            <a:spAutoFit/>
          </a:bodyPr>
          <a:lstStyle/>
          <a:p>
            <a:r>
              <a:rPr lang="lt-LT" sz="1400" i="1" u="none" strike="noStrike" dirty="0">
                <a:effectLst/>
              </a:rPr>
              <a:t>33. Kuriose iš šių institucijų Jums teko tvarkyti asmeninius reikalus per paskutinius 3 metus? </a:t>
            </a:r>
            <a:endParaRPr lang="en-US" sz="1400" i="1" u="none" strike="noStrike" dirty="0">
              <a:effectLst/>
            </a:endParaRPr>
          </a:p>
          <a:p>
            <a:r>
              <a:rPr lang="lt-LT" sz="1400" i="1" u="none" strike="noStrike" dirty="0">
                <a:effectLst/>
              </a:rPr>
              <a:t>34. Ar tvarkydami asmeninius reikalus šioje institucijoje pasinaudojote pažintimis, norėdamas, kad paslauga Jums būtų suteikta kokybiškiau ar greičiau?</a:t>
            </a:r>
            <a:endParaRPr lang="en-US" sz="1400" i="1" u="none" strike="noStrike" dirty="0">
              <a:effectLst/>
            </a:endParaRPr>
          </a:p>
          <a:p>
            <a:r>
              <a:rPr lang="lt-LT" sz="1400" i="1" u="none" strike="noStrike" dirty="0">
                <a:effectLst/>
              </a:rPr>
              <a:t>35. Ar, tvarkant reikalus šioje institucijoje, valstybės tarnautojai leido Jums suprasti, kad norėtų gauti kyšį (pinigų ar kitos naudos) arba to tikėjosi?</a:t>
            </a:r>
            <a:endParaRPr lang="en-US" sz="1400" i="1" u="none" strike="noStrike" dirty="0">
              <a:effectLst/>
            </a:endParaRPr>
          </a:p>
          <a:p>
            <a:r>
              <a:rPr lang="lt-LT" sz="1400" i="1" u="none" strike="noStrike" dirty="0">
                <a:effectLst/>
              </a:rPr>
              <a:t>36. Ar tvarkydami reikalus šioje institucijoje, davėte valstybės tarnautojui kyšį (pinigų ar kitos naudos)? </a:t>
            </a:r>
            <a:endParaRPr lang="en-US" sz="1400" i="1" u="none" strike="noStrike" dirty="0">
              <a:effectLst/>
            </a:endParaRPr>
          </a:p>
          <a:p>
            <a:r>
              <a:rPr lang="lt-LT" sz="1400" i="1" u="none" strike="noStrike" dirty="0">
                <a:effectLst/>
              </a:rPr>
              <a:t>37. Ar kyšio (pinigų ar kitos naudos) davimas padėjo Jums sutvarkyti reikalus šioje institucijoje?</a:t>
            </a:r>
            <a:r>
              <a:rPr lang="lt-LT" sz="1400" i="1" dirty="0"/>
              <a:t> </a:t>
            </a:r>
          </a:p>
        </p:txBody>
      </p:sp>
      <p:sp>
        <p:nvSpPr>
          <p:cNvPr id="4" name="TextBox 3">
            <a:extLst>
              <a:ext uri="{FF2B5EF4-FFF2-40B4-BE49-F238E27FC236}">
                <a16:creationId xmlns:a16="http://schemas.microsoft.com/office/drawing/2014/main" id="{32F04A07-C18D-440C-6625-B09C0E32791C}"/>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18070991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en-US" b="1" dirty="0"/>
          </a:p>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4201581268"/>
              </p:ext>
            </p:extLst>
          </p:nvPr>
        </p:nvGraphicFramePr>
        <p:xfrm>
          <a:off x="948813" y="757468"/>
          <a:ext cx="10230464" cy="3814306"/>
        </p:xfrm>
        <a:graphic>
          <a:graphicData uri="http://schemas.openxmlformats.org/drawingml/2006/table">
            <a:tbl>
              <a:tblPr>
                <a:tableStyleId>{5C22544A-7EE6-4342-B048-85BDC9FD1C3A}</a:tableStyleId>
              </a:tblPr>
              <a:tblGrid>
                <a:gridCol w="5051322">
                  <a:extLst>
                    <a:ext uri="{9D8B030D-6E8A-4147-A177-3AD203B41FA5}">
                      <a16:colId xmlns:a16="http://schemas.microsoft.com/office/drawing/2014/main" val="2089783810"/>
                    </a:ext>
                  </a:extLst>
                </a:gridCol>
                <a:gridCol w="1283110">
                  <a:extLst>
                    <a:ext uri="{9D8B030D-6E8A-4147-A177-3AD203B41FA5}">
                      <a16:colId xmlns:a16="http://schemas.microsoft.com/office/drawing/2014/main" val="3320725699"/>
                    </a:ext>
                  </a:extLst>
                </a:gridCol>
                <a:gridCol w="1283110">
                  <a:extLst>
                    <a:ext uri="{9D8B030D-6E8A-4147-A177-3AD203B41FA5}">
                      <a16:colId xmlns:a16="http://schemas.microsoft.com/office/drawing/2014/main" val="1356881893"/>
                    </a:ext>
                  </a:extLst>
                </a:gridCol>
                <a:gridCol w="1386348">
                  <a:extLst>
                    <a:ext uri="{9D8B030D-6E8A-4147-A177-3AD203B41FA5}">
                      <a16:colId xmlns:a16="http://schemas.microsoft.com/office/drawing/2014/main" val="4286837886"/>
                    </a:ext>
                  </a:extLst>
                </a:gridCol>
                <a:gridCol w="1226574">
                  <a:extLst>
                    <a:ext uri="{9D8B030D-6E8A-4147-A177-3AD203B41FA5}">
                      <a16:colId xmlns:a16="http://schemas.microsoft.com/office/drawing/2014/main" val="457093802"/>
                    </a:ext>
                  </a:extLst>
                </a:gridCol>
              </a:tblGrid>
              <a:tr h="692172">
                <a:tc>
                  <a:txBody>
                    <a:bodyPr/>
                    <a:lstStyle/>
                    <a:p>
                      <a:pPr algn="l" rtl="0" fontAlgn="ctr"/>
                      <a:r>
                        <a:rPr lang="lt-LT" sz="1600" b="1" i="0" u="none" strike="noStrike" dirty="0">
                          <a:solidFill>
                            <a:srgbClr val="000000"/>
                          </a:solidFill>
                          <a:effectLst/>
                          <a:latin typeface="+mn-lt"/>
                        </a:rPr>
                        <a:t>Nurodytos institucijos, kuriose lankėsi ne mažiau 30 - 99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22007">
                <a:tc>
                  <a:txBody>
                    <a:bodyPr/>
                    <a:lstStyle/>
                    <a:p>
                      <a:pPr algn="l" fontAlgn="b"/>
                      <a:r>
                        <a:rPr lang="lt-LT" sz="1600" b="0" i="0" u="none" strike="noStrike" dirty="0">
                          <a:effectLst/>
                          <a:latin typeface="+mn-lt"/>
                        </a:rPr>
                        <a:t>Teismai (N=96)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22007">
                <a:tc>
                  <a:txBody>
                    <a:bodyPr/>
                    <a:lstStyle/>
                    <a:p>
                      <a:pPr algn="l" fontAlgn="b"/>
                      <a:r>
                        <a:rPr lang="lt-LT" sz="1600" b="0" i="0" u="none" strike="noStrike">
                          <a:effectLst/>
                          <a:latin typeface="+mn-lt"/>
                        </a:rPr>
                        <a:t>Nevyriausybinės organizacijos (N=69)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0,10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58922225"/>
                  </a:ext>
                </a:extLst>
              </a:tr>
              <a:tr h="322007">
                <a:tc>
                  <a:txBody>
                    <a:bodyPr/>
                    <a:lstStyle/>
                    <a:p>
                      <a:pPr algn="l" fontAlgn="b"/>
                      <a:r>
                        <a:rPr lang="lt-LT" sz="1600" b="0" i="0" u="none" strike="noStrike">
                          <a:effectLst/>
                          <a:latin typeface="+mn-lt"/>
                        </a:rPr>
                        <a:t>Apylinkių teismai (N=63)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18054662"/>
                  </a:ext>
                </a:extLst>
              </a:tr>
              <a:tr h="322007">
                <a:tc>
                  <a:txBody>
                    <a:bodyPr/>
                    <a:lstStyle/>
                    <a:p>
                      <a:pPr algn="l" fontAlgn="b"/>
                      <a:r>
                        <a:rPr lang="lt-LT" sz="1600" b="0" i="0" u="none" strike="noStrike">
                          <a:effectLst/>
                          <a:latin typeface="+mn-lt"/>
                        </a:rPr>
                        <a:t>Savivaldybės valdomos įmonės (N=77)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42085645"/>
                  </a:ext>
                </a:extLst>
              </a:tr>
              <a:tr h="464413">
                <a:tc>
                  <a:txBody>
                    <a:bodyPr/>
                    <a:lstStyle/>
                    <a:p>
                      <a:pPr algn="l" fontAlgn="b"/>
                      <a:r>
                        <a:rPr lang="lt-LT" sz="1600" b="0" i="0" u="none" strike="noStrike" dirty="0">
                          <a:effectLst/>
                          <a:latin typeface="+mn-lt"/>
                        </a:rPr>
                        <a:t>Architektūros ir urbanistikos skyrius / Teritorijų planavimo skyrius (N=48)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0,17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01885297"/>
                  </a:ext>
                </a:extLst>
              </a:tr>
              <a:tr h="322007">
                <a:tc>
                  <a:txBody>
                    <a:bodyPr/>
                    <a:lstStyle/>
                    <a:p>
                      <a:pPr algn="l" fontAlgn="b"/>
                      <a:r>
                        <a:rPr lang="lt-LT" sz="1600" b="0" i="0" u="none" strike="noStrike">
                          <a:effectLst/>
                          <a:latin typeface="+mn-lt"/>
                        </a:rPr>
                        <a:t>Statybos skyrius (N=38)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28829663"/>
                  </a:ext>
                </a:extLst>
              </a:tr>
              <a:tr h="322007">
                <a:tc>
                  <a:txBody>
                    <a:bodyPr/>
                    <a:lstStyle/>
                    <a:p>
                      <a:pPr algn="l" fontAlgn="b"/>
                      <a:r>
                        <a:rPr lang="lt-LT" sz="1600" b="0" i="0" u="none" strike="noStrike">
                          <a:effectLst/>
                          <a:latin typeface="+mn-lt"/>
                        </a:rPr>
                        <a:t>Žemės duomenų skyrius (N=57)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00970317"/>
                  </a:ext>
                </a:extLst>
              </a:tr>
              <a:tr h="322007">
                <a:tc>
                  <a:txBody>
                    <a:bodyPr/>
                    <a:lstStyle/>
                    <a:p>
                      <a:pPr algn="l" fontAlgn="b"/>
                      <a:r>
                        <a:rPr lang="lt-LT" sz="1600" b="0" i="0" u="none" strike="noStrike">
                          <a:effectLst/>
                          <a:latin typeface="+mn-lt"/>
                        </a:rPr>
                        <a:t>Švietimo skyrius (N=51)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53291086"/>
                  </a:ext>
                </a:extLst>
              </a:tr>
              <a:tr h="322007">
                <a:tc>
                  <a:txBody>
                    <a:bodyPr/>
                    <a:lstStyle/>
                    <a:p>
                      <a:pPr algn="l" fontAlgn="b"/>
                      <a:r>
                        <a:rPr lang="pt-BR" sz="1600" b="0" i="0" u="none" strike="noStrike">
                          <a:effectLst/>
                          <a:latin typeface="+mn-lt"/>
                        </a:rPr>
                        <a:t>Viešojo valdymo agentūra (N=35)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7516178"/>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916859" y="4673568"/>
            <a:ext cx="10294373" cy="1600438"/>
          </a:xfrm>
          <a:prstGeom prst="rect">
            <a:avLst/>
          </a:prstGeom>
          <a:noFill/>
        </p:spPr>
        <p:txBody>
          <a:bodyPr wrap="square" rtlCol="0">
            <a:spAutoFit/>
          </a:bodyPr>
          <a:lstStyle/>
          <a:p>
            <a:r>
              <a:rPr lang="lt-LT" sz="1400" i="1" u="none" strike="noStrike" dirty="0">
                <a:effectLst/>
              </a:rPr>
              <a:t>33. Kuriose iš šių institucijų Jums teko tvarkyti asmeninius reikalus per paskutinius 3 metus? </a:t>
            </a:r>
            <a:endParaRPr lang="en-US" sz="1400" i="1" u="none" strike="noStrike" dirty="0">
              <a:effectLst/>
            </a:endParaRPr>
          </a:p>
          <a:p>
            <a:r>
              <a:rPr lang="lt-LT" sz="1400" i="1" u="none" strike="noStrike" dirty="0">
                <a:effectLst/>
              </a:rPr>
              <a:t>34. Ar tvarkydami asmeninius reikalus šioje institucijoje pasinaudojote pažintimis, norėdamas, kad paslauga Jums būtų suteikta kokybiškiau ar greičiau?</a:t>
            </a:r>
            <a:endParaRPr lang="en-US" sz="1400" i="1" u="none" strike="noStrike" dirty="0">
              <a:effectLst/>
            </a:endParaRPr>
          </a:p>
          <a:p>
            <a:r>
              <a:rPr lang="lt-LT" sz="1400" i="1" u="none" strike="noStrike" dirty="0">
                <a:effectLst/>
              </a:rPr>
              <a:t>35. Ar, tvarkant reikalus šioje institucijoje, valstybės tarnautojai leido Jums suprasti, kad norėtų gauti kyšį (pinigų ar kitos naudos) arba to tikėjosi?</a:t>
            </a:r>
            <a:endParaRPr lang="en-US" sz="1400" i="1" u="none" strike="noStrike" dirty="0">
              <a:effectLst/>
            </a:endParaRPr>
          </a:p>
          <a:p>
            <a:r>
              <a:rPr lang="lt-LT" sz="1400" i="1" u="none" strike="noStrike" dirty="0">
                <a:effectLst/>
              </a:rPr>
              <a:t>36. Ar tvarkydami reikalus šioje institucijoje, davėte valstybės tarnautojui kyšį (pinigų ar kitos naudos)? </a:t>
            </a:r>
            <a:endParaRPr lang="en-US" sz="1400" i="1" u="none" strike="noStrike" dirty="0">
              <a:effectLst/>
            </a:endParaRPr>
          </a:p>
          <a:p>
            <a:r>
              <a:rPr lang="lt-LT" sz="1400" i="1" u="none" strike="noStrike" dirty="0">
                <a:effectLst/>
              </a:rPr>
              <a:t>37. Ar kyšio (pinigų ar kitos naudos) davimas padėjo Jums sutvarkyti reikalus šioje institucijoje?</a:t>
            </a:r>
            <a:r>
              <a:rPr lang="lt-LT" sz="1400" i="1" dirty="0"/>
              <a:t> </a:t>
            </a:r>
          </a:p>
        </p:txBody>
      </p:sp>
      <p:sp>
        <p:nvSpPr>
          <p:cNvPr id="3" name="TextBox 2">
            <a:extLst>
              <a:ext uri="{FF2B5EF4-FFF2-40B4-BE49-F238E27FC236}">
                <a16:creationId xmlns:a16="http://schemas.microsoft.com/office/drawing/2014/main" id="{E978499D-868E-42A8-3907-7CCDB05B3818}"/>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49478811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en-US" b="1" dirty="0"/>
          </a:p>
          <a:p>
            <a:pPr algn="ctr"/>
            <a:r>
              <a:rPr lang="lt-LT" b="1" dirty="0"/>
              <a:t>Kyšininkavimo indeksai 202</a:t>
            </a:r>
            <a:r>
              <a:rPr lang="en-US" b="1" dirty="0"/>
              <a:t>3</a:t>
            </a:r>
            <a:r>
              <a:rPr lang="lt-LT" b="1" dirty="0"/>
              <a:t> (per pastaruosius </a:t>
            </a:r>
            <a:r>
              <a:rPr lang="en-US" b="1" dirty="0"/>
              <a:t>3</a:t>
            </a:r>
            <a:r>
              <a:rPr lang="lt-LT" b="1" dirty="0"/>
              <a:t> metus): institucijos</a:t>
            </a:r>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1032433269"/>
              </p:ext>
            </p:extLst>
          </p:nvPr>
        </p:nvGraphicFramePr>
        <p:xfrm>
          <a:off x="948813" y="757468"/>
          <a:ext cx="10230464" cy="3781514"/>
        </p:xfrm>
        <a:graphic>
          <a:graphicData uri="http://schemas.openxmlformats.org/drawingml/2006/table">
            <a:tbl>
              <a:tblPr>
                <a:tableStyleId>{5C22544A-7EE6-4342-B048-85BDC9FD1C3A}</a:tableStyleId>
              </a:tblPr>
              <a:tblGrid>
                <a:gridCol w="5051322">
                  <a:extLst>
                    <a:ext uri="{9D8B030D-6E8A-4147-A177-3AD203B41FA5}">
                      <a16:colId xmlns:a16="http://schemas.microsoft.com/office/drawing/2014/main" val="2089783810"/>
                    </a:ext>
                  </a:extLst>
                </a:gridCol>
                <a:gridCol w="1283110">
                  <a:extLst>
                    <a:ext uri="{9D8B030D-6E8A-4147-A177-3AD203B41FA5}">
                      <a16:colId xmlns:a16="http://schemas.microsoft.com/office/drawing/2014/main" val="3320725699"/>
                    </a:ext>
                  </a:extLst>
                </a:gridCol>
                <a:gridCol w="1283110">
                  <a:extLst>
                    <a:ext uri="{9D8B030D-6E8A-4147-A177-3AD203B41FA5}">
                      <a16:colId xmlns:a16="http://schemas.microsoft.com/office/drawing/2014/main" val="1356881893"/>
                    </a:ext>
                  </a:extLst>
                </a:gridCol>
                <a:gridCol w="1386348">
                  <a:extLst>
                    <a:ext uri="{9D8B030D-6E8A-4147-A177-3AD203B41FA5}">
                      <a16:colId xmlns:a16="http://schemas.microsoft.com/office/drawing/2014/main" val="4286837886"/>
                    </a:ext>
                  </a:extLst>
                </a:gridCol>
                <a:gridCol w="1226574">
                  <a:extLst>
                    <a:ext uri="{9D8B030D-6E8A-4147-A177-3AD203B41FA5}">
                      <a16:colId xmlns:a16="http://schemas.microsoft.com/office/drawing/2014/main" val="457093802"/>
                    </a:ext>
                  </a:extLst>
                </a:gridCol>
              </a:tblGrid>
              <a:tr h="692172">
                <a:tc>
                  <a:txBody>
                    <a:bodyPr/>
                    <a:lstStyle/>
                    <a:p>
                      <a:pPr algn="l" rtl="0" fontAlgn="ctr"/>
                      <a:r>
                        <a:rPr lang="lt-LT" sz="1600" b="1" i="0" u="none" strike="noStrike" dirty="0">
                          <a:solidFill>
                            <a:srgbClr val="000000"/>
                          </a:solidFill>
                          <a:effectLst/>
                          <a:latin typeface="+mn-lt"/>
                        </a:rPr>
                        <a:t>Nurodytos institucijos, kuriose lankėsi ne mažiau 30 - 99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22007">
                <a:tc>
                  <a:txBody>
                    <a:bodyPr/>
                    <a:lstStyle/>
                    <a:p>
                      <a:pPr algn="l" fontAlgn="b"/>
                      <a:r>
                        <a:rPr lang="pt-BR" sz="1600" b="0" i="0" u="none" strike="noStrike">
                          <a:effectLst/>
                          <a:latin typeface="+mn-lt"/>
                        </a:rPr>
                        <a:t>Neįgalumo ir darbingumo nustatymo tarnyba (N=98)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22007">
                <a:tc>
                  <a:txBody>
                    <a:bodyPr/>
                    <a:lstStyle/>
                    <a:p>
                      <a:pPr algn="l" fontAlgn="b"/>
                      <a:r>
                        <a:rPr lang="lt-LT" sz="1600" b="0" i="0" u="none" strike="noStrike">
                          <a:effectLst/>
                          <a:latin typeface="+mn-lt"/>
                        </a:rPr>
                        <a:t>Valstybinė darbo inspekcija (N=38)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58922225"/>
                  </a:ext>
                </a:extLst>
              </a:tr>
              <a:tr h="322007">
                <a:tc>
                  <a:txBody>
                    <a:bodyPr/>
                    <a:lstStyle/>
                    <a:p>
                      <a:pPr algn="l" fontAlgn="b"/>
                      <a:r>
                        <a:rPr lang="fi-FI" sz="1600" b="0" i="0" u="none" strike="noStrike">
                          <a:effectLst/>
                          <a:latin typeface="+mn-lt"/>
                        </a:rPr>
                        <a:t>Teritoriniai policijos komisariatai (N=98)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18054662"/>
                  </a:ext>
                </a:extLst>
              </a:tr>
              <a:tr h="322007">
                <a:tc>
                  <a:txBody>
                    <a:bodyPr/>
                    <a:lstStyle/>
                    <a:p>
                      <a:pPr algn="l" fontAlgn="b"/>
                      <a:r>
                        <a:rPr lang="pt-BR" sz="1600" b="0" i="0" u="none" strike="noStrike">
                          <a:effectLst/>
                          <a:latin typeface="+mn-lt"/>
                        </a:rPr>
                        <a:t>Valstybinė teritorijų planavimo ir statybos inspekcija (N=50)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42085645"/>
                  </a:ext>
                </a:extLst>
              </a:tr>
              <a:tr h="464413">
                <a:tc>
                  <a:txBody>
                    <a:bodyPr/>
                    <a:lstStyle/>
                    <a:p>
                      <a:pPr algn="l" fontAlgn="b"/>
                      <a:r>
                        <a:rPr lang="pt-BR" sz="1600" b="0" i="0" u="none" strike="noStrike">
                          <a:effectLst/>
                          <a:latin typeface="+mn-lt"/>
                        </a:rPr>
                        <a:t>Nacionalinė mokėjimo agentūra (NMA) (N=41)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01885297"/>
                  </a:ext>
                </a:extLst>
              </a:tr>
              <a:tr h="322007">
                <a:tc>
                  <a:txBody>
                    <a:bodyPr/>
                    <a:lstStyle/>
                    <a:p>
                      <a:pPr algn="l" fontAlgn="b"/>
                      <a:r>
                        <a:rPr lang="lt-LT" sz="1600" b="0" i="0" u="none" strike="noStrike">
                          <a:effectLst/>
                          <a:latin typeface="+mn-lt"/>
                        </a:rPr>
                        <a:t>Advokatai (N=96)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28829663"/>
                  </a:ext>
                </a:extLst>
              </a:tr>
              <a:tr h="322007">
                <a:tc>
                  <a:txBody>
                    <a:bodyPr/>
                    <a:lstStyle/>
                    <a:p>
                      <a:pPr algn="l" fontAlgn="b"/>
                      <a:r>
                        <a:rPr lang="lt-LT" sz="1600" b="0" i="0" u="none" strike="noStrike">
                          <a:effectLst/>
                          <a:latin typeface="+mn-lt"/>
                        </a:rPr>
                        <a:t>Antstoliai (N=42)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00970317"/>
                  </a:ext>
                </a:extLst>
              </a:tr>
              <a:tr h="322007">
                <a:tc>
                  <a:txBody>
                    <a:bodyPr/>
                    <a:lstStyle/>
                    <a:p>
                      <a:pPr algn="l" fontAlgn="b"/>
                      <a:r>
                        <a:rPr lang="pt-BR" sz="1600" b="0" i="0" u="none" strike="noStrike">
                          <a:effectLst/>
                          <a:latin typeface="+mn-lt"/>
                        </a:rPr>
                        <a:t>Statybos ir projektavimo srities įmonės (N=62)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53291086"/>
                  </a:ext>
                </a:extLst>
              </a:tr>
              <a:tr h="322007">
                <a:tc>
                  <a:txBody>
                    <a:bodyPr/>
                    <a:lstStyle/>
                    <a:p>
                      <a:pPr algn="l" fontAlgn="b"/>
                      <a:r>
                        <a:rPr lang="lt-LT" sz="1600" b="0" i="0" u="none" strike="noStrike">
                          <a:effectLst/>
                          <a:latin typeface="+mn-lt"/>
                        </a:rPr>
                        <a:t>Nekilnojamojo turto paslaugų įmonės (N=93)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7516178"/>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916859" y="4673568"/>
            <a:ext cx="10294373" cy="1600438"/>
          </a:xfrm>
          <a:prstGeom prst="rect">
            <a:avLst/>
          </a:prstGeom>
          <a:noFill/>
        </p:spPr>
        <p:txBody>
          <a:bodyPr wrap="square" rtlCol="0">
            <a:spAutoFit/>
          </a:bodyPr>
          <a:lstStyle/>
          <a:p>
            <a:r>
              <a:rPr lang="lt-LT" sz="1400" i="1" u="none" strike="noStrike" dirty="0">
                <a:effectLst/>
              </a:rPr>
              <a:t>33. Kuriose iš šių institucijų Jums teko tvarkyti asmeninius reikalus per paskutinius 3 metus? </a:t>
            </a:r>
            <a:endParaRPr lang="en-US" sz="1400" i="1" u="none" strike="noStrike" dirty="0">
              <a:effectLst/>
            </a:endParaRPr>
          </a:p>
          <a:p>
            <a:r>
              <a:rPr lang="lt-LT" sz="1400" i="1" u="none" strike="noStrike" dirty="0">
                <a:effectLst/>
              </a:rPr>
              <a:t>34. Ar tvarkydami asmeninius reikalus šioje institucijoje pasinaudojote pažintimis, norėdamas, kad paslauga Jums būtų suteikta kokybiškiau ar greičiau?</a:t>
            </a:r>
            <a:endParaRPr lang="en-US" sz="1400" i="1" u="none" strike="noStrike" dirty="0">
              <a:effectLst/>
            </a:endParaRPr>
          </a:p>
          <a:p>
            <a:r>
              <a:rPr lang="lt-LT" sz="1400" i="1" u="none" strike="noStrike" dirty="0">
                <a:effectLst/>
              </a:rPr>
              <a:t>35. Ar, tvarkant reikalus šioje institucijoje, valstybės tarnautojai leido Jums suprasti, kad norėtų gauti kyšį (pinigų ar kitos naudos) arba to tikėjosi?</a:t>
            </a:r>
            <a:endParaRPr lang="en-US" sz="1400" i="1" u="none" strike="noStrike" dirty="0">
              <a:effectLst/>
            </a:endParaRPr>
          </a:p>
          <a:p>
            <a:r>
              <a:rPr lang="lt-LT" sz="1400" i="1" u="none" strike="noStrike" dirty="0">
                <a:effectLst/>
              </a:rPr>
              <a:t>36. Ar tvarkydami reikalus šioje institucijoje, davėte valstybės tarnautojui kyšį (pinigų ar kitos naudos)? </a:t>
            </a:r>
            <a:endParaRPr lang="en-US" sz="1400" i="1" u="none" strike="noStrike" dirty="0">
              <a:effectLst/>
            </a:endParaRPr>
          </a:p>
          <a:p>
            <a:r>
              <a:rPr lang="lt-LT" sz="1400" i="1" u="none" strike="noStrike" dirty="0">
                <a:effectLst/>
              </a:rPr>
              <a:t>37. Ar kyšio (pinigų ar kitos naudos) davimas padėjo Jums sutvarkyti reikalus šioje institucijoje?</a:t>
            </a:r>
            <a:r>
              <a:rPr lang="lt-LT" sz="1400" i="1" dirty="0"/>
              <a:t> </a:t>
            </a:r>
          </a:p>
        </p:txBody>
      </p:sp>
      <p:sp>
        <p:nvSpPr>
          <p:cNvPr id="3" name="TextBox 2">
            <a:extLst>
              <a:ext uri="{FF2B5EF4-FFF2-40B4-BE49-F238E27FC236}">
                <a16:creationId xmlns:a16="http://schemas.microsoft.com/office/drawing/2014/main" id="{E978499D-868E-42A8-3907-7CCDB05B3818}"/>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1112210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438434" y="1767871"/>
            <a:ext cx="11315129" cy="4108817"/>
          </a:xfrm>
          <a:prstGeom prst="rect">
            <a:avLst/>
          </a:prstGeom>
          <a:noFill/>
        </p:spPr>
        <p:txBody>
          <a:bodyPr wrap="square" rtlCol="0">
            <a:spAutoFit/>
          </a:bodyPr>
          <a:lstStyle/>
          <a:p>
            <a:pPr marL="285750" marR="0" indent="-285750" rtl="0" eaLnBrk="1" fontAlgn="base" latinLnBrk="0" hangingPunct="1">
              <a:spcBef>
                <a:spcPts val="312"/>
              </a:spcBef>
              <a:spcAft>
                <a:spcPts val="0"/>
              </a:spcAft>
              <a:buBlip>
                <a:blip r:embed="rId3"/>
              </a:buBlip>
            </a:pPr>
            <a:r>
              <a:rPr lang="lt-LT" altLang="lt-LT" sz="1600" dirty="0"/>
              <a:t>Valstybės tarnautojai pažintimis dažnai naudojosi miestų ir rajonų savivaldybėse – 0,06. Čia prievartavimo indeksas siekia 0,08, o davimo – 0,01. Praeitais metais* šie indeksai buvo atitinkamai: </a:t>
            </a:r>
            <a:r>
              <a:rPr lang="lt-LT" sz="1600" dirty="0"/>
              <a:t>0,05; 0,09; 0,00.</a:t>
            </a:r>
          </a:p>
          <a:p>
            <a:pPr marL="285750" marR="0" indent="-285750" rtl="0" eaLnBrk="1" fontAlgn="base" latinLnBrk="0" hangingPunct="1">
              <a:spcBef>
                <a:spcPts val="312"/>
              </a:spcBef>
              <a:spcAft>
                <a:spcPts val="0"/>
              </a:spcAft>
              <a:buBlip>
                <a:blip r:embed="rId3"/>
              </a:buBlip>
            </a:pPr>
            <a:r>
              <a:rPr lang="lt-LT" altLang="lt-LT" sz="1600" dirty="0"/>
              <a:t>Dažniausiai kyšio buvo tikimasi miestų ir rajonų ligoninėse - 0,11, čia taip pat buvo ir dažnai duodamas kyšis - 0,02. 2022 m.* šie indeksai taip pat buvo didžiausi tarp visų įstaigų: </a:t>
            </a:r>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indent="-285750" algn="just" rtl="0" eaLnBrk="1" fontAlgn="ctr" latinLnBrk="0" hangingPunct="1">
              <a:spcBef>
                <a:spcPts val="0"/>
              </a:spcBef>
              <a:spcAft>
                <a:spcPts val="0"/>
              </a:spcAft>
              <a:buBlip>
                <a:blip r:embed="rId3"/>
              </a:buBlip>
            </a:pPr>
            <a:endParaRPr lang="lt-LT" altLang="lt-LT" sz="1600" dirty="0"/>
          </a:p>
          <a:p>
            <a:pPr marL="285750" marR="0" indent="-285750" rtl="0" eaLnBrk="1" fontAlgn="base" latinLnBrk="0" hangingPunct="1">
              <a:spcBef>
                <a:spcPts val="312"/>
              </a:spcBef>
              <a:spcAft>
                <a:spcPts val="0"/>
              </a:spcAft>
              <a:buBlip>
                <a:blip r:embed="rId3"/>
              </a:buBlip>
            </a:pPr>
            <a:r>
              <a:rPr lang="lt-LT" altLang="lt-LT" sz="1600" dirty="0"/>
              <a:t>Respublikinių ligoninių ir klinikų pasinaudojimo pažintimis indeksas – 0,05, prievartavimo – 0,09, kyšio davimo – 0,02. 2022 m. duomenimis, šie indeksai siekė: </a:t>
            </a:r>
            <a:r>
              <a:rPr lang="lt-LT" sz="1600" b="0" i="0" u="none" strike="noStrike" kern="1200" baseline="0" dirty="0">
                <a:ln>
                  <a:noFill/>
                </a:ln>
                <a:solidFill>
                  <a:srgbClr val="000000"/>
                </a:solidFill>
                <a:effectLst/>
                <a:cs typeface="Arial" panose="020B0604020202020204" pitchFamily="34" charset="0"/>
              </a:rPr>
              <a:t>0,07; 0,14; 0,02.</a:t>
            </a:r>
            <a:endParaRPr lang="lt-LT" altLang="lt-LT" sz="1600" dirty="0"/>
          </a:p>
          <a:p>
            <a:pPr marL="285750" indent="-285750" algn="just" rtl="0" eaLnBrk="1" fontAlgn="ctr" latinLnBrk="0" hangingPunct="1">
              <a:spcBef>
                <a:spcPts val="0"/>
              </a:spcBef>
              <a:spcAft>
                <a:spcPts val="0"/>
              </a:spcAft>
              <a:buBlip>
                <a:blip r:embed="rId3"/>
              </a:buBlip>
            </a:pPr>
            <a:endParaRPr lang="lt-LT" sz="1600" b="0" i="0" u="none" strike="noStrike" dirty="0">
              <a:effectLst/>
              <a:highlight>
                <a:srgbClr val="F6FBF9"/>
              </a:highlight>
              <a:latin typeface="Arial" panose="020B0604020202020204" pitchFamily="34" charset="0"/>
            </a:endParaRPr>
          </a:p>
        </p:txBody>
      </p:sp>
      <p:graphicFrame>
        <p:nvGraphicFramePr>
          <p:cNvPr id="2" name="Lentelė 1">
            <a:extLst>
              <a:ext uri="{FF2B5EF4-FFF2-40B4-BE49-F238E27FC236}">
                <a16:creationId xmlns:a16="http://schemas.microsoft.com/office/drawing/2014/main" id="{35B03D9C-C2E9-9620-60DE-18B5D46C773D}"/>
              </a:ext>
            </a:extLst>
          </p:cNvPr>
          <p:cNvGraphicFramePr>
            <a:graphicFrameLocks noGrp="1"/>
          </p:cNvGraphicFramePr>
          <p:nvPr>
            <p:extLst>
              <p:ext uri="{D42A27DB-BD31-4B8C-83A1-F6EECF244321}">
                <p14:modId xmlns:p14="http://schemas.microsoft.com/office/powerpoint/2010/main" val="4157841490"/>
              </p:ext>
            </p:extLst>
          </p:nvPr>
        </p:nvGraphicFramePr>
        <p:xfrm>
          <a:off x="2551437" y="3429000"/>
          <a:ext cx="6712973" cy="1444887"/>
        </p:xfrm>
        <a:graphic>
          <a:graphicData uri="http://schemas.openxmlformats.org/drawingml/2006/table">
            <a:tbl>
              <a:tblPr>
                <a:tableStyleId>{5C22544A-7EE6-4342-B048-85BDC9FD1C3A}</a:tableStyleId>
              </a:tblPr>
              <a:tblGrid>
                <a:gridCol w="1332892">
                  <a:extLst>
                    <a:ext uri="{9D8B030D-6E8A-4147-A177-3AD203B41FA5}">
                      <a16:colId xmlns:a16="http://schemas.microsoft.com/office/drawing/2014/main" val="1960263051"/>
                    </a:ext>
                  </a:extLst>
                </a:gridCol>
                <a:gridCol w="1332892">
                  <a:extLst>
                    <a:ext uri="{9D8B030D-6E8A-4147-A177-3AD203B41FA5}">
                      <a16:colId xmlns:a16="http://schemas.microsoft.com/office/drawing/2014/main" val="1542235757"/>
                    </a:ext>
                  </a:extLst>
                </a:gridCol>
                <a:gridCol w="1332892">
                  <a:extLst>
                    <a:ext uri="{9D8B030D-6E8A-4147-A177-3AD203B41FA5}">
                      <a16:colId xmlns:a16="http://schemas.microsoft.com/office/drawing/2014/main" val="442164699"/>
                    </a:ext>
                  </a:extLst>
                </a:gridCol>
                <a:gridCol w="1440135">
                  <a:extLst>
                    <a:ext uri="{9D8B030D-6E8A-4147-A177-3AD203B41FA5}">
                      <a16:colId xmlns:a16="http://schemas.microsoft.com/office/drawing/2014/main" val="1227016007"/>
                    </a:ext>
                  </a:extLst>
                </a:gridCol>
                <a:gridCol w="1274162">
                  <a:extLst>
                    <a:ext uri="{9D8B030D-6E8A-4147-A177-3AD203B41FA5}">
                      <a16:colId xmlns:a16="http://schemas.microsoft.com/office/drawing/2014/main" val="97399692"/>
                    </a:ext>
                  </a:extLst>
                </a:gridCol>
              </a:tblGrid>
              <a:tr h="692594">
                <a:tc>
                  <a:txBody>
                    <a:bodyPr/>
                    <a:lstStyle/>
                    <a:p>
                      <a:pPr algn="ctr" rtl="0" fontAlgn="ctr"/>
                      <a:endParaRPr lang="lt-LT" sz="1600" b="1" i="0" u="none" strike="noStrike" dirty="0">
                        <a:solidFill>
                          <a:srgbClr val="000000"/>
                        </a:solidFill>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90358772"/>
                  </a:ext>
                </a:extLst>
              </a:tr>
              <a:tr h="368588">
                <a:tc>
                  <a:txBody>
                    <a:bodyPr/>
                    <a:lstStyle/>
                    <a:p>
                      <a:pPr algn="ctr" fontAlgn="b"/>
                      <a:r>
                        <a:rPr lang="en-US" sz="1600" b="1" i="0" u="none" strike="noStrike" dirty="0">
                          <a:effectLst/>
                          <a:latin typeface="+mn-lt"/>
                        </a:rPr>
                        <a:t>2023 m.</a:t>
                      </a:r>
                      <a:endParaRPr lang="lt-LT" sz="1600" b="1"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70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14000613"/>
                  </a:ext>
                </a:extLst>
              </a:tr>
              <a:tr h="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600" b="1" i="0" u="none" strike="noStrike" kern="1200" dirty="0">
                          <a:solidFill>
                            <a:schemeClr val="dk1"/>
                          </a:solidFill>
                          <a:effectLst/>
                          <a:latin typeface="+mn-lt"/>
                          <a:ea typeface="+mn-ea"/>
                          <a:cs typeface="+mn-cs"/>
                        </a:rPr>
                        <a:t>2022 m.</a:t>
                      </a:r>
                    </a:p>
                  </a:txBody>
                  <a:tcPr marT="45707" marB="45707"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09</a:t>
                      </a:r>
                      <a:endParaRPr lang="en-US" sz="1600" b="0" i="0" u="none" strike="noStrike" kern="1200" dirty="0">
                        <a:solidFill>
                          <a:schemeClr val="dk1"/>
                        </a:solidFill>
                        <a:effectLst/>
                        <a:latin typeface="+mn-lt"/>
                        <a:ea typeface="+mn-ea"/>
                        <a:cs typeface="+mn-cs"/>
                      </a:endParaRPr>
                    </a:p>
                  </a:txBody>
                  <a:tcPr marT="45707" marB="45707"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19</a:t>
                      </a:r>
                      <a:endParaRPr lang="en-US" sz="1600" b="0" i="0" u="none" strike="noStrike" kern="1200" dirty="0">
                        <a:solidFill>
                          <a:schemeClr val="dk1"/>
                        </a:solidFill>
                        <a:effectLst/>
                        <a:latin typeface="+mn-lt"/>
                        <a:ea typeface="+mn-ea"/>
                        <a:cs typeface="+mn-cs"/>
                      </a:endParaRPr>
                    </a:p>
                  </a:txBody>
                  <a:tcPr marT="45707" marB="45707"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03</a:t>
                      </a:r>
                      <a:endParaRPr lang="en-US" sz="1600" b="0" i="0" u="none" strike="noStrike" kern="1200" dirty="0">
                        <a:solidFill>
                          <a:schemeClr val="dk1"/>
                        </a:solidFill>
                        <a:effectLst/>
                        <a:latin typeface="+mn-lt"/>
                        <a:ea typeface="+mn-ea"/>
                        <a:cs typeface="+mn-cs"/>
                      </a:endParaRPr>
                    </a:p>
                  </a:txBody>
                  <a:tcPr marT="45707" marB="45707"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chemeClr val="dk1"/>
                          </a:solidFill>
                          <a:effectLst/>
                          <a:latin typeface="+mn-lt"/>
                          <a:ea typeface="+mn-ea"/>
                          <a:cs typeface="+mn-cs"/>
                        </a:rPr>
                        <a:t>0</a:t>
                      </a:r>
                      <a:r>
                        <a:rPr lang="en-US" sz="1600" b="0" i="0" u="none" strike="noStrike" kern="1200" dirty="0">
                          <a:solidFill>
                            <a:schemeClr val="dk1"/>
                          </a:solidFill>
                          <a:effectLst/>
                          <a:latin typeface="+mn-lt"/>
                          <a:ea typeface="+mn-ea"/>
                          <a:cs typeface="+mn-cs"/>
                        </a:rPr>
                        <a:t>,</a:t>
                      </a:r>
                      <a:r>
                        <a:rPr lang="lt-LT" sz="1600" b="0" i="0" u="none" strike="noStrike" kern="1200" dirty="0">
                          <a:solidFill>
                            <a:schemeClr val="dk1"/>
                          </a:solidFill>
                          <a:effectLst/>
                          <a:latin typeface="+mn-lt"/>
                          <a:ea typeface="+mn-ea"/>
                          <a:cs typeface="+mn-cs"/>
                        </a:rPr>
                        <a:t>83</a:t>
                      </a:r>
                      <a:endParaRPr lang="en-US" sz="1600" b="0" i="0" u="none" strike="noStrike" kern="1200" dirty="0">
                        <a:solidFill>
                          <a:schemeClr val="dk1"/>
                        </a:solidFill>
                        <a:effectLst/>
                        <a:latin typeface="+mn-lt"/>
                        <a:ea typeface="+mn-ea"/>
                        <a:cs typeface="+mn-cs"/>
                      </a:endParaRPr>
                    </a:p>
                  </a:txBody>
                  <a:tcPr marT="45707" marB="45707" horzOverflow="overflow">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74259745"/>
                  </a:ext>
                </a:extLst>
              </a:tr>
            </a:tbl>
          </a:graphicData>
        </a:graphic>
      </p:graphicFrame>
      <p:sp>
        <p:nvSpPr>
          <p:cNvPr id="4" name="TextBox 3">
            <a:extLst>
              <a:ext uri="{FF2B5EF4-FFF2-40B4-BE49-F238E27FC236}">
                <a16:creationId xmlns:a16="http://schemas.microsoft.com/office/drawing/2014/main" id="{1C6E9180-7B27-CFD2-3076-29BF5415DFCC}"/>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A9C9E5A0-957A-2A4A-4AE4-917BD2A61A85}"/>
              </a:ext>
            </a:extLst>
          </p:cNvPr>
          <p:cNvSpPr txBox="1"/>
          <p:nvPr/>
        </p:nvSpPr>
        <p:spPr>
          <a:xfrm>
            <a:off x="1941857" y="454063"/>
            <a:ext cx="8308281" cy="369332"/>
          </a:xfrm>
          <a:prstGeom prst="rect">
            <a:avLst/>
          </a:prstGeom>
          <a:noFill/>
        </p:spPr>
        <p:txBody>
          <a:bodyPr wrap="square">
            <a:spAutoFit/>
          </a:bodyPr>
          <a:lstStyle/>
          <a:p>
            <a:pPr algn="ctr"/>
            <a:r>
              <a:rPr lang="lt-LT" b="1" dirty="0"/>
              <a:t>Kyšininkavimo indeksai:</a:t>
            </a:r>
            <a:r>
              <a:rPr lang="en-US" b="1" dirty="0"/>
              <a:t> </a:t>
            </a:r>
            <a:r>
              <a:rPr lang="en-US" b="1" dirty="0" err="1"/>
              <a:t>institucij</a:t>
            </a:r>
            <a:r>
              <a:rPr lang="lt-LT" b="1" dirty="0"/>
              <a:t>ų vertinimas</a:t>
            </a:r>
          </a:p>
        </p:txBody>
      </p:sp>
      <p:sp>
        <p:nvSpPr>
          <p:cNvPr id="7" name="TextBox 6">
            <a:extLst>
              <a:ext uri="{FF2B5EF4-FFF2-40B4-BE49-F238E27FC236}">
                <a16:creationId xmlns:a16="http://schemas.microsoft.com/office/drawing/2014/main" id="{6F662A1D-922C-8753-C7CD-8DDF8E2F7D8F}"/>
              </a:ext>
            </a:extLst>
          </p:cNvPr>
          <p:cNvSpPr txBox="1"/>
          <p:nvPr/>
        </p:nvSpPr>
        <p:spPr>
          <a:xfrm>
            <a:off x="4118453" y="3090446"/>
            <a:ext cx="5042718" cy="338554"/>
          </a:xfrm>
          <a:prstGeom prst="rect">
            <a:avLst/>
          </a:prstGeom>
          <a:noFill/>
        </p:spPr>
        <p:txBody>
          <a:bodyPr wrap="square" rtlCol="0">
            <a:spAutoFit/>
          </a:bodyPr>
          <a:lstStyle/>
          <a:p>
            <a:r>
              <a:rPr lang="lt-LT" sz="1600" b="1" dirty="0"/>
              <a:t>Miestų ir rajonų ligoninių kyšininkavimo indeksai</a:t>
            </a:r>
          </a:p>
        </p:txBody>
      </p:sp>
      <p:grpSp>
        <p:nvGrpSpPr>
          <p:cNvPr id="8" name="Grupė 7">
            <a:extLst>
              <a:ext uri="{FF2B5EF4-FFF2-40B4-BE49-F238E27FC236}">
                <a16:creationId xmlns:a16="http://schemas.microsoft.com/office/drawing/2014/main" id="{BB187878-20AA-FB98-D711-7690246FD8B6}"/>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AE6C928-5A30-D8B3-66FA-A67F93B1AFD1}"/>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10510EEB-62F2-B1A2-125A-DCBF3B2CE57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4DD6141A-0E83-2DE4-E315-65ECFED771EB}"/>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508DD69B-B1BD-33B7-0BC6-C33796F3DE3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
        <p:nvSpPr>
          <p:cNvPr id="14" name="TextBox 13">
            <a:extLst>
              <a:ext uri="{FF2B5EF4-FFF2-40B4-BE49-F238E27FC236}">
                <a16:creationId xmlns:a16="http://schemas.microsoft.com/office/drawing/2014/main" id="{43499ACF-8D62-34BB-2FAB-437D17126FB1}"/>
              </a:ext>
            </a:extLst>
          </p:cNvPr>
          <p:cNvSpPr txBox="1"/>
          <p:nvPr/>
        </p:nvSpPr>
        <p:spPr>
          <a:xfrm>
            <a:off x="3790336" y="6377613"/>
            <a:ext cx="8760542" cy="461665"/>
          </a:xfrm>
          <a:prstGeom prst="rect">
            <a:avLst/>
          </a:prstGeom>
          <a:noFill/>
        </p:spPr>
        <p:txBody>
          <a:bodyPr wrap="square" rtlCol="0">
            <a:spAutoFit/>
          </a:bodyPr>
          <a:lstStyle/>
          <a:p>
            <a:r>
              <a:rPr lang="lt-LT" sz="1200" dirty="0"/>
              <a:t>*2023 m. tyrime keitėsi klausimo formuluotė: 2022 m. prašoma įvertinti patirtį per pastaruosius 5 metus, o 2023 m. – per pastaruosius 3 metus.</a:t>
            </a:r>
          </a:p>
        </p:txBody>
      </p:sp>
    </p:spTree>
    <p:extLst>
      <p:ext uri="{BB962C8B-B14F-4D97-AF65-F5344CB8AC3E}">
        <p14:creationId xmlns:p14="http://schemas.microsoft.com/office/powerpoint/2010/main" val="41744922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0" y="0"/>
            <a:ext cx="12192000" cy="4870450"/>
            <a:chOff x="0" y="0"/>
            <a:chExt cx="36576000" cy="14611350"/>
          </a:xfrm>
        </p:grpSpPr>
        <p:sp>
          <p:nvSpPr>
            <p:cNvPr id="5" name="Freeform 5"/>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p:cNvGrpSpPr>
            <a:grpSpLocks noChangeAspect="1"/>
          </p:cNvGrpSpPr>
          <p:nvPr/>
        </p:nvGrpSpPr>
        <p:grpSpPr>
          <a:xfrm>
            <a:off x="332478" y="375378"/>
            <a:ext cx="1278138" cy="1278138"/>
            <a:chOff x="0" y="0"/>
            <a:chExt cx="3834414" cy="3834414"/>
          </a:xfrm>
        </p:grpSpPr>
        <p:sp>
          <p:nvSpPr>
            <p:cNvPr id="7" name="Freeform 7"/>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p:cNvGrpSpPr>
            <a:grpSpLocks noChangeAspect="1"/>
          </p:cNvGrpSpPr>
          <p:nvPr/>
        </p:nvGrpSpPr>
        <p:grpSpPr>
          <a:xfrm>
            <a:off x="398024" y="763533"/>
            <a:ext cx="1146054" cy="502080"/>
            <a:chOff x="0" y="0"/>
            <a:chExt cx="2292108" cy="1004161"/>
          </a:xfrm>
        </p:grpSpPr>
        <p:sp>
          <p:nvSpPr>
            <p:cNvPr id="9" name="Freeform 9"/>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p:cNvSpPr txBox="1"/>
          <p:nvPr/>
        </p:nvSpPr>
        <p:spPr>
          <a:xfrm>
            <a:off x="1121526" y="4922361"/>
            <a:ext cx="9948949" cy="784574"/>
          </a:xfrm>
          <a:prstGeom prst="rect">
            <a:avLst/>
          </a:prstGeom>
        </p:spPr>
        <p:txBody>
          <a:bodyPr lIns="0" tIns="0" rIns="0" bIns="0" rtlCol="0" anchor="t">
            <a:spAutoFit/>
          </a:bodyPr>
          <a:lstStyle/>
          <a:p>
            <a:pPr algn="ctr">
              <a:lnSpc>
                <a:spcPts val="6720"/>
              </a:lnSpc>
            </a:pPr>
            <a:r>
              <a:rPr lang="lt-LT" altLang="lt-LT" sz="4800" spc="48" dirty="0">
                <a:solidFill>
                  <a:srgbClr val="302E2C"/>
                </a:solidFill>
                <a:latin typeface="Playfair Display Bold"/>
              </a:rPr>
              <a:t>Korupcinogeninės situacijos</a:t>
            </a:r>
            <a:endParaRPr lang="en-US" sz="4800" spc="48" dirty="0">
              <a:solidFill>
                <a:srgbClr val="302E2C"/>
              </a:solidFill>
              <a:latin typeface="Playfair Display Bold"/>
            </a:endParaRPr>
          </a:p>
        </p:txBody>
      </p:sp>
      <p:sp>
        <p:nvSpPr>
          <p:cNvPr id="12" name="Freeform 12"/>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361239594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lt-LT" b="1" dirty="0"/>
          </a:p>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2365237240"/>
              </p:ext>
            </p:extLst>
          </p:nvPr>
        </p:nvGraphicFramePr>
        <p:xfrm>
          <a:off x="980768" y="829132"/>
          <a:ext cx="10230464" cy="3516496"/>
        </p:xfrm>
        <a:graphic>
          <a:graphicData uri="http://schemas.openxmlformats.org/drawingml/2006/table">
            <a:tbl>
              <a:tblPr>
                <a:tableStyleId>{5C22544A-7EE6-4342-B048-85BDC9FD1C3A}</a:tableStyleId>
              </a:tblPr>
              <a:tblGrid>
                <a:gridCol w="5577349">
                  <a:extLst>
                    <a:ext uri="{9D8B030D-6E8A-4147-A177-3AD203B41FA5}">
                      <a16:colId xmlns:a16="http://schemas.microsoft.com/office/drawing/2014/main" val="2089783810"/>
                    </a:ext>
                  </a:extLst>
                </a:gridCol>
                <a:gridCol w="1312607">
                  <a:extLst>
                    <a:ext uri="{9D8B030D-6E8A-4147-A177-3AD203B41FA5}">
                      <a16:colId xmlns:a16="http://schemas.microsoft.com/office/drawing/2014/main" val="3320725699"/>
                    </a:ext>
                  </a:extLst>
                </a:gridCol>
                <a:gridCol w="1356852">
                  <a:extLst>
                    <a:ext uri="{9D8B030D-6E8A-4147-A177-3AD203B41FA5}">
                      <a16:colId xmlns:a16="http://schemas.microsoft.com/office/drawing/2014/main" val="1356881893"/>
                    </a:ext>
                  </a:extLst>
                </a:gridCol>
                <a:gridCol w="899651">
                  <a:extLst>
                    <a:ext uri="{9D8B030D-6E8A-4147-A177-3AD203B41FA5}">
                      <a16:colId xmlns:a16="http://schemas.microsoft.com/office/drawing/2014/main" val="4286837886"/>
                    </a:ext>
                  </a:extLst>
                </a:gridCol>
                <a:gridCol w="1084005">
                  <a:extLst>
                    <a:ext uri="{9D8B030D-6E8A-4147-A177-3AD203B41FA5}">
                      <a16:colId xmlns:a16="http://schemas.microsoft.com/office/drawing/2014/main" val="457093802"/>
                    </a:ext>
                  </a:extLst>
                </a:gridCol>
              </a:tblGrid>
              <a:tr h="0">
                <a:tc>
                  <a:txBody>
                    <a:bodyPr/>
                    <a:lstStyle/>
                    <a:p>
                      <a:pPr algn="l" rtl="0" fontAlgn="ctr"/>
                      <a:r>
                        <a:rPr lang="lt-LT" sz="1600" b="1" i="0" u="none" strike="noStrike" dirty="0">
                          <a:solidFill>
                            <a:srgbClr val="000000"/>
                          </a:solidFill>
                          <a:effectLst/>
                          <a:latin typeface="+mn-lt"/>
                        </a:rPr>
                        <a:t>Nurodytos </a:t>
                      </a:r>
                      <a:r>
                        <a:rPr lang="en-US" sz="1600" b="1" i="0" u="none" strike="noStrike" dirty="0" err="1">
                          <a:solidFill>
                            <a:srgbClr val="000000"/>
                          </a:solidFill>
                          <a:effectLst/>
                          <a:latin typeface="Calibri" panose="020F0502020204030204" pitchFamily="34" charset="0"/>
                        </a:rPr>
                        <a:t>proced</a:t>
                      </a:r>
                      <a:r>
                        <a:rPr lang="lt-LT" sz="1600" b="1" i="0" u="none" strike="noStrike" dirty="0" err="1">
                          <a:solidFill>
                            <a:srgbClr val="000000"/>
                          </a:solidFill>
                          <a:effectLst/>
                          <a:latin typeface="Calibri" panose="020F0502020204030204" pitchFamily="34" charset="0"/>
                        </a:rPr>
                        <a:t>ūros</a:t>
                      </a:r>
                      <a:r>
                        <a:rPr lang="lt-LT" sz="1600" b="1" i="0" u="none" strike="noStrike" dirty="0">
                          <a:solidFill>
                            <a:srgbClr val="000000"/>
                          </a:solidFill>
                          <a:effectLst/>
                          <a:latin typeface="+mn-lt"/>
                        </a:rPr>
                        <a:t>, kuriomis naudojosi 100 ir daugiau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96493">
                <a:tc>
                  <a:txBody>
                    <a:bodyPr/>
                    <a:lstStyle/>
                    <a:p>
                      <a:pPr algn="l" fontAlgn="b"/>
                      <a:r>
                        <a:rPr lang="lt-LT" sz="1600" b="0" i="0" u="none" strike="noStrike" dirty="0">
                          <a:effectLst/>
                          <a:latin typeface="+mn-lt"/>
                        </a:rPr>
                        <a:t>Administracinių teisės pažeidimų nagrinėjimas (N=121)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96493">
                <a:tc>
                  <a:txBody>
                    <a:bodyPr/>
                    <a:lstStyle/>
                    <a:p>
                      <a:pPr algn="l" fontAlgn="b"/>
                      <a:r>
                        <a:rPr lang="lt-LT" sz="1600" b="0" i="0" u="none" strike="noStrike" dirty="0">
                          <a:effectLst/>
                          <a:latin typeface="+mn-lt"/>
                        </a:rPr>
                        <a:t>Įdarbinimas į valstybės tarnybą (N=204)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43818011"/>
                  </a:ext>
                </a:extLst>
              </a:tr>
              <a:tr h="396493">
                <a:tc>
                  <a:txBody>
                    <a:bodyPr/>
                    <a:lstStyle/>
                    <a:p>
                      <a:pPr algn="l" fontAlgn="b"/>
                      <a:r>
                        <a:rPr lang="pt-BR" sz="1600" b="0" i="0" u="none" strike="noStrike">
                          <a:effectLst/>
                          <a:latin typeface="+mn-lt"/>
                        </a:rPr>
                        <a:t>Sveikatos patikrinimo pažymų išdavimas (N=563)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64894016"/>
                  </a:ext>
                </a:extLst>
              </a:tr>
              <a:tr h="396493">
                <a:tc>
                  <a:txBody>
                    <a:bodyPr/>
                    <a:lstStyle/>
                    <a:p>
                      <a:pPr algn="l" fontAlgn="b"/>
                      <a:r>
                        <a:rPr lang="lt-LT" sz="1600" b="0" i="0" u="none" strike="noStrike">
                          <a:effectLst/>
                          <a:latin typeface="+mn-lt"/>
                        </a:rPr>
                        <a:t>Kompensuojamų vaistų išrašymas (N=361)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0,50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8539349"/>
                  </a:ext>
                </a:extLst>
              </a:tr>
              <a:tr h="396493">
                <a:tc>
                  <a:txBody>
                    <a:bodyPr/>
                    <a:lstStyle/>
                    <a:p>
                      <a:pPr algn="l" fontAlgn="b"/>
                      <a:r>
                        <a:rPr lang="pt-BR" sz="1600" b="0" i="0" u="none" strike="noStrike">
                          <a:effectLst/>
                          <a:latin typeface="+mn-lt"/>
                        </a:rPr>
                        <a:t>Mokesčių administravimas (rinkimas, tikrinimas ir pan.) (N=163)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9500637"/>
                  </a:ext>
                </a:extLst>
              </a:tr>
              <a:tr h="396493">
                <a:tc>
                  <a:txBody>
                    <a:bodyPr/>
                    <a:lstStyle/>
                    <a:p>
                      <a:pPr algn="l" fontAlgn="b"/>
                      <a:r>
                        <a:rPr lang="pt-BR" sz="1600" b="0" i="0" u="none" strike="noStrike" dirty="0">
                          <a:effectLst/>
                          <a:latin typeface="+mn-lt"/>
                        </a:rPr>
                        <a:t>Neįgalumo ir darbingumo pažymėjimų gavimas (N=102)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24554648"/>
                  </a:ext>
                </a:extLst>
              </a:tr>
              <a:tr h="396493">
                <a:tc>
                  <a:txBody>
                    <a:bodyPr/>
                    <a:lstStyle/>
                    <a:p>
                      <a:pPr algn="l" fontAlgn="b"/>
                      <a:r>
                        <a:rPr lang="lt-LT" sz="1600" b="0" i="0" u="none" strike="noStrike">
                          <a:effectLst/>
                          <a:latin typeface="+mn-lt"/>
                        </a:rPr>
                        <a:t>Priėmimas į vaikų lopšelius-darželius (N=103)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02291404"/>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744794" y="4347265"/>
            <a:ext cx="10294373" cy="1600438"/>
          </a:xfrm>
          <a:prstGeom prst="rect">
            <a:avLst/>
          </a:prstGeom>
          <a:noFill/>
        </p:spPr>
        <p:txBody>
          <a:bodyPr wrap="square" rtlCol="0">
            <a:spAutoFit/>
          </a:bodyPr>
          <a:lstStyle/>
          <a:p>
            <a:pPr algn="just"/>
            <a:r>
              <a:rPr lang="lt-LT" sz="1400" i="1" u="none" strike="noStrike" dirty="0">
                <a:solidFill>
                  <a:srgbClr val="333333"/>
                </a:solidFill>
                <a:effectLst/>
              </a:rPr>
              <a:t>38. Kuriose iš šių procedūrų Jums dėl asmeninių reikalų teko dalyvauti per paskutinius 3 metus? </a:t>
            </a:r>
          </a:p>
          <a:p>
            <a:pPr algn="just"/>
            <a:r>
              <a:rPr lang="lt-LT" sz="1400" i="1" u="none" strike="noStrike" dirty="0">
                <a:solidFill>
                  <a:srgbClr val="333333"/>
                </a:solidFill>
                <a:effectLst/>
              </a:rPr>
              <a:t>39. Ar tvarkant reikalus, susijusius su šia procedūra, pasinaudojote pažintimis, norėdamas, kad paslaugos Jums būtų suteiktos kokybiškiau ir/ ar greičiau?</a:t>
            </a:r>
          </a:p>
          <a:p>
            <a:pPr algn="just"/>
            <a:r>
              <a:rPr lang="lt-LT" sz="1400" i="1" u="none" strike="noStrike" dirty="0">
                <a:solidFill>
                  <a:srgbClr val="333333"/>
                </a:solidFill>
                <a:effectLst/>
              </a:rPr>
              <a:t>40. Ar tvarkant reikalus, susijusius su šia procedūra, valstybės tarnautojai leido Jums suprasti, kad norėtų gauti kyšį (pinigų ar kitos naudos) arba to tikėjosi?</a:t>
            </a:r>
          </a:p>
          <a:p>
            <a:pPr algn="just"/>
            <a:r>
              <a:rPr lang="lt-LT" sz="1400" i="1" u="none" strike="noStrike" dirty="0">
                <a:solidFill>
                  <a:srgbClr val="333333"/>
                </a:solidFill>
                <a:effectLst/>
              </a:rPr>
              <a:t>41. Ar tvarkydami reikalus, susijusius su šia procedūra, davėte valstybės tarnautojui kyšį (pinigų ar kitos naudos)?</a:t>
            </a:r>
          </a:p>
          <a:p>
            <a:pPr algn="just"/>
            <a:r>
              <a:rPr lang="lt-LT" sz="1400" i="1" u="none" strike="noStrike" dirty="0">
                <a:solidFill>
                  <a:srgbClr val="333333"/>
                </a:solidFill>
                <a:effectLst/>
              </a:rPr>
              <a:t>43. Ar kyšio davimas padėjo Jums sutvarkyti reikalus, susijusius su šia procedūra?</a:t>
            </a:r>
            <a:r>
              <a:rPr lang="lt-LT" sz="1400" i="1" dirty="0"/>
              <a:t> </a:t>
            </a:r>
          </a:p>
        </p:txBody>
      </p:sp>
      <p:sp>
        <p:nvSpPr>
          <p:cNvPr id="8" name="TextBox 7">
            <a:extLst>
              <a:ext uri="{FF2B5EF4-FFF2-40B4-BE49-F238E27FC236}">
                <a16:creationId xmlns:a16="http://schemas.microsoft.com/office/drawing/2014/main" id="{4AB6452C-6194-ADC3-7F55-70A8041C76EE}"/>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54660873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lt-LT" b="1" dirty="0"/>
          </a:p>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1822499051"/>
              </p:ext>
            </p:extLst>
          </p:nvPr>
        </p:nvGraphicFramePr>
        <p:xfrm>
          <a:off x="980768" y="742200"/>
          <a:ext cx="10230464" cy="3617208"/>
        </p:xfrm>
        <a:graphic>
          <a:graphicData uri="http://schemas.openxmlformats.org/drawingml/2006/table">
            <a:tbl>
              <a:tblPr>
                <a:tableStyleId>{5C22544A-7EE6-4342-B048-85BDC9FD1C3A}</a:tableStyleId>
              </a:tblPr>
              <a:tblGrid>
                <a:gridCol w="5577349">
                  <a:extLst>
                    <a:ext uri="{9D8B030D-6E8A-4147-A177-3AD203B41FA5}">
                      <a16:colId xmlns:a16="http://schemas.microsoft.com/office/drawing/2014/main" val="2089783810"/>
                    </a:ext>
                  </a:extLst>
                </a:gridCol>
                <a:gridCol w="1312607">
                  <a:extLst>
                    <a:ext uri="{9D8B030D-6E8A-4147-A177-3AD203B41FA5}">
                      <a16:colId xmlns:a16="http://schemas.microsoft.com/office/drawing/2014/main" val="3320725699"/>
                    </a:ext>
                  </a:extLst>
                </a:gridCol>
                <a:gridCol w="1356852">
                  <a:extLst>
                    <a:ext uri="{9D8B030D-6E8A-4147-A177-3AD203B41FA5}">
                      <a16:colId xmlns:a16="http://schemas.microsoft.com/office/drawing/2014/main" val="1356881893"/>
                    </a:ext>
                  </a:extLst>
                </a:gridCol>
                <a:gridCol w="899651">
                  <a:extLst>
                    <a:ext uri="{9D8B030D-6E8A-4147-A177-3AD203B41FA5}">
                      <a16:colId xmlns:a16="http://schemas.microsoft.com/office/drawing/2014/main" val="4286837886"/>
                    </a:ext>
                  </a:extLst>
                </a:gridCol>
                <a:gridCol w="1084005">
                  <a:extLst>
                    <a:ext uri="{9D8B030D-6E8A-4147-A177-3AD203B41FA5}">
                      <a16:colId xmlns:a16="http://schemas.microsoft.com/office/drawing/2014/main" val="457093802"/>
                    </a:ext>
                  </a:extLst>
                </a:gridCol>
              </a:tblGrid>
              <a:tr h="0">
                <a:tc>
                  <a:txBody>
                    <a:bodyPr/>
                    <a:lstStyle/>
                    <a:p>
                      <a:pPr algn="l" rtl="0" fontAlgn="ctr"/>
                      <a:r>
                        <a:rPr lang="lt-LT" sz="1600" b="1" i="0" u="none" strike="noStrike" dirty="0">
                          <a:solidFill>
                            <a:srgbClr val="000000"/>
                          </a:solidFill>
                          <a:effectLst/>
                          <a:latin typeface="+mn-lt"/>
                        </a:rPr>
                        <a:t>Nurodytos </a:t>
                      </a:r>
                      <a:r>
                        <a:rPr lang="en-US" sz="1600" b="1" i="0" u="none" strike="noStrike" dirty="0" err="1">
                          <a:solidFill>
                            <a:srgbClr val="000000"/>
                          </a:solidFill>
                          <a:effectLst/>
                          <a:latin typeface="+mn-lt"/>
                        </a:rPr>
                        <a:t>proced</a:t>
                      </a:r>
                      <a:r>
                        <a:rPr lang="lt-LT" sz="1600" b="1" i="0" u="none" strike="noStrike" dirty="0" err="1">
                          <a:solidFill>
                            <a:srgbClr val="000000"/>
                          </a:solidFill>
                          <a:effectLst/>
                          <a:latin typeface="+mn-lt"/>
                        </a:rPr>
                        <a:t>ūros</a:t>
                      </a:r>
                      <a:r>
                        <a:rPr lang="lt-LT" sz="1600" b="1" i="0" u="none" strike="noStrike" dirty="0">
                          <a:solidFill>
                            <a:srgbClr val="000000"/>
                          </a:solidFill>
                          <a:effectLst/>
                          <a:latin typeface="+mn-lt"/>
                        </a:rPr>
                        <a:t>, kuriomis naudojosi 100 ir daugiau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96493">
                <a:tc>
                  <a:txBody>
                    <a:bodyPr/>
                    <a:lstStyle/>
                    <a:p>
                      <a:pPr algn="l" fontAlgn="b"/>
                      <a:r>
                        <a:rPr lang="lt-LT" sz="1600" b="0" i="0" u="none" strike="noStrike">
                          <a:effectLst/>
                          <a:latin typeface="+mn-lt"/>
                        </a:rPr>
                        <a:t>Priėmimas į bendrojo ugdymo mokyklas (N=230)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96493">
                <a:tc>
                  <a:txBody>
                    <a:bodyPr/>
                    <a:lstStyle/>
                    <a:p>
                      <a:pPr algn="l" fontAlgn="b"/>
                      <a:r>
                        <a:rPr lang="pt-BR" sz="1600" b="0" i="0" u="none" strike="noStrike">
                          <a:effectLst/>
                          <a:latin typeface="+mn-lt"/>
                        </a:rPr>
                        <a:t>Siuntimų į reabilitacines sanatorijas gavimas (N=135)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43818011"/>
                  </a:ext>
                </a:extLst>
              </a:tr>
              <a:tr h="396493">
                <a:tc>
                  <a:txBody>
                    <a:bodyPr/>
                    <a:lstStyle/>
                    <a:p>
                      <a:pPr algn="l" fontAlgn="b"/>
                      <a:r>
                        <a:rPr lang="pt-BR" sz="1600" b="0" i="0" u="none" strike="noStrike">
                          <a:effectLst/>
                          <a:latin typeface="+mn-lt"/>
                        </a:rPr>
                        <a:t>Socialinių išmokų skaičiavimas ir kitos socialinės paramos gavimas (N=131)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64894016"/>
                  </a:ext>
                </a:extLst>
              </a:tr>
              <a:tr h="396493">
                <a:tc>
                  <a:txBody>
                    <a:bodyPr/>
                    <a:lstStyle/>
                    <a:p>
                      <a:pPr algn="l" fontAlgn="b"/>
                      <a:r>
                        <a:rPr lang="pt-BR" sz="1600" b="0" i="0" u="none" strike="noStrike">
                          <a:effectLst/>
                          <a:latin typeface="+mn-lt"/>
                        </a:rPr>
                        <a:t>Asmens sveikatos priežiūros ir gydymo paslaugų gavimas (N=1010)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85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8539349"/>
                  </a:ext>
                </a:extLst>
              </a:tr>
              <a:tr h="396493">
                <a:tc>
                  <a:txBody>
                    <a:bodyPr/>
                    <a:lstStyle/>
                    <a:p>
                      <a:pPr algn="l" fontAlgn="b"/>
                      <a:r>
                        <a:rPr lang="pt-BR" sz="1600" b="0" i="0" u="none" strike="noStrike">
                          <a:effectLst/>
                          <a:latin typeface="+mn-lt"/>
                        </a:rPr>
                        <a:t>Sveikatos patikrinimo pažymų išdavimas (N=609)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9500637"/>
                  </a:ext>
                </a:extLst>
              </a:tr>
              <a:tr h="396493">
                <a:tc>
                  <a:txBody>
                    <a:bodyPr/>
                    <a:lstStyle/>
                    <a:p>
                      <a:pPr algn="l" fontAlgn="b"/>
                      <a:r>
                        <a:rPr lang="lt-LT" sz="1600" b="0" i="0" u="none" strike="noStrike">
                          <a:effectLst/>
                          <a:latin typeface="+mn-lt"/>
                        </a:rPr>
                        <a:t>Kompensuojamų vaistų išrašymas (N=452)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a:ln>
                            <a:noFill/>
                          </a:ln>
                          <a:solidFill>
                            <a:prstClr val="black"/>
                          </a:solidFill>
                          <a:effectLst/>
                          <a:uLnTx/>
                          <a:uFillTx/>
                          <a:latin typeface="Calibri" panose="020F0502020204030204"/>
                          <a:ea typeface="+mn-ea"/>
                          <a:cs typeface="+mn-cs"/>
                        </a:rPr>
                        <a:t>00</a:t>
                      </a:r>
                      <a:endPar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24554648"/>
                  </a:ext>
                </a:extLst>
              </a:tr>
              <a:tr h="396493">
                <a:tc>
                  <a:txBody>
                    <a:bodyPr/>
                    <a:lstStyle/>
                    <a:p>
                      <a:pPr algn="l" fontAlgn="b"/>
                      <a:r>
                        <a:rPr lang="fi-FI" sz="1600" b="0" i="0" u="none" strike="noStrike">
                          <a:effectLst/>
                          <a:latin typeface="+mn-lt"/>
                        </a:rPr>
                        <a:t>Kompensuojamu sveikatos tyrimų skyrimas (N=426)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rPr>
                        <a:t>0</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lt-LT" sz="1600" b="0" i="0" u="none" strike="noStrike" kern="1200" cap="none" spc="0" normalizeH="0" baseline="0" noProof="0" dirty="0">
                          <a:ln>
                            <a:noFill/>
                          </a:ln>
                          <a:solidFill>
                            <a:prstClr val="black"/>
                          </a:solidFill>
                          <a:effectLst/>
                          <a:uLnTx/>
                          <a:uFillTx/>
                          <a:latin typeface="Calibri" panose="020F0502020204030204"/>
                          <a:ea typeface="+mn-ea"/>
                          <a:cs typeface="+mn-cs"/>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02291404"/>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744794" y="4347265"/>
            <a:ext cx="10294373" cy="1600438"/>
          </a:xfrm>
          <a:prstGeom prst="rect">
            <a:avLst/>
          </a:prstGeom>
          <a:noFill/>
        </p:spPr>
        <p:txBody>
          <a:bodyPr wrap="square" rtlCol="0">
            <a:spAutoFit/>
          </a:bodyPr>
          <a:lstStyle/>
          <a:p>
            <a:pPr algn="just"/>
            <a:r>
              <a:rPr lang="lt-LT" sz="1400" i="1" u="none" strike="noStrike" dirty="0">
                <a:solidFill>
                  <a:srgbClr val="333333"/>
                </a:solidFill>
                <a:effectLst/>
              </a:rPr>
              <a:t>38. Kuriose iš šių procedūrų Jums dėl asmeninių reikalų teko dalyvauti per paskutinius 3 metus? </a:t>
            </a:r>
          </a:p>
          <a:p>
            <a:pPr algn="just"/>
            <a:r>
              <a:rPr lang="lt-LT" sz="1400" i="1" u="none" strike="noStrike" dirty="0">
                <a:solidFill>
                  <a:srgbClr val="333333"/>
                </a:solidFill>
                <a:effectLst/>
              </a:rPr>
              <a:t>39. Ar tvarkant reikalus, susijusius su šia procedūra, pasinaudojote pažintimis, norėdamas, kad paslaugos Jums būtų suteiktos kokybiškiau ir/ ar greičiau?</a:t>
            </a:r>
          </a:p>
          <a:p>
            <a:pPr algn="just"/>
            <a:r>
              <a:rPr lang="lt-LT" sz="1400" i="1" u="none" strike="noStrike" dirty="0">
                <a:solidFill>
                  <a:srgbClr val="333333"/>
                </a:solidFill>
                <a:effectLst/>
              </a:rPr>
              <a:t>40. Ar tvarkant reikalus, susijusius su šia procedūra, valstybės tarnautojai leido Jums suprasti, kad norėtų gauti kyšį (pinigų ar kitos naudos) arba to tikėjosi?</a:t>
            </a:r>
          </a:p>
          <a:p>
            <a:pPr algn="just"/>
            <a:r>
              <a:rPr lang="lt-LT" sz="1400" i="1" u="none" strike="noStrike" dirty="0">
                <a:solidFill>
                  <a:srgbClr val="333333"/>
                </a:solidFill>
                <a:effectLst/>
              </a:rPr>
              <a:t>41. Ar tvarkydami reikalus, susijusius su šia procedūra, davėte valstybės tarnautojui kyšį (pinigų ar kitos naudos)?</a:t>
            </a:r>
          </a:p>
          <a:p>
            <a:pPr algn="just"/>
            <a:r>
              <a:rPr lang="lt-LT" sz="1400" i="1" u="none" strike="noStrike" dirty="0">
                <a:solidFill>
                  <a:srgbClr val="333333"/>
                </a:solidFill>
                <a:effectLst/>
              </a:rPr>
              <a:t>43. Ar kyšio davimas padėjo Jums sutvarkyti reikalus, susijusius su šia procedūra?</a:t>
            </a:r>
            <a:r>
              <a:rPr lang="lt-LT" sz="1400" i="1" dirty="0"/>
              <a:t> </a:t>
            </a:r>
          </a:p>
        </p:txBody>
      </p:sp>
      <p:sp>
        <p:nvSpPr>
          <p:cNvPr id="8" name="TextBox 7">
            <a:extLst>
              <a:ext uri="{FF2B5EF4-FFF2-40B4-BE49-F238E27FC236}">
                <a16:creationId xmlns:a16="http://schemas.microsoft.com/office/drawing/2014/main" id="{4AB6452C-6194-ADC3-7F55-70A8041C76EE}"/>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96648538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lt-LT" b="1" dirty="0"/>
          </a:p>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3916627307"/>
              </p:ext>
            </p:extLst>
          </p:nvPr>
        </p:nvGraphicFramePr>
        <p:xfrm>
          <a:off x="980768" y="742200"/>
          <a:ext cx="10230464" cy="3617208"/>
        </p:xfrm>
        <a:graphic>
          <a:graphicData uri="http://schemas.openxmlformats.org/drawingml/2006/table">
            <a:tbl>
              <a:tblPr>
                <a:tableStyleId>{5C22544A-7EE6-4342-B048-85BDC9FD1C3A}</a:tableStyleId>
              </a:tblPr>
              <a:tblGrid>
                <a:gridCol w="5577349">
                  <a:extLst>
                    <a:ext uri="{9D8B030D-6E8A-4147-A177-3AD203B41FA5}">
                      <a16:colId xmlns:a16="http://schemas.microsoft.com/office/drawing/2014/main" val="2089783810"/>
                    </a:ext>
                  </a:extLst>
                </a:gridCol>
                <a:gridCol w="1312607">
                  <a:extLst>
                    <a:ext uri="{9D8B030D-6E8A-4147-A177-3AD203B41FA5}">
                      <a16:colId xmlns:a16="http://schemas.microsoft.com/office/drawing/2014/main" val="3320725699"/>
                    </a:ext>
                  </a:extLst>
                </a:gridCol>
                <a:gridCol w="1356852">
                  <a:extLst>
                    <a:ext uri="{9D8B030D-6E8A-4147-A177-3AD203B41FA5}">
                      <a16:colId xmlns:a16="http://schemas.microsoft.com/office/drawing/2014/main" val="1356881893"/>
                    </a:ext>
                  </a:extLst>
                </a:gridCol>
                <a:gridCol w="899651">
                  <a:extLst>
                    <a:ext uri="{9D8B030D-6E8A-4147-A177-3AD203B41FA5}">
                      <a16:colId xmlns:a16="http://schemas.microsoft.com/office/drawing/2014/main" val="4286837886"/>
                    </a:ext>
                  </a:extLst>
                </a:gridCol>
                <a:gridCol w="1084005">
                  <a:extLst>
                    <a:ext uri="{9D8B030D-6E8A-4147-A177-3AD203B41FA5}">
                      <a16:colId xmlns:a16="http://schemas.microsoft.com/office/drawing/2014/main" val="457093802"/>
                    </a:ext>
                  </a:extLst>
                </a:gridCol>
              </a:tblGrid>
              <a:tr h="0">
                <a:tc>
                  <a:txBody>
                    <a:bodyPr/>
                    <a:lstStyle/>
                    <a:p>
                      <a:pPr algn="l" rtl="0" fontAlgn="ctr"/>
                      <a:r>
                        <a:rPr lang="lt-LT" sz="1600" b="1" i="0" u="none" strike="noStrike" dirty="0">
                          <a:solidFill>
                            <a:srgbClr val="000000"/>
                          </a:solidFill>
                          <a:effectLst/>
                          <a:latin typeface="+mn-lt"/>
                        </a:rPr>
                        <a:t>Nurodytos </a:t>
                      </a:r>
                      <a:r>
                        <a:rPr lang="en-US" sz="1600" b="1" i="0" u="none" strike="noStrike" dirty="0" err="1">
                          <a:solidFill>
                            <a:srgbClr val="000000"/>
                          </a:solidFill>
                          <a:effectLst/>
                          <a:latin typeface="+mn-lt"/>
                        </a:rPr>
                        <a:t>proced</a:t>
                      </a:r>
                      <a:r>
                        <a:rPr lang="lt-LT" sz="1600" b="1" i="0" u="none" strike="noStrike" dirty="0" err="1">
                          <a:solidFill>
                            <a:srgbClr val="000000"/>
                          </a:solidFill>
                          <a:effectLst/>
                          <a:latin typeface="+mn-lt"/>
                        </a:rPr>
                        <a:t>ūros</a:t>
                      </a:r>
                      <a:r>
                        <a:rPr lang="lt-LT" sz="1600" b="1" i="0" u="none" strike="noStrike" dirty="0">
                          <a:solidFill>
                            <a:srgbClr val="000000"/>
                          </a:solidFill>
                          <a:effectLst/>
                          <a:latin typeface="+mn-lt"/>
                        </a:rPr>
                        <a:t>, kuriomis naudojosi 100 ir daugiau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mn-lt"/>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96493">
                <a:tc>
                  <a:txBody>
                    <a:bodyPr/>
                    <a:lstStyle/>
                    <a:p>
                      <a:pPr algn="l" fontAlgn="b"/>
                      <a:r>
                        <a:rPr lang="pt-BR" sz="1600" b="0" i="0" u="none" strike="noStrike">
                          <a:effectLst/>
                          <a:latin typeface="+mn-lt"/>
                        </a:rPr>
                        <a:t>Bendros praktikos gydytojo paslaugos (N=718)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0,50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96493">
                <a:tc>
                  <a:txBody>
                    <a:bodyPr/>
                    <a:lstStyle/>
                    <a:p>
                      <a:pPr algn="l" fontAlgn="b"/>
                      <a:r>
                        <a:rPr lang="lt-LT" sz="1600" b="0" i="0" u="none" strike="noStrike" dirty="0">
                          <a:effectLst/>
                          <a:latin typeface="+mn-lt"/>
                        </a:rPr>
                        <a:t>Chirurginė operacija (N=263)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71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43818011"/>
                  </a:ext>
                </a:extLst>
              </a:tr>
              <a:tr h="396493">
                <a:tc>
                  <a:txBody>
                    <a:bodyPr/>
                    <a:lstStyle/>
                    <a:p>
                      <a:pPr algn="l" fontAlgn="b"/>
                      <a:r>
                        <a:rPr lang="lt-LT" sz="1600" b="0" i="0" u="none" strike="noStrike">
                          <a:effectLst/>
                          <a:latin typeface="+mn-lt"/>
                        </a:rPr>
                        <a:t>Odontologo paslaugos (N=682)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64894016"/>
                  </a:ext>
                </a:extLst>
              </a:tr>
              <a:tr h="396493">
                <a:tc>
                  <a:txBody>
                    <a:bodyPr/>
                    <a:lstStyle/>
                    <a:p>
                      <a:pPr algn="l" fontAlgn="b"/>
                      <a:r>
                        <a:rPr lang="pt-BR" sz="1600" b="0" i="0" u="none" strike="noStrike">
                          <a:effectLst/>
                          <a:latin typeface="+mn-lt"/>
                        </a:rPr>
                        <a:t>Siuntimų į reabilitacines sanatorijas gavimas (N=118)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8539349"/>
                  </a:ext>
                </a:extLst>
              </a:tr>
              <a:tr h="396493">
                <a:tc>
                  <a:txBody>
                    <a:bodyPr/>
                    <a:lstStyle/>
                    <a:p>
                      <a:pPr algn="l" fontAlgn="b"/>
                      <a:r>
                        <a:rPr lang="pt-BR" sz="1600" b="0" i="0" u="none" strike="noStrike">
                          <a:effectLst/>
                          <a:latin typeface="+mn-lt"/>
                        </a:rPr>
                        <a:t>Kitos asmens sveikatos priežiūros ir gydymo paslaugos (N=290)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9500637"/>
                  </a:ext>
                </a:extLst>
              </a:tr>
              <a:tr h="396493">
                <a:tc>
                  <a:txBody>
                    <a:bodyPr/>
                    <a:lstStyle/>
                    <a:p>
                      <a:pPr algn="l" fontAlgn="b"/>
                      <a:r>
                        <a:rPr lang="lt-LT" sz="1600" b="0" i="0" u="none" strike="noStrike">
                          <a:effectLst/>
                          <a:latin typeface="+mn-lt"/>
                        </a:rPr>
                        <a:t>Kelių eismo taisyklių pažeidimų nagrinėjimas ar nuobaudos skyrimas (N=156)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24554648"/>
                  </a:ext>
                </a:extLst>
              </a:tr>
              <a:tr h="396493">
                <a:tc>
                  <a:txBody>
                    <a:bodyPr/>
                    <a:lstStyle/>
                    <a:p>
                      <a:pPr algn="l" fontAlgn="b"/>
                      <a:r>
                        <a:rPr lang="pt-BR" sz="1600" b="0" i="0" u="none" strike="noStrike">
                          <a:effectLst/>
                          <a:latin typeface="+mn-lt"/>
                        </a:rPr>
                        <a:t>Autotransporto priemonių registravimas (N=216)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02291404"/>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744794" y="4347265"/>
            <a:ext cx="10294373" cy="1600438"/>
          </a:xfrm>
          <a:prstGeom prst="rect">
            <a:avLst/>
          </a:prstGeom>
          <a:noFill/>
        </p:spPr>
        <p:txBody>
          <a:bodyPr wrap="square" rtlCol="0">
            <a:spAutoFit/>
          </a:bodyPr>
          <a:lstStyle/>
          <a:p>
            <a:pPr algn="just"/>
            <a:r>
              <a:rPr lang="lt-LT" sz="1400" i="1" u="none" strike="noStrike" dirty="0">
                <a:solidFill>
                  <a:srgbClr val="333333"/>
                </a:solidFill>
                <a:effectLst/>
              </a:rPr>
              <a:t>38. Kuriose iš šių procedūrų Jums dėl asmeninių reikalų teko dalyvauti per paskutinius 3 metus? </a:t>
            </a:r>
          </a:p>
          <a:p>
            <a:pPr algn="just"/>
            <a:r>
              <a:rPr lang="lt-LT" sz="1400" i="1" u="none" strike="noStrike" dirty="0">
                <a:solidFill>
                  <a:srgbClr val="333333"/>
                </a:solidFill>
                <a:effectLst/>
              </a:rPr>
              <a:t>39. Ar tvarkant reikalus, susijusius su šia procedūra, pasinaudojote pažintimis, norėdamas, kad paslaugos Jums būtų suteiktos kokybiškiau ir/ ar greičiau?</a:t>
            </a:r>
          </a:p>
          <a:p>
            <a:pPr algn="just"/>
            <a:r>
              <a:rPr lang="lt-LT" sz="1400" i="1" u="none" strike="noStrike" dirty="0">
                <a:solidFill>
                  <a:srgbClr val="333333"/>
                </a:solidFill>
                <a:effectLst/>
              </a:rPr>
              <a:t>40. Ar tvarkant reikalus, susijusius su šia procedūra, valstybės tarnautojai leido Jums suprasti, kad norėtų gauti kyšį (pinigų ar kitos naudos) arba to tikėjosi?</a:t>
            </a:r>
          </a:p>
          <a:p>
            <a:pPr algn="just"/>
            <a:r>
              <a:rPr lang="lt-LT" sz="1400" i="1" u="none" strike="noStrike" dirty="0">
                <a:solidFill>
                  <a:srgbClr val="333333"/>
                </a:solidFill>
                <a:effectLst/>
              </a:rPr>
              <a:t>41. Ar tvarkydami reikalus, susijusius su šia procedūra, davėte valstybės tarnautojui kyšį (pinigų ar kitos naudos)?</a:t>
            </a:r>
          </a:p>
          <a:p>
            <a:pPr algn="just"/>
            <a:r>
              <a:rPr lang="lt-LT" sz="1400" i="1" u="none" strike="noStrike" dirty="0">
                <a:solidFill>
                  <a:srgbClr val="333333"/>
                </a:solidFill>
                <a:effectLst/>
              </a:rPr>
              <a:t>43. Ar kyšio davimas padėjo Jums sutvarkyti reikalus, susijusius su šia procedūra?</a:t>
            </a:r>
            <a:r>
              <a:rPr lang="lt-LT" sz="1400" i="1" dirty="0"/>
              <a:t> </a:t>
            </a:r>
          </a:p>
        </p:txBody>
      </p:sp>
      <p:sp>
        <p:nvSpPr>
          <p:cNvPr id="8" name="TextBox 7">
            <a:extLst>
              <a:ext uri="{FF2B5EF4-FFF2-40B4-BE49-F238E27FC236}">
                <a16:creationId xmlns:a16="http://schemas.microsoft.com/office/drawing/2014/main" id="{4AB6452C-6194-ADC3-7F55-70A8041C76EE}"/>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15636221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D8E3C3DF-DF0A-DB9C-80F2-A06E93E271F7}"/>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pPr algn="ctr"/>
            <a:endParaRPr lang="lt-LT" b="1" dirty="0"/>
          </a:p>
          <a:p>
            <a:pPr algn="ctr"/>
            <a:r>
              <a:rPr lang="lt-LT" b="1" dirty="0"/>
              <a:t>Kyšininkavimo indeksai 202</a:t>
            </a:r>
            <a:r>
              <a:rPr lang="en-US" b="1" dirty="0"/>
              <a:t>3</a:t>
            </a:r>
            <a:r>
              <a:rPr lang="lt-LT" b="1" dirty="0"/>
              <a:t> (per pastaruosius </a:t>
            </a:r>
            <a:r>
              <a:rPr lang="en-US" b="1" dirty="0"/>
              <a:t>3</a:t>
            </a:r>
            <a:r>
              <a:rPr lang="lt-LT" b="1" dirty="0"/>
              <a:t> metus): </a:t>
            </a:r>
            <a:r>
              <a:rPr lang="en-US" b="1" dirty="0" err="1"/>
              <a:t>proced</a:t>
            </a:r>
            <a:r>
              <a:rPr lang="lt-LT" b="1" dirty="0" err="1"/>
              <a:t>ūros</a:t>
            </a:r>
            <a:endParaRPr lang="lt-LT" b="1" dirty="0"/>
          </a:p>
        </p:txBody>
      </p:sp>
      <p:graphicFrame>
        <p:nvGraphicFramePr>
          <p:cNvPr id="2" name="Lentelė 1">
            <a:extLst>
              <a:ext uri="{FF2B5EF4-FFF2-40B4-BE49-F238E27FC236}">
                <a16:creationId xmlns:a16="http://schemas.microsoft.com/office/drawing/2014/main" id="{64097B9B-D8AC-EC62-226D-3560A91B468F}"/>
              </a:ext>
            </a:extLst>
          </p:cNvPr>
          <p:cNvGraphicFramePr>
            <a:graphicFrameLocks noGrp="1"/>
          </p:cNvGraphicFramePr>
          <p:nvPr>
            <p:extLst>
              <p:ext uri="{D42A27DB-BD31-4B8C-83A1-F6EECF244321}">
                <p14:modId xmlns:p14="http://schemas.microsoft.com/office/powerpoint/2010/main" val="4290445652"/>
              </p:ext>
            </p:extLst>
          </p:nvPr>
        </p:nvGraphicFramePr>
        <p:xfrm>
          <a:off x="766916" y="1069667"/>
          <a:ext cx="10658168" cy="3147180"/>
        </p:xfrm>
        <a:graphic>
          <a:graphicData uri="http://schemas.openxmlformats.org/drawingml/2006/table">
            <a:tbl>
              <a:tblPr>
                <a:tableStyleId>{5C22544A-7EE6-4342-B048-85BDC9FD1C3A}</a:tableStyleId>
              </a:tblPr>
              <a:tblGrid>
                <a:gridCol w="5810521">
                  <a:extLst>
                    <a:ext uri="{9D8B030D-6E8A-4147-A177-3AD203B41FA5}">
                      <a16:colId xmlns:a16="http://schemas.microsoft.com/office/drawing/2014/main" val="2089783810"/>
                    </a:ext>
                  </a:extLst>
                </a:gridCol>
                <a:gridCol w="1367483">
                  <a:extLst>
                    <a:ext uri="{9D8B030D-6E8A-4147-A177-3AD203B41FA5}">
                      <a16:colId xmlns:a16="http://schemas.microsoft.com/office/drawing/2014/main" val="3320725699"/>
                    </a:ext>
                  </a:extLst>
                </a:gridCol>
                <a:gridCol w="1413578">
                  <a:extLst>
                    <a:ext uri="{9D8B030D-6E8A-4147-A177-3AD203B41FA5}">
                      <a16:colId xmlns:a16="http://schemas.microsoft.com/office/drawing/2014/main" val="1356881893"/>
                    </a:ext>
                  </a:extLst>
                </a:gridCol>
                <a:gridCol w="937262">
                  <a:extLst>
                    <a:ext uri="{9D8B030D-6E8A-4147-A177-3AD203B41FA5}">
                      <a16:colId xmlns:a16="http://schemas.microsoft.com/office/drawing/2014/main" val="4286837886"/>
                    </a:ext>
                  </a:extLst>
                </a:gridCol>
                <a:gridCol w="1129324">
                  <a:extLst>
                    <a:ext uri="{9D8B030D-6E8A-4147-A177-3AD203B41FA5}">
                      <a16:colId xmlns:a16="http://schemas.microsoft.com/office/drawing/2014/main" val="457093802"/>
                    </a:ext>
                  </a:extLst>
                </a:gridCol>
              </a:tblGrid>
              <a:tr h="679968">
                <a:tc>
                  <a:txBody>
                    <a:bodyPr/>
                    <a:lstStyle/>
                    <a:p>
                      <a:pPr algn="l" rtl="0" fontAlgn="ctr"/>
                      <a:r>
                        <a:rPr lang="lt-LT" sz="1600" b="1" i="0" u="none" strike="noStrike" dirty="0">
                          <a:solidFill>
                            <a:srgbClr val="000000"/>
                          </a:solidFill>
                          <a:effectLst/>
                          <a:latin typeface="Calibri" panose="020F0502020204030204" pitchFamily="34" charset="0"/>
                        </a:rPr>
                        <a:t>Nurodytos </a:t>
                      </a:r>
                      <a:r>
                        <a:rPr lang="en-US" sz="1600" b="1" i="0" u="none" strike="noStrike" dirty="0" err="1">
                          <a:solidFill>
                            <a:srgbClr val="000000"/>
                          </a:solidFill>
                          <a:effectLst/>
                          <a:latin typeface="Calibri" panose="020F0502020204030204" pitchFamily="34" charset="0"/>
                        </a:rPr>
                        <a:t>proced</a:t>
                      </a:r>
                      <a:r>
                        <a:rPr lang="lt-LT" sz="1600" b="1" i="0" u="none" strike="noStrike" dirty="0" err="1">
                          <a:solidFill>
                            <a:srgbClr val="000000"/>
                          </a:solidFill>
                          <a:effectLst/>
                          <a:latin typeface="Calibri" panose="020F0502020204030204" pitchFamily="34" charset="0"/>
                        </a:rPr>
                        <a:t>ūros</a:t>
                      </a:r>
                      <a:r>
                        <a:rPr lang="lt-LT" sz="1600" b="1" i="0" u="none" strike="noStrike" dirty="0">
                          <a:solidFill>
                            <a:srgbClr val="000000"/>
                          </a:solidFill>
                          <a:effectLst/>
                          <a:latin typeface="Calibri" panose="020F0502020204030204" pitchFamily="34" charset="0"/>
                        </a:rPr>
                        <a:t>, kuriomis naudojosi ne mažiau 30 - 99 respondentų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Pasinaudojimo pažintimis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Prievartavimo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Davimo indeksas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Calibri" panose="020F0502020204030204" pitchFamily="34" charset="0"/>
                        </a:rPr>
                        <a:t>Efektyvumo indeksas</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1384989"/>
                  </a:ext>
                </a:extLst>
              </a:tr>
              <a:tr h="363814">
                <a:tc>
                  <a:txBody>
                    <a:bodyPr/>
                    <a:lstStyle/>
                    <a:p>
                      <a:pPr algn="l" fontAlgn="b"/>
                      <a:r>
                        <a:rPr lang="pt-BR" sz="1600" b="0" i="0" u="none" strike="noStrike">
                          <a:effectLst/>
                          <a:latin typeface="+mn-lt"/>
                        </a:rPr>
                        <a:t>Civilinių bylų nagrinėjimas (N=64)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00148006"/>
                  </a:ext>
                </a:extLst>
              </a:tr>
              <a:tr h="338321">
                <a:tc>
                  <a:txBody>
                    <a:bodyPr/>
                    <a:lstStyle/>
                    <a:p>
                      <a:pPr algn="l" fontAlgn="b"/>
                      <a:r>
                        <a:rPr lang="lt-LT" sz="1600" b="0" i="0" u="none" strike="noStrike">
                          <a:effectLst/>
                          <a:latin typeface="+mn-lt"/>
                        </a:rPr>
                        <a:t>Įdarbinimas į privatų sektorių (N=43)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6244411"/>
                  </a:ext>
                </a:extLst>
              </a:tr>
              <a:tr h="305129">
                <a:tc>
                  <a:txBody>
                    <a:bodyPr/>
                    <a:lstStyle/>
                    <a:p>
                      <a:pPr algn="l" fontAlgn="b"/>
                      <a:r>
                        <a:rPr lang="lt-LT" sz="1600" b="0" i="0" u="none" strike="noStrike">
                          <a:effectLst/>
                          <a:latin typeface="+mn-lt"/>
                        </a:rPr>
                        <a:t>Leidimų statybai ir rekonstrukcijai išdavimas ir dokumentų derinimas (N=62)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54093971"/>
                  </a:ext>
                </a:extLst>
              </a:tr>
              <a:tr h="456225">
                <a:tc>
                  <a:txBody>
                    <a:bodyPr/>
                    <a:lstStyle/>
                    <a:p>
                      <a:pPr algn="l" fontAlgn="b"/>
                      <a:r>
                        <a:rPr lang="pt-BR" sz="1600" b="0" i="0" u="none" strike="noStrike">
                          <a:effectLst/>
                          <a:latin typeface="+mn-lt"/>
                        </a:rPr>
                        <a:t>Paramos / investicijų iš ES fondų gavimas (N=58)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23461567"/>
                  </a:ext>
                </a:extLst>
              </a:tr>
              <a:tr h="456225">
                <a:tc>
                  <a:txBody>
                    <a:bodyPr/>
                    <a:lstStyle/>
                    <a:p>
                      <a:pPr algn="l" fontAlgn="b"/>
                      <a:r>
                        <a:rPr lang="lt-LT" sz="1600" b="0" i="0" u="none" strike="noStrike">
                          <a:effectLst/>
                          <a:latin typeface="+mn-lt"/>
                        </a:rPr>
                        <a:t>Procedūros, susijusios su statybų užbaigimu ir statinio pridavimu (N=53)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73764528"/>
                  </a:ext>
                </a:extLst>
              </a:tr>
              <a:tr h="232482">
                <a:tc>
                  <a:txBody>
                    <a:bodyPr/>
                    <a:lstStyle/>
                    <a:p>
                      <a:pPr algn="l" fontAlgn="b"/>
                      <a:r>
                        <a:rPr lang="pt-BR" sz="1600" b="0" i="0" u="none" strike="noStrike">
                          <a:effectLst/>
                          <a:latin typeface="+mn-lt"/>
                        </a:rPr>
                        <a:t>Verslo liudijimų išdavimas (N=67)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0</a:t>
                      </a:r>
                      <a:r>
                        <a:rPr lang="en-US" sz="1600" b="0" i="0" u="none" strike="noStrike" dirty="0">
                          <a:effectLst/>
                          <a:latin typeface="+mn-lt"/>
                        </a:rPr>
                        <a:t>,</a:t>
                      </a:r>
                      <a:r>
                        <a:rPr lang="lt-LT" sz="1600" b="0" i="0" u="none" strike="noStrike" dirty="0">
                          <a:effectLst/>
                          <a:latin typeface="+mn-lt"/>
                        </a:rPr>
                        <a:t>01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r>
                        <a:rPr lang="en-US" sz="1600" b="0" i="0" u="none" strike="noStrike" dirty="0">
                          <a:effectLst/>
                          <a:latin typeface="+mn-lt"/>
                        </a:rPr>
                        <a:t>,</a:t>
                      </a:r>
                      <a:r>
                        <a:rPr lang="lt-LT" sz="1600" b="0" i="0" u="none" strike="noStrike" dirty="0">
                          <a:effectLst/>
                          <a:latin typeface="+mn-lt"/>
                        </a:rPr>
                        <a:t>00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92127016"/>
                  </a:ext>
                </a:extLst>
              </a:tr>
            </a:tbl>
          </a:graphicData>
        </a:graphic>
      </p:graphicFrame>
      <p:sp>
        <p:nvSpPr>
          <p:cNvPr id="7" name="TextBox 6">
            <a:extLst>
              <a:ext uri="{FF2B5EF4-FFF2-40B4-BE49-F238E27FC236}">
                <a16:creationId xmlns:a16="http://schemas.microsoft.com/office/drawing/2014/main" id="{D48A349C-8B39-C3C4-0AA6-99546C23BE00}"/>
              </a:ext>
            </a:extLst>
          </p:cNvPr>
          <p:cNvSpPr txBox="1"/>
          <p:nvPr/>
        </p:nvSpPr>
        <p:spPr>
          <a:xfrm>
            <a:off x="766916" y="4467879"/>
            <a:ext cx="10658168" cy="1600438"/>
          </a:xfrm>
          <a:prstGeom prst="rect">
            <a:avLst/>
          </a:prstGeom>
          <a:noFill/>
        </p:spPr>
        <p:txBody>
          <a:bodyPr wrap="square" rtlCol="0">
            <a:spAutoFit/>
          </a:bodyPr>
          <a:lstStyle/>
          <a:p>
            <a:pPr algn="just"/>
            <a:r>
              <a:rPr lang="lt-LT" sz="1400" i="1" u="none" strike="noStrike" dirty="0">
                <a:effectLst/>
              </a:rPr>
              <a:t>38. Kuriose iš šių procedūrų Jums dėl asmeninių reikalų teko dalyvauti per paskutinius 3 metus? </a:t>
            </a:r>
          </a:p>
          <a:p>
            <a:pPr algn="just"/>
            <a:r>
              <a:rPr lang="lt-LT" sz="1400" i="1" u="none" strike="noStrike" dirty="0">
                <a:effectLst/>
              </a:rPr>
              <a:t>39. Ar tvarkant reikalus, susijusius su šia procedūra, pasinaudojote pažintimis, norėdamas, kad paslaugos Jums būtų suteiktos kokybiškiau ir/ ar greičiau?</a:t>
            </a:r>
          </a:p>
          <a:p>
            <a:pPr algn="just"/>
            <a:r>
              <a:rPr lang="lt-LT" sz="1400" i="1" u="none" strike="noStrike" dirty="0">
                <a:effectLst/>
              </a:rPr>
              <a:t>40. Ar tvarkant reikalus, susijusius su šia procedūra, valstybės tarnautojai leido Jums suprasti, kad norėtų gauti kyšį (pinigų ar kitos naudos) arba to tikėjosi?</a:t>
            </a:r>
          </a:p>
          <a:p>
            <a:pPr algn="just"/>
            <a:r>
              <a:rPr lang="lt-LT" sz="1400" i="1" u="none" strike="noStrike" dirty="0">
                <a:effectLst/>
              </a:rPr>
              <a:t>41. Ar tvarkydami reikalus, susijusius su šia procedūra, davėte valstybės tarnautojui kyšį (pinigų ar kitos naudos)?</a:t>
            </a:r>
          </a:p>
          <a:p>
            <a:pPr algn="just"/>
            <a:r>
              <a:rPr lang="lt-LT" sz="1400" i="1" u="none" strike="noStrike" dirty="0">
                <a:effectLst/>
              </a:rPr>
              <a:t>43. Ar kyšio davimas padėjo Jums sutvarkyti reikalus, susijusius su šia procedūra?</a:t>
            </a:r>
            <a:r>
              <a:rPr lang="lt-LT" sz="1400" i="1" dirty="0"/>
              <a:t> </a:t>
            </a:r>
          </a:p>
        </p:txBody>
      </p:sp>
      <p:sp>
        <p:nvSpPr>
          <p:cNvPr id="3" name="TextBox 2">
            <a:extLst>
              <a:ext uri="{FF2B5EF4-FFF2-40B4-BE49-F238E27FC236}">
                <a16:creationId xmlns:a16="http://schemas.microsoft.com/office/drawing/2014/main" id="{CFB6E499-1ABE-3915-432E-EF9157A21B44}"/>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74365709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7170820"/>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C6A866F3-A980-27F0-D2C3-05F25D9A667F}"/>
              </a:ext>
            </a:extLst>
          </p:cNvPr>
          <p:cNvSpPr txBox="1"/>
          <p:nvPr/>
        </p:nvSpPr>
        <p:spPr>
          <a:xfrm>
            <a:off x="2532226" y="273778"/>
            <a:ext cx="7433186" cy="969496"/>
          </a:xfrm>
          <a:prstGeom prst="rect">
            <a:avLst/>
          </a:prstGeom>
          <a:noFill/>
        </p:spPr>
        <p:txBody>
          <a:bodyPr wrap="square" rtlCol="0">
            <a:spAutoFit/>
          </a:bodyPr>
          <a:lstStyle/>
          <a:p>
            <a:pPr algn="just" rtl="0" eaLnBrk="1" fontAlgn="ctr" latinLnBrk="0" hangingPunct="1">
              <a:spcBef>
                <a:spcPts val="0"/>
              </a:spcBef>
              <a:spcAft>
                <a:spcPts val="0"/>
              </a:spcAft>
            </a:pPr>
            <a:endParaRPr lang="lt-LT" altLang="lt-LT" sz="1900" b="1" dirty="0"/>
          </a:p>
          <a:p>
            <a:pPr algn="ctr" rtl="0" eaLnBrk="1" fontAlgn="ctr" latinLnBrk="0" hangingPunct="1">
              <a:spcBef>
                <a:spcPts val="0"/>
              </a:spcBef>
              <a:spcAft>
                <a:spcPts val="0"/>
              </a:spcAft>
            </a:pPr>
            <a:r>
              <a:rPr lang="lt-LT" altLang="lt-LT" sz="1900" b="1" dirty="0"/>
              <a:t>Kyšininkavimo indeksai: procedūrų vertinimas</a:t>
            </a:r>
          </a:p>
          <a:p>
            <a:pPr algn="just" rtl="0" eaLnBrk="1" fontAlgn="ctr" latinLnBrk="0" hangingPunct="1">
              <a:spcBef>
                <a:spcPts val="0"/>
              </a:spcBef>
              <a:spcAft>
                <a:spcPts val="0"/>
              </a:spcAft>
            </a:pPr>
            <a:endParaRPr lang="lt-LT" altLang="lt-LT" sz="1900" b="1" dirty="0">
              <a:solidFill>
                <a:srgbClr val="C00000"/>
              </a:solidFill>
            </a:endParaRPr>
          </a:p>
        </p:txBody>
      </p:sp>
      <p:sp>
        <p:nvSpPr>
          <p:cNvPr id="2" name="TextBox 1">
            <a:extLst>
              <a:ext uri="{FF2B5EF4-FFF2-40B4-BE49-F238E27FC236}">
                <a16:creationId xmlns:a16="http://schemas.microsoft.com/office/drawing/2014/main" id="{15162ADB-D584-8ADE-AEFC-140EA49CE64C}"/>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5CCE7EB9-3EAF-4C79-A3D7-99019FFB91F2}"/>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F05CEC36-4F3C-A5D2-BA60-AB1F75394A3A}"/>
                </a:ext>
              </a:extLst>
            </p:cNvPr>
            <p:cNvGrpSpPr>
              <a:grpSpLocks noChangeAspect="1"/>
            </p:cNvGrpSpPr>
            <p:nvPr/>
          </p:nvGrpSpPr>
          <p:grpSpPr>
            <a:xfrm>
              <a:off x="230878" y="273778"/>
              <a:ext cx="1278138" cy="1278138"/>
              <a:chOff x="0" y="0"/>
              <a:chExt cx="3834414" cy="3834414"/>
            </a:xfrm>
          </p:grpSpPr>
          <p:sp>
            <p:nvSpPr>
              <p:cNvPr id="9" name="Freeform 5">
                <a:extLst>
                  <a:ext uri="{FF2B5EF4-FFF2-40B4-BE49-F238E27FC236}">
                    <a16:creationId xmlns:a16="http://schemas.microsoft.com/office/drawing/2014/main" id="{A1DA6B0D-DFD6-A4FB-D476-9737045CF04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827DBF65-2AEA-5288-E072-08DEAABFA3EB}"/>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09D8D34E-43F9-0E74-E3B9-E11EC0BB0B6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0" name="TextBox 9">
            <a:extLst>
              <a:ext uri="{FF2B5EF4-FFF2-40B4-BE49-F238E27FC236}">
                <a16:creationId xmlns:a16="http://schemas.microsoft.com/office/drawing/2014/main" id="{A18F2323-2A98-7607-1DAA-DF2895E6EB3D}"/>
              </a:ext>
            </a:extLst>
          </p:cNvPr>
          <p:cNvSpPr txBox="1"/>
          <p:nvPr/>
        </p:nvSpPr>
        <p:spPr>
          <a:xfrm>
            <a:off x="869448" y="2013283"/>
            <a:ext cx="10840771" cy="2062103"/>
          </a:xfrm>
          <a:prstGeom prst="rect">
            <a:avLst/>
          </a:prstGeom>
          <a:noFill/>
        </p:spPr>
        <p:txBody>
          <a:bodyPr wrap="square" rtlCol="0">
            <a:spAutoFit/>
          </a:bodyPr>
          <a:lstStyle/>
          <a:p>
            <a:pPr marL="285750" indent="-285750" algn="just" rtl="0" eaLnBrk="1" fontAlgn="b" latinLnBrk="0" hangingPunct="1">
              <a:spcBef>
                <a:spcPts val="0"/>
              </a:spcBef>
              <a:spcAft>
                <a:spcPts val="0"/>
              </a:spcAft>
              <a:buBlip>
                <a:blip r:embed="rId4"/>
              </a:buBlip>
            </a:pPr>
            <a:r>
              <a:rPr lang="lt-LT" sz="1600" dirty="0"/>
              <a:t>2023 m. nebuvo nei vienos procedūros, kuriomis naudojosi valstybės tarnautojai (ne mažiau N=100), kur kyšio prievartavimo ar davimo indeksai būtų bent kiek žymesni (viršytų 0,1). </a:t>
            </a:r>
          </a:p>
          <a:p>
            <a:pPr marL="285750" indent="-285750" algn="just" rtl="0" eaLnBrk="1" fontAlgn="b" latinLnBrk="0" hangingPunct="1">
              <a:spcBef>
                <a:spcPts val="0"/>
              </a:spcBef>
              <a:spcAft>
                <a:spcPts val="0"/>
              </a:spcAft>
              <a:buBlip>
                <a:blip r:embed="rId4"/>
              </a:buBlip>
            </a:pPr>
            <a:endParaRPr lang="lt-LT" sz="1600" dirty="0"/>
          </a:p>
          <a:p>
            <a:pPr marL="285750" indent="-285750" algn="just" rtl="0" eaLnBrk="1" fontAlgn="b" latinLnBrk="0" hangingPunct="1">
              <a:spcBef>
                <a:spcPts val="0"/>
              </a:spcBef>
              <a:spcAft>
                <a:spcPts val="0"/>
              </a:spcAft>
              <a:buBlip>
                <a:blip r:embed="rId4"/>
              </a:buBlip>
            </a:pPr>
            <a:r>
              <a:rPr lang="lt-LT" sz="1600" dirty="0"/>
              <a:t>Tarp intensyviau lankomų procedūrų, didžiausias kyšio prievartavimo indeksas užfiksuotas n</a:t>
            </a:r>
            <a:r>
              <a:rPr lang="lt-LT" sz="1600" b="0" i="0" u="none" strike="noStrike" dirty="0">
                <a:effectLst/>
                <a:latin typeface="+mn-lt"/>
              </a:rPr>
              <a:t>eįgalumo ir darbingumo pažymėjimų gavime 0,07, praeitų metų</a:t>
            </a:r>
            <a:r>
              <a:rPr lang="en-US" sz="1600" b="0" i="0" u="none" strike="noStrike" dirty="0">
                <a:effectLst/>
                <a:latin typeface="+mn-lt"/>
              </a:rPr>
              <a:t>*</a:t>
            </a:r>
            <a:r>
              <a:rPr lang="lt-LT" sz="1600" b="0" i="0" u="none" strike="noStrike" dirty="0">
                <a:effectLst/>
                <a:latin typeface="+mn-lt"/>
              </a:rPr>
              <a:t> rodiklis siekė 0,12. Didžiausias kyšio davimo indeksas – reikiant chirurginės operacijos – jis siekia 0,03, praeitų metų</a:t>
            </a:r>
            <a:r>
              <a:rPr lang="en-US" sz="1600" b="0" i="0" u="none" strike="noStrike" dirty="0">
                <a:effectLst/>
                <a:latin typeface="+mn-lt"/>
              </a:rPr>
              <a:t>*</a:t>
            </a:r>
            <a:r>
              <a:rPr lang="lt-LT" sz="1600" b="0" i="0" u="none" strike="noStrike" dirty="0">
                <a:effectLst/>
                <a:latin typeface="+mn-lt"/>
              </a:rPr>
              <a:t> rodiklis – 0,02.</a:t>
            </a:r>
            <a:endParaRPr lang="lt-LT" sz="1600" dirty="0"/>
          </a:p>
          <a:p>
            <a:pPr marL="0" algn="just" rtl="0" eaLnBrk="1" fontAlgn="b" latinLnBrk="0" hangingPunct="1">
              <a:spcBef>
                <a:spcPts val="0"/>
              </a:spcBef>
              <a:spcAft>
                <a:spcPts val="0"/>
              </a:spcAft>
            </a:pPr>
            <a:endParaRPr lang="lt-LT" sz="1600" dirty="0"/>
          </a:p>
          <a:p>
            <a:pPr marL="0" algn="just" rtl="0" eaLnBrk="1" fontAlgn="b" latinLnBrk="0" hangingPunct="1">
              <a:spcBef>
                <a:spcPts val="0"/>
              </a:spcBef>
              <a:spcAft>
                <a:spcPts val="0"/>
              </a:spcAft>
            </a:pPr>
            <a:endParaRPr lang="lt-LT" sz="1600" dirty="0"/>
          </a:p>
        </p:txBody>
      </p:sp>
      <p:sp>
        <p:nvSpPr>
          <p:cNvPr id="12" name="TextBox 11">
            <a:extLst>
              <a:ext uri="{FF2B5EF4-FFF2-40B4-BE49-F238E27FC236}">
                <a16:creationId xmlns:a16="http://schemas.microsoft.com/office/drawing/2014/main" id="{F90E29B2-05E4-A2D4-FFBC-880F0C912894}"/>
              </a:ext>
            </a:extLst>
          </p:cNvPr>
          <p:cNvSpPr txBox="1"/>
          <p:nvPr/>
        </p:nvSpPr>
        <p:spPr>
          <a:xfrm>
            <a:off x="3790336" y="6377613"/>
            <a:ext cx="8760542" cy="461665"/>
          </a:xfrm>
          <a:prstGeom prst="rect">
            <a:avLst/>
          </a:prstGeom>
          <a:noFill/>
        </p:spPr>
        <p:txBody>
          <a:bodyPr wrap="square" rtlCol="0">
            <a:spAutoFit/>
          </a:bodyPr>
          <a:lstStyle/>
          <a:p>
            <a:r>
              <a:rPr lang="lt-LT" sz="1200" dirty="0"/>
              <a:t>*2023 m. tyrime keitėsi klausimo formuluotė: 2022 m. prašoma įvertinti patirtį per pastaruosius 5 metus, o 2023 m. – per pastaruosius 3 metus.</a:t>
            </a:r>
          </a:p>
        </p:txBody>
      </p:sp>
    </p:spTree>
    <p:extLst>
      <p:ext uri="{BB962C8B-B14F-4D97-AF65-F5344CB8AC3E}">
        <p14:creationId xmlns:p14="http://schemas.microsoft.com/office/powerpoint/2010/main" val="45352878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Viešieji pirkimai</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10444275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2532226" y="5390147"/>
            <a:ext cx="7483642" cy="307777"/>
          </a:xfrm>
          <a:prstGeom prst="rect">
            <a:avLst/>
          </a:prstGeom>
          <a:noFill/>
        </p:spPr>
        <p:txBody>
          <a:bodyPr wrap="square" rtlCol="0">
            <a:spAutoFit/>
          </a:bodyPr>
          <a:lstStyle/>
          <a:p>
            <a:pPr algn="just"/>
            <a:r>
              <a:rPr lang="lt-LT" sz="1400" i="1" dirty="0"/>
              <a:t>39. Ar Jūsų įmonė per pastaruosius 12 mėnesių dalyvavo bent viename viešojo pirkimo konkurse?</a:t>
            </a:r>
          </a:p>
        </p:txBody>
      </p:sp>
      <p:sp>
        <p:nvSpPr>
          <p:cNvPr id="6" name="TextBox 5">
            <a:extLst>
              <a:ext uri="{FF2B5EF4-FFF2-40B4-BE49-F238E27FC236}">
                <a16:creationId xmlns:a16="http://schemas.microsoft.com/office/drawing/2014/main" id="{A29982E8-04B7-F15F-A9E0-F33BD3BEAEAF}"/>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199472B5-D68C-A106-48B2-C0315A2DFF9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A5014F7-B13D-9FB1-C1F6-F7C9D0A3AEF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C467B07-0DDC-5C5A-E7EB-72352394014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7601E93-DC0D-F546-F02F-8DCF52CDB52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F86BDC1-7FED-E21C-A798-6E39F887582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4471E04A-3DB5-47FA-9445-D3842148618A}"/>
              </a:ext>
            </a:extLst>
          </p:cNvPr>
          <p:cNvGraphicFramePr>
            <a:graphicFrameLocks/>
          </p:cNvGraphicFramePr>
          <p:nvPr>
            <p:extLst>
              <p:ext uri="{D42A27DB-BD31-4B8C-83A1-F6EECF244321}">
                <p14:modId xmlns:p14="http://schemas.microsoft.com/office/powerpoint/2010/main" val="4068425919"/>
              </p:ext>
            </p:extLst>
          </p:nvPr>
        </p:nvGraphicFramePr>
        <p:xfrm>
          <a:off x="1243781" y="341137"/>
          <a:ext cx="9704438" cy="50191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8586547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ė 5">
            <a:extLst>
              <a:ext uri="{FF2B5EF4-FFF2-40B4-BE49-F238E27FC236}">
                <a16:creationId xmlns:a16="http://schemas.microsoft.com/office/drawing/2014/main" id="{113BBA7F-22C5-9681-CDEE-B9FBCDE5945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ED73753-1003-B5E4-B223-14448B22191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F9E0A649-DF76-1CCA-200C-3B7B0B67750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6DC0C963-4338-CEB4-1E2E-36A30ACD2F3A}"/>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95A64E3-A5A1-CE48-0EA5-E28D13AF252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2"/>
                <a:stretch>
                  <a:fillRect b="2"/>
                </a:stretch>
              </a:blipFill>
            </p:spPr>
            <p:txBody>
              <a:bodyPr/>
              <a:lstStyle/>
              <a:p>
                <a:endParaRPr lang="lt-LT"/>
              </a:p>
            </p:txBody>
          </p:sp>
        </p:grpSp>
      </p:grpSp>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3">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1190271" y="5583901"/>
            <a:ext cx="10456607" cy="523220"/>
          </a:xfrm>
          <a:prstGeom prst="rect">
            <a:avLst/>
          </a:prstGeom>
          <a:noFill/>
        </p:spPr>
        <p:txBody>
          <a:bodyPr wrap="square" rtlCol="0">
            <a:spAutoFit/>
          </a:bodyPr>
          <a:lstStyle/>
          <a:p>
            <a:pPr algn="just"/>
            <a:r>
              <a:rPr lang="lt-LT" sz="1400" i="1" dirty="0"/>
              <a:t> </a:t>
            </a:r>
            <a:r>
              <a:rPr lang="en-US" sz="1400" i="1" dirty="0"/>
              <a:t>3</a:t>
            </a:r>
            <a:r>
              <a:rPr lang="lt-LT" sz="1400" i="1" dirty="0"/>
              <a:t>9.1. Ar Jūsų įmonei dalyvaujant viešuosiuose pirkimuose teko susidurti su šiomis situacijomis?</a:t>
            </a:r>
            <a:r>
              <a:rPr lang="en-US" sz="1400" i="1" dirty="0"/>
              <a:t> </a:t>
            </a:r>
            <a:r>
              <a:rPr lang="en-US" sz="1400" i="1" dirty="0" err="1"/>
              <a:t>Atsakin</a:t>
            </a:r>
            <a:r>
              <a:rPr lang="lt-LT" sz="1400" i="1" dirty="0"/>
              <a:t>ėja tie, kurie dalyvavo viešuose pirkimuose</a:t>
            </a:r>
            <a:r>
              <a:rPr lang="en-US" sz="1400" i="1" dirty="0"/>
              <a:t> (N=141).</a:t>
            </a:r>
            <a:endParaRPr lang="lt-LT" sz="1400" i="1" dirty="0"/>
          </a:p>
        </p:txBody>
      </p:sp>
      <p:sp>
        <p:nvSpPr>
          <p:cNvPr id="4" name="TextBox 3">
            <a:extLst>
              <a:ext uri="{FF2B5EF4-FFF2-40B4-BE49-F238E27FC236}">
                <a16:creationId xmlns:a16="http://schemas.microsoft.com/office/drawing/2014/main" id="{7BF396E8-5D57-B466-17FC-EA532FA465C3}"/>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3" name="Diagrama 12">
            <a:extLst>
              <a:ext uri="{FF2B5EF4-FFF2-40B4-BE49-F238E27FC236}">
                <a16:creationId xmlns:a16="http://schemas.microsoft.com/office/drawing/2014/main" id="{53FC0303-D4F6-4086-926A-878DC143B042}"/>
              </a:ext>
            </a:extLst>
          </p:cNvPr>
          <p:cNvGraphicFramePr>
            <a:graphicFrameLocks/>
          </p:cNvGraphicFramePr>
          <p:nvPr>
            <p:extLst>
              <p:ext uri="{D42A27DB-BD31-4B8C-83A1-F6EECF244321}">
                <p14:modId xmlns:p14="http://schemas.microsoft.com/office/powerpoint/2010/main" val="546741114"/>
              </p:ext>
            </p:extLst>
          </p:nvPr>
        </p:nvGraphicFramePr>
        <p:xfrm>
          <a:off x="545122" y="482825"/>
          <a:ext cx="11101756" cy="50694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5123959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3104147" y="5709437"/>
            <a:ext cx="6837088" cy="307777"/>
          </a:xfrm>
          <a:prstGeom prst="rect">
            <a:avLst/>
          </a:prstGeom>
          <a:noFill/>
        </p:spPr>
        <p:txBody>
          <a:bodyPr wrap="square" rtlCol="0">
            <a:spAutoFit/>
          </a:bodyPr>
          <a:lstStyle/>
          <a:p>
            <a:pPr algn="just"/>
            <a:r>
              <a:rPr lang="lt-LT" sz="1400" i="1" dirty="0"/>
              <a:t>44. Kaip manote, kiek paplitusios šios su viešaisiais pirkimais susijusios situacijos Lietuvoje?</a:t>
            </a:r>
          </a:p>
        </p:txBody>
      </p:sp>
      <p:sp>
        <p:nvSpPr>
          <p:cNvPr id="4" name="TextBox 3">
            <a:extLst>
              <a:ext uri="{FF2B5EF4-FFF2-40B4-BE49-F238E27FC236}">
                <a16:creationId xmlns:a16="http://schemas.microsoft.com/office/drawing/2014/main" id="{97CC0331-2E5A-3448-5DD2-E52A19FBA276}"/>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F5A514D5-051C-25DB-A32B-F0BB6CFB9C92}"/>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5A9EEF4-43DF-CBAB-2038-3AAA066F55C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A5BD5B1-FDC1-5DC0-BEDB-5B3029D4EB3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0DEA861-840A-D6FB-C3D4-09CEAA75C226}"/>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35F438A6-8A00-DA47-B42A-7219A80E60E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618EF7B-79F8-6A66-733B-D74BECED1778}"/>
              </a:ext>
            </a:extLst>
          </p:cNvPr>
          <p:cNvGraphicFramePr>
            <a:graphicFrameLocks/>
          </p:cNvGraphicFramePr>
          <p:nvPr>
            <p:extLst>
              <p:ext uri="{D42A27DB-BD31-4B8C-83A1-F6EECF244321}">
                <p14:modId xmlns:p14="http://schemas.microsoft.com/office/powerpoint/2010/main" val="3369736672"/>
              </p:ext>
            </p:extLst>
          </p:nvPr>
        </p:nvGraphicFramePr>
        <p:xfrm>
          <a:off x="594565" y="840786"/>
          <a:ext cx="11200516" cy="46791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7048504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970547" y="5213973"/>
            <a:ext cx="10250904" cy="307777"/>
          </a:xfrm>
          <a:prstGeom prst="rect">
            <a:avLst/>
          </a:prstGeom>
          <a:noFill/>
        </p:spPr>
        <p:txBody>
          <a:bodyPr wrap="square" rtlCol="0">
            <a:spAutoFit/>
          </a:bodyPr>
          <a:lstStyle/>
          <a:p>
            <a:pPr algn="just"/>
            <a:r>
              <a:rPr lang="lt-LT" sz="1400" i="1" dirty="0"/>
              <a:t>45. Ar Jūsų darbe tenka susidurti su viešaisiais pirkimais? Pvz., tenka juos inicijuoti, organizuoti, dalyvauti pirkimų komisijoje ar pan.?</a:t>
            </a:r>
          </a:p>
        </p:txBody>
      </p:sp>
      <p:sp>
        <p:nvSpPr>
          <p:cNvPr id="2" name="TextBox 1">
            <a:extLst>
              <a:ext uri="{FF2B5EF4-FFF2-40B4-BE49-F238E27FC236}">
                <a16:creationId xmlns:a16="http://schemas.microsoft.com/office/drawing/2014/main" id="{5486CCD0-E854-1467-0D55-57C2F4EF2EE9}"/>
              </a:ext>
            </a:extLst>
          </p:cNvPr>
          <p:cNvSpPr txBox="1"/>
          <p:nvPr/>
        </p:nvSpPr>
        <p:spPr>
          <a:xfrm>
            <a:off x="0" y="62600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56C63FF6-3178-5F9E-73CF-21E71E46C996}"/>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F77A3D6-1C03-C45C-70FD-513A98C3E86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D61A26F-5B36-4830-333B-86F4B22D6C4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676966F5-9264-1A94-8800-FD52DAB893A5}"/>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2F4F673-489D-9815-B5B4-94798C0ECA2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90E6E9F4-0C9E-56A4-A5DC-BCD385AC8570}"/>
              </a:ext>
            </a:extLst>
          </p:cNvPr>
          <p:cNvGraphicFramePr>
            <a:graphicFrameLocks/>
          </p:cNvGraphicFramePr>
          <p:nvPr>
            <p:extLst>
              <p:ext uri="{D42A27DB-BD31-4B8C-83A1-F6EECF244321}">
                <p14:modId xmlns:p14="http://schemas.microsoft.com/office/powerpoint/2010/main" val="2955799482"/>
              </p:ext>
            </p:extLst>
          </p:nvPr>
        </p:nvGraphicFramePr>
        <p:xfrm>
          <a:off x="970548" y="454948"/>
          <a:ext cx="10084140" cy="48782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9050664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895ED6CE-6434-BE43-5FC5-8B25A887F507}"/>
              </a:ext>
            </a:extLst>
          </p:cNvPr>
          <p:cNvSpPr txBox="1"/>
          <p:nvPr/>
        </p:nvSpPr>
        <p:spPr>
          <a:xfrm>
            <a:off x="3747778" y="6260059"/>
            <a:ext cx="4696445" cy="307777"/>
          </a:xfrm>
          <a:prstGeom prst="rect">
            <a:avLst/>
          </a:prstGeom>
          <a:noFill/>
        </p:spPr>
        <p:txBody>
          <a:bodyPr wrap="square">
            <a:spAutoFit/>
          </a:bodyPr>
          <a:lstStyle/>
          <a:p>
            <a:r>
              <a:rPr lang="lt-LT" sz="1400" i="1" dirty="0"/>
              <a:t>2. Prašome įvertinti šias situacijas, ar jos yra korupcinės, ar ne.</a:t>
            </a:r>
          </a:p>
        </p:txBody>
      </p:sp>
      <p:sp>
        <p:nvSpPr>
          <p:cNvPr id="9" name="TextBox 8">
            <a:extLst>
              <a:ext uri="{FF2B5EF4-FFF2-40B4-BE49-F238E27FC236}">
                <a16:creationId xmlns:a16="http://schemas.microsoft.com/office/drawing/2014/main" id="{D940F88B-0F38-0FAB-3D0C-03298CE0DAA6}"/>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Diagrama 9">
            <a:extLst>
              <a:ext uri="{FF2B5EF4-FFF2-40B4-BE49-F238E27FC236}">
                <a16:creationId xmlns:a16="http://schemas.microsoft.com/office/drawing/2014/main" id="{18F87ED2-8AD5-4FD1-8B5D-C999ABC19FA1}"/>
              </a:ext>
            </a:extLst>
          </p:cNvPr>
          <p:cNvGraphicFramePr>
            <a:graphicFrameLocks/>
          </p:cNvGraphicFramePr>
          <p:nvPr>
            <p:extLst>
              <p:ext uri="{D42A27DB-BD31-4B8C-83A1-F6EECF244321}">
                <p14:modId xmlns:p14="http://schemas.microsoft.com/office/powerpoint/2010/main" val="1016598446"/>
              </p:ext>
            </p:extLst>
          </p:nvPr>
        </p:nvGraphicFramePr>
        <p:xfrm>
          <a:off x="863601" y="519003"/>
          <a:ext cx="11097521" cy="569991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567282784"/>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2" name="TextBox 1">
            <a:extLst>
              <a:ext uri="{FF2B5EF4-FFF2-40B4-BE49-F238E27FC236}">
                <a16:creationId xmlns:a16="http://schemas.microsoft.com/office/drawing/2014/main" id="{5486CCD0-E854-1467-0D55-57C2F4EF2EE9}"/>
              </a:ext>
            </a:extLst>
          </p:cNvPr>
          <p:cNvSpPr txBox="1"/>
          <p:nvPr/>
        </p:nvSpPr>
        <p:spPr>
          <a:xfrm>
            <a:off x="0" y="6488667"/>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BE03D80D-903A-28D4-E9C9-0966713BD1FB}"/>
              </a:ext>
            </a:extLst>
          </p:cNvPr>
          <p:cNvSpPr txBox="1"/>
          <p:nvPr/>
        </p:nvSpPr>
        <p:spPr>
          <a:xfrm>
            <a:off x="2936158" y="486661"/>
            <a:ext cx="6319684"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en-US" b="1" dirty="0"/>
              <a:t>Vie</a:t>
            </a:r>
            <a:r>
              <a:rPr lang="lt-LT" b="1" dirty="0"/>
              <a:t>šieji pirkimai: tikslinių grupių atsakymų palyginimas</a:t>
            </a:r>
          </a:p>
        </p:txBody>
      </p:sp>
      <p:sp>
        <p:nvSpPr>
          <p:cNvPr id="7" name="TextBox 6">
            <a:extLst>
              <a:ext uri="{FF2B5EF4-FFF2-40B4-BE49-F238E27FC236}">
                <a16:creationId xmlns:a16="http://schemas.microsoft.com/office/drawing/2014/main" id="{F9A110A0-CAAF-6A7C-E1BA-A6E623DE127E}"/>
              </a:ext>
            </a:extLst>
          </p:cNvPr>
          <p:cNvSpPr txBox="1"/>
          <p:nvPr/>
        </p:nvSpPr>
        <p:spPr>
          <a:xfrm>
            <a:off x="336754" y="1884477"/>
            <a:ext cx="11518491" cy="2062103"/>
          </a:xfrm>
          <a:prstGeom prst="rect">
            <a:avLst/>
          </a:prstGeom>
          <a:noFill/>
        </p:spPr>
        <p:txBody>
          <a:bodyPr wrap="square" rtlCol="0">
            <a:spAutoFit/>
          </a:bodyPr>
          <a:lstStyle/>
          <a:p>
            <a:pPr marL="285750" indent="-285750" algn="just">
              <a:buBlip>
                <a:blip r:embed="rId3"/>
              </a:buBlip>
            </a:pPr>
            <a:r>
              <a:rPr lang="lt-LT" sz="1600" dirty="0"/>
              <a:t>64 % įmonių vadovų nedalyvavo viešuosiuose pirkimuose, o 28 % - dalyvavo. Dalyvaujant viešuosiuose pirkimuose, dažniausiai įmonių vadovai susidurdavo su tuo, kad konkurso laimėtojas yra žinomas iš anksto (36 %) ir susidurdavo su atvejais, kuomet įmonės konkurentai laimi viešąjį pirkimą padedant asmeniniams ryšiams (34 %). 2022 m. šie rodikliai buvo atitinkamai 11 % ir 10 %.</a:t>
            </a:r>
          </a:p>
          <a:p>
            <a:pPr algn="just"/>
            <a:endParaRPr lang="lt-LT" sz="1600" dirty="0"/>
          </a:p>
          <a:p>
            <a:pPr marL="285750" indent="-285750" algn="just">
              <a:buBlip>
                <a:blip r:embed="rId3"/>
              </a:buBlip>
            </a:pPr>
            <a:r>
              <a:rPr lang="lt-LT" sz="1600" dirty="0"/>
              <a:t>29 % apklaustų valstybės tarnautojų teigia, kad nuolatos arba retkarčiais susiduria su viešaisiais pirkimais darbe. Pasak respondentų, labiausiai paplitusios situacijos viešuosiuose pirkimuose (atsakymai „paplitę“ ir „labai paplitę“) yra: kai viešųjų pirkimų sutartys reguliariai sudaromos su tais pačiais pirkimų dalyviais, nors yra ir kitų potencialiai tinkamų tiekėjų pasiūlymų (6</a:t>
            </a:r>
            <a:r>
              <a:rPr lang="en-US" sz="1600" dirty="0"/>
              <a:t>1</a:t>
            </a:r>
            <a:r>
              <a:rPr lang="lt-LT" sz="1600" dirty="0"/>
              <a:t> %) ir išankstiniai potencialių tiekėjų susitarimai, kurie riboja konkurenciją (60 %). 2022 m. šie rodikliai buvo atitinkamai: 64 % ir 67 %.</a:t>
            </a:r>
          </a:p>
        </p:txBody>
      </p:sp>
      <p:grpSp>
        <p:nvGrpSpPr>
          <p:cNvPr id="4" name="Grupė 3">
            <a:extLst>
              <a:ext uri="{FF2B5EF4-FFF2-40B4-BE49-F238E27FC236}">
                <a16:creationId xmlns:a16="http://schemas.microsoft.com/office/drawing/2014/main" id="{5FC653B1-DB32-93A1-77D2-D2B70B5D23B1}"/>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0E04690A-A9E8-D4A0-1549-A7F15AD55C9B}"/>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ADC649F-5D61-7CB5-DEDC-2E7C1EE780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08514C4-5127-3672-66C8-67AE640691A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CFEDFE3-6047-C9CF-0933-EE8E48EEE0A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8676534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Sprendimų priėmimas Lietuvoje</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3725777527"/>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1222388" y="5258891"/>
            <a:ext cx="10155577" cy="523220"/>
          </a:xfrm>
          <a:prstGeom prst="rect">
            <a:avLst/>
          </a:prstGeom>
          <a:noFill/>
        </p:spPr>
        <p:txBody>
          <a:bodyPr wrap="square">
            <a:spAutoFit/>
          </a:bodyPr>
          <a:lstStyle/>
          <a:p>
            <a:pPr algn="just"/>
            <a:r>
              <a:rPr lang="lt-LT" sz="1400" i="1" dirty="0"/>
              <a:t>46. Yra įvairių būdų prisidėti prie sprendimų priėmimo Lietuvoje. Ar per pastaruosius 12 mėnesių esate dalyvavęs (-</a:t>
            </a:r>
            <a:r>
              <a:rPr lang="lt-LT" sz="1400" i="1" dirty="0" err="1"/>
              <a:t>usi</a:t>
            </a:r>
            <a:r>
              <a:rPr lang="lt-LT" sz="1400" i="1" dirty="0"/>
              <a:t>) viešojoje konsultacijoje, darbo grupėje, dalyvaujamojo biudžeto iniciatyvoje ar panašioje veikloje, kurią inicijavo valstybės institucijos?</a:t>
            </a:r>
          </a:p>
        </p:txBody>
      </p:sp>
      <p:graphicFrame>
        <p:nvGraphicFramePr>
          <p:cNvPr id="8" name="Diagrama 7">
            <a:extLst>
              <a:ext uri="{FF2B5EF4-FFF2-40B4-BE49-F238E27FC236}">
                <a16:creationId xmlns:a16="http://schemas.microsoft.com/office/drawing/2014/main" id="{0D6E4CE4-F850-E965-4029-39FBD29998BD}"/>
              </a:ext>
            </a:extLst>
          </p:cNvPr>
          <p:cNvGraphicFramePr>
            <a:graphicFrameLocks/>
          </p:cNvGraphicFramePr>
          <p:nvPr>
            <p:extLst>
              <p:ext uri="{D42A27DB-BD31-4B8C-83A1-F6EECF244321}">
                <p14:modId xmlns:p14="http://schemas.microsoft.com/office/powerpoint/2010/main" val="1197209567"/>
              </p:ext>
            </p:extLst>
          </p:nvPr>
        </p:nvGraphicFramePr>
        <p:xfrm>
          <a:off x="2557996" y="629612"/>
          <a:ext cx="7484362" cy="4599831"/>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EAE2187F-F129-37C0-F1CE-E025AD7CD01C}"/>
              </a:ext>
            </a:extLst>
          </p:cNvPr>
          <p:cNvSpPr txBox="1"/>
          <p:nvPr/>
        </p:nvSpPr>
        <p:spPr>
          <a:xfrm>
            <a:off x="0" y="63062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BB6633C6-4900-7213-2BAB-041772AFDCD2}"/>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1FDFB716-F6F6-A6A8-3E05-5BE926B278CD}"/>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B3C291C-B06B-6805-0D4D-4403D3EBAF3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5771CF03-8BA9-AEE3-7ACC-825585B3E84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C76AC12-476F-09B5-514F-BC6F29B981B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49635781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08433635-5D78-3DFD-E25C-54A6DD192151}"/>
              </a:ext>
            </a:extLst>
          </p:cNvPr>
          <p:cNvSpPr txBox="1"/>
          <p:nvPr/>
        </p:nvSpPr>
        <p:spPr>
          <a:xfrm>
            <a:off x="895207" y="5256512"/>
            <a:ext cx="10651958" cy="523220"/>
          </a:xfrm>
          <a:prstGeom prst="rect">
            <a:avLst/>
          </a:prstGeom>
          <a:noFill/>
        </p:spPr>
        <p:txBody>
          <a:bodyPr wrap="square" rtlCol="0">
            <a:spAutoFit/>
          </a:bodyPr>
          <a:lstStyle/>
          <a:p>
            <a:pPr algn="just"/>
            <a:r>
              <a:rPr lang="lt-LT" sz="1400" i="1" dirty="0"/>
              <a:t>42. Jūsų nuomone, ar Lietuvoje į sprendimų priėmimą vienodai gali įsitraukti visos suinteresuotos grupės? Įvertinkite, kiek atviras sprendimų priėmimas Lietuvoje.</a:t>
            </a:r>
          </a:p>
        </p:txBody>
      </p:sp>
      <p:sp>
        <p:nvSpPr>
          <p:cNvPr id="4" name="TextBox 3">
            <a:extLst>
              <a:ext uri="{FF2B5EF4-FFF2-40B4-BE49-F238E27FC236}">
                <a16:creationId xmlns:a16="http://schemas.microsoft.com/office/drawing/2014/main" id="{434872F9-E987-7BC0-AABA-1CF4DEB52F75}"/>
              </a:ext>
            </a:extLst>
          </p:cNvPr>
          <p:cNvSpPr txBox="1"/>
          <p:nvPr/>
        </p:nvSpPr>
        <p:spPr>
          <a:xfrm>
            <a:off x="0" y="63062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90B833E6-1F8A-DDAD-5F19-735889FCA917}"/>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0417FCF6-33E8-4245-DEAA-A3625776FF2D}"/>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C78D77A-D3E6-F204-C038-871F81CB03D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443C2BC8-2B8F-BE0A-F0E9-679E531FD18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8DDBEDB-1D04-78FC-4503-924F1BBDAAA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3E739240-C591-C4C8-384C-192381BDCF67}"/>
              </a:ext>
            </a:extLst>
          </p:cNvPr>
          <p:cNvGraphicFramePr>
            <a:graphicFrameLocks/>
          </p:cNvGraphicFramePr>
          <p:nvPr>
            <p:extLst>
              <p:ext uri="{D42A27DB-BD31-4B8C-83A1-F6EECF244321}">
                <p14:modId xmlns:p14="http://schemas.microsoft.com/office/powerpoint/2010/main" val="3041405050"/>
              </p:ext>
            </p:extLst>
          </p:nvPr>
        </p:nvGraphicFramePr>
        <p:xfrm>
          <a:off x="1310184" y="382137"/>
          <a:ext cx="10585391" cy="451053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61839901"/>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7" name="Diagrama 6">
            <a:extLst>
              <a:ext uri="{FF2B5EF4-FFF2-40B4-BE49-F238E27FC236}">
                <a16:creationId xmlns:a16="http://schemas.microsoft.com/office/drawing/2014/main" id="{290BE246-8AC5-85C5-61BD-7C8795331917}"/>
              </a:ext>
            </a:extLst>
          </p:cNvPr>
          <p:cNvGraphicFramePr>
            <a:graphicFrameLocks/>
          </p:cNvGraphicFramePr>
          <p:nvPr>
            <p:extLst>
              <p:ext uri="{D42A27DB-BD31-4B8C-83A1-F6EECF244321}">
                <p14:modId xmlns:p14="http://schemas.microsoft.com/office/powerpoint/2010/main" val="4181159690"/>
              </p:ext>
            </p:extLst>
          </p:nvPr>
        </p:nvGraphicFramePr>
        <p:xfrm>
          <a:off x="1623332" y="235974"/>
          <a:ext cx="10079382" cy="5071182"/>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3681BA15-F66F-ABFB-F616-D4AB64908E7D}"/>
              </a:ext>
            </a:extLst>
          </p:cNvPr>
          <p:cNvSpPr txBox="1"/>
          <p:nvPr/>
        </p:nvSpPr>
        <p:spPr>
          <a:xfrm>
            <a:off x="489283" y="5545097"/>
            <a:ext cx="11213431" cy="523220"/>
          </a:xfrm>
          <a:prstGeom prst="rect">
            <a:avLst/>
          </a:prstGeom>
          <a:noFill/>
        </p:spPr>
        <p:txBody>
          <a:bodyPr wrap="square">
            <a:spAutoFit/>
          </a:bodyPr>
          <a:lstStyle/>
          <a:p>
            <a:r>
              <a:rPr lang="lt-LT" sz="1400" i="1" strike="noStrike" dirty="0">
                <a:solidFill>
                  <a:srgbClr val="000000"/>
                </a:solidFill>
                <a:effectLst/>
              </a:rPr>
              <a:t>42. Jūsų nuomone, ar Lietuvoje į sprendimų priėmimą vienodai gali įsitraukti visos suinteresuotos grupės? Įvertinkite, kiek atviras sprendimų priėmimas Lietuvoje.</a:t>
            </a:r>
            <a:r>
              <a:rPr lang="lt-LT" sz="1400" i="1" dirty="0"/>
              <a:t> </a:t>
            </a:r>
          </a:p>
        </p:txBody>
      </p:sp>
      <p:sp>
        <p:nvSpPr>
          <p:cNvPr id="9" name="TextBox 8">
            <a:extLst>
              <a:ext uri="{FF2B5EF4-FFF2-40B4-BE49-F238E27FC236}">
                <a16:creationId xmlns:a16="http://schemas.microsoft.com/office/drawing/2014/main" id="{4855F011-DD22-FC1A-3BC2-DD5C1A14404A}"/>
              </a:ext>
            </a:extLst>
          </p:cNvPr>
          <p:cNvSpPr txBox="1"/>
          <p:nvPr/>
        </p:nvSpPr>
        <p:spPr>
          <a:xfrm>
            <a:off x="0" y="63062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C73F88F6-C64E-A859-8CB2-33308DFB0880}"/>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F48D9585-7424-907D-2C9B-940DE134462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F1505D67-443C-729E-5779-DC394EB3C63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D596C805-20AE-D264-769C-CBE26AD70516}"/>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871A573E-9161-C7FD-7D46-E966F276F57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38670900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857096CF-7572-EB7B-605C-AF0AC5A6EF59}"/>
              </a:ext>
            </a:extLst>
          </p:cNvPr>
          <p:cNvSpPr txBox="1"/>
          <p:nvPr/>
        </p:nvSpPr>
        <p:spPr>
          <a:xfrm>
            <a:off x="898358" y="1361118"/>
            <a:ext cx="10723371" cy="3046988"/>
          </a:xfrm>
          <a:prstGeom prst="rect">
            <a:avLst/>
          </a:prstGeom>
          <a:noFill/>
        </p:spPr>
        <p:txBody>
          <a:bodyPr wrap="square" rtlCol="0">
            <a:spAutoFit/>
          </a:bodyPr>
          <a:lstStyle/>
          <a:p>
            <a:pPr marL="285750" indent="-285750" algn="just">
              <a:buBlip>
                <a:blip r:embed="rId3"/>
              </a:buBlip>
            </a:pPr>
            <a:endParaRPr lang="lt-LT" sz="1600" dirty="0"/>
          </a:p>
          <a:p>
            <a:pPr marL="285750" indent="-285750" algn="just">
              <a:buBlip>
                <a:blip r:embed="rId3"/>
              </a:buBlip>
            </a:pPr>
            <a:r>
              <a:rPr lang="lt-LT" sz="1600" dirty="0"/>
              <a:t>88 %  apklaustų gyventojų pasisakė, kad per pastaruosius 12 mėn. jiems neteko dalyvauti viešojoje konsultacijoje, darbo grupėje, dalyvaujamojo biudžeto iniciatyvoje ar panašioje veikloje, kurią inicijavo valstybės institucijos.</a:t>
            </a:r>
          </a:p>
          <a:p>
            <a:pPr algn="just"/>
            <a:endParaRPr lang="lt-LT" sz="1600" dirty="0"/>
          </a:p>
          <a:p>
            <a:pPr marL="285750" indent="-285750" algn="just">
              <a:buBlip>
                <a:blip r:embed="rId3"/>
              </a:buBlip>
            </a:pPr>
            <a:r>
              <a:rPr lang="lt-LT" sz="1600" dirty="0"/>
              <a:t>42 % respondentų pasisakė, kad sprendimų priėmimas Lietuvoje yra uždaras (arba visiškai uždaras), t. y. į sprendimų priėmimą negali vienodai įsitraukti visos suinteresuotos grupės.  Dar 2</a:t>
            </a:r>
            <a:r>
              <a:rPr lang="en-US" sz="1600" dirty="0"/>
              <a:t>8</a:t>
            </a:r>
            <a:r>
              <a:rPr lang="lt-LT" sz="1600" dirty="0"/>
              <a:t> % mano, kad jis nėra nei atviras, nei uždaras.</a:t>
            </a:r>
          </a:p>
          <a:p>
            <a:pPr marL="285750" indent="-285750" algn="just">
              <a:buBlip>
                <a:blip r:embed="rId3"/>
              </a:buBlip>
            </a:pPr>
            <a:endParaRPr lang="lt-LT" sz="1600" dirty="0"/>
          </a:p>
          <a:p>
            <a:pPr marL="285750" indent="-285750" algn="just">
              <a:buBlip>
                <a:blip r:embed="rId3"/>
              </a:buBlip>
            </a:pPr>
            <a:r>
              <a:rPr lang="lt-LT" sz="1600" dirty="0"/>
              <a:t>Lyginant su ankstesniais metais, tendencija išlieka ta pati – didesnioji dalis žmonių mano, kad sprendimų priėmimas Lietuvoje yra uždaras.</a:t>
            </a:r>
          </a:p>
          <a:p>
            <a:pPr algn="just"/>
            <a:endParaRPr lang="lt-LT" sz="1600" dirty="0"/>
          </a:p>
          <a:p>
            <a:pPr marL="285750" indent="-285750" algn="just">
              <a:buBlip>
                <a:blip r:embed="rId3"/>
              </a:buBlip>
            </a:pPr>
            <a:endParaRPr lang="lt-LT" sz="1600" dirty="0"/>
          </a:p>
          <a:p>
            <a:pPr marL="285750" indent="-285750" algn="just">
              <a:buBlip>
                <a:blip r:embed="rId3"/>
              </a:buBlip>
            </a:pPr>
            <a:endParaRPr lang="lt-LT" sz="1600" dirty="0"/>
          </a:p>
        </p:txBody>
      </p:sp>
      <p:sp>
        <p:nvSpPr>
          <p:cNvPr id="2" name="TextBox 1">
            <a:extLst>
              <a:ext uri="{FF2B5EF4-FFF2-40B4-BE49-F238E27FC236}">
                <a16:creationId xmlns:a16="http://schemas.microsoft.com/office/drawing/2014/main" id="{41617FD1-0483-9147-3DD8-81EF56C005FB}"/>
              </a:ext>
            </a:extLst>
          </p:cNvPr>
          <p:cNvSpPr txBox="1"/>
          <p:nvPr/>
        </p:nvSpPr>
        <p:spPr>
          <a:xfrm>
            <a:off x="0" y="630625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9" name="TextBox 8">
            <a:extLst>
              <a:ext uri="{FF2B5EF4-FFF2-40B4-BE49-F238E27FC236}">
                <a16:creationId xmlns:a16="http://schemas.microsoft.com/office/drawing/2014/main" id="{EDBEDAA2-9518-C7E2-589D-D4C585B6A5F4}"/>
              </a:ext>
            </a:extLst>
          </p:cNvPr>
          <p:cNvSpPr txBox="1"/>
          <p:nvPr/>
        </p:nvSpPr>
        <p:spPr>
          <a:xfrm>
            <a:off x="2936158" y="486661"/>
            <a:ext cx="6319684"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Sprendimų priėmimas Lietuvoje: gyventojai</a:t>
            </a:r>
          </a:p>
        </p:txBody>
      </p:sp>
      <p:grpSp>
        <p:nvGrpSpPr>
          <p:cNvPr id="4" name="Grupė 3">
            <a:extLst>
              <a:ext uri="{FF2B5EF4-FFF2-40B4-BE49-F238E27FC236}">
                <a16:creationId xmlns:a16="http://schemas.microsoft.com/office/drawing/2014/main" id="{EB945F5D-921F-E7EF-B4DB-DCAC3E5CEA5D}"/>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48E5038D-BC5B-5FF0-3C9C-89AC1134980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4EA69F5-EDA2-E24D-6DFE-13494A52689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8E303E46-4AA3-0F62-B6B0-94BEE65B4D73}"/>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6F8502F0-E24E-4A1A-209E-C946331C5F8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02481090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114827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756270" y="5426633"/>
            <a:ext cx="9404182" cy="523220"/>
          </a:xfrm>
          <a:prstGeom prst="rect">
            <a:avLst/>
          </a:prstGeom>
          <a:noFill/>
        </p:spPr>
        <p:txBody>
          <a:bodyPr wrap="square">
            <a:spAutoFit/>
          </a:bodyPr>
          <a:lstStyle/>
          <a:p>
            <a:r>
              <a:rPr lang="lt-LT" sz="1400" b="0" i="1" u="none" strike="noStrike" dirty="0">
                <a:effectLst/>
              </a:rPr>
              <a:t>40. Jūsų nuomone, ar Lietuvoje į sprendimų priėmimą vienodai gali įsitraukti visos suinteresuotos grupės? Įvertinkite, kiek atviras sprendimų priėmimas Lietuvoje.</a:t>
            </a:r>
            <a:endParaRPr lang="lt-LT" sz="1400" i="1" dirty="0"/>
          </a:p>
        </p:txBody>
      </p:sp>
      <p:sp>
        <p:nvSpPr>
          <p:cNvPr id="4" name="TextBox 3">
            <a:extLst>
              <a:ext uri="{FF2B5EF4-FFF2-40B4-BE49-F238E27FC236}">
                <a16:creationId xmlns:a16="http://schemas.microsoft.com/office/drawing/2014/main" id="{99BEC036-EB21-5E3F-3CFD-8252ACD2E1C1}"/>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C6D7C6A5-3D64-F5D8-AD9B-FD8950028C94}"/>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2B802930-4B66-ED19-B23A-7ED95FBB3DC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CBB0104F-8148-B77F-EFBE-960805A2F38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FD2F22E1-6774-C4C5-B96B-3C7D241FA92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029BBC6-9E47-6B42-7FB0-F9A3AB2A617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B7CD6769-5E3E-B7C1-CE9C-A9F8B2FB90E2}"/>
              </a:ext>
            </a:extLst>
          </p:cNvPr>
          <p:cNvGraphicFramePr>
            <a:graphicFrameLocks/>
          </p:cNvGraphicFramePr>
          <p:nvPr>
            <p:extLst>
              <p:ext uri="{D42A27DB-BD31-4B8C-83A1-F6EECF244321}">
                <p14:modId xmlns:p14="http://schemas.microsoft.com/office/powerpoint/2010/main" val="3109485778"/>
              </p:ext>
            </p:extLst>
          </p:nvPr>
        </p:nvGraphicFramePr>
        <p:xfrm>
          <a:off x="1508017" y="273779"/>
          <a:ext cx="10275943" cy="494546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9803781"/>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804396" y="5259030"/>
            <a:ext cx="9404182" cy="523220"/>
          </a:xfrm>
          <a:prstGeom prst="rect">
            <a:avLst/>
          </a:prstGeom>
          <a:noFill/>
        </p:spPr>
        <p:txBody>
          <a:bodyPr wrap="square">
            <a:spAutoFit/>
          </a:bodyPr>
          <a:lstStyle/>
          <a:p>
            <a:r>
              <a:rPr lang="lt-LT" sz="1400" b="0" i="1" u="none" strike="noStrike" dirty="0">
                <a:effectLst/>
              </a:rPr>
              <a:t>40. Jūsų nuomone, ar Lietuvoje į sprendimų priėmimą vienodai gali įsitraukti visos suinteresuotos grupės? Įvertinkite, kiek atviras sprendimų priėmimas Lietuvoje.</a:t>
            </a:r>
            <a:endParaRPr lang="lt-LT" sz="1400" i="1" dirty="0"/>
          </a:p>
        </p:txBody>
      </p:sp>
      <p:sp>
        <p:nvSpPr>
          <p:cNvPr id="2" name="TextBox 1">
            <a:extLst>
              <a:ext uri="{FF2B5EF4-FFF2-40B4-BE49-F238E27FC236}">
                <a16:creationId xmlns:a16="http://schemas.microsoft.com/office/drawing/2014/main" id="{F44E54DA-3D01-004B-3038-FE85CC9B578F}"/>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3D61EB1A-F097-A33C-4C66-7EEF5AABC581}"/>
              </a:ext>
            </a:extLst>
          </p:cNvPr>
          <p:cNvGraphicFramePr>
            <a:graphicFrameLocks/>
          </p:cNvGraphicFramePr>
          <p:nvPr>
            <p:extLst>
              <p:ext uri="{D42A27DB-BD31-4B8C-83A1-F6EECF244321}">
                <p14:modId xmlns:p14="http://schemas.microsoft.com/office/powerpoint/2010/main" val="4199438749"/>
              </p:ext>
            </p:extLst>
          </p:nvPr>
        </p:nvGraphicFramePr>
        <p:xfrm>
          <a:off x="778042" y="462441"/>
          <a:ext cx="10635915" cy="479658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18953370"/>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804396" y="5259030"/>
            <a:ext cx="9404182" cy="523220"/>
          </a:xfrm>
          <a:prstGeom prst="rect">
            <a:avLst/>
          </a:prstGeom>
          <a:noFill/>
        </p:spPr>
        <p:txBody>
          <a:bodyPr wrap="square">
            <a:spAutoFit/>
          </a:bodyPr>
          <a:lstStyle/>
          <a:p>
            <a:r>
              <a:rPr lang="lt-LT" sz="1400" b="0" i="1" u="none" strike="noStrike" dirty="0">
                <a:effectLst/>
              </a:rPr>
              <a:t>44. Yra įvairių būdų prisidėti prie sprendimų priėmimo Lietuvoje. Ar per pastaruosius 12 mėnesių esate dalyvavęs (-</a:t>
            </a:r>
            <a:r>
              <a:rPr lang="lt-LT" sz="1400" b="0" i="1" u="none" strike="noStrike" dirty="0" err="1">
                <a:effectLst/>
              </a:rPr>
              <a:t>usi</a:t>
            </a:r>
            <a:r>
              <a:rPr lang="lt-LT" sz="1400" b="0" i="1" u="none" strike="noStrike" dirty="0">
                <a:effectLst/>
              </a:rPr>
              <a:t>) viešojoje konsultacijoje, darbo grupėje, dalyvaujamojo biudžeto iniciatyvoje ar panašioje veikloje, kurią inicijavo valstybės institucijos?  </a:t>
            </a:r>
          </a:p>
        </p:txBody>
      </p:sp>
      <p:sp>
        <p:nvSpPr>
          <p:cNvPr id="4" name="TextBox 3">
            <a:extLst>
              <a:ext uri="{FF2B5EF4-FFF2-40B4-BE49-F238E27FC236}">
                <a16:creationId xmlns:a16="http://schemas.microsoft.com/office/drawing/2014/main" id="{0382A1D5-AB6B-7276-6FA9-419276DDCB20}"/>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EC5D8BBD-8D43-5BB3-A585-69136061D51D}"/>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CD909DCF-1346-C1D3-EF88-FD08142223B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2787130-2A4E-63B5-2FB9-F1758A45E77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58B6305-7661-D517-AA49-B38A6F86A1DD}"/>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764B7BD-12F4-1F00-FBDD-C129F467BBD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483B4317-9BF5-42B4-8F96-80D3CCD4F5A8}"/>
              </a:ext>
            </a:extLst>
          </p:cNvPr>
          <p:cNvGraphicFramePr>
            <a:graphicFrameLocks/>
          </p:cNvGraphicFramePr>
          <p:nvPr>
            <p:extLst>
              <p:ext uri="{D42A27DB-BD31-4B8C-83A1-F6EECF244321}">
                <p14:modId xmlns:p14="http://schemas.microsoft.com/office/powerpoint/2010/main" val="4244579740"/>
              </p:ext>
            </p:extLst>
          </p:nvPr>
        </p:nvGraphicFramePr>
        <p:xfrm>
          <a:off x="2102971" y="616592"/>
          <a:ext cx="8284633" cy="48387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8199979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01452-4C3F-4309-2B45-65B23202AB8B}"/>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4AA51AB0-1BBF-C21B-A6B8-904069A03185}"/>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99087C3C-0A14-49C7-9524-DC743D6FB49B}"/>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9C67660A-092B-0722-8BA0-2202768C493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87EDDE49-E378-1FE3-8024-90387449F9A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CDE49B4-9A64-8F51-DE3E-402B4D0A9AA7}"/>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3DC289D-31D2-4298-405B-C7A16E5E14F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D97C0372-0550-99E3-3B6E-145F6926BF9F}"/>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ABDD8525-33CD-9582-4F1B-163BD70215A7}"/>
              </a:ext>
            </a:extLst>
          </p:cNvPr>
          <p:cNvSpPr txBox="1"/>
          <p:nvPr/>
        </p:nvSpPr>
        <p:spPr>
          <a:xfrm>
            <a:off x="3722312" y="6083847"/>
            <a:ext cx="4747375" cy="306965"/>
          </a:xfrm>
          <a:prstGeom prst="rect">
            <a:avLst/>
          </a:prstGeom>
          <a:noFill/>
        </p:spPr>
        <p:txBody>
          <a:bodyPr wrap="square">
            <a:spAutoFit/>
          </a:bodyPr>
          <a:lstStyle/>
          <a:p>
            <a:r>
              <a:rPr lang="lt-LT" sz="1400" i="1" dirty="0"/>
              <a:t>2. Prašome įvertinti šias situacijas, ar jos yra korupcinės, ar ne.</a:t>
            </a:r>
          </a:p>
        </p:txBody>
      </p:sp>
      <p:sp>
        <p:nvSpPr>
          <p:cNvPr id="9" name="TextBox 8">
            <a:extLst>
              <a:ext uri="{FF2B5EF4-FFF2-40B4-BE49-F238E27FC236}">
                <a16:creationId xmlns:a16="http://schemas.microsoft.com/office/drawing/2014/main" id="{88AB11F0-446A-F9A2-3C87-3B113295D947}"/>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8C27B5D0-6888-DA3D-B59A-F25224545D1E}"/>
              </a:ext>
            </a:extLst>
          </p:cNvPr>
          <p:cNvGraphicFramePr>
            <a:graphicFrameLocks/>
          </p:cNvGraphicFramePr>
          <p:nvPr>
            <p:extLst>
              <p:ext uri="{D42A27DB-BD31-4B8C-83A1-F6EECF244321}">
                <p14:modId xmlns:p14="http://schemas.microsoft.com/office/powerpoint/2010/main" val="1800258410"/>
              </p:ext>
            </p:extLst>
          </p:nvPr>
        </p:nvGraphicFramePr>
        <p:xfrm>
          <a:off x="229807" y="273778"/>
          <a:ext cx="11554154" cy="561082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251801639"/>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443790" y="5277030"/>
            <a:ext cx="9893125" cy="307777"/>
          </a:xfrm>
          <a:prstGeom prst="rect">
            <a:avLst/>
          </a:prstGeom>
          <a:noFill/>
        </p:spPr>
        <p:txBody>
          <a:bodyPr wrap="square">
            <a:spAutoFit/>
          </a:bodyPr>
          <a:lstStyle/>
          <a:p>
            <a:r>
              <a:rPr lang="lt-LT" sz="1400" b="0" i="1" u="none" strike="noStrike" dirty="0">
                <a:effectLst/>
              </a:rPr>
              <a:t>45. Ar esate girdėjęs atvejų, kuomet Lietuvoje asmenys ir organizacijos siektų daryti įtaką sprendimų priėmimui, teisės aktų leidybai?</a:t>
            </a:r>
          </a:p>
        </p:txBody>
      </p:sp>
      <p:sp>
        <p:nvSpPr>
          <p:cNvPr id="2" name="TextBox 1">
            <a:extLst>
              <a:ext uri="{FF2B5EF4-FFF2-40B4-BE49-F238E27FC236}">
                <a16:creationId xmlns:a16="http://schemas.microsoft.com/office/drawing/2014/main" id="{3C6916D1-7378-00CF-3762-6B58EA461103}"/>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Lentelė 8">
            <a:extLst>
              <a:ext uri="{FF2B5EF4-FFF2-40B4-BE49-F238E27FC236}">
                <a16:creationId xmlns:a16="http://schemas.microsoft.com/office/drawing/2014/main" id="{0C21B4EE-3C55-531D-C410-D8A2EF3756AD}"/>
              </a:ext>
            </a:extLst>
          </p:cNvPr>
          <p:cNvGraphicFramePr>
            <a:graphicFrameLocks noGrp="1"/>
          </p:cNvGraphicFramePr>
          <p:nvPr>
            <p:extLst>
              <p:ext uri="{D42A27DB-BD31-4B8C-83A1-F6EECF244321}">
                <p14:modId xmlns:p14="http://schemas.microsoft.com/office/powerpoint/2010/main" val="1738536086"/>
              </p:ext>
            </p:extLst>
          </p:nvPr>
        </p:nvGraphicFramePr>
        <p:xfrm>
          <a:off x="6438490" y="1935972"/>
          <a:ext cx="5411020" cy="2067865"/>
        </p:xfrm>
        <a:graphic>
          <a:graphicData uri="http://schemas.openxmlformats.org/drawingml/2006/table">
            <a:tbl>
              <a:tblPr firstRow="1" bandRow="1">
                <a:tableStyleId>{5C22544A-7EE6-4342-B048-85BDC9FD1C3A}</a:tableStyleId>
              </a:tblPr>
              <a:tblGrid>
                <a:gridCol w="1352755">
                  <a:extLst>
                    <a:ext uri="{9D8B030D-6E8A-4147-A177-3AD203B41FA5}">
                      <a16:colId xmlns:a16="http://schemas.microsoft.com/office/drawing/2014/main" val="2399999427"/>
                    </a:ext>
                  </a:extLst>
                </a:gridCol>
                <a:gridCol w="1352755">
                  <a:extLst>
                    <a:ext uri="{9D8B030D-6E8A-4147-A177-3AD203B41FA5}">
                      <a16:colId xmlns:a16="http://schemas.microsoft.com/office/drawing/2014/main" val="3775338382"/>
                    </a:ext>
                  </a:extLst>
                </a:gridCol>
                <a:gridCol w="1352755">
                  <a:extLst>
                    <a:ext uri="{9D8B030D-6E8A-4147-A177-3AD203B41FA5}">
                      <a16:colId xmlns:a16="http://schemas.microsoft.com/office/drawing/2014/main" val="2474158967"/>
                    </a:ext>
                  </a:extLst>
                </a:gridCol>
                <a:gridCol w="1352755">
                  <a:extLst>
                    <a:ext uri="{9D8B030D-6E8A-4147-A177-3AD203B41FA5}">
                      <a16:colId xmlns:a16="http://schemas.microsoft.com/office/drawing/2014/main" val="1491162887"/>
                    </a:ext>
                  </a:extLst>
                </a:gridCol>
              </a:tblGrid>
              <a:tr h="657079">
                <a:tc>
                  <a:txBody>
                    <a:bodyPr/>
                    <a:lstStyle/>
                    <a:p>
                      <a:endParaRPr lang="lt-LT" sz="1600" b="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lt-LT" sz="1600" b="1" dirty="0">
                          <a:solidFill>
                            <a:schemeClr val="tx1"/>
                          </a:solidFill>
                        </a:rPr>
                        <a:t>Girdėjo</a:t>
                      </a:r>
                    </a:p>
                  </a:txBody>
                  <a:tcPr anchor="ctr">
                    <a:gradFill>
                      <a:gsLst>
                        <a:gs pos="0">
                          <a:schemeClr val="accent1">
                            <a:lumMod val="5000"/>
                            <a:lumOff val="95000"/>
                          </a:schemeClr>
                        </a:gs>
                        <a:gs pos="60000">
                          <a:srgbClr val="7FBC98"/>
                        </a:gs>
                      </a:gsLst>
                      <a:lin ang="5400000" scaled="1"/>
                    </a:gradFill>
                  </a:tcPr>
                </a:tc>
                <a:tc>
                  <a:txBody>
                    <a:bodyPr/>
                    <a:lstStyle/>
                    <a:p>
                      <a:pPr algn="ctr"/>
                      <a:r>
                        <a:rPr lang="lt-LT" sz="1600" b="1" dirty="0">
                          <a:solidFill>
                            <a:schemeClr val="tx1"/>
                          </a:solidFill>
                        </a:rPr>
                        <a:t>Negirdėjo</a:t>
                      </a:r>
                    </a:p>
                  </a:txBody>
                  <a:tcPr anchor="ctr">
                    <a:gradFill>
                      <a:gsLst>
                        <a:gs pos="0">
                          <a:schemeClr val="accent1">
                            <a:lumMod val="5000"/>
                            <a:lumOff val="95000"/>
                          </a:schemeClr>
                        </a:gs>
                        <a:gs pos="60000">
                          <a:srgbClr val="7FBC98"/>
                        </a:gs>
                      </a:gsLst>
                      <a:lin ang="5400000" scaled="1"/>
                    </a:gradFill>
                  </a:tcPr>
                </a:tc>
                <a:tc>
                  <a:txBody>
                    <a:bodyPr/>
                    <a:lstStyle/>
                    <a:p>
                      <a:pPr algn="ctr"/>
                      <a:r>
                        <a:rPr lang="lt-LT" sz="1600" b="1" dirty="0">
                          <a:solidFill>
                            <a:schemeClr val="tx1"/>
                          </a:solidFill>
                        </a:rPr>
                        <a:t>Nežino, neatsakė</a:t>
                      </a: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28531443"/>
                  </a:ext>
                </a:extLst>
              </a:tr>
              <a:tr h="470262">
                <a:tc>
                  <a:txBody>
                    <a:bodyPr/>
                    <a:lstStyle/>
                    <a:p>
                      <a:r>
                        <a:rPr lang="en-US" sz="1600" b="1" dirty="0">
                          <a:solidFill>
                            <a:schemeClr val="tx1"/>
                          </a:solidFill>
                        </a:rPr>
                        <a:t>2023 m.</a:t>
                      </a:r>
                      <a:endParaRPr lang="lt-LT" sz="1600" b="1"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43 %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42 %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15 %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5044627"/>
                  </a:ext>
                </a:extLst>
              </a:tr>
              <a:tr h="470262">
                <a:tc>
                  <a:txBody>
                    <a:bodyPr/>
                    <a:lstStyle/>
                    <a:p>
                      <a:r>
                        <a:rPr lang="en-US" sz="1600" b="1" dirty="0">
                          <a:solidFill>
                            <a:schemeClr val="tx1"/>
                          </a:solidFill>
                        </a:rPr>
                        <a:t>2022 m.</a:t>
                      </a:r>
                      <a:endParaRPr lang="lt-LT" sz="1600" b="1"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48 %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34 %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17 %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7528343"/>
                  </a:ext>
                </a:extLst>
              </a:tr>
              <a:tr h="470262">
                <a:tc>
                  <a:txBody>
                    <a:bodyPr/>
                    <a:lstStyle/>
                    <a:p>
                      <a:r>
                        <a:rPr lang="en-US" sz="1600" b="1" dirty="0">
                          <a:solidFill>
                            <a:schemeClr val="tx1"/>
                          </a:solidFill>
                        </a:rPr>
                        <a:t>2021 m.</a:t>
                      </a:r>
                      <a:endParaRPr lang="lt-LT" sz="1600" b="1"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48 %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32 %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600" b="0" dirty="0">
                          <a:solidFill>
                            <a:schemeClr val="tx1"/>
                          </a:solidFill>
                        </a:rPr>
                        <a:t>20 %</a:t>
                      </a:r>
                      <a:endParaRPr lang="lt-LT" sz="1600" b="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35746201"/>
                  </a:ext>
                </a:extLst>
              </a:tr>
            </a:tbl>
          </a:graphicData>
        </a:graphic>
      </p:graphicFrame>
      <p:sp>
        <p:nvSpPr>
          <p:cNvPr id="12" name="TextBox 11">
            <a:extLst>
              <a:ext uri="{FF2B5EF4-FFF2-40B4-BE49-F238E27FC236}">
                <a16:creationId xmlns:a16="http://schemas.microsoft.com/office/drawing/2014/main" id="{06FD636D-A228-B643-8544-5FC27ACFFAEF}"/>
              </a:ext>
            </a:extLst>
          </p:cNvPr>
          <p:cNvSpPr txBox="1"/>
          <p:nvPr/>
        </p:nvSpPr>
        <p:spPr>
          <a:xfrm>
            <a:off x="5984158" y="1277330"/>
            <a:ext cx="6319684" cy="350865"/>
          </a:xfrm>
          <a:prstGeom prst="rect">
            <a:avLst/>
          </a:prstGeom>
          <a:noFill/>
        </p:spPr>
        <p:txBody>
          <a:bodyPr wrap="square">
            <a:spAutoFit/>
          </a:bodyPr>
          <a:lstStyle/>
          <a:p>
            <a:pPr algn="ctr" rtl="0">
              <a:defRPr sz="1680" b="1" i="0" u="none" strike="noStrike" kern="1200" spc="0" baseline="0">
                <a:solidFill>
                  <a:sysClr val="windowText" lastClr="000000"/>
                </a:solidFill>
                <a:latin typeface="Calibri" panose="020F0502020204030204" pitchFamily="34" charset="0"/>
                <a:ea typeface="+mn-ea"/>
                <a:cs typeface="Calibri" panose="020F0502020204030204" pitchFamily="34" charset="0"/>
              </a:defRPr>
            </a:pPr>
            <a:r>
              <a:rPr lang="lt-LT" sz="1600" b="1" dirty="0"/>
              <a:t>Asmenų ir organizacijų įtakų</a:t>
            </a:r>
            <a:r>
              <a:rPr lang="en-US" sz="1600" b="1" dirty="0"/>
              <a:t> </a:t>
            </a:r>
            <a:r>
              <a:rPr lang="en-US" sz="1600" b="1" dirty="0" err="1"/>
              <a:t>dinamika</a:t>
            </a:r>
            <a:endParaRPr lang="lt-LT" sz="1600" b="1" dirty="0"/>
          </a:p>
        </p:txBody>
      </p:sp>
      <p:graphicFrame>
        <p:nvGraphicFramePr>
          <p:cNvPr id="6" name="Diagrama 5">
            <a:extLst>
              <a:ext uri="{FF2B5EF4-FFF2-40B4-BE49-F238E27FC236}">
                <a16:creationId xmlns:a16="http://schemas.microsoft.com/office/drawing/2014/main" id="{ED49CE53-BCDE-B18E-82DF-B6EC0A111A7C}"/>
              </a:ext>
            </a:extLst>
          </p:cNvPr>
          <p:cNvGraphicFramePr>
            <a:graphicFrameLocks/>
          </p:cNvGraphicFramePr>
          <p:nvPr>
            <p:extLst>
              <p:ext uri="{D42A27DB-BD31-4B8C-83A1-F6EECF244321}">
                <p14:modId xmlns:p14="http://schemas.microsoft.com/office/powerpoint/2010/main" val="679800111"/>
              </p:ext>
            </p:extLst>
          </p:nvPr>
        </p:nvGraphicFramePr>
        <p:xfrm>
          <a:off x="216149" y="1250546"/>
          <a:ext cx="6006193" cy="324666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90144234"/>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443790" y="5277030"/>
            <a:ext cx="9893125" cy="523220"/>
          </a:xfrm>
          <a:prstGeom prst="rect">
            <a:avLst/>
          </a:prstGeom>
          <a:noFill/>
        </p:spPr>
        <p:txBody>
          <a:bodyPr wrap="square">
            <a:spAutoFit/>
          </a:bodyPr>
          <a:lstStyle/>
          <a:p>
            <a:r>
              <a:rPr lang="lt-LT" sz="1400" b="0" i="1" u="none" strike="noStrike" dirty="0">
                <a:effectLst/>
              </a:rPr>
              <a:t>45.1. Jūsų vertinimu, ar minėtais atvejais buvo siekiama daryti įtaką teisėtu ar neteisėtu būdu</a:t>
            </a:r>
            <a:r>
              <a:rPr lang="en-US" sz="1400" b="0" i="1" u="none" strike="noStrike" dirty="0">
                <a:effectLst/>
              </a:rPr>
              <a:t>? </a:t>
            </a:r>
            <a:r>
              <a:rPr lang="en-US" sz="1400" b="0" i="1" u="none" strike="noStrike" dirty="0" err="1">
                <a:effectLst/>
              </a:rPr>
              <a:t>Atsakin</a:t>
            </a:r>
            <a:r>
              <a:rPr lang="lt-LT" sz="1400" b="0" i="1" u="none" strike="noStrike" dirty="0">
                <a:effectLst/>
              </a:rPr>
              <a:t>ėja tie, kurie yra girdėję atvejų</a:t>
            </a:r>
            <a:r>
              <a:rPr lang="en-US" sz="1400" b="0" i="1" u="none" strike="noStrike" dirty="0">
                <a:effectLst/>
              </a:rPr>
              <a:t>, </a:t>
            </a:r>
            <a:r>
              <a:rPr lang="en-US" sz="1400" b="0" i="1" u="none" strike="noStrike" dirty="0" err="1">
                <a:effectLst/>
              </a:rPr>
              <a:t>ku</a:t>
            </a:r>
            <a:r>
              <a:rPr lang="lt-LT" sz="1400" b="0" i="1" u="none" strike="noStrike" dirty="0" err="1">
                <a:effectLst/>
              </a:rPr>
              <a:t>omet</a:t>
            </a:r>
            <a:r>
              <a:rPr lang="lt-LT" sz="1400" b="0" i="1" u="none" strike="noStrike" dirty="0">
                <a:effectLst/>
              </a:rPr>
              <a:t> asmenys ir organizacijos siektų daryti įtaką sprendimų priėmimui, teisės aktų leidybai (N</a:t>
            </a:r>
            <a:r>
              <a:rPr lang="en-US" sz="1400" b="0" i="1" u="none" strike="noStrike" dirty="0">
                <a:effectLst/>
              </a:rPr>
              <a:t>=217).</a:t>
            </a:r>
            <a:endParaRPr lang="lt-LT" sz="1400" b="0" i="1" u="none" strike="noStrike" dirty="0">
              <a:effectLst/>
            </a:endParaRPr>
          </a:p>
        </p:txBody>
      </p:sp>
      <p:sp>
        <p:nvSpPr>
          <p:cNvPr id="4" name="TextBox 3">
            <a:extLst>
              <a:ext uri="{FF2B5EF4-FFF2-40B4-BE49-F238E27FC236}">
                <a16:creationId xmlns:a16="http://schemas.microsoft.com/office/drawing/2014/main" id="{EC945C69-AEDB-6A61-7669-0B67350B18DF}"/>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D80F77FE-8545-3550-23C3-2E2DC6541040}"/>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49DFA1DA-B0A4-4DF8-C782-30C2E9F34CF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9975B5FD-27CB-80F0-640F-FB3419E0F84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497D5854-A620-F4D7-D6A0-D3B496B053E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CEA4F9A-CD1C-4C81-D081-D205D0DC86D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3285FB3-5E18-2F4D-0D6F-9D77937E2BCB}"/>
              </a:ext>
            </a:extLst>
          </p:cNvPr>
          <p:cNvGraphicFramePr>
            <a:graphicFrameLocks/>
          </p:cNvGraphicFramePr>
          <p:nvPr>
            <p:extLst>
              <p:ext uri="{D42A27DB-BD31-4B8C-83A1-F6EECF244321}">
                <p14:modId xmlns:p14="http://schemas.microsoft.com/office/powerpoint/2010/main" val="2229395766"/>
              </p:ext>
            </p:extLst>
          </p:nvPr>
        </p:nvGraphicFramePr>
        <p:xfrm>
          <a:off x="1739968" y="566160"/>
          <a:ext cx="9703468" cy="442868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5421037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2724503" y="5856317"/>
            <a:ext cx="7567475" cy="307777"/>
          </a:xfrm>
          <a:prstGeom prst="rect">
            <a:avLst/>
          </a:prstGeom>
          <a:noFill/>
        </p:spPr>
        <p:txBody>
          <a:bodyPr wrap="square">
            <a:spAutoFit/>
          </a:bodyPr>
          <a:lstStyle/>
          <a:p>
            <a:r>
              <a:rPr lang="lt-LT" sz="1400" b="0" i="1" u="none" strike="noStrike" dirty="0">
                <a:effectLst/>
              </a:rPr>
              <a:t>46. Kuriose srityse, Jūsų nuomone, dažniausiai siekiama daryti įtaką sprendimų priėmimui Lietuvoje?</a:t>
            </a:r>
          </a:p>
        </p:txBody>
      </p:sp>
      <p:sp>
        <p:nvSpPr>
          <p:cNvPr id="2" name="TextBox 1">
            <a:extLst>
              <a:ext uri="{FF2B5EF4-FFF2-40B4-BE49-F238E27FC236}">
                <a16:creationId xmlns:a16="http://schemas.microsoft.com/office/drawing/2014/main" id="{F5369894-1848-17A5-3170-C372B87F856E}"/>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4DB04386-4BAA-D81F-F4E5-6DF48E5E3FF0}"/>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9D01DC0-477E-5DB0-B5B3-850565C808C1}"/>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8E92B18D-7778-D993-C3EE-137A54D1E2C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807E6041-1055-EE97-DCD7-87909F7F2EAE}"/>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1EEE5759-D414-D24E-48DC-FC8268D88B8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0E673907-93B3-F598-9FF0-81D0705DF446}"/>
              </a:ext>
            </a:extLst>
          </p:cNvPr>
          <p:cNvGraphicFramePr>
            <a:graphicFrameLocks/>
          </p:cNvGraphicFramePr>
          <p:nvPr>
            <p:extLst>
              <p:ext uri="{D42A27DB-BD31-4B8C-83A1-F6EECF244321}">
                <p14:modId xmlns:p14="http://schemas.microsoft.com/office/powerpoint/2010/main" val="1210565712"/>
              </p:ext>
            </p:extLst>
          </p:nvPr>
        </p:nvGraphicFramePr>
        <p:xfrm>
          <a:off x="1336929" y="383603"/>
          <a:ext cx="10342622" cy="52721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5187020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2724504" y="5387902"/>
            <a:ext cx="7567475" cy="307777"/>
          </a:xfrm>
          <a:prstGeom prst="rect">
            <a:avLst/>
          </a:prstGeom>
          <a:noFill/>
        </p:spPr>
        <p:txBody>
          <a:bodyPr wrap="square">
            <a:spAutoFit/>
          </a:bodyPr>
          <a:lstStyle/>
          <a:p>
            <a:r>
              <a:rPr lang="lt-LT" sz="1400" b="0" i="1" u="none" strike="noStrike" dirty="0">
                <a:effectLst/>
              </a:rPr>
              <a:t>46. Kuriose srityse, Jūsų nuomone, dažniausiai siekiama daryti įtaką sprendimų priėmimui Lietuvoje?</a:t>
            </a:r>
          </a:p>
        </p:txBody>
      </p:sp>
      <p:graphicFrame>
        <p:nvGraphicFramePr>
          <p:cNvPr id="2" name="Lentelė 1">
            <a:extLst>
              <a:ext uri="{FF2B5EF4-FFF2-40B4-BE49-F238E27FC236}">
                <a16:creationId xmlns:a16="http://schemas.microsoft.com/office/drawing/2014/main" id="{10FD409B-AA0B-585C-DA8A-A36C4F84EEF9}"/>
              </a:ext>
            </a:extLst>
          </p:cNvPr>
          <p:cNvGraphicFramePr>
            <a:graphicFrameLocks noGrp="1"/>
          </p:cNvGraphicFramePr>
          <p:nvPr>
            <p:extLst>
              <p:ext uri="{D42A27DB-BD31-4B8C-83A1-F6EECF244321}">
                <p14:modId xmlns:p14="http://schemas.microsoft.com/office/powerpoint/2010/main" val="3671775574"/>
              </p:ext>
            </p:extLst>
          </p:nvPr>
        </p:nvGraphicFramePr>
        <p:xfrm>
          <a:off x="3055374" y="912863"/>
          <a:ext cx="6081252" cy="4259580"/>
        </p:xfrm>
        <a:graphic>
          <a:graphicData uri="http://schemas.openxmlformats.org/drawingml/2006/table">
            <a:tbl>
              <a:tblPr/>
              <a:tblGrid>
                <a:gridCol w="1520313">
                  <a:extLst>
                    <a:ext uri="{9D8B030D-6E8A-4147-A177-3AD203B41FA5}">
                      <a16:colId xmlns:a16="http://schemas.microsoft.com/office/drawing/2014/main" val="2764401514"/>
                    </a:ext>
                  </a:extLst>
                </a:gridCol>
                <a:gridCol w="1520313">
                  <a:extLst>
                    <a:ext uri="{9D8B030D-6E8A-4147-A177-3AD203B41FA5}">
                      <a16:colId xmlns:a16="http://schemas.microsoft.com/office/drawing/2014/main" val="1404632840"/>
                    </a:ext>
                  </a:extLst>
                </a:gridCol>
                <a:gridCol w="1520313">
                  <a:extLst>
                    <a:ext uri="{9D8B030D-6E8A-4147-A177-3AD203B41FA5}">
                      <a16:colId xmlns:a16="http://schemas.microsoft.com/office/drawing/2014/main" val="3156097848"/>
                    </a:ext>
                  </a:extLst>
                </a:gridCol>
                <a:gridCol w="1520313">
                  <a:extLst>
                    <a:ext uri="{9D8B030D-6E8A-4147-A177-3AD203B41FA5}">
                      <a16:colId xmlns:a16="http://schemas.microsoft.com/office/drawing/2014/main" val="4003367852"/>
                    </a:ext>
                  </a:extLst>
                </a:gridCol>
              </a:tblGrid>
              <a:tr h="161925">
                <a:tc>
                  <a:txBody>
                    <a:bodyPr/>
                    <a:lstStyle/>
                    <a:p>
                      <a:pPr algn="l" rtl="0" fontAlgn="b"/>
                      <a:r>
                        <a:rPr lang="lt-LT" sz="1600" b="0" i="0" u="none" strike="noStrike">
                          <a:solidFill>
                            <a:srgbClr val="000000"/>
                          </a:solidFill>
                          <a:effectLst/>
                          <a:latin typeface="Calibri" panose="020F0502020204030204" pitchFamily="34" charset="0"/>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2852571"/>
                  </a:ext>
                </a:extLst>
              </a:tr>
              <a:tr h="161925">
                <a:tc>
                  <a:txBody>
                    <a:bodyPr/>
                    <a:lstStyle/>
                    <a:p>
                      <a:pPr algn="l" rtl="0" fontAlgn="b"/>
                      <a:r>
                        <a:rPr lang="lt-LT" sz="1600" b="0" i="0" u="none" strike="noStrike" dirty="0">
                          <a:solidFill>
                            <a:srgbClr val="000000"/>
                          </a:solidFill>
                          <a:effectLst/>
                          <a:latin typeface="Calibri" panose="020F0502020204030204" pitchFamily="34" charset="0"/>
                        </a:rPr>
                        <a:t>Energetika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48211168"/>
                  </a:ext>
                </a:extLst>
              </a:tr>
              <a:tr h="161925">
                <a:tc>
                  <a:txBody>
                    <a:bodyPr/>
                    <a:lstStyle/>
                    <a:p>
                      <a:pPr algn="l" rtl="0" fontAlgn="b"/>
                      <a:r>
                        <a:rPr lang="lt-LT" sz="1600" b="0" i="0" u="none" strike="noStrike">
                          <a:solidFill>
                            <a:srgbClr val="000000"/>
                          </a:solidFill>
                          <a:effectLst/>
                          <a:latin typeface="Calibri" panose="020F0502020204030204" pitchFamily="34" charset="0"/>
                        </a:rPr>
                        <a:t>Farmacija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64729165"/>
                  </a:ext>
                </a:extLst>
              </a:tr>
              <a:tr h="161925">
                <a:tc>
                  <a:txBody>
                    <a:bodyPr/>
                    <a:lstStyle/>
                    <a:p>
                      <a:pPr algn="l" rtl="0" fontAlgn="b"/>
                      <a:r>
                        <a:rPr lang="lt-LT" sz="1600" b="0" i="0" u="none" strike="noStrike" dirty="0">
                          <a:solidFill>
                            <a:srgbClr val="000000"/>
                          </a:solidFill>
                          <a:effectLst/>
                          <a:latin typeface="Calibri" panose="020F0502020204030204" pitchFamily="34" charset="0"/>
                        </a:rPr>
                        <a:t>Statyba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38719392"/>
                  </a:ext>
                </a:extLst>
              </a:tr>
              <a:tr h="161925">
                <a:tc>
                  <a:txBody>
                    <a:bodyPr/>
                    <a:lstStyle/>
                    <a:p>
                      <a:pPr algn="l" rtl="0" fontAlgn="b"/>
                      <a:r>
                        <a:rPr lang="lt-LT" sz="1600" b="0" i="0" u="none" strike="noStrike">
                          <a:solidFill>
                            <a:srgbClr val="000000"/>
                          </a:solidFill>
                          <a:effectLst/>
                          <a:latin typeface="Calibri" panose="020F0502020204030204" pitchFamily="34" charset="0"/>
                        </a:rPr>
                        <a:t>Sveikatos apsauga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17925571"/>
                  </a:ext>
                </a:extLst>
              </a:tr>
              <a:tr h="161925">
                <a:tc>
                  <a:txBody>
                    <a:bodyPr/>
                    <a:lstStyle/>
                    <a:p>
                      <a:pPr algn="l" rtl="0" fontAlgn="b"/>
                      <a:r>
                        <a:rPr lang="lt-LT" sz="1600" b="0" i="0" u="none" strike="noStrike" dirty="0">
                          <a:solidFill>
                            <a:srgbClr val="000000"/>
                          </a:solidFill>
                          <a:effectLst/>
                          <a:latin typeface="Calibri" panose="020F0502020204030204" pitchFamily="34" charset="0"/>
                        </a:rPr>
                        <a:t>Aplinkosauga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64732861"/>
                  </a:ext>
                </a:extLst>
              </a:tr>
              <a:tr h="161925">
                <a:tc>
                  <a:txBody>
                    <a:bodyPr/>
                    <a:lstStyle/>
                    <a:p>
                      <a:pPr algn="l" rtl="0" fontAlgn="b"/>
                      <a:r>
                        <a:rPr lang="lt-LT" sz="1600" b="0" i="0" u="none" strike="noStrike">
                          <a:solidFill>
                            <a:srgbClr val="000000"/>
                          </a:solidFill>
                          <a:effectLst/>
                          <a:latin typeface="Calibri" panose="020F0502020204030204" pitchFamily="34" charset="0"/>
                        </a:rPr>
                        <a:t>Alkoholio gėrimų rinka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55447882"/>
                  </a:ext>
                </a:extLst>
              </a:tr>
              <a:tr h="161925">
                <a:tc>
                  <a:txBody>
                    <a:bodyPr/>
                    <a:lstStyle/>
                    <a:p>
                      <a:pPr algn="l" rtl="0" fontAlgn="b"/>
                      <a:r>
                        <a:rPr lang="lt-LT" sz="1600" b="0" i="0" u="none" strike="noStrike" dirty="0">
                          <a:solidFill>
                            <a:srgbClr val="000000"/>
                          </a:solidFill>
                          <a:effectLst/>
                          <a:latin typeface="Calibri" panose="020F0502020204030204" pitchFamily="34" charset="0"/>
                        </a:rPr>
                        <a:t>Tabako gaminių rinka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962132"/>
                  </a:ext>
                </a:extLst>
              </a:tr>
              <a:tr h="161925">
                <a:tc>
                  <a:txBody>
                    <a:bodyPr/>
                    <a:lstStyle/>
                    <a:p>
                      <a:pPr algn="l" rtl="0" fontAlgn="b"/>
                      <a:r>
                        <a:rPr lang="lt-LT" sz="1600" b="0" i="0" u="none" strike="noStrike" dirty="0">
                          <a:solidFill>
                            <a:srgbClr val="000000"/>
                          </a:solidFill>
                          <a:effectLst/>
                          <a:latin typeface="Calibri" panose="020F0502020204030204" pitchFamily="34" charset="0"/>
                        </a:rPr>
                        <a:t>Azartiniai lošimai, lažybos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69664995"/>
                  </a:ext>
                </a:extLst>
              </a:tr>
              <a:tr h="161925">
                <a:tc>
                  <a:txBody>
                    <a:bodyPr/>
                    <a:lstStyle/>
                    <a:p>
                      <a:pPr algn="l" rtl="0" fontAlgn="b"/>
                      <a:r>
                        <a:rPr lang="lt-LT" sz="1600" b="0" i="0" u="none" strike="noStrike" dirty="0">
                          <a:solidFill>
                            <a:srgbClr val="000000"/>
                          </a:solidFill>
                          <a:effectLst/>
                          <a:latin typeface="Calibri" panose="020F0502020204030204" pitchFamily="34" charset="0"/>
                        </a:rPr>
                        <a:t>Telekomunikacijos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1194664"/>
                  </a:ext>
                </a:extLst>
              </a:tr>
              <a:tr h="161925">
                <a:tc>
                  <a:txBody>
                    <a:bodyPr/>
                    <a:lstStyle/>
                    <a:p>
                      <a:pPr algn="l" rtl="0" fontAlgn="b"/>
                      <a:r>
                        <a:rPr lang="lt-LT" sz="1600" b="0" i="0" u="none" strike="noStrike" dirty="0">
                          <a:solidFill>
                            <a:srgbClr val="000000"/>
                          </a:solidFill>
                          <a:effectLst/>
                          <a:latin typeface="Calibri" panose="020F0502020204030204" pitchFamily="34" charset="0"/>
                        </a:rPr>
                        <a:t>Finansų technologijos (</a:t>
                      </a:r>
                      <a:r>
                        <a:rPr lang="lt-LT" sz="1600" b="0" i="0" u="none" strike="noStrike" dirty="0" err="1">
                          <a:solidFill>
                            <a:srgbClr val="000000"/>
                          </a:solidFill>
                          <a:effectLst/>
                          <a:latin typeface="Calibri" panose="020F0502020204030204" pitchFamily="34" charset="0"/>
                        </a:rPr>
                        <a:t>fintech</a:t>
                      </a:r>
                      <a:r>
                        <a:rPr lang="lt-LT" sz="1600" b="0" i="0" u="none" strike="noStrike" dirty="0">
                          <a:solidFill>
                            <a:srgbClr val="000000"/>
                          </a:solidFill>
                          <a:effectLst/>
                          <a:latin typeface="Calibri" panose="020F0502020204030204" pitchFamily="34" charset="0"/>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25120357"/>
                  </a:ext>
                </a:extLst>
              </a:tr>
              <a:tr h="161925">
                <a:tc>
                  <a:txBody>
                    <a:bodyPr/>
                    <a:lstStyle/>
                    <a:p>
                      <a:pPr algn="l" rtl="0" fontAlgn="b"/>
                      <a:r>
                        <a:rPr lang="lt-LT" sz="1600" b="0" i="0" u="none" strike="noStrike" dirty="0">
                          <a:solidFill>
                            <a:srgbClr val="000000"/>
                          </a:solidFill>
                          <a:effectLst/>
                          <a:latin typeface="Calibri" panose="020F0502020204030204" pitchFamily="34" charset="0"/>
                        </a:rPr>
                        <a:t>Kita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33382604"/>
                  </a:ext>
                </a:extLst>
              </a:tr>
            </a:tbl>
          </a:graphicData>
        </a:graphic>
      </p:graphicFrame>
      <p:sp>
        <p:nvSpPr>
          <p:cNvPr id="4" name="TextBox 3">
            <a:extLst>
              <a:ext uri="{FF2B5EF4-FFF2-40B4-BE49-F238E27FC236}">
                <a16:creationId xmlns:a16="http://schemas.microsoft.com/office/drawing/2014/main" id="{7724E7D6-8C3E-02DF-21FA-D64B39940712}"/>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16959B60-6F22-1914-841B-9007A0F7C8E8}"/>
              </a:ext>
            </a:extLst>
          </p:cNvPr>
          <p:cNvSpPr txBox="1"/>
          <p:nvPr/>
        </p:nvSpPr>
        <p:spPr>
          <a:xfrm>
            <a:off x="4426211" y="341024"/>
            <a:ext cx="4164060" cy="369332"/>
          </a:xfrm>
          <a:prstGeom prst="rect">
            <a:avLst/>
          </a:prstGeom>
          <a:noFill/>
        </p:spPr>
        <p:txBody>
          <a:bodyPr wrap="square">
            <a:spAutoFit/>
          </a:bodyPr>
          <a:lstStyle/>
          <a:p>
            <a:pPr algn="ctr"/>
            <a:r>
              <a:rPr lang="lt-LT" b="1" u="none" strike="noStrike" dirty="0">
                <a:effectLst/>
              </a:rPr>
              <a:t>Įtak</a:t>
            </a:r>
            <a:r>
              <a:rPr lang="lt-LT" b="1" dirty="0"/>
              <a:t>a</a:t>
            </a:r>
            <a:r>
              <a:rPr lang="lt-LT" b="1" u="none" strike="noStrike" dirty="0">
                <a:effectLst/>
              </a:rPr>
              <a:t> sprendimų priėmimui Lietuvoje</a:t>
            </a:r>
          </a:p>
        </p:txBody>
      </p:sp>
      <p:grpSp>
        <p:nvGrpSpPr>
          <p:cNvPr id="6" name="Grupė 5">
            <a:extLst>
              <a:ext uri="{FF2B5EF4-FFF2-40B4-BE49-F238E27FC236}">
                <a16:creationId xmlns:a16="http://schemas.microsoft.com/office/drawing/2014/main" id="{B64BCCCF-8D88-84E9-951D-E5E43B85B179}"/>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C6D6EA93-8C6A-40D3-50C0-E21E30605130}"/>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7379E277-8265-A040-3393-261CBA204B1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BED4D9F1-68AF-217C-D94D-9159DB2601EB}"/>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D6DD7FD2-18F9-B36A-4494-19E1AA50DFB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87758127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F24F82C1-61B5-EB36-0F5C-1BFDB5CB6904}"/>
              </a:ext>
            </a:extLst>
          </p:cNvPr>
          <p:cNvSpPr txBox="1"/>
          <p:nvPr/>
        </p:nvSpPr>
        <p:spPr>
          <a:xfrm>
            <a:off x="1581020" y="5689717"/>
            <a:ext cx="9029960" cy="307777"/>
          </a:xfrm>
          <a:prstGeom prst="rect">
            <a:avLst/>
          </a:prstGeom>
          <a:noFill/>
        </p:spPr>
        <p:txBody>
          <a:bodyPr wrap="square">
            <a:spAutoFit/>
          </a:bodyPr>
          <a:lstStyle/>
          <a:p>
            <a:r>
              <a:rPr lang="lt-LT" sz="1400" b="0" i="1" u="none" strike="noStrike" dirty="0">
                <a:effectLst/>
              </a:rPr>
              <a:t>47. Jūsų nuomone, kurie iš šių asmenų ir organizacijų dažniausiai siekia daryti įtaką sprendimų priėmimui Lietuvoje?</a:t>
            </a:r>
          </a:p>
        </p:txBody>
      </p:sp>
      <p:sp>
        <p:nvSpPr>
          <p:cNvPr id="9" name="TextBox 8">
            <a:extLst>
              <a:ext uri="{FF2B5EF4-FFF2-40B4-BE49-F238E27FC236}">
                <a16:creationId xmlns:a16="http://schemas.microsoft.com/office/drawing/2014/main" id="{34718E5B-EB7C-BF75-A6CC-62614992A44C}"/>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C63BB9C0-AC09-E3E2-C727-57680AE7DD62}"/>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57501B7F-E79F-49DA-C2BB-84B5DCBDC9D6}"/>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BD8668ED-B853-F622-9DEF-74BC866210E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321449D8-C923-0FA6-3396-B9F69ECDF8B2}"/>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B40C28D4-CF58-5380-16BB-CB3E45494B8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1220BEB9-1560-CF24-C45C-1A17A9227DBA}"/>
              </a:ext>
            </a:extLst>
          </p:cNvPr>
          <p:cNvGraphicFramePr>
            <a:graphicFrameLocks/>
          </p:cNvGraphicFramePr>
          <p:nvPr>
            <p:extLst>
              <p:ext uri="{D42A27DB-BD31-4B8C-83A1-F6EECF244321}">
                <p14:modId xmlns:p14="http://schemas.microsoft.com/office/powerpoint/2010/main" val="1596699642"/>
              </p:ext>
            </p:extLst>
          </p:nvPr>
        </p:nvGraphicFramePr>
        <p:xfrm>
          <a:off x="1133944" y="273778"/>
          <a:ext cx="10130589" cy="54619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9296115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2" name="Lentelė 1">
            <a:extLst>
              <a:ext uri="{FF2B5EF4-FFF2-40B4-BE49-F238E27FC236}">
                <a16:creationId xmlns:a16="http://schemas.microsoft.com/office/drawing/2014/main" id="{10FD409B-AA0B-585C-DA8A-A36C4F84EEF9}"/>
              </a:ext>
            </a:extLst>
          </p:cNvPr>
          <p:cNvGraphicFramePr>
            <a:graphicFrameLocks noGrp="1"/>
          </p:cNvGraphicFramePr>
          <p:nvPr>
            <p:extLst>
              <p:ext uri="{D42A27DB-BD31-4B8C-83A1-F6EECF244321}">
                <p14:modId xmlns:p14="http://schemas.microsoft.com/office/powerpoint/2010/main" val="420827118"/>
              </p:ext>
            </p:extLst>
          </p:nvPr>
        </p:nvGraphicFramePr>
        <p:xfrm>
          <a:off x="2545971" y="1215213"/>
          <a:ext cx="7430732" cy="3742383"/>
        </p:xfrm>
        <a:graphic>
          <a:graphicData uri="http://schemas.openxmlformats.org/drawingml/2006/table">
            <a:tbl>
              <a:tblPr/>
              <a:tblGrid>
                <a:gridCol w="3400734">
                  <a:extLst>
                    <a:ext uri="{9D8B030D-6E8A-4147-A177-3AD203B41FA5}">
                      <a16:colId xmlns:a16="http://schemas.microsoft.com/office/drawing/2014/main" val="2764401514"/>
                    </a:ext>
                  </a:extLst>
                </a:gridCol>
                <a:gridCol w="1563329">
                  <a:extLst>
                    <a:ext uri="{9D8B030D-6E8A-4147-A177-3AD203B41FA5}">
                      <a16:colId xmlns:a16="http://schemas.microsoft.com/office/drawing/2014/main" val="1404632840"/>
                    </a:ext>
                  </a:extLst>
                </a:gridCol>
                <a:gridCol w="1209368">
                  <a:extLst>
                    <a:ext uri="{9D8B030D-6E8A-4147-A177-3AD203B41FA5}">
                      <a16:colId xmlns:a16="http://schemas.microsoft.com/office/drawing/2014/main" val="3156097848"/>
                    </a:ext>
                  </a:extLst>
                </a:gridCol>
                <a:gridCol w="1257301">
                  <a:extLst>
                    <a:ext uri="{9D8B030D-6E8A-4147-A177-3AD203B41FA5}">
                      <a16:colId xmlns:a16="http://schemas.microsoft.com/office/drawing/2014/main" val="4003367852"/>
                    </a:ext>
                  </a:extLst>
                </a:gridCol>
              </a:tblGrid>
              <a:tr h="252003">
                <a:tc>
                  <a:txBody>
                    <a:bodyPr/>
                    <a:lstStyle/>
                    <a:p>
                      <a:pPr algn="ctr" rtl="0" fontAlgn="b"/>
                      <a:r>
                        <a:rPr lang="lt-LT" sz="1600" b="1" i="0" u="none" strike="noStrike">
                          <a:solidFill>
                            <a:srgbClr val="000000"/>
                          </a:solidFill>
                          <a:effectLst/>
                          <a:latin typeface="Calibri" panose="020F0502020204030204" pitchFamily="34" charset="0"/>
                        </a:rPr>
                        <a:t>Asmenys ir organizacijos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2852571"/>
                  </a:ext>
                </a:extLst>
              </a:tr>
              <a:tr h="252003">
                <a:tc>
                  <a:txBody>
                    <a:bodyPr/>
                    <a:lstStyle/>
                    <a:p>
                      <a:pPr algn="l" rtl="0" fontAlgn="b"/>
                      <a:r>
                        <a:rPr lang="lt-LT" sz="1600" b="0" i="0" u="none" strike="noStrike">
                          <a:solidFill>
                            <a:srgbClr val="000000"/>
                          </a:solidFill>
                          <a:effectLst/>
                          <a:latin typeface="Calibri" panose="020F0502020204030204" pitchFamily="34" charset="0"/>
                        </a:rPr>
                        <a:t>Registruoti lobistai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48211168"/>
                  </a:ext>
                </a:extLst>
              </a:tr>
              <a:tr h="252003">
                <a:tc>
                  <a:txBody>
                    <a:bodyPr/>
                    <a:lstStyle/>
                    <a:p>
                      <a:pPr algn="l" rtl="0" fontAlgn="b"/>
                      <a:r>
                        <a:rPr lang="lt-LT" sz="1600" b="0" i="0" u="none" strike="noStrike">
                          <a:solidFill>
                            <a:srgbClr val="000000"/>
                          </a:solidFill>
                          <a:effectLst/>
                          <a:latin typeface="Calibri" panose="020F0502020204030204" pitchFamily="34" charset="0"/>
                        </a:rPr>
                        <a:t>Asociacijos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64729165"/>
                  </a:ext>
                </a:extLst>
              </a:tr>
              <a:tr h="252003">
                <a:tc>
                  <a:txBody>
                    <a:bodyPr/>
                    <a:lstStyle/>
                    <a:p>
                      <a:pPr algn="l" rtl="0" fontAlgn="b"/>
                      <a:r>
                        <a:rPr lang="lt-LT" sz="1600" b="0" i="0" u="none" strike="noStrike">
                          <a:solidFill>
                            <a:srgbClr val="000000"/>
                          </a:solidFill>
                          <a:effectLst/>
                          <a:latin typeface="Calibri" panose="020F0502020204030204" pitchFamily="34" charset="0"/>
                        </a:rPr>
                        <a:t>Fondai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39145021"/>
                  </a:ext>
                </a:extLst>
              </a:tr>
              <a:tr h="252003">
                <a:tc>
                  <a:txBody>
                    <a:bodyPr/>
                    <a:lstStyle/>
                    <a:p>
                      <a:pPr algn="l" rtl="0" fontAlgn="b"/>
                      <a:r>
                        <a:rPr lang="lt-LT" sz="1600" b="0" i="0" u="none" strike="noStrike">
                          <a:solidFill>
                            <a:srgbClr val="000000"/>
                          </a:solidFill>
                          <a:effectLst/>
                          <a:latin typeface="Calibri" panose="020F0502020204030204" pitchFamily="34" charset="0"/>
                        </a:rPr>
                        <a:t>Viešųjų ryšių ir konsultacinės agentūros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38719392"/>
                  </a:ext>
                </a:extLst>
              </a:tr>
              <a:tr h="252003">
                <a:tc>
                  <a:txBody>
                    <a:bodyPr/>
                    <a:lstStyle/>
                    <a:p>
                      <a:pPr algn="l" rtl="0" fontAlgn="b"/>
                      <a:r>
                        <a:rPr lang="lt-LT" sz="1600" b="0" i="0" u="none" strike="noStrike">
                          <a:solidFill>
                            <a:srgbClr val="000000"/>
                          </a:solidFill>
                          <a:effectLst/>
                          <a:latin typeface="Calibri" panose="020F0502020204030204" pitchFamily="34" charset="0"/>
                        </a:rPr>
                        <a:t>Politinių partijų analitiniai centrai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64732861"/>
                  </a:ext>
                </a:extLst>
              </a:tr>
              <a:tr h="416560">
                <a:tc>
                  <a:txBody>
                    <a:bodyPr/>
                    <a:lstStyle/>
                    <a:p>
                      <a:pPr algn="l" rtl="0" fontAlgn="b"/>
                      <a:r>
                        <a:rPr lang="lt-LT" sz="1600" b="0" i="0" u="none" strike="noStrike">
                          <a:solidFill>
                            <a:srgbClr val="000000"/>
                          </a:solidFill>
                          <a:effectLst/>
                          <a:latin typeface="Calibri" panose="020F0502020204030204" pitchFamily="34" charset="0"/>
                        </a:rPr>
                        <a:t>Įmonės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55447882"/>
                  </a:ext>
                </a:extLst>
              </a:tr>
              <a:tr h="317562">
                <a:tc>
                  <a:txBody>
                    <a:bodyPr/>
                    <a:lstStyle/>
                    <a:p>
                      <a:pPr algn="l" rtl="0" fontAlgn="b"/>
                      <a:r>
                        <a:rPr lang="lt-LT" sz="1600" b="0" i="0" u="none" strike="noStrike">
                          <a:solidFill>
                            <a:srgbClr val="000000"/>
                          </a:solidFill>
                          <a:effectLst/>
                          <a:latin typeface="Calibri" panose="020F0502020204030204" pitchFamily="34" charset="0"/>
                        </a:rPr>
                        <a:t>Visuomeninės organizacijos, viešosios įstaigos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962132"/>
                  </a:ext>
                </a:extLst>
              </a:tr>
              <a:tr h="294968">
                <a:tc>
                  <a:txBody>
                    <a:bodyPr/>
                    <a:lstStyle/>
                    <a:p>
                      <a:pPr algn="l" rtl="0" fontAlgn="b"/>
                      <a:r>
                        <a:rPr lang="lt-LT" sz="1600" b="0" i="0" u="none" strike="noStrike">
                          <a:solidFill>
                            <a:srgbClr val="000000"/>
                          </a:solidFill>
                          <a:effectLst/>
                          <a:latin typeface="Calibri" panose="020F0502020204030204" pitchFamily="34" charset="0"/>
                        </a:rPr>
                        <a:t>Piliečiai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69664995"/>
                  </a:ext>
                </a:extLst>
              </a:tr>
              <a:tr h="252003">
                <a:tc>
                  <a:txBody>
                    <a:bodyPr/>
                    <a:lstStyle/>
                    <a:p>
                      <a:pPr algn="l" rtl="0" fontAlgn="b"/>
                      <a:r>
                        <a:rPr lang="lt-LT" sz="1600" b="0" i="0" u="none" strike="noStrike">
                          <a:solidFill>
                            <a:srgbClr val="000000"/>
                          </a:solidFill>
                          <a:effectLst/>
                          <a:latin typeface="Calibri" panose="020F0502020204030204" pitchFamily="34" charset="0"/>
                        </a:rPr>
                        <a:t>Profesinės sąjungos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1194664"/>
                  </a:ext>
                </a:extLst>
              </a:tr>
              <a:tr h="252003">
                <a:tc>
                  <a:txBody>
                    <a:bodyPr/>
                    <a:lstStyle/>
                    <a:p>
                      <a:pPr algn="l" rtl="0" fontAlgn="b"/>
                      <a:r>
                        <a:rPr lang="lt-LT" sz="1600" b="0" i="0" u="none" strike="noStrike">
                          <a:solidFill>
                            <a:srgbClr val="000000"/>
                          </a:solidFill>
                          <a:effectLst/>
                          <a:latin typeface="Calibri" panose="020F0502020204030204" pitchFamily="34" charset="0"/>
                        </a:rPr>
                        <a:t>Advokatų kontoros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25120357"/>
                  </a:ext>
                </a:extLst>
              </a:tr>
              <a:tr h="252003">
                <a:tc>
                  <a:txBody>
                    <a:bodyPr/>
                    <a:lstStyle/>
                    <a:p>
                      <a:pPr algn="l" rtl="0" fontAlgn="b"/>
                      <a:r>
                        <a:rPr lang="lt-LT" sz="1600" b="0" i="0" u="none" strike="noStrike">
                          <a:solidFill>
                            <a:srgbClr val="000000"/>
                          </a:solidFill>
                          <a:effectLst/>
                          <a:latin typeface="Calibri" panose="020F0502020204030204" pitchFamily="34" charset="0"/>
                        </a:rPr>
                        <a:t>Akademinės institucijos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33382604"/>
                  </a:ext>
                </a:extLst>
              </a:tr>
              <a:tr h="252003">
                <a:tc>
                  <a:txBody>
                    <a:bodyPr/>
                    <a:lstStyle/>
                    <a:p>
                      <a:pPr algn="l" rtl="0" fontAlgn="b"/>
                      <a:r>
                        <a:rPr lang="lt-LT" sz="1600" b="0" i="0" u="none" strike="noStrike">
                          <a:solidFill>
                            <a:srgbClr val="000000"/>
                          </a:solidFill>
                          <a:effectLst/>
                          <a:latin typeface="Calibri" panose="020F0502020204030204" pitchFamily="34" charset="0"/>
                        </a:rPr>
                        <a:t>Kita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65226625"/>
                  </a:ext>
                </a:extLst>
              </a:tr>
            </a:tbl>
          </a:graphicData>
        </a:graphic>
      </p:graphicFrame>
      <p:sp>
        <p:nvSpPr>
          <p:cNvPr id="4" name="TextBox 3">
            <a:extLst>
              <a:ext uri="{FF2B5EF4-FFF2-40B4-BE49-F238E27FC236}">
                <a16:creationId xmlns:a16="http://schemas.microsoft.com/office/drawing/2014/main" id="{B1B85DDA-A716-EF62-B0E2-C36AB3DE7918}"/>
              </a:ext>
            </a:extLst>
          </p:cNvPr>
          <p:cNvSpPr txBox="1"/>
          <p:nvPr/>
        </p:nvSpPr>
        <p:spPr>
          <a:xfrm>
            <a:off x="2038220" y="5538820"/>
            <a:ext cx="9029960" cy="307777"/>
          </a:xfrm>
          <a:prstGeom prst="rect">
            <a:avLst/>
          </a:prstGeom>
          <a:noFill/>
        </p:spPr>
        <p:txBody>
          <a:bodyPr wrap="square">
            <a:spAutoFit/>
          </a:bodyPr>
          <a:lstStyle/>
          <a:p>
            <a:r>
              <a:rPr lang="lt-LT" sz="1400" b="0" i="1" u="none" strike="noStrike" dirty="0">
                <a:effectLst/>
              </a:rPr>
              <a:t>47. Jūsų nuomone, kurie iš šių asmenų ir organizacijų dažniausiai siekia daryti įtaką sprendimų priėmimui Lietuvoje?</a:t>
            </a:r>
          </a:p>
        </p:txBody>
      </p:sp>
      <p:sp>
        <p:nvSpPr>
          <p:cNvPr id="7" name="TextBox 6">
            <a:extLst>
              <a:ext uri="{FF2B5EF4-FFF2-40B4-BE49-F238E27FC236}">
                <a16:creationId xmlns:a16="http://schemas.microsoft.com/office/drawing/2014/main" id="{59ABAD82-FA6D-2159-B331-9B05FB8D1094}"/>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26547AE4-35C0-3FC1-746D-F07A5C60845E}"/>
              </a:ext>
            </a:extLst>
          </p:cNvPr>
          <p:cNvSpPr txBox="1"/>
          <p:nvPr/>
        </p:nvSpPr>
        <p:spPr>
          <a:xfrm>
            <a:off x="2978875" y="450032"/>
            <a:ext cx="6859892" cy="369332"/>
          </a:xfrm>
          <a:prstGeom prst="rect">
            <a:avLst/>
          </a:prstGeom>
          <a:noFill/>
        </p:spPr>
        <p:txBody>
          <a:bodyPr wrap="square">
            <a:spAutoFit/>
          </a:bodyPr>
          <a:lstStyle/>
          <a:p>
            <a:pPr algn="ctr"/>
            <a:r>
              <a:rPr lang="lt-LT" b="1" dirty="0"/>
              <a:t>Asmenys ir organizacijos, siekiančios daryti įtaką sprendimų priėmimui</a:t>
            </a:r>
            <a:endParaRPr lang="lt-LT" b="1" u="none" strike="noStrike" dirty="0">
              <a:effectLst/>
            </a:endParaRPr>
          </a:p>
        </p:txBody>
      </p:sp>
      <p:grpSp>
        <p:nvGrpSpPr>
          <p:cNvPr id="6" name="Grupė 5">
            <a:extLst>
              <a:ext uri="{FF2B5EF4-FFF2-40B4-BE49-F238E27FC236}">
                <a16:creationId xmlns:a16="http://schemas.microsoft.com/office/drawing/2014/main" id="{7B5622B0-9A75-1D79-C496-FEA522847232}"/>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28BC611-95BA-8BED-87B8-AB3209E499DA}"/>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0A9CF79F-F6D6-F8CD-E954-E653F1416FC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F90459D9-8C97-0E64-68DC-83AC663187A6}"/>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0868EC23-168B-F9AD-F995-25B0EBEB0F4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419557681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B1B85DDA-A716-EF62-B0E2-C36AB3DE7918}"/>
              </a:ext>
            </a:extLst>
          </p:cNvPr>
          <p:cNvSpPr txBox="1"/>
          <p:nvPr/>
        </p:nvSpPr>
        <p:spPr>
          <a:xfrm>
            <a:off x="589936" y="5429507"/>
            <a:ext cx="10478244" cy="523220"/>
          </a:xfrm>
          <a:prstGeom prst="rect">
            <a:avLst/>
          </a:prstGeom>
          <a:noFill/>
        </p:spPr>
        <p:txBody>
          <a:bodyPr wrap="square">
            <a:spAutoFit/>
          </a:bodyPr>
          <a:lstStyle/>
          <a:p>
            <a:r>
              <a:rPr lang="lt-LT" sz="1400" b="0" i="1" u="none" strike="noStrike" dirty="0">
                <a:effectLst/>
              </a:rPr>
              <a:t>48. Kokiais būdais, Jūsų nuomone, Lietuvoje dažniausiai veikia interesų grupės ir asmenys (arba tie, kurie juos atstovauja), siekdami daryti įtaką sprendimų priėmimui?</a:t>
            </a:r>
          </a:p>
        </p:txBody>
      </p:sp>
      <p:sp>
        <p:nvSpPr>
          <p:cNvPr id="2" name="TextBox 1">
            <a:extLst>
              <a:ext uri="{FF2B5EF4-FFF2-40B4-BE49-F238E27FC236}">
                <a16:creationId xmlns:a16="http://schemas.microsoft.com/office/drawing/2014/main" id="{F4801669-B05B-0FDD-35D3-AC88EEA8E93C}"/>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B26A3394-8D53-4E62-A03D-5B69523AB513}"/>
              </a:ext>
            </a:extLst>
          </p:cNvPr>
          <p:cNvGraphicFramePr>
            <a:graphicFrameLocks/>
          </p:cNvGraphicFramePr>
          <p:nvPr>
            <p:extLst>
              <p:ext uri="{D42A27DB-BD31-4B8C-83A1-F6EECF244321}">
                <p14:modId xmlns:p14="http://schemas.microsoft.com/office/powerpoint/2010/main" val="1559640157"/>
              </p:ext>
            </p:extLst>
          </p:nvPr>
        </p:nvGraphicFramePr>
        <p:xfrm>
          <a:off x="937591" y="229181"/>
          <a:ext cx="10130589" cy="51704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62764705"/>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B1B85DDA-A716-EF62-B0E2-C36AB3DE7918}"/>
              </a:ext>
            </a:extLst>
          </p:cNvPr>
          <p:cNvSpPr txBox="1"/>
          <p:nvPr/>
        </p:nvSpPr>
        <p:spPr>
          <a:xfrm>
            <a:off x="1014591" y="5540728"/>
            <a:ext cx="10619873" cy="523220"/>
          </a:xfrm>
          <a:prstGeom prst="rect">
            <a:avLst/>
          </a:prstGeom>
          <a:noFill/>
        </p:spPr>
        <p:txBody>
          <a:bodyPr wrap="square">
            <a:spAutoFit/>
          </a:bodyPr>
          <a:lstStyle/>
          <a:p>
            <a:r>
              <a:rPr lang="lt-LT" sz="1400" b="0" i="1" u="none" strike="noStrike" dirty="0">
                <a:effectLst/>
              </a:rPr>
              <a:t>49. Ar Jums asmeniškai žinomi atvejai, kuomet politikai ar valstybės tarnautojai priimdami sprendimus siektų naudos išskirtinai konkrečioms interesų grupėms, užuot paisę viešojo intereso?</a:t>
            </a:r>
          </a:p>
        </p:txBody>
      </p:sp>
      <p:graphicFrame>
        <p:nvGraphicFramePr>
          <p:cNvPr id="8" name="Lentelė 7">
            <a:extLst>
              <a:ext uri="{FF2B5EF4-FFF2-40B4-BE49-F238E27FC236}">
                <a16:creationId xmlns:a16="http://schemas.microsoft.com/office/drawing/2014/main" id="{A63E4DEF-69E0-6582-6DA4-C8E90C469232}"/>
              </a:ext>
            </a:extLst>
          </p:cNvPr>
          <p:cNvGraphicFramePr>
            <a:graphicFrameLocks noGrp="1"/>
          </p:cNvGraphicFramePr>
          <p:nvPr>
            <p:extLst>
              <p:ext uri="{D42A27DB-BD31-4B8C-83A1-F6EECF244321}">
                <p14:modId xmlns:p14="http://schemas.microsoft.com/office/powerpoint/2010/main" val="3799417807"/>
              </p:ext>
            </p:extLst>
          </p:nvPr>
        </p:nvGraphicFramePr>
        <p:xfrm>
          <a:off x="7419334" y="1720894"/>
          <a:ext cx="3761794" cy="3387704"/>
        </p:xfrm>
        <a:graphic>
          <a:graphicData uri="http://schemas.openxmlformats.org/drawingml/2006/table">
            <a:tbl>
              <a:tblPr>
                <a:tableStyleId>{5C22544A-7EE6-4342-B048-85BDC9FD1C3A}</a:tableStyleId>
              </a:tblPr>
              <a:tblGrid>
                <a:gridCol w="1354246">
                  <a:extLst>
                    <a:ext uri="{9D8B030D-6E8A-4147-A177-3AD203B41FA5}">
                      <a16:colId xmlns:a16="http://schemas.microsoft.com/office/drawing/2014/main" val="2716496300"/>
                    </a:ext>
                  </a:extLst>
                </a:gridCol>
                <a:gridCol w="802516">
                  <a:extLst>
                    <a:ext uri="{9D8B030D-6E8A-4147-A177-3AD203B41FA5}">
                      <a16:colId xmlns:a16="http://schemas.microsoft.com/office/drawing/2014/main" val="3417792854"/>
                    </a:ext>
                  </a:extLst>
                </a:gridCol>
                <a:gridCol w="802516">
                  <a:extLst>
                    <a:ext uri="{9D8B030D-6E8A-4147-A177-3AD203B41FA5}">
                      <a16:colId xmlns:a16="http://schemas.microsoft.com/office/drawing/2014/main" val="3316764334"/>
                    </a:ext>
                  </a:extLst>
                </a:gridCol>
                <a:gridCol w="802516">
                  <a:extLst>
                    <a:ext uri="{9D8B030D-6E8A-4147-A177-3AD203B41FA5}">
                      <a16:colId xmlns:a16="http://schemas.microsoft.com/office/drawing/2014/main" val="481267014"/>
                    </a:ext>
                  </a:extLst>
                </a:gridCol>
              </a:tblGrid>
              <a:tr h="846926">
                <a:tc>
                  <a:txBody>
                    <a:bodyPr/>
                    <a:lstStyle/>
                    <a:p>
                      <a:pPr algn="l" fontAlgn="t"/>
                      <a:r>
                        <a:rPr lang="lt-LT" sz="1600" u="none" strike="noStrike" dirty="0">
                          <a:effectLst/>
                        </a:rPr>
                        <a:t> </a:t>
                      </a:r>
                      <a:endParaRPr lang="lt-LT" sz="1600" b="0" i="0" u="none" strike="noStrike" dirty="0">
                        <a:effectLst/>
                        <a:latin typeface="Arial" panose="020B0604020202020204" pitchFamily="34" charset="0"/>
                      </a:endParaRP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2023</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91623489"/>
                  </a:ext>
                </a:extLst>
              </a:tr>
              <a:tr h="846926">
                <a:tc>
                  <a:txBody>
                    <a:bodyPr/>
                    <a:lstStyle/>
                    <a:p>
                      <a:pPr algn="l" rtl="0" fontAlgn="ctr"/>
                      <a:r>
                        <a:rPr lang="lt-LT" sz="1600" u="none" strike="noStrike">
                          <a:effectLst/>
                        </a:rPr>
                        <a:t>Taip, teko girdėti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58 %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62 %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59 %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14871709"/>
                  </a:ext>
                </a:extLst>
              </a:tr>
              <a:tr h="846926">
                <a:tc>
                  <a:txBody>
                    <a:bodyPr/>
                    <a:lstStyle/>
                    <a:p>
                      <a:pPr algn="l" rtl="0" fontAlgn="ctr"/>
                      <a:r>
                        <a:rPr lang="lt-LT" sz="1600" u="none" strike="noStrike">
                          <a:effectLst/>
                        </a:rPr>
                        <a:t>Ne, neteko girdėti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27 %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25 %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29 %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19840006"/>
                  </a:ext>
                </a:extLst>
              </a:tr>
              <a:tr h="846926">
                <a:tc>
                  <a:txBody>
                    <a:bodyPr/>
                    <a:lstStyle/>
                    <a:p>
                      <a:pPr algn="l" rtl="0" fontAlgn="ctr"/>
                      <a:r>
                        <a:rPr lang="lt-LT" sz="1600" u="none" strike="noStrike" dirty="0">
                          <a:effectLst/>
                        </a:rPr>
                        <a:t>Nežino/ neatsakė</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15 %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12 %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12 %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29888397"/>
                  </a:ext>
                </a:extLst>
              </a:tr>
            </a:tbl>
          </a:graphicData>
        </a:graphic>
      </p:graphicFrame>
      <p:sp>
        <p:nvSpPr>
          <p:cNvPr id="9" name="TextBox 8">
            <a:extLst>
              <a:ext uri="{FF2B5EF4-FFF2-40B4-BE49-F238E27FC236}">
                <a16:creationId xmlns:a16="http://schemas.microsoft.com/office/drawing/2014/main" id="{6217D7C6-4DEC-3301-0CA8-78341D4EDE81}"/>
              </a:ext>
            </a:extLst>
          </p:cNvPr>
          <p:cNvSpPr txBox="1"/>
          <p:nvPr/>
        </p:nvSpPr>
        <p:spPr>
          <a:xfrm>
            <a:off x="8602636" y="1155682"/>
            <a:ext cx="1395190" cy="307777"/>
          </a:xfrm>
          <a:prstGeom prst="rect">
            <a:avLst/>
          </a:prstGeom>
          <a:noFill/>
        </p:spPr>
        <p:txBody>
          <a:bodyPr wrap="none" rtlCol="0">
            <a:spAutoFit/>
          </a:bodyPr>
          <a:lstStyle/>
          <a:p>
            <a:r>
              <a:rPr lang="lt-LT" sz="1400" b="1" dirty="0"/>
              <a:t>Atvejų dinamika</a:t>
            </a:r>
            <a:endParaRPr lang="lt-LT" sz="1400" dirty="0"/>
          </a:p>
        </p:txBody>
      </p:sp>
      <p:sp>
        <p:nvSpPr>
          <p:cNvPr id="7" name="TextBox 6">
            <a:extLst>
              <a:ext uri="{FF2B5EF4-FFF2-40B4-BE49-F238E27FC236}">
                <a16:creationId xmlns:a16="http://schemas.microsoft.com/office/drawing/2014/main" id="{9A955D75-3C37-EAB9-BFE2-6B6E91C9CD81}"/>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C86EC43B-DB03-A1CF-E667-4A48221D74AF}"/>
              </a:ext>
            </a:extLst>
          </p:cNvPr>
          <p:cNvSpPr txBox="1"/>
          <p:nvPr/>
        </p:nvSpPr>
        <p:spPr>
          <a:xfrm>
            <a:off x="1489587" y="348433"/>
            <a:ext cx="10338619" cy="369332"/>
          </a:xfrm>
          <a:prstGeom prst="rect">
            <a:avLst/>
          </a:prstGeom>
          <a:noFill/>
        </p:spPr>
        <p:txBody>
          <a:bodyPr wrap="square">
            <a:spAutoFit/>
          </a:bodyPr>
          <a:lstStyle/>
          <a:p>
            <a:r>
              <a:rPr lang="lt-LT" b="1" dirty="0"/>
              <a:t>Atvejai</a:t>
            </a:r>
            <a:r>
              <a:rPr lang="lt-LT" b="1" u="none" strike="noStrike" dirty="0">
                <a:effectLst/>
              </a:rPr>
              <a:t>, kuomet politikai ar valstybės tarnautojai siekia naudos išskirtinai konkrečioms interesų grupėms</a:t>
            </a:r>
          </a:p>
        </p:txBody>
      </p:sp>
      <p:graphicFrame>
        <p:nvGraphicFramePr>
          <p:cNvPr id="12" name="Diagrama 11">
            <a:extLst>
              <a:ext uri="{FF2B5EF4-FFF2-40B4-BE49-F238E27FC236}">
                <a16:creationId xmlns:a16="http://schemas.microsoft.com/office/drawing/2014/main" id="{0304710B-6B33-455D-BDED-B0E0F301CD6B}"/>
              </a:ext>
            </a:extLst>
          </p:cNvPr>
          <p:cNvGraphicFramePr>
            <a:graphicFrameLocks/>
          </p:cNvGraphicFramePr>
          <p:nvPr>
            <p:extLst>
              <p:ext uri="{D42A27DB-BD31-4B8C-83A1-F6EECF244321}">
                <p14:modId xmlns:p14="http://schemas.microsoft.com/office/powerpoint/2010/main" val="1193074635"/>
              </p:ext>
            </p:extLst>
          </p:nvPr>
        </p:nvGraphicFramePr>
        <p:xfrm>
          <a:off x="1014591" y="1287293"/>
          <a:ext cx="5393871" cy="37900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8690996"/>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B1B85DDA-A716-EF62-B0E2-C36AB3DE7918}"/>
              </a:ext>
            </a:extLst>
          </p:cNvPr>
          <p:cNvSpPr txBox="1"/>
          <p:nvPr/>
        </p:nvSpPr>
        <p:spPr>
          <a:xfrm>
            <a:off x="1853046" y="5752538"/>
            <a:ext cx="9029960" cy="523220"/>
          </a:xfrm>
          <a:prstGeom prst="rect">
            <a:avLst/>
          </a:prstGeom>
          <a:noFill/>
        </p:spPr>
        <p:txBody>
          <a:bodyPr wrap="square">
            <a:spAutoFit/>
          </a:bodyPr>
          <a:lstStyle/>
          <a:p>
            <a:r>
              <a:rPr lang="lt-LT" sz="1400" b="0" i="1" u="none" strike="noStrike" dirty="0">
                <a:effectLst/>
              </a:rPr>
              <a:t>50. Ar Jums asmeniškai žinomi atvejai, kai politikai ar valstybės tarnautojai, baigę tarnybą, gavo pareigas privačiame sektoriuje kaip atlygį už priimtus sprendimus?  </a:t>
            </a:r>
          </a:p>
        </p:txBody>
      </p:sp>
      <p:graphicFrame>
        <p:nvGraphicFramePr>
          <p:cNvPr id="8" name="Lentelė 7">
            <a:extLst>
              <a:ext uri="{FF2B5EF4-FFF2-40B4-BE49-F238E27FC236}">
                <a16:creationId xmlns:a16="http://schemas.microsoft.com/office/drawing/2014/main" id="{A63E4DEF-69E0-6582-6DA4-C8E90C469232}"/>
              </a:ext>
            </a:extLst>
          </p:cNvPr>
          <p:cNvGraphicFramePr>
            <a:graphicFrameLocks noGrp="1"/>
          </p:cNvGraphicFramePr>
          <p:nvPr>
            <p:extLst>
              <p:ext uri="{D42A27DB-BD31-4B8C-83A1-F6EECF244321}">
                <p14:modId xmlns:p14="http://schemas.microsoft.com/office/powerpoint/2010/main" val="1476504074"/>
              </p:ext>
            </p:extLst>
          </p:nvPr>
        </p:nvGraphicFramePr>
        <p:xfrm>
          <a:off x="6725264" y="2093392"/>
          <a:ext cx="5245511" cy="2671215"/>
        </p:xfrm>
        <a:graphic>
          <a:graphicData uri="http://schemas.openxmlformats.org/drawingml/2006/table">
            <a:tbl>
              <a:tblPr>
                <a:tableStyleId>{5C22544A-7EE6-4342-B048-85BDC9FD1C3A}</a:tableStyleId>
              </a:tblPr>
              <a:tblGrid>
                <a:gridCol w="1498670">
                  <a:extLst>
                    <a:ext uri="{9D8B030D-6E8A-4147-A177-3AD203B41FA5}">
                      <a16:colId xmlns:a16="http://schemas.microsoft.com/office/drawing/2014/main" val="2716496300"/>
                    </a:ext>
                  </a:extLst>
                </a:gridCol>
                <a:gridCol w="741155">
                  <a:extLst>
                    <a:ext uri="{9D8B030D-6E8A-4147-A177-3AD203B41FA5}">
                      <a16:colId xmlns:a16="http://schemas.microsoft.com/office/drawing/2014/main" val="2224081941"/>
                    </a:ext>
                  </a:extLst>
                </a:gridCol>
                <a:gridCol w="690422">
                  <a:extLst>
                    <a:ext uri="{9D8B030D-6E8A-4147-A177-3AD203B41FA5}">
                      <a16:colId xmlns:a16="http://schemas.microsoft.com/office/drawing/2014/main" val="1480426565"/>
                    </a:ext>
                  </a:extLst>
                </a:gridCol>
                <a:gridCol w="578816">
                  <a:extLst>
                    <a:ext uri="{9D8B030D-6E8A-4147-A177-3AD203B41FA5}">
                      <a16:colId xmlns:a16="http://schemas.microsoft.com/office/drawing/2014/main" val="3417792854"/>
                    </a:ext>
                  </a:extLst>
                </a:gridCol>
                <a:gridCol w="578816">
                  <a:extLst>
                    <a:ext uri="{9D8B030D-6E8A-4147-A177-3AD203B41FA5}">
                      <a16:colId xmlns:a16="http://schemas.microsoft.com/office/drawing/2014/main" val="3316764334"/>
                    </a:ext>
                  </a:extLst>
                </a:gridCol>
                <a:gridCol w="578816">
                  <a:extLst>
                    <a:ext uri="{9D8B030D-6E8A-4147-A177-3AD203B41FA5}">
                      <a16:colId xmlns:a16="http://schemas.microsoft.com/office/drawing/2014/main" val="481267014"/>
                    </a:ext>
                  </a:extLst>
                </a:gridCol>
                <a:gridCol w="578816">
                  <a:extLst>
                    <a:ext uri="{9D8B030D-6E8A-4147-A177-3AD203B41FA5}">
                      <a16:colId xmlns:a16="http://schemas.microsoft.com/office/drawing/2014/main" val="3040073398"/>
                    </a:ext>
                  </a:extLst>
                </a:gridCol>
              </a:tblGrid>
              <a:tr h="688946">
                <a:tc>
                  <a:txBody>
                    <a:bodyPr/>
                    <a:lstStyle/>
                    <a:p>
                      <a:pPr marL="0" marR="0" lvl="0" indent="0" algn="l" defTabSz="914400" rtl="0" eaLnBrk="1" fontAlgn="base" latinLnBrk="0" hangingPunct="1">
                        <a:lnSpc>
                          <a:spcPct val="115000"/>
                        </a:lnSpc>
                        <a:spcBef>
                          <a:spcPct val="0"/>
                        </a:spcBef>
                        <a:spcAft>
                          <a:spcPct val="0"/>
                        </a:spcAft>
                        <a:buClrTx/>
                        <a:buSzTx/>
                        <a:buFontTx/>
                        <a:buNone/>
                        <a:tabLst/>
                      </a:pPr>
                      <a:endParaRPr kumimoji="0" lang="lt-LT" sz="1500" b="0" i="0" u="none" strike="noStrike" cap="none" normalizeH="0" baseline="0" dirty="0">
                        <a:ln>
                          <a:noFill/>
                        </a:ln>
                        <a:solidFill>
                          <a:schemeClr val="tx1"/>
                        </a:solidFill>
                        <a:effectLst/>
                        <a:latin typeface="+mn-lt"/>
                        <a:cs typeface="Times New Roman" pitchFamily="18" charset="0"/>
                      </a:endParaRPr>
                    </a:p>
                  </a:txBody>
                  <a:tcPr marL="83289" marR="83289" marT="41609" marB="41609"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388"/>
                        </a:spcBef>
                        <a:spcAft>
                          <a:spcPct val="0"/>
                        </a:spcAft>
                        <a:buClrTx/>
                        <a:buSzTx/>
                        <a:buFontTx/>
                        <a:buNone/>
                        <a:tabLst/>
                      </a:pPr>
                      <a:r>
                        <a:rPr kumimoji="0" lang="lt-LT" sz="1500" b="1" i="0" u="none" strike="noStrike" cap="none" normalizeH="0" baseline="0" dirty="0">
                          <a:ln>
                            <a:noFill/>
                          </a:ln>
                          <a:solidFill>
                            <a:srgbClr val="000000"/>
                          </a:solidFill>
                          <a:effectLst/>
                          <a:latin typeface="+mn-lt"/>
                          <a:cs typeface="Times New Roman" pitchFamily="18" charset="0"/>
                        </a:rPr>
                        <a:t>2018 </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388"/>
                        </a:spcBef>
                        <a:spcAft>
                          <a:spcPct val="0"/>
                        </a:spcAft>
                        <a:buClrTx/>
                        <a:buSzTx/>
                        <a:buFontTx/>
                        <a:buNone/>
                        <a:tabLst/>
                      </a:pPr>
                      <a:r>
                        <a:rPr kumimoji="0" lang="lt-LT" sz="1500" b="1" i="0" u="none" strike="noStrike" cap="none" normalizeH="0" baseline="0" dirty="0">
                          <a:ln>
                            <a:noFill/>
                          </a:ln>
                          <a:solidFill>
                            <a:srgbClr val="000000"/>
                          </a:solidFill>
                          <a:effectLst/>
                          <a:latin typeface="+mn-lt"/>
                          <a:cs typeface="Times New Roman" pitchFamily="18" charset="0"/>
                        </a:rPr>
                        <a:t>2019 </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388"/>
                        </a:spcBef>
                        <a:spcAft>
                          <a:spcPct val="0"/>
                        </a:spcAft>
                        <a:buClrTx/>
                        <a:buSzTx/>
                        <a:buFontTx/>
                        <a:buNone/>
                        <a:tabLst/>
                      </a:pPr>
                      <a:r>
                        <a:rPr kumimoji="0" lang="lt-LT" sz="1500" b="1" i="0" u="none" strike="noStrike" cap="none" normalizeH="0" baseline="0" dirty="0">
                          <a:ln>
                            <a:noFill/>
                          </a:ln>
                          <a:solidFill>
                            <a:srgbClr val="000000"/>
                          </a:solidFill>
                          <a:effectLst/>
                          <a:latin typeface="+mn-lt"/>
                          <a:cs typeface="Times New Roman" pitchFamily="18" charset="0"/>
                        </a:rPr>
                        <a:t>2020 </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388"/>
                        </a:spcBef>
                        <a:spcAft>
                          <a:spcPct val="0"/>
                        </a:spcAft>
                        <a:buClrTx/>
                        <a:buSzTx/>
                        <a:buFontTx/>
                        <a:buNone/>
                        <a:tabLst/>
                      </a:pPr>
                      <a:r>
                        <a:rPr kumimoji="0" lang="en-US" sz="1500" b="1" i="0" u="none" strike="noStrike" cap="none" normalizeH="0" baseline="0" dirty="0">
                          <a:ln>
                            <a:noFill/>
                          </a:ln>
                          <a:solidFill>
                            <a:schemeClr val="tx1"/>
                          </a:solidFill>
                          <a:effectLst/>
                          <a:latin typeface="+mn-lt"/>
                          <a:ea typeface="Calibri" pitchFamily="34" charset="0"/>
                          <a:cs typeface="Times New Roman" pitchFamily="18" charset="0"/>
                        </a:rPr>
                        <a:t>2021</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lt-LT" sz="1500" b="1" i="0" u="none" strike="noStrike" cap="none" normalizeH="0" baseline="0" dirty="0">
                          <a:ln>
                            <a:noFill/>
                          </a:ln>
                          <a:solidFill>
                            <a:schemeClr val="tx1"/>
                          </a:solidFill>
                          <a:effectLst/>
                          <a:latin typeface="+mn-lt"/>
                          <a:ea typeface="Calibri" pitchFamily="34" charset="0"/>
                          <a:cs typeface="Times New Roman" pitchFamily="18" charset="0"/>
                        </a:rPr>
                        <a:t>202</a:t>
                      </a:r>
                      <a:r>
                        <a:rPr kumimoji="0" lang="en-US" sz="1500" b="1" i="0" u="none" strike="noStrike" cap="none" normalizeH="0" baseline="0" dirty="0">
                          <a:ln>
                            <a:noFill/>
                          </a:ln>
                          <a:solidFill>
                            <a:schemeClr val="tx1"/>
                          </a:solidFill>
                          <a:effectLst/>
                          <a:latin typeface="+mn-lt"/>
                          <a:ea typeface="Calibri" pitchFamily="34" charset="0"/>
                          <a:cs typeface="Times New Roman" pitchFamily="18" charset="0"/>
                        </a:rPr>
                        <a:t>2</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en-US" sz="1500" b="1" i="0" u="none" strike="noStrike" cap="none" normalizeH="0" baseline="0" dirty="0">
                          <a:ln>
                            <a:noFill/>
                          </a:ln>
                          <a:solidFill>
                            <a:schemeClr val="tx1"/>
                          </a:solidFill>
                          <a:effectLst/>
                          <a:latin typeface="+mn-lt"/>
                          <a:ea typeface="Calibri" pitchFamily="34" charset="0"/>
                          <a:cs typeface="Times New Roman" pitchFamily="18" charset="0"/>
                        </a:rPr>
                        <a:t>2023</a:t>
                      </a:r>
                      <a:endParaRPr kumimoji="0" lang="lt-LT" sz="1500" b="1"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91623489"/>
                  </a:ext>
                </a:extLst>
              </a:tr>
              <a:tr h="632567">
                <a:tc>
                  <a:txBody>
                    <a:bodyPr/>
                    <a:lstStyle/>
                    <a:p>
                      <a:pPr marL="0" marR="0" lvl="0" indent="0" algn="l" defTabSz="914400" rtl="0" eaLnBrk="1" fontAlgn="base" latinLnBrk="0" hangingPunct="1">
                        <a:lnSpc>
                          <a:spcPct val="10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Taip, teko girdėti</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59</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43</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46%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chemeClr val="tx1"/>
                          </a:solidFill>
                          <a:effectLst/>
                          <a:latin typeface="+mn-lt"/>
                          <a:ea typeface="Calibri" pitchFamily="34" charset="0"/>
                          <a:cs typeface="Times New Roman" pitchFamily="18" charset="0"/>
                        </a:rPr>
                        <a:t>56</a:t>
                      </a:r>
                      <a:r>
                        <a:rPr kumimoji="0" lang="lt-LT"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44%</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en-US" sz="1500" b="0" i="0" u="none" strike="noStrike" cap="none" normalizeH="0" baseline="0" dirty="0">
                          <a:ln>
                            <a:noFill/>
                          </a:ln>
                          <a:solidFill>
                            <a:schemeClr val="tx1"/>
                          </a:solidFill>
                          <a:effectLst/>
                          <a:latin typeface="+mn-lt"/>
                          <a:ea typeface="Calibri" pitchFamily="34" charset="0"/>
                          <a:cs typeface="Times New Roman" pitchFamily="18" charset="0"/>
                        </a:rPr>
                        <a:t>41 %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14871709"/>
                  </a:ext>
                </a:extLst>
              </a:tr>
              <a:tr h="660756">
                <a:tc>
                  <a:txBody>
                    <a:bodyPr/>
                    <a:lstStyle/>
                    <a:p>
                      <a:pPr marL="0" marR="0" lvl="0" indent="0" algn="l" defTabSz="914400" rtl="0" eaLnBrk="1" fontAlgn="base" latinLnBrk="0" hangingPunct="1">
                        <a:lnSpc>
                          <a:spcPct val="100000"/>
                        </a:lnSpc>
                        <a:spcBef>
                          <a:spcPts val="388"/>
                        </a:spcBef>
                        <a:spcAft>
                          <a:spcPct val="0"/>
                        </a:spcAft>
                        <a:buClrTx/>
                        <a:buSzTx/>
                        <a:buFontTx/>
                        <a:buNone/>
                        <a:tabLst/>
                      </a:pPr>
                      <a:r>
                        <a:rPr kumimoji="0" lang="en-US" sz="1500" b="0" i="0" u="none" strike="noStrike" cap="none" normalizeH="0" baseline="0" dirty="0">
                          <a:ln>
                            <a:noFill/>
                          </a:ln>
                          <a:solidFill>
                            <a:srgbClr val="000000"/>
                          </a:solidFill>
                          <a:effectLst/>
                          <a:latin typeface="+mn-lt"/>
                          <a:cs typeface="Times New Roman" pitchFamily="18" charset="0"/>
                        </a:rPr>
                        <a:t>N</a:t>
                      </a:r>
                      <a:r>
                        <a:rPr kumimoji="0" lang="lt-LT" sz="1500" b="0" i="0" u="none" strike="noStrike" cap="none" normalizeH="0" baseline="0" dirty="0">
                          <a:ln>
                            <a:noFill/>
                          </a:ln>
                          <a:solidFill>
                            <a:srgbClr val="000000"/>
                          </a:solidFill>
                          <a:effectLst/>
                          <a:latin typeface="+mn-lt"/>
                          <a:cs typeface="Times New Roman" pitchFamily="18" charset="0"/>
                        </a:rPr>
                        <a:t>e, neteko girdėti</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22</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39</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39%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chemeClr val="tx1"/>
                          </a:solidFill>
                          <a:effectLst/>
                          <a:latin typeface="+mn-lt"/>
                          <a:ea typeface="Calibri" pitchFamily="34" charset="0"/>
                          <a:cs typeface="Times New Roman" pitchFamily="18" charset="0"/>
                        </a:rPr>
                        <a:t>29</a:t>
                      </a:r>
                      <a:r>
                        <a:rPr kumimoji="0" lang="lt-LT"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40%</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en-US" sz="1500" b="0" i="0" u="none" strike="noStrike" cap="none" normalizeH="0" baseline="0" dirty="0">
                          <a:ln>
                            <a:noFill/>
                          </a:ln>
                          <a:solidFill>
                            <a:schemeClr val="tx1"/>
                          </a:solidFill>
                          <a:effectLst/>
                          <a:latin typeface="+mn-lt"/>
                          <a:ea typeface="Calibri" pitchFamily="34" charset="0"/>
                          <a:cs typeface="Times New Roman" pitchFamily="18" charset="0"/>
                        </a:rPr>
                        <a:t>42 %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19840006"/>
                  </a:ext>
                </a:extLst>
              </a:tr>
              <a:tr h="688946">
                <a:tc>
                  <a:txBody>
                    <a:bodyPr/>
                    <a:lstStyle/>
                    <a:p>
                      <a:pPr marL="0" marR="0" lvl="0" indent="0" algn="l" defTabSz="914400" rtl="0" eaLnBrk="1" fontAlgn="base" latinLnBrk="0" hangingPunct="1">
                        <a:lnSpc>
                          <a:spcPct val="10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Nežino/ neatsakė</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19</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18</a:t>
                      </a:r>
                      <a:r>
                        <a:rPr kumimoji="0" lang="en-US"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15%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chemeClr val="tx1"/>
                          </a:solidFill>
                          <a:effectLst/>
                          <a:latin typeface="+mn-lt"/>
                          <a:ea typeface="Calibri" pitchFamily="34" charset="0"/>
                          <a:cs typeface="Times New Roman" pitchFamily="18" charset="0"/>
                        </a:rPr>
                        <a:t>15</a:t>
                      </a:r>
                      <a:r>
                        <a:rPr kumimoji="0" lang="lt-LT" sz="1500" b="0" i="0" u="none" strike="noStrike" cap="none" normalizeH="0" baseline="0" dirty="0">
                          <a:ln>
                            <a:noFill/>
                          </a:ln>
                          <a:solidFill>
                            <a:srgbClr val="000000"/>
                          </a:solidFill>
                          <a:effectLst/>
                          <a:latin typeface="+mn-lt"/>
                          <a:cs typeface="Times New Roman" pitchFamily="18" charset="0"/>
                        </a:rPr>
                        <a:t>%</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lt-LT" sz="1500" b="0" i="0" u="none" strike="noStrike" cap="none" normalizeH="0" baseline="0" dirty="0">
                          <a:ln>
                            <a:noFill/>
                          </a:ln>
                          <a:solidFill>
                            <a:srgbClr val="000000"/>
                          </a:solidFill>
                          <a:effectLst/>
                          <a:latin typeface="+mn-lt"/>
                          <a:cs typeface="Times New Roman" pitchFamily="18" charset="0"/>
                        </a:rPr>
                        <a:t>16%</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388"/>
                        </a:spcBef>
                        <a:spcAft>
                          <a:spcPct val="0"/>
                        </a:spcAft>
                        <a:buClrTx/>
                        <a:buSzTx/>
                        <a:buFontTx/>
                        <a:buNone/>
                        <a:tabLst/>
                      </a:pPr>
                      <a:r>
                        <a:rPr kumimoji="0" lang="en-US" sz="1500" b="0" i="0" u="none" strike="noStrike" cap="none" normalizeH="0" baseline="0" dirty="0">
                          <a:ln>
                            <a:noFill/>
                          </a:ln>
                          <a:solidFill>
                            <a:schemeClr val="tx1"/>
                          </a:solidFill>
                          <a:effectLst/>
                          <a:latin typeface="+mn-lt"/>
                          <a:ea typeface="Calibri" pitchFamily="34" charset="0"/>
                          <a:cs typeface="Times New Roman" pitchFamily="18" charset="0"/>
                        </a:rPr>
                        <a:t>17 %</a:t>
                      </a:r>
                      <a:endParaRPr kumimoji="0" lang="lt-LT" sz="1500" b="0" i="0" u="none" strike="noStrike" cap="none" normalizeH="0" baseline="0" dirty="0">
                        <a:ln>
                          <a:noFill/>
                        </a:ln>
                        <a:solidFill>
                          <a:schemeClr val="tx1"/>
                        </a:solidFill>
                        <a:effectLst/>
                        <a:latin typeface="+mn-lt"/>
                        <a:ea typeface="Calibri" pitchFamily="34" charset="0"/>
                        <a:cs typeface="Times New Roman" pitchFamily="18" charset="0"/>
                      </a:endParaRPr>
                    </a:p>
                  </a:txBody>
                  <a:tcPr marL="83289" marR="83289" marT="41609" marB="41609" anchor="ctr" horzOverflow="overflow">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29888397"/>
                  </a:ext>
                </a:extLst>
              </a:tr>
            </a:tbl>
          </a:graphicData>
        </a:graphic>
      </p:graphicFrame>
      <p:sp>
        <p:nvSpPr>
          <p:cNvPr id="9" name="TextBox 8">
            <a:extLst>
              <a:ext uri="{FF2B5EF4-FFF2-40B4-BE49-F238E27FC236}">
                <a16:creationId xmlns:a16="http://schemas.microsoft.com/office/drawing/2014/main" id="{6217D7C6-4DEC-3301-0CA8-78341D4EDE81}"/>
              </a:ext>
            </a:extLst>
          </p:cNvPr>
          <p:cNvSpPr txBox="1"/>
          <p:nvPr/>
        </p:nvSpPr>
        <p:spPr>
          <a:xfrm>
            <a:off x="8708383" y="1501654"/>
            <a:ext cx="1395190" cy="307777"/>
          </a:xfrm>
          <a:prstGeom prst="rect">
            <a:avLst/>
          </a:prstGeom>
          <a:noFill/>
        </p:spPr>
        <p:txBody>
          <a:bodyPr wrap="none" rtlCol="0">
            <a:spAutoFit/>
          </a:bodyPr>
          <a:lstStyle/>
          <a:p>
            <a:r>
              <a:rPr lang="lt-LT" sz="1400" b="1" dirty="0"/>
              <a:t>Atvejų dinamika</a:t>
            </a:r>
            <a:endParaRPr lang="lt-LT" sz="1400" dirty="0"/>
          </a:p>
        </p:txBody>
      </p:sp>
      <p:sp>
        <p:nvSpPr>
          <p:cNvPr id="2" name="TextBox 1">
            <a:extLst>
              <a:ext uri="{FF2B5EF4-FFF2-40B4-BE49-F238E27FC236}">
                <a16:creationId xmlns:a16="http://schemas.microsoft.com/office/drawing/2014/main" id="{4B905F67-A011-7596-A4E5-639F9552383A}"/>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4D05BE11-D41F-BDF5-8EE7-E09F6982F890}"/>
              </a:ext>
            </a:extLst>
          </p:cNvPr>
          <p:cNvSpPr txBox="1"/>
          <p:nvPr/>
        </p:nvSpPr>
        <p:spPr>
          <a:xfrm>
            <a:off x="1474839" y="359980"/>
            <a:ext cx="9331945" cy="369332"/>
          </a:xfrm>
          <a:prstGeom prst="rect">
            <a:avLst/>
          </a:prstGeom>
          <a:noFill/>
        </p:spPr>
        <p:txBody>
          <a:bodyPr wrap="square">
            <a:spAutoFit/>
          </a:bodyPr>
          <a:lstStyle/>
          <a:p>
            <a:r>
              <a:rPr lang="lt-LT" b="1" dirty="0"/>
              <a:t>Atvejai</a:t>
            </a:r>
            <a:r>
              <a:rPr lang="lt-LT" b="1" u="none" strike="noStrike" dirty="0">
                <a:effectLst/>
              </a:rPr>
              <a:t>, kuomet politikai ar valstybės tarnautojai gavo pareigas privačiame sektoriuje kaip atlygį</a:t>
            </a:r>
          </a:p>
        </p:txBody>
      </p:sp>
      <p:graphicFrame>
        <p:nvGraphicFramePr>
          <p:cNvPr id="6" name="Diagrama 5">
            <a:extLst>
              <a:ext uri="{FF2B5EF4-FFF2-40B4-BE49-F238E27FC236}">
                <a16:creationId xmlns:a16="http://schemas.microsoft.com/office/drawing/2014/main" id="{1D84F6AE-3937-4E15-91D9-07948B0BC33C}"/>
              </a:ext>
            </a:extLst>
          </p:cNvPr>
          <p:cNvGraphicFramePr>
            <a:graphicFrameLocks/>
          </p:cNvGraphicFramePr>
          <p:nvPr>
            <p:extLst>
              <p:ext uri="{D42A27DB-BD31-4B8C-83A1-F6EECF244321}">
                <p14:modId xmlns:p14="http://schemas.microsoft.com/office/powerpoint/2010/main" val="255700392"/>
              </p:ext>
            </p:extLst>
          </p:nvPr>
        </p:nvGraphicFramePr>
        <p:xfrm>
          <a:off x="221225" y="1192754"/>
          <a:ext cx="6166896" cy="408124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6956268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857096CF-7572-EB7B-605C-AF0AC5A6EF59}"/>
              </a:ext>
            </a:extLst>
          </p:cNvPr>
          <p:cNvSpPr txBox="1"/>
          <p:nvPr/>
        </p:nvSpPr>
        <p:spPr>
          <a:xfrm>
            <a:off x="464250" y="1074298"/>
            <a:ext cx="11263499" cy="4693593"/>
          </a:xfrm>
          <a:prstGeom prst="rect">
            <a:avLst/>
          </a:prstGeom>
          <a:noFill/>
        </p:spPr>
        <p:txBody>
          <a:bodyPr wrap="square" rtlCol="0">
            <a:spAutoFit/>
          </a:bodyPr>
          <a:lstStyle/>
          <a:p>
            <a:pPr marL="285750" indent="-285750" algn="just">
              <a:buBlip>
                <a:blip r:embed="rId3"/>
              </a:buBlip>
            </a:pPr>
            <a:r>
              <a:rPr lang="lt-LT" sz="1500" dirty="0"/>
              <a:t>44 % įmonių vadovų mano, kad sprendimų priėmimas Lietuvoje nėra nei atviras, nei uždaras. 1</a:t>
            </a:r>
            <a:r>
              <a:rPr lang="en-US" sz="1500" dirty="0"/>
              <a:t>4</a:t>
            </a:r>
            <a:r>
              <a:rPr lang="lt-LT" sz="1500" dirty="0"/>
              <a:t> % teigia, jog atviras, 31 % - uždaras. Lyginant su 2022 m., padaugėjo manančių, kad sprendimų priėmimas Lietuvoje yra atviras/labai atviras (+</a:t>
            </a:r>
            <a:r>
              <a:rPr lang="en-US" sz="1500" dirty="0"/>
              <a:t>4</a:t>
            </a:r>
            <a:r>
              <a:rPr lang="lt-LT" sz="1500" dirty="0"/>
              <a:t> %).</a:t>
            </a:r>
          </a:p>
          <a:p>
            <a:pPr marL="285750" indent="-285750" algn="just">
              <a:buBlip>
                <a:blip r:embed="rId3"/>
              </a:buBlip>
            </a:pPr>
            <a:endParaRPr lang="lt-LT" sz="1500" dirty="0"/>
          </a:p>
          <a:p>
            <a:pPr marL="285750" indent="-285750" algn="just">
              <a:buBlip>
                <a:blip r:embed="rId3"/>
              </a:buBlip>
            </a:pPr>
            <a:r>
              <a:rPr lang="lt-LT" sz="1500" dirty="0"/>
              <a:t>82 %  apklaustų įmonių vadovų pasisakė, kad per pastaruosius 12 mėn. jiems neteko dalyvauti viešojoje konsultacijoje, darbo grupėje, dalyvaujamojo biudžeto iniciatyvoje ar panašioje veikloje, kurią inicijavo valstybės institucijos.</a:t>
            </a:r>
          </a:p>
          <a:p>
            <a:pPr algn="just"/>
            <a:endParaRPr lang="lt-LT" sz="1500" dirty="0"/>
          </a:p>
          <a:p>
            <a:pPr marL="285750" indent="-285750" algn="just">
              <a:buBlip>
                <a:blip r:embed="rId3"/>
              </a:buBlip>
            </a:pPr>
            <a:r>
              <a:rPr lang="lt-LT" sz="1500" dirty="0"/>
              <a:t>43 % respondentų yra girdėję atvejų, kuomet asmenys ar organizacijos siektų daryti įtaką sprendimų priėmimui. Šis rodiklis 2021 m. ir 2022 m. buvo didesnis ir siekė net 48 %.</a:t>
            </a:r>
          </a:p>
          <a:p>
            <a:pPr marL="285750" indent="-285750" algn="just">
              <a:buBlip>
                <a:blip r:embed="rId3"/>
              </a:buBlip>
            </a:pPr>
            <a:endParaRPr lang="lt-LT" sz="1500" dirty="0"/>
          </a:p>
          <a:p>
            <a:pPr marL="285750" indent="-285750" algn="just">
              <a:buBlip>
                <a:blip r:embed="rId3"/>
              </a:buBlip>
            </a:pPr>
            <a:r>
              <a:rPr lang="lt-LT" sz="1500" dirty="0"/>
              <a:t>Pasak įmonių vadovų, įtaka sprendimų priėmimui dažniausiai buvo daroma ir teisėtu, ir neteisėtu būdu (41 %). Dažniausiai įtaka buvo daroma energetikos srityje (73 %), farmacijoje (64 %), statybos srityje (53 %). Ankstesniais metais šios sritys taip pat buvo pirmose vietose.</a:t>
            </a:r>
          </a:p>
          <a:p>
            <a:pPr algn="just"/>
            <a:endParaRPr lang="lt-LT" sz="1500" dirty="0"/>
          </a:p>
          <a:p>
            <a:pPr marL="285750" indent="-285750" algn="just">
              <a:buBlip>
                <a:blip r:embed="rId3"/>
              </a:buBlip>
            </a:pPr>
            <a:r>
              <a:rPr lang="lt-LT" sz="1500" dirty="0"/>
              <a:t>Labiausiai įtaką sprendimų priėmimui siekia daryti registruoti lobistai (77 %), asociacijos (46 %). Dažniausiai šios organizacijos dalyvauja neoficialiuose susitikimuose pateikdami neoficialius pasiūlymus (58 %) ar pasinaudodami pažintimis (58 %).</a:t>
            </a:r>
          </a:p>
          <a:p>
            <a:pPr marL="285750" indent="-285750" algn="just">
              <a:buBlip>
                <a:blip r:embed="rId3"/>
              </a:buBlip>
            </a:pPr>
            <a:endParaRPr lang="lt-LT" sz="1500" dirty="0"/>
          </a:p>
          <a:p>
            <a:pPr marL="285750" indent="-285750" algn="just">
              <a:buBlip>
                <a:blip r:embed="rId3"/>
              </a:buBlip>
            </a:pPr>
            <a:r>
              <a:rPr lang="lt-LT" sz="1500" dirty="0"/>
              <a:t>59 % įmonės vadovų teigia, kad žino atvejus, kuomet politikai ar valstybės tarnautojai priimamais sprendimais siektų naudos konkrečioms interesų grupėms. Praeitais metais šis rodiklis siekė 62 %.</a:t>
            </a:r>
          </a:p>
          <a:p>
            <a:pPr marL="285750" indent="-285750" algn="just">
              <a:buBlip>
                <a:blip r:embed="rId3"/>
              </a:buBlip>
            </a:pPr>
            <a:endParaRPr lang="lt-LT" sz="1500" dirty="0"/>
          </a:p>
          <a:p>
            <a:pPr marL="285750" indent="-285750" algn="just">
              <a:buBlip>
                <a:blip r:embed="rId3"/>
              </a:buBlip>
            </a:pPr>
            <a:r>
              <a:rPr lang="lt-LT" sz="1500" dirty="0"/>
              <a:t>41 % įmonės vadovų teigia, kad žino atvejų, kuomet politikai ar valstybės tarnautojai baigę tarnybą, kaip atlygį, gavo pareigas privačiame sektoriuje. Praeitais metais šis rodiklis siekė 44 %.</a:t>
            </a:r>
          </a:p>
        </p:txBody>
      </p:sp>
      <p:sp>
        <p:nvSpPr>
          <p:cNvPr id="9" name="TextBox 8">
            <a:extLst>
              <a:ext uri="{FF2B5EF4-FFF2-40B4-BE49-F238E27FC236}">
                <a16:creationId xmlns:a16="http://schemas.microsoft.com/office/drawing/2014/main" id="{EDBEDAA2-9518-C7E2-589D-D4C585B6A5F4}"/>
              </a:ext>
            </a:extLst>
          </p:cNvPr>
          <p:cNvSpPr txBox="1"/>
          <p:nvPr/>
        </p:nvSpPr>
        <p:spPr>
          <a:xfrm>
            <a:off x="2936158" y="374871"/>
            <a:ext cx="6319684"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Sprendimų priėmimas Lietuvoje: įmonių vadovai</a:t>
            </a:r>
          </a:p>
        </p:txBody>
      </p:sp>
      <p:sp>
        <p:nvSpPr>
          <p:cNvPr id="4" name="TextBox 3">
            <a:extLst>
              <a:ext uri="{FF2B5EF4-FFF2-40B4-BE49-F238E27FC236}">
                <a16:creationId xmlns:a16="http://schemas.microsoft.com/office/drawing/2014/main" id="{74F8301C-2DEE-69CA-BA8C-5AADC6936BCD}"/>
              </a:ext>
            </a:extLst>
          </p:cNvPr>
          <p:cNvSpPr txBox="1"/>
          <p:nvPr/>
        </p:nvSpPr>
        <p:spPr>
          <a:xfrm>
            <a:off x="-1" y="63646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94561550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15BEBF-B72C-3A02-AE65-E2EBAF1835AE}"/>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B75342DB-95EE-3BD9-E939-0BEB4B642603}"/>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B3210721-399A-199B-763A-42A63B3CB095}"/>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3">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3177515-93B3-1729-8B8D-9B34761A5930}"/>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8E9BCA2-17E9-D206-8E36-ADAC1EBC089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799B28F8-F393-E7EA-6756-BC082A6C5950}"/>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878EA3EE-489C-A7EA-9DB3-9CD736954E8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sp>
        <p:nvSpPr>
          <p:cNvPr id="11" name="TextBox 18">
            <a:extLst>
              <a:ext uri="{FF2B5EF4-FFF2-40B4-BE49-F238E27FC236}">
                <a16:creationId xmlns:a16="http://schemas.microsoft.com/office/drawing/2014/main" id="{E5129A9D-D379-715F-EEA3-76B3D2B47D9F}"/>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5"/>
              </a:buBlip>
            </a:pPr>
            <a:endParaRPr lang="en-US" spc="72" dirty="0">
              <a:solidFill>
                <a:srgbClr val="333333"/>
              </a:solidFill>
              <a:latin typeface="Raleway Bold"/>
            </a:endParaRPr>
          </a:p>
          <a:p>
            <a:pPr marL="285750" indent="-285750" algn="just">
              <a:buBlip>
                <a:blip r:embed="rId5"/>
              </a:buBlip>
            </a:pPr>
            <a:endParaRPr lang="en-US" spc="72" dirty="0">
              <a:solidFill>
                <a:srgbClr val="333333"/>
              </a:solidFill>
              <a:latin typeface="Raleway Bold"/>
            </a:endParaRPr>
          </a:p>
        </p:txBody>
      </p:sp>
      <p:sp>
        <p:nvSpPr>
          <p:cNvPr id="13" name="TextBox 12">
            <a:extLst>
              <a:ext uri="{FF2B5EF4-FFF2-40B4-BE49-F238E27FC236}">
                <a16:creationId xmlns:a16="http://schemas.microsoft.com/office/drawing/2014/main" id="{6ECE100B-DC6E-EBC0-A834-B4FB7518D7EF}"/>
              </a:ext>
            </a:extLst>
          </p:cNvPr>
          <p:cNvSpPr txBox="1"/>
          <p:nvPr/>
        </p:nvSpPr>
        <p:spPr>
          <a:xfrm>
            <a:off x="400735" y="2967334"/>
            <a:ext cx="3593188" cy="523220"/>
          </a:xfrm>
          <a:prstGeom prst="rect">
            <a:avLst/>
          </a:prstGeom>
          <a:noFill/>
        </p:spPr>
        <p:txBody>
          <a:bodyPr wrap="square" rtlCol="0">
            <a:spAutoFit/>
          </a:bodyPr>
          <a:lstStyle/>
          <a:p>
            <a:pPr algn="just"/>
            <a:r>
              <a:rPr lang="lt-LT" sz="1400" dirty="0"/>
              <a:t>Lentelėje pateikti atsakymai “Tai yra korupcija”. Duomenys lyginami su 2022 m.</a:t>
            </a:r>
          </a:p>
        </p:txBody>
      </p:sp>
      <p:graphicFrame>
        <p:nvGraphicFramePr>
          <p:cNvPr id="8" name="Table 7">
            <a:extLst>
              <a:ext uri="{FF2B5EF4-FFF2-40B4-BE49-F238E27FC236}">
                <a16:creationId xmlns:a16="http://schemas.microsoft.com/office/drawing/2014/main" id="{352E5100-CAB2-EBAE-CF40-B02149D42BA2}"/>
              </a:ext>
            </a:extLst>
          </p:cNvPr>
          <p:cNvGraphicFramePr>
            <a:graphicFrameLocks noGrp="1"/>
          </p:cNvGraphicFramePr>
          <p:nvPr>
            <p:extLst>
              <p:ext uri="{D42A27DB-BD31-4B8C-83A1-F6EECF244321}">
                <p14:modId xmlns:p14="http://schemas.microsoft.com/office/powerpoint/2010/main" val="593611137"/>
              </p:ext>
            </p:extLst>
          </p:nvPr>
        </p:nvGraphicFramePr>
        <p:xfrm>
          <a:off x="4283133" y="1149809"/>
          <a:ext cx="7246880" cy="4668855"/>
        </p:xfrm>
        <a:graphic>
          <a:graphicData uri="http://schemas.openxmlformats.org/drawingml/2006/table">
            <a:tbl>
              <a:tblPr>
                <a:tableStyleId>{5C22544A-7EE6-4342-B048-85BDC9FD1C3A}</a:tableStyleId>
              </a:tblPr>
              <a:tblGrid>
                <a:gridCol w="4958392">
                  <a:extLst>
                    <a:ext uri="{9D8B030D-6E8A-4147-A177-3AD203B41FA5}">
                      <a16:colId xmlns:a16="http://schemas.microsoft.com/office/drawing/2014/main" val="3040456498"/>
                    </a:ext>
                  </a:extLst>
                </a:gridCol>
                <a:gridCol w="1144244">
                  <a:extLst>
                    <a:ext uri="{9D8B030D-6E8A-4147-A177-3AD203B41FA5}">
                      <a16:colId xmlns:a16="http://schemas.microsoft.com/office/drawing/2014/main" val="2875362756"/>
                    </a:ext>
                  </a:extLst>
                </a:gridCol>
                <a:gridCol w="1144244">
                  <a:extLst>
                    <a:ext uri="{9D8B030D-6E8A-4147-A177-3AD203B41FA5}">
                      <a16:colId xmlns:a16="http://schemas.microsoft.com/office/drawing/2014/main" val="2395664762"/>
                    </a:ext>
                  </a:extLst>
                </a:gridCol>
              </a:tblGrid>
              <a:tr h="193579">
                <a:tc>
                  <a:txBody>
                    <a:bodyPr/>
                    <a:lstStyle/>
                    <a:p>
                      <a:pPr algn="ctr" rtl="0" fontAlgn="b"/>
                      <a:r>
                        <a:rPr lang="lt-LT" sz="1600" b="1" i="0" u="none" strike="noStrike" dirty="0">
                          <a:solidFill>
                            <a:srgbClr val="000000"/>
                          </a:solidFill>
                          <a:effectLst/>
                          <a:latin typeface="Calibri" panose="020F0502020204030204" pitchFamily="34" charset="0"/>
                        </a:rPr>
                        <a:t>Situacija</a:t>
                      </a:r>
                    </a:p>
                  </a:txBody>
                  <a:tcPr marL="9525" marR="9525" marT="9525" marB="0" anchor="b">
                    <a:gradFill flip="none" rotWithShape="1">
                      <a:gsLst>
                        <a:gs pos="0">
                          <a:srgbClr val="FCFBFA"/>
                        </a:gs>
                        <a:gs pos="70000">
                          <a:srgbClr val="7FBC98"/>
                        </a:gs>
                      </a:gsLst>
                      <a:lin ang="5400000" scaled="1"/>
                      <a:tileRect/>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b">
                    <a:gradFill flip="none" rotWithShape="1">
                      <a:gsLst>
                        <a:gs pos="0">
                          <a:srgbClr val="FCFBFA"/>
                        </a:gs>
                        <a:gs pos="70000">
                          <a:srgbClr val="7FBC98"/>
                        </a:gs>
                      </a:gsLst>
                      <a:lin ang="5400000" scaled="1"/>
                      <a:tileRect/>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b">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4051703787"/>
                  </a:ext>
                </a:extLst>
              </a:tr>
              <a:tr h="717766">
                <a:tc>
                  <a:txBody>
                    <a:bodyPr/>
                    <a:lstStyle/>
                    <a:p>
                      <a:pPr algn="l" rtl="0" fontAlgn="ctr"/>
                      <a:r>
                        <a:rPr lang="lt-LT" sz="1600" b="0" i="0" u="none" strike="noStrike" dirty="0">
                          <a:solidFill>
                            <a:srgbClr val="000000"/>
                          </a:solidFill>
                          <a:effectLst/>
                          <a:latin typeface="Calibri" panose="020F0502020204030204" pitchFamily="34" charset="0"/>
                        </a:rPr>
                        <a:t>Valstybės tarnyboje dirbantis asmuo paima piniginį atlygį už paslaugos atlikimą ar atlikimo pagreitinimą</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87%</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90%</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1003202756"/>
                  </a:ext>
                </a:extLst>
              </a:tr>
              <a:tr h="536980">
                <a:tc>
                  <a:txBody>
                    <a:bodyPr/>
                    <a:lstStyle/>
                    <a:p>
                      <a:pPr algn="l" rtl="0" fontAlgn="ctr"/>
                      <a:r>
                        <a:rPr lang="lt-LT" sz="1600" b="0" i="0" u="none" strike="noStrike">
                          <a:solidFill>
                            <a:srgbClr val="000000"/>
                          </a:solidFill>
                          <a:effectLst/>
                          <a:latin typeface="Calibri" panose="020F0502020204030204" pitchFamily="34" charset="0"/>
                        </a:rPr>
                        <a:t>Asmuo duoda piniginį atlygį valstybės tarnyboje dirbančiam asmeniui ar pareigūnui norėdamas, kad jam reikalinga paslauga būtų suteikta geriau ar greičiau</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84%</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88%</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3754832998"/>
                  </a:ext>
                </a:extLst>
              </a:tr>
              <a:tr h="536980">
                <a:tc>
                  <a:txBody>
                    <a:bodyPr/>
                    <a:lstStyle/>
                    <a:p>
                      <a:pPr algn="l" rtl="0" fontAlgn="ctr"/>
                      <a:r>
                        <a:rPr lang="lt-LT" sz="1600" b="0" i="0" u="none" strike="noStrike" dirty="0">
                          <a:solidFill>
                            <a:srgbClr val="000000"/>
                          </a:solidFill>
                          <a:effectLst/>
                          <a:latin typeface="Calibri" panose="020F0502020204030204" pitchFamily="34" charset="0"/>
                        </a:rPr>
                        <a:t>Verslai laimi viešuosius pirkimus padedant asmeniniams ryšiams (politiniams, giminystės, bičiulystės)</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88%</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1364914304"/>
                  </a:ext>
                </a:extLst>
              </a:tr>
              <a:tr h="536980">
                <a:tc>
                  <a:txBody>
                    <a:bodyPr/>
                    <a:lstStyle/>
                    <a:p>
                      <a:pPr algn="l" rtl="0" fontAlgn="ctr"/>
                      <a:r>
                        <a:rPr lang="lt-LT" sz="1600" b="0" i="0" u="none" strike="noStrike">
                          <a:solidFill>
                            <a:srgbClr val="000000"/>
                          </a:solidFill>
                          <a:effectLst/>
                          <a:latin typeface="Calibri" panose="020F0502020204030204" pitchFamily="34" charset="0"/>
                        </a:rPr>
                        <a:t>Politinė partija žada priimti verslininkui naudingą sprendimą, jei jis suteiks finansinę paramą partijai</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89%</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87%</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4087916073"/>
                  </a:ext>
                </a:extLst>
              </a:tr>
              <a:tr h="536980">
                <a:tc>
                  <a:txBody>
                    <a:bodyPr/>
                    <a:lstStyle/>
                    <a:p>
                      <a:pPr algn="l" rtl="0" fontAlgn="ctr"/>
                      <a:r>
                        <a:rPr lang="lt-LT" sz="1600" b="0" i="0" u="none" strike="noStrike">
                          <a:solidFill>
                            <a:srgbClr val="000000"/>
                          </a:solidFill>
                          <a:effectLst/>
                          <a:latin typeface="Calibri" panose="020F0502020204030204" pitchFamily="34" charset="0"/>
                        </a:rPr>
                        <a:t>Valstybės tarnautojas naudoja įstaigos lėšas asmeninėms reikmėms</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87%</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3280312324"/>
                  </a:ext>
                </a:extLst>
              </a:tr>
              <a:tr h="808759">
                <a:tc>
                  <a:txBody>
                    <a:bodyPr/>
                    <a:lstStyle/>
                    <a:p>
                      <a:pPr algn="l" rtl="0" fontAlgn="ctr"/>
                      <a:r>
                        <a:rPr lang="lt-LT" sz="1600" b="0" i="0" u="none" strike="noStrike">
                          <a:solidFill>
                            <a:srgbClr val="000000"/>
                          </a:solidFill>
                          <a:effectLst/>
                          <a:latin typeface="Calibri" panose="020F0502020204030204" pitchFamily="34" charset="0"/>
                        </a:rPr>
                        <a:t>Užsienio verslininkas paperka Lietuvos valstybės tarnautoją ar pareigūną, siekdamas naudos savo verslui</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84%</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83%</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2352042894"/>
                  </a:ext>
                </a:extLst>
              </a:tr>
              <a:tr h="536980">
                <a:tc>
                  <a:txBody>
                    <a:bodyPr/>
                    <a:lstStyle/>
                    <a:p>
                      <a:pPr algn="l" rtl="0" fontAlgn="ctr"/>
                      <a:r>
                        <a:rPr lang="lt-LT" sz="1600" b="0" i="0" u="none" strike="noStrike">
                          <a:solidFill>
                            <a:srgbClr val="000000"/>
                          </a:solidFill>
                          <a:effectLst/>
                          <a:latin typeface="Calibri" panose="020F0502020204030204" pitchFamily="34" charset="0"/>
                        </a:rPr>
                        <a:t>Lietuvos verslininkas paperka užsienio valstybės tarnautoją ar pareigūną, siekdamas naudos savo verslui</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85%</a:t>
                      </a:r>
                    </a:p>
                  </a:txBody>
                  <a:tcPr marL="9525" marR="9525" marT="9525" marB="0" anchor="ctr">
                    <a:gradFill flip="none" rotWithShape="1">
                      <a:gsLst>
                        <a:gs pos="0">
                          <a:srgbClr val="FCFBFA"/>
                        </a:gs>
                        <a:gs pos="70000">
                          <a:srgbClr val="7FBC98"/>
                        </a:gs>
                      </a:gsLst>
                      <a:lin ang="5400000" scaled="1"/>
                      <a:tileRect/>
                    </a:gradFill>
                  </a:tcPr>
                </a:tc>
                <a:tc>
                  <a:txBody>
                    <a:bodyPr/>
                    <a:lstStyle/>
                    <a:p>
                      <a:pPr algn="ctr" rtl="0" fontAlgn="ctr"/>
                      <a:r>
                        <a:rPr lang="lt-LT" sz="1600" b="0" i="0" u="none" strike="noStrike" dirty="0">
                          <a:solidFill>
                            <a:srgbClr val="000000"/>
                          </a:solidFill>
                          <a:effectLst/>
                          <a:latin typeface="Calibri" panose="020F0502020204030204" pitchFamily="34" charset="0"/>
                        </a:rPr>
                        <a:t>83%</a:t>
                      </a:r>
                    </a:p>
                  </a:txBody>
                  <a:tcPr marL="9525" marR="9525" marT="9525" marB="0" anchor="ctr">
                    <a:gradFill flip="none" rotWithShape="1">
                      <a:gsLst>
                        <a:gs pos="0">
                          <a:srgbClr val="FCFBFA"/>
                        </a:gs>
                        <a:gs pos="70000">
                          <a:srgbClr val="7FBC98"/>
                        </a:gs>
                      </a:gsLst>
                      <a:lin ang="5400000" scaled="1"/>
                      <a:tileRect/>
                    </a:gradFill>
                  </a:tcPr>
                </a:tc>
                <a:extLst>
                  <a:ext uri="{0D108BD9-81ED-4DB2-BD59-A6C34878D82A}">
                    <a16:rowId xmlns:a16="http://schemas.microsoft.com/office/drawing/2014/main" val="740273913"/>
                  </a:ext>
                </a:extLst>
              </a:tr>
            </a:tbl>
          </a:graphicData>
        </a:graphic>
      </p:graphicFrame>
      <p:sp>
        <p:nvSpPr>
          <p:cNvPr id="9" name="TextBox 8">
            <a:extLst>
              <a:ext uri="{FF2B5EF4-FFF2-40B4-BE49-F238E27FC236}">
                <a16:creationId xmlns:a16="http://schemas.microsoft.com/office/drawing/2014/main" id="{56DCE6A2-9FAC-5475-5F9E-59607EBD8F72}"/>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9FE12E32-3393-F89A-F118-2BDAA0DABC0B}"/>
              </a:ext>
            </a:extLst>
          </p:cNvPr>
          <p:cNvSpPr txBox="1"/>
          <p:nvPr/>
        </p:nvSpPr>
        <p:spPr>
          <a:xfrm>
            <a:off x="4046033" y="414050"/>
            <a:ext cx="4149213" cy="369332"/>
          </a:xfrm>
          <a:prstGeom prst="rect">
            <a:avLst/>
          </a:prstGeom>
          <a:noFill/>
        </p:spPr>
        <p:txBody>
          <a:bodyPr wrap="square" rtlCol="0">
            <a:spAutoFit/>
          </a:bodyPr>
          <a:lstStyle/>
          <a:p>
            <a:r>
              <a:rPr lang="lt-LT" b="1" dirty="0"/>
              <a:t>Korupcinogeninių situacijų palyginimas</a:t>
            </a:r>
          </a:p>
        </p:txBody>
      </p:sp>
    </p:spTree>
    <p:extLst>
      <p:ext uri="{BB962C8B-B14F-4D97-AF65-F5344CB8AC3E}">
        <p14:creationId xmlns:p14="http://schemas.microsoft.com/office/powerpoint/2010/main" val="210747341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551E6E5C-CAF0-9E9A-46E4-3424071AD92B}"/>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EA77FE86-D737-733D-1401-A2F419D2859B}"/>
              </a:ext>
            </a:extLst>
          </p:cNvPr>
          <p:cNvSpPr txBox="1"/>
          <p:nvPr/>
        </p:nvSpPr>
        <p:spPr>
          <a:xfrm>
            <a:off x="1588167" y="5274922"/>
            <a:ext cx="9641305" cy="523220"/>
          </a:xfrm>
          <a:prstGeom prst="rect">
            <a:avLst/>
          </a:prstGeom>
          <a:noFill/>
        </p:spPr>
        <p:txBody>
          <a:bodyPr wrap="square">
            <a:spAutoFit/>
          </a:bodyPr>
          <a:lstStyle/>
          <a:p>
            <a:r>
              <a:rPr lang="lt-LT" sz="1400" i="1" dirty="0"/>
              <a:t>46. Yra įvairių būdų prisidėti prie sprendimų priėmimo Lietuvoje. Ar per pastaruosius 12 mėnesių esate dalyvavęs (-</a:t>
            </a:r>
            <a:r>
              <a:rPr lang="lt-LT" sz="1400" i="1" dirty="0" err="1"/>
              <a:t>usi</a:t>
            </a:r>
            <a:r>
              <a:rPr lang="lt-LT" sz="1400" i="1" dirty="0"/>
              <a:t>) viešojoje konsultacijoje, darbo grupėje, dalyvaujamojo biudžeto iniciatyvoje ar panašioje veikloje, kurią inicijavo valstybės institucijos?</a:t>
            </a:r>
          </a:p>
        </p:txBody>
      </p:sp>
      <p:grpSp>
        <p:nvGrpSpPr>
          <p:cNvPr id="4" name="Grupė 3">
            <a:extLst>
              <a:ext uri="{FF2B5EF4-FFF2-40B4-BE49-F238E27FC236}">
                <a16:creationId xmlns:a16="http://schemas.microsoft.com/office/drawing/2014/main" id="{E8CE93E5-A589-2018-83A3-FC35A9527F5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78CEB838-B873-8C21-ABA7-C5EF0326C64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23B108A-BF75-A1D4-0C31-6AE7B5F5346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83BF4BA-0FDE-5483-861E-9D1CC38B9AB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BE2AD7FA-72FC-86B6-AAF3-B1AE0902046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F961E243-7DFE-2A64-FEA1-AEEDBB98467F}"/>
              </a:ext>
            </a:extLst>
          </p:cNvPr>
          <p:cNvGraphicFramePr>
            <a:graphicFrameLocks/>
          </p:cNvGraphicFramePr>
          <p:nvPr>
            <p:extLst>
              <p:ext uri="{D42A27DB-BD31-4B8C-83A1-F6EECF244321}">
                <p14:modId xmlns:p14="http://schemas.microsoft.com/office/powerpoint/2010/main" val="1371444038"/>
              </p:ext>
            </p:extLst>
          </p:nvPr>
        </p:nvGraphicFramePr>
        <p:xfrm>
          <a:off x="1588167" y="818867"/>
          <a:ext cx="9641305" cy="424445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242360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588167" y="5274922"/>
            <a:ext cx="9641305" cy="523220"/>
          </a:xfrm>
          <a:prstGeom prst="rect">
            <a:avLst/>
          </a:prstGeom>
          <a:noFill/>
        </p:spPr>
        <p:txBody>
          <a:bodyPr wrap="square">
            <a:spAutoFit/>
          </a:bodyPr>
          <a:lstStyle/>
          <a:p>
            <a:r>
              <a:rPr lang="lt-LT" sz="1400" i="1" dirty="0"/>
              <a:t>47. Jūsų nuomone, ar Lietuvoje į sprendimų priėmimą vienodai gali įsitraukti visos suinteresuotos grupės? Įvertinkite, kiek atviras sprendimų priėmimas Lietuvoje.</a:t>
            </a:r>
          </a:p>
        </p:txBody>
      </p:sp>
      <p:sp>
        <p:nvSpPr>
          <p:cNvPr id="4" name="TextBox 3">
            <a:extLst>
              <a:ext uri="{FF2B5EF4-FFF2-40B4-BE49-F238E27FC236}">
                <a16:creationId xmlns:a16="http://schemas.microsoft.com/office/drawing/2014/main" id="{E5E9257E-B8E3-C2DB-AAD3-2BD372C109AF}"/>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B978A647-FB4E-8103-89BD-9B54202654C1}"/>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7E961117-4C31-D93A-3CFC-10A05B3B8F3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D0D0D1C-8090-7B11-37B7-0AC8FCFE01A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924F58E-D339-78B1-99CB-BC12BB77CD27}"/>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E7F0D9E-D93A-B739-9A6D-622B71D7E99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DCB6B699-5939-D9F4-4CF6-26C9CEF8F589}"/>
              </a:ext>
            </a:extLst>
          </p:cNvPr>
          <p:cNvGraphicFramePr>
            <a:graphicFrameLocks/>
          </p:cNvGraphicFramePr>
          <p:nvPr>
            <p:extLst>
              <p:ext uri="{D42A27DB-BD31-4B8C-83A1-F6EECF244321}">
                <p14:modId xmlns:p14="http://schemas.microsoft.com/office/powerpoint/2010/main" val="902685045"/>
              </p:ext>
            </p:extLst>
          </p:nvPr>
        </p:nvGraphicFramePr>
        <p:xfrm>
          <a:off x="1272102" y="428752"/>
          <a:ext cx="10492267" cy="484616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1975554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357032" y="5564473"/>
            <a:ext cx="10604090" cy="523220"/>
          </a:xfrm>
          <a:prstGeom prst="rect">
            <a:avLst/>
          </a:prstGeom>
          <a:noFill/>
        </p:spPr>
        <p:txBody>
          <a:bodyPr wrap="square">
            <a:spAutoFit/>
          </a:bodyPr>
          <a:lstStyle/>
          <a:p>
            <a:r>
              <a:rPr lang="lt-LT" sz="1400" i="1" dirty="0"/>
              <a:t>47. Jūsų nuomone, ar Lietuvoje į sprendimų priėmimą vienodai gali įsitraukti visos suinteresuotos grupės? Įvertinkite, kiek atviras sprendimų priėmimas Lietuvoje.</a:t>
            </a:r>
          </a:p>
        </p:txBody>
      </p:sp>
      <p:sp>
        <p:nvSpPr>
          <p:cNvPr id="2" name="TextBox 1">
            <a:extLst>
              <a:ext uri="{FF2B5EF4-FFF2-40B4-BE49-F238E27FC236}">
                <a16:creationId xmlns:a16="http://schemas.microsoft.com/office/drawing/2014/main" id="{340CDE7D-F233-600B-46FA-C7DCC88457F3}"/>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712B8F05-25BE-68A2-E893-D7E30BDF9ABE}"/>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4BBF7819-72D0-5DE3-15B0-8A12B6038BA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57CA1DC2-76E2-318D-9DBD-AFB22247357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9708509-1BF6-20D8-24C0-9551012DFAF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546EBDC-6C58-27ED-97FA-4FC0F85278F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2136EFB4-B9B7-A1E0-4CAE-DD2C235788CE}"/>
              </a:ext>
            </a:extLst>
          </p:cNvPr>
          <p:cNvGraphicFramePr>
            <a:graphicFrameLocks/>
          </p:cNvGraphicFramePr>
          <p:nvPr>
            <p:extLst>
              <p:ext uri="{D42A27DB-BD31-4B8C-83A1-F6EECF244321}">
                <p14:modId xmlns:p14="http://schemas.microsoft.com/office/powerpoint/2010/main" val="3258164265"/>
              </p:ext>
            </p:extLst>
          </p:nvPr>
        </p:nvGraphicFramePr>
        <p:xfrm>
          <a:off x="230878" y="839663"/>
          <a:ext cx="12096466" cy="465545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9826293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407928" y="5142180"/>
            <a:ext cx="10604090" cy="523220"/>
          </a:xfrm>
          <a:prstGeom prst="rect">
            <a:avLst/>
          </a:prstGeom>
          <a:noFill/>
        </p:spPr>
        <p:txBody>
          <a:bodyPr wrap="square">
            <a:spAutoFit/>
          </a:bodyPr>
          <a:lstStyle/>
          <a:p>
            <a:r>
              <a:rPr lang="lt-LT" sz="1400" i="1" dirty="0"/>
              <a:t>51. Ar esate girdėjęs atvejų, kuomet Lietuvoje asmenys ir organizacijos siektų daryti įtaką sprendimų priėmimui, teisės aktų leidybai? (Skliausteliuose </a:t>
            </a:r>
            <a:r>
              <a:rPr lang="en-US" sz="1400" i="1" dirty="0"/>
              <a:t>2022 m. </a:t>
            </a:r>
            <a:r>
              <a:rPr lang="en-US" sz="1400" i="1" dirty="0" err="1"/>
              <a:t>duomenys</a:t>
            </a:r>
            <a:r>
              <a:rPr lang="en-US" sz="1400" i="1" dirty="0"/>
              <a:t>)</a:t>
            </a:r>
            <a:endParaRPr lang="lt-LT" sz="1400" i="1" dirty="0"/>
          </a:p>
        </p:txBody>
      </p:sp>
      <p:sp>
        <p:nvSpPr>
          <p:cNvPr id="4" name="TextBox 3">
            <a:extLst>
              <a:ext uri="{FF2B5EF4-FFF2-40B4-BE49-F238E27FC236}">
                <a16:creationId xmlns:a16="http://schemas.microsoft.com/office/drawing/2014/main" id="{71D2E106-CBCF-594F-0198-019B465DBB73}"/>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FB4E46B1-E45A-3C53-FD97-C13775EB61E5}"/>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0BF9F9F9-7FF5-2B91-174F-E8E5C508637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B0DFD247-072E-FA29-B4FE-AFC862C2C20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360992F-16AA-30DF-229B-0AFDDDBCB20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D2E8A84-CEC8-A21B-3E62-A7A7782B895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0000000-0008-0000-0000-00002E000000}"/>
              </a:ext>
            </a:extLst>
          </p:cNvPr>
          <p:cNvGraphicFramePr>
            <a:graphicFrameLocks/>
          </p:cNvGraphicFramePr>
          <p:nvPr>
            <p:extLst>
              <p:ext uri="{D42A27DB-BD31-4B8C-83A1-F6EECF244321}">
                <p14:modId xmlns:p14="http://schemas.microsoft.com/office/powerpoint/2010/main" val="3752376743"/>
              </p:ext>
            </p:extLst>
          </p:nvPr>
        </p:nvGraphicFramePr>
        <p:xfrm>
          <a:off x="1574636" y="410996"/>
          <a:ext cx="9111561" cy="448854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0201172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043447" y="5423638"/>
            <a:ext cx="10401300" cy="523220"/>
          </a:xfrm>
          <a:prstGeom prst="rect">
            <a:avLst/>
          </a:prstGeom>
          <a:noFill/>
        </p:spPr>
        <p:txBody>
          <a:bodyPr wrap="square">
            <a:spAutoFit/>
          </a:bodyPr>
          <a:lstStyle/>
          <a:p>
            <a:pPr algn="just"/>
            <a:r>
              <a:rPr lang="lt-LT" sz="1400" i="1" dirty="0"/>
              <a:t>51.1. Jūsų vertinimu, ar minėtais atvejais buvo siekiama daryti įtaką teisėtu ar neteisėtu būdu?  Atsakinėja nurodę</a:t>
            </a:r>
            <a:r>
              <a:rPr lang="en-US" sz="1400" i="1" dirty="0"/>
              <a:t>,</a:t>
            </a:r>
            <a:r>
              <a:rPr lang="lt-LT" sz="1400" i="1" dirty="0"/>
              <a:t> kad yra girdėję atvejų, kuomet Lietuvoje asmenys ir organizacijos siektų daryti įtaką sprendimų priėmimui. (N=</a:t>
            </a:r>
            <a:r>
              <a:rPr lang="en-US" sz="1400" i="1" dirty="0"/>
              <a:t>651</a:t>
            </a:r>
            <a:r>
              <a:rPr lang="lt-LT" sz="1400" i="1" dirty="0"/>
              <a:t>).</a:t>
            </a:r>
            <a:r>
              <a:rPr lang="en-US" sz="1400" i="1" dirty="0"/>
              <a:t> </a:t>
            </a:r>
            <a:r>
              <a:rPr lang="en-US" sz="1400" i="1" dirty="0" err="1"/>
              <a:t>Skliausteliuose</a:t>
            </a:r>
            <a:r>
              <a:rPr lang="en-US" sz="1400" i="1" dirty="0"/>
              <a:t> </a:t>
            </a:r>
            <a:r>
              <a:rPr lang="en-US" sz="1400" i="1" dirty="0" err="1"/>
              <a:t>nurodyti</a:t>
            </a:r>
            <a:r>
              <a:rPr lang="en-US" sz="1400" i="1" dirty="0"/>
              <a:t> 2022 m. </a:t>
            </a:r>
            <a:r>
              <a:rPr lang="en-US" sz="1400" i="1" dirty="0" err="1"/>
              <a:t>duomenys</a:t>
            </a:r>
            <a:r>
              <a:rPr lang="en-US" sz="1400" i="1" dirty="0"/>
              <a:t>.</a:t>
            </a:r>
            <a:endParaRPr lang="lt-LT" sz="1400" i="1" dirty="0"/>
          </a:p>
        </p:txBody>
      </p:sp>
      <p:sp>
        <p:nvSpPr>
          <p:cNvPr id="2" name="TextBox 1">
            <a:extLst>
              <a:ext uri="{FF2B5EF4-FFF2-40B4-BE49-F238E27FC236}">
                <a16:creationId xmlns:a16="http://schemas.microsoft.com/office/drawing/2014/main" id="{892E3E23-FA22-7054-BEF1-0FCF5A50C1CD}"/>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15209135-470C-30AC-36A8-3D727A898670}"/>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DA7C9BC4-DE83-F4EE-3BD5-652BB6FA344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B9190D50-53DA-9A61-87E1-FEE184482A8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67963010-8ED0-2F44-4267-D6A2A46FFC4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8462B3A-8F2A-69B4-FAFD-E5C72DA0E88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2D000000}"/>
              </a:ext>
            </a:extLst>
          </p:cNvPr>
          <p:cNvGraphicFramePr>
            <a:graphicFrameLocks/>
          </p:cNvGraphicFramePr>
          <p:nvPr>
            <p:extLst>
              <p:ext uri="{D42A27DB-BD31-4B8C-83A1-F6EECF244321}">
                <p14:modId xmlns:p14="http://schemas.microsoft.com/office/powerpoint/2010/main" val="1906192848"/>
              </p:ext>
            </p:extLst>
          </p:nvPr>
        </p:nvGraphicFramePr>
        <p:xfrm>
          <a:off x="560042" y="273777"/>
          <a:ext cx="11071916" cy="513925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441936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2820014" y="5569460"/>
            <a:ext cx="7666089" cy="307777"/>
          </a:xfrm>
          <a:prstGeom prst="rect">
            <a:avLst/>
          </a:prstGeom>
          <a:noFill/>
        </p:spPr>
        <p:txBody>
          <a:bodyPr wrap="square">
            <a:spAutoFit/>
          </a:bodyPr>
          <a:lstStyle/>
          <a:p>
            <a:pPr algn="just"/>
            <a:r>
              <a:rPr lang="lt-LT" sz="1400" i="1" dirty="0"/>
              <a:t>52. Kuriose srityse, Jūsų nuomone, dažniausiai siekiama daryti įtaką sprendimų priėmimui Lietuvoje?</a:t>
            </a:r>
          </a:p>
        </p:txBody>
      </p:sp>
      <p:sp>
        <p:nvSpPr>
          <p:cNvPr id="4" name="TextBox 3">
            <a:extLst>
              <a:ext uri="{FF2B5EF4-FFF2-40B4-BE49-F238E27FC236}">
                <a16:creationId xmlns:a16="http://schemas.microsoft.com/office/drawing/2014/main" id="{0B37B474-847C-097C-2E2E-FB70400E7EF7}"/>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EA5AEE10-826B-4AB0-38B4-2E1449D77035}"/>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5B735E2-313A-5211-2DDC-43C62FD4AAF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570F101-0276-B2E3-7A74-FF1E1E7670B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9648EC8E-693C-98DE-1FB9-39B8977BAC3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32276D4-5CEE-F0B8-3C19-C2BB9100280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2B000000}"/>
              </a:ext>
            </a:extLst>
          </p:cNvPr>
          <p:cNvGraphicFramePr>
            <a:graphicFrameLocks/>
          </p:cNvGraphicFramePr>
          <p:nvPr>
            <p:extLst>
              <p:ext uri="{D42A27DB-BD31-4B8C-83A1-F6EECF244321}">
                <p14:modId xmlns:p14="http://schemas.microsoft.com/office/powerpoint/2010/main" val="1427043126"/>
              </p:ext>
            </p:extLst>
          </p:nvPr>
        </p:nvGraphicFramePr>
        <p:xfrm>
          <a:off x="562249" y="217310"/>
          <a:ext cx="11067502" cy="536287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3137046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2820014" y="5569460"/>
            <a:ext cx="7666089" cy="307777"/>
          </a:xfrm>
          <a:prstGeom prst="rect">
            <a:avLst/>
          </a:prstGeom>
          <a:noFill/>
        </p:spPr>
        <p:txBody>
          <a:bodyPr wrap="square">
            <a:spAutoFit/>
          </a:bodyPr>
          <a:lstStyle/>
          <a:p>
            <a:pPr algn="just"/>
            <a:r>
              <a:rPr lang="lt-LT" sz="1400" i="1" dirty="0"/>
              <a:t>52. Kuriose srityse, Jūsų nuomone, dažniausiai siekiama daryti įtaką sprendimų priėmimui Lietuvoje?</a:t>
            </a:r>
          </a:p>
        </p:txBody>
      </p:sp>
      <p:graphicFrame>
        <p:nvGraphicFramePr>
          <p:cNvPr id="4" name="Lentelė 3">
            <a:extLst>
              <a:ext uri="{FF2B5EF4-FFF2-40B4-BE49-F238E27FC236}">
                <a16:creationId xmlns:a16="http://schemas.microsoft.com/office/drawing/2014/main" id="{13442F94-CD59-DB90-3EBD-1E1509AE4E6B}"/>
              </a:ext>
            </a:extLst>
          </p:cNvPr>
          <p:cNvGraphicFramePr>
            <a:graphicFrameLocks noGrp="1"/>
          </p:cNvGraphicFramePr>
          <p:nvPr>
            <p:extLst>
              <p:ext uri="{D42A27DB-BD31-4B8C-83A1-F6EECF244321}">
                <p14:modId xmlns:p14="http://schemas.microsoft.com/office/powerpoint/2010/main" val="3095309557"/>
              </p:ext>
            </p:extLst>
          </p:nvPr>
        </p:nvGraphicFramePr>
        <p:xfrm>
          <a:off x="2015684" y="1118945"/>
          <a:ext cx="8642554" cy="4059336"/>
        </p:xfrm>
        <a:graphic>
          <a:graphicData uri="http://schemas.openxmlformats.org/drawingml/2006/table">
            <a:tbl>
              <a:tblPr>
                <a:tableStyleId>{5C22544A-7EE6-4342-B048-85BDC9FD1C3A}</a:tableStyleId>
              </a:tblPr>
              <a:tblGrid>
                <a:gridCol w="4466287">
                  <a:extLst>
                    <a:ext uri="{9D8B030D-6E8A-4147-A177-3AD203B41FA5}">
                      <a16:colId xmlns:a16="http://schemas.microsoft.com/office/drawing/2014/main" val="2728258957"/>
                    </a:ext>
                  </a:extLst>
                </a:gridCol>
                <a:gridCol w="1392089">
                  <a:extLst>
                    <a:ext uri="{9D8B030D-6E8A-4147-A177-3AD203B41FA5}">
                      <a16:colId xmlns:a16="http://schemas.microsoft.com/office/drawing/2014/main" val="3671743497"/>
                    </a:ext>
                  </a:extLst>
                </a:gridCol>
                <a:gridCol w="1392089">
                  <a:extLst>
                    <a:ext uri="{9D8B030D-6E8A-4147-A177-3AD203B41FA5}">
                      <a16:colId xmlns:a16="http://schemas.microsoft.com/office/drawing/2014/main" val="2060164266"/>
                    </a:ext>
                  </a:extLst>
                </a:gridCol>
                <a:gridCol w="1392089">
                  <a:extLst>
                    <a:ext uri="{9D8B030D-6E8A-4147-A177-3AD203B41FA5}">
                      <a16:colId xmlns:a16="http://schemas.microsoft.com/office/drawing/2014/main" val="2309776032"/>
                    </a:ext>
                  </a:extLst>
                </a:gridCol>
              </a:tblGrid>
              <a:tr h="338278">
                <a:tc>
                  <a:txBody>
                    <a:bodyPr/>
                    <a:lstStyle/>
                    <a:p>
                      <a:pPr algn="ctr" fontAlgn="b"/>
                      <a:r>
                        <a:rPr lang="lt-LT" sz="1600" b="1" u="none" strike="noStrike" dirty="0">
                          <a:effectLst/>
                        </a:rPr>
                        <a:t>Sritys</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2021</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a:effectLst/>
                        </a:rPr>
                        <a:t>2022</a:t>
                      </a:r>
                      <a:endParaRPr lang="lt-LT" sz="1600" b="1"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2023</a:t>
                      </a:r>
                      <a:endParaRPr lang="lt-LT" sz="16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63735980"/>
                  </a:ext>
                </a:extLst>
              </a:tr>
              <a:tr h="338278">
                <a:tc>
                  <a:txBody>
                    <a:bodyPr/>
                    <a:lstStyle/>
                    <a:p>
                      <a:pPr algn="l" fontAlgn="b"/>
                      <a:r>
                        <a:rPr lang="lt-LT" sz="1600" u="none" strike="noStrike" dirty="0">
                          <a:effectLst/>
                        </a:rPr>
                        <a:t>Energetika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60%</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70%</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r>
                        <a:rPr lang="en-US" sz="1600" u="none" strike="noStrike" dirty="0">
                          <a:effectLst/>
                        </a:rPr>
                        <a:t>8</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31030697"/>
                  </a:ext>
                </a:extLst>
              </a:tr>
              <a:tr h="338278">
                <a:tc>
                  <a:txBody>
                    <a:bodyPr/>
                    <a:lstStyle/>
                    <a:p>
                      <a:pPr algn="l" fontAlgn="b"/>
                      <a:r>
                        <a:rPr lang="lt-LT" sz="1600" u="none" strike="noStrike" dirty="0">
                          <a:effectLst/>
                        </a:rPr>
                        <a:t>Statyba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63%</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71%</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r>
                        <a:rPr lang="en-US" sz="1600" u="none" strike="noStrike" dirty="0">
                          <a:effectLst/>
                        </a:rPr>
                        <a:t>5</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32971887"/>
                  </a:ext>
                </a:extLst>
              </a:tr>
              <a:tr h="338278">
                <a:tc>
                  <a:txBody>
                    <a:bodyPr/>
                    <a:lstStyle/>
                    <a:p>
                      <a:pPr algn="l" fontAlgn="b"/>
                      <a:r>
                        <a:rPr lang="lt-LT" sz="1600" u="none" strike="noStrike" dirty="0">
                          <a:effectLst/>
                        </a:rPr>
                        <a:t>Farmacija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71%</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70%</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r>
                        <a:rPr lang="en-US" sz="1600" u="none" strike="noStrike" dirty="0">
                          <a:effectLst/>
                        </a:rPr>
                        <a:t>3</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6181763"/>
                  </a:ext>
                </a:extLst>
              </a:tr>
              <a:tr h="338278">
                <a:tc>
                  <a:txBody>
                    <a:bodyPr/>
                    <a:lstStyle/>
                    <a:p>
                      <a:pPr algn="l" fontAlgn="b"/>
                      <a:r>
                        <a:rPr lang="lt-LT" sz="1600" u="none" strike="noStrike">
                          <a:effectLst/>
                        </a:rPr>
                        <a:t>Sveikatos apsauga</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62%</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63%</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5</a:t>
                      </a:r>
                      <a:r>
                        <a:rPr lang="en-US" sz="1600" u="none" strike="noStrike" dirty="0">
                          <a:effectLst/>
                        </a:rPr>
                        <a:t>7</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97825046"/>
                  </a:ext>
                </a:extLst>
              </a:tr>
              <a:tr h="338278">
                <a:tc>
                  <a:txBody>
                    <a:bodyPr/>
                    <a:lstStyle/>
                    <a:p>
                      <a:pPr algn="l" fontAlgn="b"/>
                      <a:r>
                        <a:rPr lang="lt-LT" sz="1600" u="none" strike="noStrike" dirty="0">
                          <a:effectLst/>
                        </a:rPr>
                        <a:t>Alkoholio gėrimų rinka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49%</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34%</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3</a:t>
                      </a:r>
                      <a:r>
                        <a:rPr lang="en-US" sz="1600" u="none" strike="noStrike" dirty="0">
                          <a:effectLst/>
                        </a:rPr>
                        <a:t>4</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04775730"/>
                  </a:ext>
                </a:extLst>
              </a:tr>
              <a:tr h="338278">
                <a:tc>
                  <a:txBody>
                    <a:bodyPr/>
                    <a:lstStyle/>
                    <a:p>
                      <a:pPr algn="l" fontAlgn="b"/>
                      <a:r>
                        <a:rPr lang="lt-LT" sz="1600" u="none" strike="noStrike">
                          <a:effectLst/>
                        </a:rPr>
                        <a:t>Azartiniai lošimai</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35%</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27%</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3</a:t>
                      </a:r>
                      <a:r>
                        <a:rPr lang="en-US" sz="1600" u="none" strike="noStrike" dirty="0">
                          <a:effectLst/>
                        </a:rPr>
                        <a:t>2</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81689466"/>
                  </a:ext>
                </a:extLst>
              </a:tr>
              <a:tr h="338278">
                <a:tc>
                  <a:txBody>
                    <a:bodyPr/>
                    <a:lstStyle/>
                    <a:p>
                      <a:pPr algn="l" fontAlgn="b"/>
                      <a:r>
                        <a:rPr lang="lt-LT" sz="1600" u="none" strike="noStrike" dirty="0">
                          <a:effectLst/>
                        </a:rPr>
                        <a:t>Aplinkosauga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44%</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45%</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30</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2513253"/>
                  </a:ext>
                </a:extLst>
              </a:tr>
              <a:tr h="338278">
                <a:tc>
                  <a:txBody>
                    <a:bodyPr/>
                    <a:lstStyle/>
                    <a:p>
                      <a:pPr algn="l" fontAlgn="b"/>
                      <a:r>
                        <a:rPr lang="lt-LT" sz="1600" u="none" strike="noStrike">
                          <a:effectLst/>
                        </a:rPr>
                        <a:t>Tabako gaminių rinka</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37%</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29%</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19</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02383982"/>
                  </a:ext>
                </a:extLst>
              </a:tr>
              <a:tr h="338278">
                <a:tc>
                  <a:txBody>
                    <a:bodyPr/>
                    <a:lstStyle/>
                    <a:p>
                      <a:pPr algn="l" fontAlgn="b"/>
                      <a:r>
                        <a:rPr lang="lt-LT" sz="1600" u="none" strike="noStrike" dirty="0">
                          <a:effectLst/>
                        </a:rPr>
                        <a:t>Finansų technologijos (</a:t>
                      </a:r>
                      <a:r>
                        <a:rPr lang="lt-LT" sz="1600" u="none" strike="noStrike" dirty="0" err="1">
                          <a:effectLst/>
                        </a:rPr>
                        <a:t>fintech</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a:t>
                      </a:r>
                      <a:endParaRPr lang="lt-LT" sz="1600" b="0" i="0" u="none" strike="noStrike">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6</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42907494"/>
                  </a:ext>
                </a:extLst>
              </a:tr>
              <a:tr h="338278">
                <a:tc>
                  <a:txBody>
                    <a:bodyPr/>
                    <a:lstStyle/>
                    <a:p>
                      <a:pPr algn="l" fontAlgn="b"/>
                      <a:r>
                        <a:rPr lang="lt-LT" sz="1600" u="none" strike="noStrike" dirty="0">
                          <a:effectLst/>
                        </a:rPr>
                        <a:t>Telekomunikacijos</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12%</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12%</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3</a:t>
                      </a:r>
                      <a:r>
                        <a:rPr lang="lt-LT" sz="1600" u="none" strike="noStrike" dirty="0">
                          <a:effectLst/>
                        </a:rPr>
                        <a:t>%</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03877849"/>
                  </a:ext>
                </a:extLst>
              </a:tr>
              <a:tr h="338278">
                <a:tc>
                  <a:txBody>
                    <a:bodyPr/>
                    <a:lstStyle/>
                    <a:p>
                      <a:pPr algn="l" fontAlgn="b"/>
                      <a:r>
                        <a:rPr lang="lt-LT" sz="1600" u="none" strike="noStrike" dirty="0">
                          <a:effectLst/>
                        </a:rPr>
                        <a:t>Kita</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endParaRPr lang="lt-LT" sz="1600" b="0"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68516751"/>
                  </a:ext>
                </a:extLst>
              </a:tr>
            </a:tbl>
          </a:graphicData>
        </a:graphic>
      </p:graphicFrame>
      <p:sp>
        <p:nvSpPr>
          <p:cNvPr id="11" name="TextBox 10">
            <a:extLst>
              <a:ext uri="{FF2B5EF4-FFF2-40B4-BE49-F238E27FC236}">
                <a16:creationId xmlns:a16="http://schemas.microsoft.com/office/drawing/2014/main" id="{16618835-1DE7-C636-6E1E-683BC15AA07C}"/>
              </a:ext>
            </a:extLst>
          </p:cNvPr>
          <p:cNvSpPr txBox="1"/>
          <p:nvPr/>
        </p:nvSpPr>
        <p:spPr>
          <a:xfrm>
            <a:off x="2551469" y="317106"/>
            <a:ext cx="8229599" cy="369332"/>
          </a:xfrm>
          <a:prstGeom prst="rect">
            <a:avLst/>
          </a:prstGeom>
          <a:noFill/>
        </p:spPr>
        <p:txBody>
          <a:bodyPr wrap="square">
            <a:spAutoFit/>
          </a:bodyPr>
          <a:lstStyle/>
          <a:p>
            <a:r>
              <a:rPr lang="en-US" b="1" dirty="0"/>
              <a:t>Sri</a:t>
            </a:r>
            <a:r>
              <a:rPr lang="lt-LT" b="1" dirty="0" err="1"/>
              <a:t>čių</a:t>
            </a:r>
            <a:r>
              <a:rPr lang="lt-LT" b="1" dirty="0"/>
              <a:t>, kuriose dažniausiai siekiama daryti įtaką sprendimų priėmimui, dinamika</a:t>
            </a:r>
          </a:p>
        </p:txBody>
      </p:sp>
      <p:sp>
        <p:nvSpPr>
          <p:cNvPr id="2" name="TextBox 1">
            <a:extLst>
              <a:ext uri="{FF2B5EF4-FFF2-40B4-BE49-F238E27FC236}">
                <a16:creationId xmlns:a16="http://schemas.microsoft.com/office/drawing/2014/main" id="{8EBEBB45-DC20-25BD-FBAD-BFBA10521A4E}"/>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6C809625-75E2-2AC4-9874-E24CCFEA7457}"/>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A267E2BB-85B6-D8BE-AF73-AAD68737BAC8}"/>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4D71E0F6-4240-86FA-04F0-4076F2493BC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D22A5658-07FF-7122-0024-10A884B978E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BEFAF44-0219-1F34-65D1-848977BFC34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721666344"/>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090864" y="5545097"/>
            <a:ext cx="9740986" cy="523220"/>
          </a:xfrm>
          <a:prstGeom prst="rect">
            <a:avLst/>
          </a:prstGeom>
          <a:noFill/>
        </p:spPr>
        <p:txBody>
          <a:bodyPr wrap="square">
            <a:spAutoFit/>
          </a:bodyPr>
          <a:lstStyle/>
          <a:p>
            <a:pPr algn="just"/>
            <a:r>
              <a:rPr lang="lt-LT" sz="1400" i="1" dirty="0"/>
              <a:t>53. Jūsų nuomone, kurie iš šių asmenų ir organizacijų dažniausiai siekia daryti įtaką sprendimų priėmimui Lietuvoje? Skliausteliuose pateikti </a:t>
            </a:r>
            <a:r>
              <a:rPr lang="en-US" sz="1400" i="1" dirty="0"/>
              <a:t>2022 m. </a:t>
            </a:r>
            <a:r>
              <a:rPr lang="en-US" sz="1400" i="1" dirty="0" err="1"/>
              <a:t>duomenys</a:t>
            </a:r>
            <a:r>
              <a:rPr lang="lt-LT" sz="1400" i="1" dirty="0"/>
              <a:t>.</a:t>
            </a:r>
          </a:p>
        </p:txBody>
      </p:sp>
      <p:sp>
        <p:nvSpPr>
          <p:cNvPr id="4" name="TextBox 3">
            <a:extLst>
              <a:ext uri="{FF2B5EF4-FFF2-40B4-BE49-F238E27FC236}">
                <a16:creationId xmlns:a16="http://schemas.microsoft.com/office/drawing/2014/main" id="{8F9CA23B-4DD6-045A-6EA9-0F74A7C2450F}"/>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C6EBD25-8A90-9D92-89CE-C35373FC062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F12FA77-EDAC-C959-4D4E-22A398EA306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6C31CA2-6114-D426-D0BB-07B773A7A8C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B4EB6C0-7A0E-502C-DA17-2F2C9EC59A1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002BF47-6D90-4BA3-1D10-F34D8B7E2F4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00000000-0008-0000-0000-00002A000000}"/>
              </a:ext>
            </a:extLst>
          </p:cNvPr>
          <p:cNvGraphicFramePr>
            <a:graphicFrameLocks/>
          </p:cNvGraphicFramePr>
          <p:nvPr>
            <p:extLst>
              <p:ext uri="{D42A27DB-BD31-4B8C-83A1-F6EECF244321}">
                <p14:modId xmlns:p14="http://schemas.microsoft.com/office/powerpoint/2010/main" val="735596163"/>
              </p:ext>
            </p:extLst>
          </p:nvPr>
        </p:nvGraphicFramePr>
        <p:xfrm>
          <a:off x="453923" y="406413"/>
          <a:ext cx="11507199" cy="52809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7054335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106129" y="5283488"/>
            <a:ext cx="10397612" cy="523220"/>
          </a:xfrm>
          <a:prstGeom prst="rect">
            <a:avLst/>
          </a:prstGeom>
          <a:noFill/>
        </p:spPr>
        <p:txBody>
          <a:bodyPr wrap="square">
            <a:spAutoFit/>
          </a:bodyPr>
          <a:lstStyle/>
          <a:p>
            <a:pPr algn="just"/>
            <a:r>
              <a:rPr lang="lt-LT" sz="1400" i="1" dirty="0"/>
              <a:t>54. Kokiais būdais, Jūsų nuomone, Lietuvoje dažniausiai veikia interesų grupės ir asmenys (arba tie, kurie juos atstovauja), siekdami daryti įtaką sprendimų priėmimui?</a:t>
            </a:r>
          </a:p>
        </p:txBody>
      </p:sp>
      <p:sp>
        <p:nvSpPr>
          <p:cNvPr id="2" name="TextBox 1">
            <a:extLst>
              <a:ext uri="{FF2B5EF4-FFF2-40B4-BE49-F238E27FC236}">
                <a16:creationId xmlns:a16="http://schemas.microsoft.com/office/drawing/2014/main" id="{6BC01B10-9200-657D-8880-2B1AE06C106F}"/>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0C8E840A-7971-7D56-9C52-AB30D67FB9F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07218196-0545-6AF7-AEA5-CFA0DC27086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CB1403E2-E562-C23D-FACB-37AE8725875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0EC2DE3-BF57-B36A-6A9D-DD068C01B00A}"/>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334A37DB-DFC7-3653-A820-A4712941766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29000000}"/>
              </a:ext>
            </a:extLst>
          </p:cNvPr>
          <p:cNvGraphicFramePr>
            <a:graphicFrameLocks/>
          </p:cNvGraphicFramePr>
          <p:nvPr>
            <p:extLst>
              <p:ext uri="{D42A27DB-BD31-4B8C-83A1-F6EECF244321}">
                <p14:modId xmlns:p14="http://schemas.microsoft.com/office/powerpoint/2010/main" val="143689643"/>
              </p:ext>
            </p:extLst>
          </p:nvPr>
        </p:nvGraphicFramePr>
        <p:xfrm>
          <a:off x="1066230" y="492125"/>
          <a:ext cx="10059540" cy="479136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111015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303982" y="5287046"/>
            <a:ext cx="10397612" cy="523220"/>
          </a:xfrm>
          <a:prstGeom prst="rect">
            <a:avLst/>
          </a:prstGeom>
          <a:noFill/>
        </p:spPr>
        <p:txBody>
          <a:bodyPr wrap="square">
            <a:spAutoFit/>
          </a:bodyPr>
          <a:lstStyle/>
          <a:p>
            <a:pPr algn="just"/>
            <a:r>
              <a:rPr lang="lt-LT" sz="1400" i="1" dirty="0"/>
              <a:t>54. Kokiais būdais, Jūsų nuomone, Lietuvoje dažniausiai veikia interesų grupės ir asmenys (arba tie, kurie juos atstovauja), siekdami daryti įtaką sprendimų priėmimui?</a:t>
            </a:r>
          </a:p>
        </p:txBody>
      </p:sp>
      <p:graphicFrame>
        <p:nvGraphicFramePr>
          <p:cNvPr id="9" name="Lentelė 8">
            <a:extLst>
              <a:ext uri="{FF2B5EF4-FFF2-40B4-BE49-F238E27FC236}">
                <a16:creationId xmlns:a16="http://schemas.microsoft.com/office/drawing/2014/main" id="{F32F8540-8C33-90D3-3A52-583687CC46C4}"/>
              </a:ext>
            </a:extLst>
          </p:cNvPr>
          <p:cNvGraphicFramePr>
            <a:graphicFrameLocks noGrp="1"/>
          </p:cNvGraphicFramePr>
          <p:nvPr>
            <p:extLst>
              <p:ext uri="{D42A27DB-BD31-4B8C-83A1-F6EECF244321}">
                <p14:modId xmlns:p14="http://schemas.microsoft.com/office/powerpoint/2010/main" val="2231379553"/>
              </p:ext>
            </p:extLst>
          </p:nvPr>
        </p:nvGraphicFramePr>
        <p:xfrm>
          <a:off x="1442472" y="1231966"/>
          <a:ext cx="9851923" cy="3743816"/>
        </p:xfrm>
        <a:graphic>
          <a:graphicData uri="http://schemas.openxmlformats.org/drawingml/2006/table">
            <a:tbl>
              <a:tblPr>
                <a:tableStyleId>{5C22544A-7EE6-4342-B048-85BDC9FD1C3A}</a:tableStyleId>
              </a:tblPr>
              <a:tblGrid>
                <a:gridCol w="7793632">
                  <a:extLst>
                    <a:ext uri="{9D8B030D-6E8A-4147-A177-3AD203B41FA5}">
                      <a16:colId xmlns:a16="http://schemas.microsoft.com/office/drawing/2014/main" val="1665363226"/>
                    </a:ext>
                  </a:extLst>
                </a:gridCol>
                <a:gridCol w="686097">
                  <a:extLst>
                    <a:ext uri="{9D8B030D-6E8A-4147-A177-3AD203B41FA5}">
                      <a16:colId xmlns:a16="http://schemas.microsoft.com/office/drawing/2014/main" val="749251500"/>
                    </a:ext>
                  </a:extLst>
                </a:gridCol>
                <a:gridCol w="686097">
                  <a:extLst>
                    <a:ext uri="{9D8B030D-6E8A-4147-A177-3AD203B41FA5}">
                      <a16:colId xmlns:a16="http://schemas.microsoft.com/office/drawing/2014/main" val="2387477854"/>
                    </a:ext>
                  </a:extLst>
                </a:gridCol>
                <a:gridCol w="686097">
                  <a:extLst>
                    <a:ext uri="{9D8B030D-6E8A-4147-A177-3AD203B41FA5}">
                      <a16:colId xmlns:a16="http://schemas.microsoft.com/office/drawing/2014/main" val="234678774"/>
                    </a:ext>
                  </a:extLst>
                </a:gridCol>
              </a:tblGrid>
              <a:tr h="377218">
                <a:tc>
                  <a:txBody>
                    <a:bodyPr/>
                    <a:lstStyle/>
                    <a:p>
                      <a:pPr algn="ctr" fontAlgn="b"/>
                      <a:r>
                        <a:rPr lang="lt-LT" sz="1600" b="1" u="none" strike="noStrike" dirty="0">
                          <a:effectLst/>
                        </a:rPr>
                        <a:t>Būdai</a:t>
                      </a:r>
                      <a:endParaRPr lang="lt-LT" sz="1600" b="1"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2021</a:t>
                      </a:r>
                      <a:endParaRPr lang="lt-LT" sz="1600" b="1"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2022</a:t>
                      </a:r>
                      <a:endParaRPr lang="lt-LT" sz="1600" b="1"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1" u="none" strike="noStrike" dirty="0">
                          <a:effectLst/>
                        </a:rPr>
                        <a:t>2023</a:t>
                      </a:r>
                      <a:endParaRPr lang="lt-LT" sz="1600" b="1"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85096704"/>
                  </a:ext>
                </a:extLst>
              </a:tr>
              <a:tr h="377218">
                <a:tc>
                  <a:txBody>
                    <a:bodyPr/>
                    <a:lstStyle/>
                    <a:p>
                      <a:pPr algn="l" fontAlgn="b"/>
                      <a:r>
                        <a:rPr lang="lt-LT" sz="1600" u="none" strike="noStrike" dirty="0">
                          <a:effectLst/>
                        </a:rPr>
                        <a:t>Pasinaudodami pažintimis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64%</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66%</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r>
                        <a:rPr lang="en-US" sz="1600" u="none" strike="noStrike" dirty="0">
                          <a:effectLst/>
                        </a:rPr>
                        <a:t>6</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9611766"/>
                  </a:ext>
                </a:extLst>
              </a:tr>
              <a:tr h="377218">
                <a:tc>
                  <a:txBody>
                    <a:bodyPr/>
                    <a:lstStyle/>
                    <a:p>
                      <a:pPr algn="l" fontAlgn="b"/>
                      <a:r>
                        <a:rPr lang="lt-LT" sz="1600" u="none" strike="noStrike" dirty="0">
                          <a:effectLst/>
                        </a:rPr>
                        <a:t>Dalyvaudami neoficialiuose susitikimuose, neoficialiai pateikdami pasiūlymus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64%</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65%</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6</a:t>
                      </a:r>
                      <a:r>
                        <a:rPr lang="en-US" sz="1600" u="none" strike="noStrike" dirty="0">
                          <a:effectLst/>
                        </a:rPr>
                        <a:t>5</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48430111"/>
                  </a:ext>
                </a:extLst>
              </a:tr>
              <a:tr h="740254">
                <a:tc>
                  <a:txBody>
                    <a:bodyPr/>
                    <a:lstStyle/>
                    <a:p>
                      <a:pPr algn="l" fontAlgn="b"/>
                      <a:r>
                        <a:rPr lang="lt-LT" sz="1600" u="none" strike="noStrike" dirty="0">
                          <a:effectLst/>
                        </a:rPr>
                        <a:t>Paremdami arba kitaip finansiškai prisidėdami prie politinių partijų ir politikų rinkimų kampanijų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57%</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57%</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5</a:t>
                      </a:r>
                      <a:r>
                        <a:rPr lang="en-US" sz="1600" u="none" strike="noStrike" dirty="0">
                          <a:effectLst/>
                        </a:rPr>
                        <a:t>6</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76195435"/>
                  </a:ext>
                </a:extLst>
              </a:tr>
              <a:tr h="377218">
                <a:tc>
                  <a:txBody>
                    <a:bodyPr/>
                    <a:lstStyle/>
                    <a:p>
                      <a:pPr algn="l" fontAlgn="b"/>
                      <a:r>
                        <a:rPr lang="lt-LT" sz="1600" u="none" strike="noStrike" dirty="0">
                          <a:effectLst/>
                        </a:rPr>
                        <a:t>Pažadėdami finansinį atlygį už palankų sprendimą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47%</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47%</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4</a:t>
                      </a:r>
                      <a:r>
                        <a:rPr lang="en-US" sz="1600" u="none" strike="noStrike" dirty="0">
                          <a:effectLst/>
                        </a:rPr>
                        <a:t>8</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27198596"/>
                  </a:ext>
                </a:extLst>
              </a:tr>
              <a:tr h="740254">
                <a:tc>
                  <a:txBody>
                    <a:bodyPr/>
                    <a:lstStyle/>
                    <a:p>
                      <a:pPr algn="l" fontAlgn="b"/>
                      <a:r>
                        <a:rPr lang="lt-LT" sz="1600" u="none" strike="noStrike" dirty="0">
                          <a:effectLst/>
                        </a:rPr>
                        <a:t>Dalyvaudami oficialiose darbo grupėse, susitikimuose, teikdami pastabas rengiamiems oficialiems dokumentams, projektams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35%</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33%</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33</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45509755"/>
                  </a:ext>
                </a:extLst>
              </a:tr>
              <a:tr h="377218">
                <a:tc>
                  <a:txBody>
                    <a:bodyPr/>
                    <a:lstStyle/>
                    <a:p>
                      <a:pPr algn="l" fontAlgn="b"/>
                      <a:r>
                        <a:rPr lang="lt-LT" sz="1600" u="none" strike="noStrike" dirty="0">
                          <a:effectLst/>
                        </a:rPr>
                        <a:t>Pažadėdami ne finansinį atlygį už palankų sprendimą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28%</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26%</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dirty="0">
                          <a:effectLst/>
                        </a:rPr>
                        <a:t>2</a:t>
                      </a:r>
                      <a:r>
                        <a:rPr lang="en-US" sz="1600" u="none" strike="noStrike" dirty="0">
                          <a:effectLst/>
                        </a:rPr>
                        <a:t>7</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15114200"/>
                  </a:ext>
                </a:extLst>
              </a:tr>
              <a:tr h="377218">
                <a:tc>
                  <a:txBody>
                    <a:bodyPr/>
                    <a:lstStyle/>
                    <a:p>
                      <a:pPr algn="l" fontAlgn="b"/>
                      <a:r>
                        <a:rPr lang="lt-LT" sz="1600" u="none" strike="noStrike" dirty="0">
                          <a:effectLst/>
                        </a:rPr>
                        <a:t>Kita </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u="none" strike="noStrike">
                          <a:effectLst/>
                        </a:rPr>
                        <a:t>-</a:t>
                      </a:r>
                      <a:endParaRPr lang="lt-LT" sz="1600" b="0" i="0" u="none" strike="noStrike">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u="none" strike="noStrike" dirty="0">
                          <a:effectLst/>
                        </a:rPr>
                        <a:t>5</a:t>
                      </a:r>
                      <a:r>
                        <a:rPr lang="lt-LT" sz="1600" u="none" strike="noStrike" dirty="0">
                          <a:effectLst/>
                        </a:rPr>
                        <a:t>%</a:t>
                      </a:r>
                      <a:endParaRPr lang="lt-LT" sz="1600" b="0" i="0" u="none" strike="noStrike" dirty="0">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66317618"/>
                  </a:ext>
                </a:extLst>
              </a:tr>
            </a:tbl>
          </a:graphicData>
        </a:graphic>
      </p:graphicFrame>
      <p:sp>
        <p:nvSpPr>
          <p:cNvPr id="2" name="TextBox 1">
            <a:extLst>
              <a:ext uri="{FF2B5EF4-FFF2-40B4-BE49-F238E27FC236}">
                <a16:creationId xmlns:a16="http://schemas.microsoft.com/office/drawing/2014/main" id="{DFE45845-98A8-F0E6-349C-566FE5C4E484}"/>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32A412BD-133E-BFE2-AB7E-941ABDCDD30F}"/>
              </a:ext>
            </a:extLst>
          </p:cNvPr>
          <p:cNvSpPr txBox="1"/>
          <p:nvPr/>
        </p:nvSpPr>
        <p:spPr>
          <a:xfrm>
            <a:off x="3623609" y="426445"/>
            <a:ext cx="6036165" cy="646331"/>
          </a:xfrm>
          <a:prstGeom prst="rect">
            <a:avLst/>
          </a:prstGeom>
          <a:noFill/>
        </p:spPr>
        <p:txBody>
          <a:bodyPr wrap="square" rtlCol="0">
            <a:spAutoFit/>
          </a:bodyPr>
          <a:lstStyle/>
          <a:p>
            <a:r>
              <a:rPr lang="en-US" b="1" dirty="0"/>
              <a:t>B</a:t>
            </a:r>
            <a:r>
              <a:rPr lang="lt-LT" b="1" dirty="0"/>
              <a:t>ūdų, kuriais veikia interesų grupės ir asmenys, dinamika</a:t>
            </a:r>
          </a:p>
          <a:p>
            <a:endParaRPr lang="lt-LT" dirty="0"/>
          </a:p>
        </p:txBody>
      </p:sp>
      <p:grpSp>
        <p:nvGrpSpPr>
          <p:cNvPr id="4" name="Grupė 3">
            <a:extLst>
              <a:ext uri="{FF2B5EF4-FFF2-40B4-BE49-F238E27FC236}">
                <a16:creationId xmlns:a16="http://schemas.microsoft.com/office/drawing/2014/main" id="{1E7C92E8-58D0-21EF-CB97-0FA7F74362A3}"/>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9B377AB2-F073-58F2-00CA-864132517C28}"/>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59BC7934-CF1E-004F-0B7E-FB1954AD6E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330AC632-43A9-03A6-F6B8-444BF3E491C0}"/>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B7D580AD-6F8C-E6A7-4D23-EFF5E3B7C9C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1840446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3726ED-044C-03ED-9E55-1C27968ACE6D}"/>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5B88CA99-7650-53B1-B033-99CEBF286DB9}"/>
              </a:ext>
            </a:extLst>
          </p:cNvPr>
          <p:cNvGrpSpPr>
            <a:grpSpLocks noChangeAspect="1"/>
          </p:cNvGrpSpPr>
          <p:nvPr/>
        </p:nvGrpSpPr>
        <p:grpSpPr>
          <a:xfrm>
            <a:off x="0" y="-167640"/>
            <a:ext cx="12192000" cy="7214957"/>
            <a:chOff x="0" y="0"/>
            <a:chExt cx="24384000" cy="13715999"/>
          </a:xfrm>
        </p:grpSpPr>
        <p:sp>
          <p:nvSpPr>
            <p:cNvPr id="3" name="Freeform 3">
              <a:extLst>
                <a:ext uri="{FF2B5EF4-FFF2-40B4-BE49-F238E27FC236}">
                  <a16:creationId xmlns:a16="http://schemas.microsoft.com/office/drawing/2014/main" id="{E5988BF3-E349-F015-4771-2129F2F3F2B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6FB7B31A-00F5-5A6B-55C2-2860F6D5FE3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68A99C88-56E4-37F0-F184-87C7343A9A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8A88ADA-41BE-F6AC-36D7-D8098EFE28B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F7ED4A12-1E90-1A9F-F9B1-403EC5BB49B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6DC5ED88-E411-5C43-F4CC-A94A816E03A6}"/>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CE4EA1F2-A477-2250-58F3-EE28BE42AADA}"/>
              </a:ext>
            </a:extLst>
          </p:cNvPr>
          <p:cNvSpPr txBox="1"/>
          <p:nvPr/>
        </p:nvSpPr>
        <p:spPr>
          <a:xfrm>
            <a:off x="400736" y="2887805"/>
            <a:ext cx="3593188" cy="1169551"/>
          </a:xfrm>
          <a:prstGeom prst="rect">
            <a:avLst/>
          </a:prstGeom>
          <a:noFill/>
        </p:spPr>
        <p:txBody>
          <a:bodyPr wrap="square" rtlCol="0">
            <a:spAutoFit/>
          </a:bodyPr>
          <a:lstStyle/>
          <a:p>
            <a:pPr algn="just"/>
            <a:r>
              <a:rPr lang="lt-LT" sz="1400" dirty="0"/>
              <a:t>Lentelėse pastebima, kad reikšmingų skirtumų tarp 2022 m. ir 2023 m. nėra.</a:t>
            </a:r>
          </a:p>
          <a:p>
            <a:pPr algn="just"/>
            <a:r>
              <a:rPr lang="lt-LT" sz="1400" dirty="0"/>
              <a:t>Situacijos, kuriose paminėtas finansinis atlygis, yra labiau laikomos korupcija, negu situacijos, kuriose paminėtos pažintys ar ryšiai.</a:t>
            </a:r>
          </a:p>
        </p:txBody>
      </p:sp>
      <p:graphicFrame>
        <p:nvGraphicFramePr>
          <p:cNvPr id="12" name="Table 11">
            <a:extLst>
              <a:ext uri="{FF2B5EF4-FFF2-40B4-BE49-F238E27FC236}">
                <a16:creationId xmlns:a16="http://schemas.microsoft.com/office/drawing/2014/main" id="{1F5C3B56-0578-CAD8-1627-3EC9C2161C7A}"/>
              </a:ext>
            </a:extLst>
          </p:cNvPr>
          <p:cNvGraphicFramePr>
            <a:graphicFrameLocks noGrp="1"/>
          </p:cNvGraphicFramePr>
          <p:nvPr>
            <p:extLst>
              <p:ext uri="{D42A27DB-BD31-4B8C-83A1-F6EECF244321}">
                <p14:modId xmlns:p14="http://schemas.microsoft.com/office/powerpoint/2010/main" val="3392165510"/>
              </p:ext>
            </p:extLst>
          </p:nvPr>
        </p:nvGraphicFramePr>
        <p:xfrm>
          <a:off x="4360091" y="1081344"/>
          <a:ext cx="7169922" cy="5147910"/>
        </p:xfrm>
        <a:graphic>
          <a:graphicData uri="http://schemas.openxmlformats.org/drawingml/2006/table">
            <a:tbl>
              <a:tblPr>
                <a:tableStyleId>{5C22544A-7EE6-4342-B048-85BDC9FD1C3A}</a:tableStyleId>
              </a:tblPr>
              <a:tblGrid>
                <a:gridCol w="4905736">
                  <a:extLst>
                    <a:ext uri="{9D8B030D-6E8A-4147-A177-3AD203B41FA5}">
                      <a16:colId xmlns:a16="http://schemas.microsoft.com/office/drawing/2014/main" val="3307198408"/>
                    </a:ext>
                  </a:extLst>
                </a:gridCol>
                <a:gridCol w="1132093">
                  <a:extLst>
                    <a:ext uri="{9D8B030D-6E8A-4147-A177-3AD203B41FA5}">
                      <a16:colId xmlns:a16="http://schemas.microsoft.com/office/drawing/2014/main" val="766211206"/>
                    </a:ext>
                  </a:extLst>
                </a:gridCol>
                <a:gridCol w="1132093">
                  <a:extLst>
                    <a:ext uri="{9D8B030D-6E8A-4147-A177-3AD203B41FA5}">
                      <a16:colId xmlns:a16="http://schemas.microsoft.com/office/drawing/2014/main" val="3186321462"/>
                    </a:ext>
                  </a:extLst>
                </a:gridCol>
              </a:tblGrid>
              <a:tr h="277995">
                <a:tc>
                  <a:txBody>
                    <a:bodyPr/>
                    <a:lstStyle/>
                    <a:p>
                      <a:pPr algn="ctr" rtl="0" fontAlgn="b"/>
                      <a:r>
                        <a:rPr lang="lt-LT" sz="1600" b="1" i="0" u="none" strike="noStrike">
                          <a:solidFill>
                            <a:srgbClr val="000000"/>
                          </a:solidFill>
                          <a:effectLst/>
                          <a:latin typeface="Calibri" panose="020F0502020204030204" pitchFamily="34" charset="0"/>
                        </a:rPr>
                        <a:t>Situacija</a:t>
                      </a:r>
                    </a:p>
                  </a:txBody>
                  <a:tcPr marL="9525" marR="9525" marT="9525" marB="0" anchor="b">
                    <a:gradFill flip="none" rotWithShape="1">
                      <a:gsLst>
                        <a:gs pos="0">
                          <a:srgbClr val="FCFBFA"/>
                        </a:gs>
                        <a:gs pos="60000">
                          <a:srgbClr val="7FBC98"/>
                        </a:gs>
                      </a:gsLst>
                      <a:lin ang="5400000" scaled="1"/>
                      <a:tileRect/>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b">
                    <a:gradFill flip="none" rotWithShape="1">
                      <a:gsLst>
                        <a:gs pos="0">
                          <a:srgbClr val="FCFBFA"/>
                        </a:gs>
                        <a:gs pos="60000">
                          <a:srgbClr val="7FBC98"/>
                        </a:gs>
                      </a:gsLst>
                      <a:lin ang="5400000" scaled="1"/>
                      <a:tileRect/>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b">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687467759"/>
                  </a:ext>
                </a:extLst>
              </a:tr>
              <a:tr h="573383">
                <a:tc>
                  <a:txBody>
                    <a:bodyPr/>
                    <a:lstStyle/>
                    <a:p>
                      <a:pPr algn="l" rtl="0" fontAlgn="ctr"/>
                      <a:r>
                        <a:rPr lang="lt-LT" sz="1600" b="0" i="0" u="none" strike="noStrike" dirty="0">
                          <a:solidFill>
                            <a:srgbClr val="000000"/>
                          </a:solidFill>
                          <a:effectLst/>
                          <a:latin typeface="Calibri" panose="020F0502020204030204" pitchFamily="34" charset="0"/>
                        </a:rPr>
                        <a:t>Asmuo tik dėl turimų pažinčių įsidarbina į valstybės instituciją</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77%</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78%</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73330678"/>
                  </a:ext>
                </a:extLst>
              </a:tr>
              <a:tr h="573383">
                <a:tc>
                  <a:txBody>
                    <a:bodyPr/>
                    <a:lstStyle/>
                    <a:p>
                      <a:pPr algn="l" rtl="0" fontAlgn="ctr"/>
                      <a:r>
                        <a:rPr lang="lt-LT" sz="1600" b="0" i="0" u="none" strike="noStrike">
                          <a:solidFill>
                            <a:srgbClr val="000000"/>
                          </a:solidFill>
                          <a:effectLst/>
                          <a:latin typeface="Calibri" panose="020F0502020204030204" pitchFamily="34" charset="0"/>
                        </a:rPr>
                        <a:t>Asmuo, norėdamas, kad jam reikalinga paslauga būtų suteikta geriau ar greičiau, siūlo valstybės tarnyboje dirbančiam asmeniui pasinaudoti jo įmonės teikiamomis paslaugomis nemokamai arba su didele nuolaida</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76%</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76%</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195982594"/>
                  </a:ext>
                </a:extLst>
              </a:tr>
              <a:tr h="573383">
                <a:tc>
                  <a:txBody>
                    <a:bodyPr/>
                    <a:lstStyle/>
                    <a:p>
                      <a:pPr algn="l" rtl="0" fontAlgn="ctr"/>
                      <a:r>
                        <a:rPr lang="lt-LT" sz="1600" b="0" i="0" u="none" strike="noStrike">
                          <a:solidFill>
                            <a:srgbClr val="000000"/>
                          </a:solidFill>
                          <a:effectLst/>
                          <a:latin typeface="Calibri" panose="020F0502020204030204" pitchFamily="34" charset="0"/>
                        </a:rPr>
                        <a:t>Asmuo valstybės tarnyboje dirbančiam asmeniui atsidėkoja pinigais PO paslaugos atlikimo</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72%</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041746116"/>
                  </a:ext>
                </a:extLst>
              </a:tr>
              <a:tr h="573383">
                <a:tc>
                  <a:txBody>
                    <a:bodyPr/>
                    <a:lstStyle/>
                    <a:p>
                      <a:pPr algn="l" rtl="0" fontAlgn="ctr"/>
                      <a:r>
                        <a:rPr lang="lt-LT" sz="1600" b="0" i="0" u="none" strike="noStrike">
                          <a:solidFill>
                            <a:srgbClr val="000000"/>
                          </a:solidFill>
                          <a:effectLst/>
                          <a:latin typeface="Calibri" panose="020F0502020204030204" pitchFamily="34" charset="0"/>
                        </a:rPr>
                        <a:t>Asmuo pasinaudoja pažintimis, kad jam reikalinga paslauga būtų atlikta geriau ar greičiau</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72%</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69%</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4113155410"/>
                  </a:ext>
                </a:extLst>
              </a:tr>
              <a:tr h="850453">
                <a:tc>
                  <a:txBody>
                    <a:bodyPr/>
                    <a:lstStyle/>
                    <a:p>
                      <a:pPr algn="l" rtl="0" fontAlgn="ctr"/>
                      <a:r>
                        <a:rPr lang="lt-LT" sz="1600" b="0" i="0" u="none" strike="noStrike">
                          <a:solidFill>
                            <a:srgbClr val="000000"/>
                          </a:solidFill>
                          <a:effectLst/>
                          <a:latin typeface="Calibri" panose="020F0502020204030204" pitchFamily="34" charset="0"/>
                        </a:rPr>
                        <a:t>Asmuo gydytojui atsidėkoja pinigais PO sėkmingai atliktos operacijos ar procedūros</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55%</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61%</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75527708"/>
                  </a:ext>
                </a:extLst>
              </a:tr>
              <a:tr h="573383">
                <a:tc>
                  <a:txBody>
                    <a:bodyPr/>
                    <a:lstStyle/>
                    <a:p>
                      <a:pPr algn="l" rtl="0" fontAlgn="ctr"/>
                      <a:r>
                        <a:rPr lang="lt-LT" sz="1600" b="0" i="0" u="none" strike="noStrike">
                          <a:solidFill>
                            <a:srgbClr val="000000"/>
                          </a:solidFill>
                          <a:effectLst/>
                          <a:latin typeface="Calibri" panose="020F0502020204030204" pitchFamily="34" charset="0"/>
                        </a:rPr>
                        <a:t>Asmuo tik dėl turimų pažinčių įsidarbina į privačią įmonę</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54%</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715853099"/>
                  </a:ext>
                </a:extLst>
              </a:tr>
              <a:tr h="573383">
                <a:tc>
                  <a:txBody>
                    <a:bodyPr/>
                    <a:lstStyle/>
                    <a:p>
                      <a:pPr algn="l" rtl="0" fontAlgn="ctr"/>
                      <a:r>
                        <a:rPr lang="lt-LT" sz="1600" b="0" i="0" u="none" strike="noStrike">
                          <a:solidFill>
                            <a:srgbClr val="000000"/>
                          </a:solidFill>
                          <a:effectLst/>
                          <a:latin typeface="Calibri" panose="020F0502020204030204" pitchFamily="34" charset="0"/>
                        </a:rPr>
                        <a:t>Asmuo PO sėkmingai atliktos operacijos ar procedūros gydytojui atsidėkoja dovana (gėlėmis, saldainiais, alkoholiniais gėrimais ir pan.)</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flip="none" rotWithShape="1">
                      <a:gsLst>
                        <a:gs pos="0">
                          <a:srgbClr val="FCFBFA"/>
                        </a:gs>
                        <a:gs pos="60000">
                          <a:srgbClr val="7FBC98"/>
                        </a:gs>
                      </a:gsLst>
                      <a:lin ang="5400000" scaled="1"/>
                      <a:tileRect/>
                    </a:gradFill>
                  </a:tcPr>
                </a:tc>
                <a:tc>
                  <a:txBody>
                    <a:bodyPr/>
                    <a:lstStyle/>
                    <a:p>
                      <a:pPr algn="ctr" rtl="0" fontAlgn="ctr"/>
                      <a:r>
                        <a:rPr lang="lt-LT" sz="1600" b="0" i="0" u="none" strike="noStrike" dirty="0">
                          <a:solidFill>
                            <a:srgbClr val="000000"/>
                          </a:solidFill>
                          <a:effectLst/>
                          <a:latin typeface="Calibri" panose="020F0502020204030204" pitchFamily="34" charset="0"/>
                        </a:rPr>
                        <a:t>25%</a:t>
                      </a: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1167177890"/>
                  </a:ext>
                </a:extLst>
              </a:tr>
            </a:tbl>
          </a:graphicData>
        </a:graphic>
      </p:graphicFrame>
      <p:sp>
        <p:nvSpPr>
          <p:cNvPr id="13" name="TextBox 12">
            <a:extLst>
              <a:ext uri="{FF2B5EF4-FFF2-40B4-BE49-F238E27FC236}">
                <a16:creationId xmlns:a16="http://schemas.microsoft.com/office/drawing/2014/main" id="{9060F4FF-8645-AB8F-0340-58CB9DC66609}"/>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2EED5252-2F16-A77D-17F7-95FE08D2076D}"/>
              </a:ext>
            </a:extLst>
          </p:cNvPr>
          <p:cNvSpPr txBox="1"/>
          <p:nvPr/>
        </p:nvSpPr>
        <p:spPr>
          <a:xfrm>
            <a:off x="4046033" y="414050"/>
            <a:ext cx="4861993" cy="369332"/>
          </a:xfrm>
          <a:prstGeom prst="rect">
            <a:avLst/>
          </a:prstGeom>
          <a:noFill/>
        </p:spPr>
        <p:txBody>
          <a:bodyPr wrap="square" rtlCol="0">
            <a:spAutoFit/>
          </a:bodyPr>
          <a:lstStyle/>
          <a:p>
            <a:r>
              <a:rPr lang="lt-LT" b="1" dirty="0"/>
              <a:t>Korupcinogeninių situacijų palyginimas</a:t>
            </a:r>
            <a:r>
              <a:rPr lang="en-US" b="1" dirty="0"/>
              <a:t> (</a:t>
            </a:r>
            <a:r>
              <a:rPr lang="lt-LT" b="1" dirty="0"/>
              <a:t>tęsinys)</a:t>
            </a:r>
          </a:p>
        </p:txBody>
      </p:sp>
    </p:spTree>
    <p:extLst>
      <p:ext uri="{BB962C8B-B14F-4D97-AF65-F5344CB8AC3E}">
        <p14:creationId xmlns:p14="http://schemas.microsoft.com/office/powerpoint/2010/main" val="177686596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122172" y="5681243"/>
            <a:ext cx="10397612" cy="523220"/>
          </a:xfrm>
          <a:prstGeom prst="rect">
            <a:avLst/>
          </a:prstGeom>
          <a:noFill/>
        </p:spPr>
        <p:txBody>
          <a:bodyPr wrap="square">
            <a:spAutoFit/>
          </a:bodyPr>
          <a:lstStyle/>
          <a:p>
            <a:pPr algn="just"/>
            <a:r>
              <a:rPr lang="lt-LT" sz="1400" i="1" dirty="0"/>
              <a:t>55. Ar Jums asmeniškai žinomi atvejai, kuomet politikai ar valstybės tarnautojai priimdami sprendimus siektų naudos išskirtinai konkrečioms interesų grupėms, užuot paisę viešojo intereso?</a:t>
            </a:r>
          </a:p>
        </p:txBody>
      </p:sp>
      <p:graphicFrame>
        <p:nvGraphicFramePr>
          <p:cNvPr id="8" name="Lentelė 7">
            <a:extLst>
              <a:ext uri="{FF2B5EF4-FFF2-40B4-BE49-F238E27FC236}">
                <a16:creationId xmlns:a16="http://schemas.microsoft.com/office/drawing/2014/main" id="{47D9832A-BD92-1ECB-239C-D246FB04F737}"/>
              </a:ext>
            </a:extLst>
          </p:cNvPr>
          <p:cNvGraphicFramePr>
            <a:graphicFrameLocks noGrp="1"/>
          </p:cNvGraphicFramePr>
          <p:nvPr>
            <p:extLst>
              <p:ext uri="{D42A27DB-BD31-4B8C-83A1-F6EECF244321}">
                <p14:modId xmlns:p14="http://schemas.microsoft.com/office/powerpoint/2010/main" val="3757356256"/>
              </p:ext>
            </p:extLst>
          </p:nvPr>
        </p:nvGraphicFramePr>
        <p:xfrm>
          <a:off x="6975491" y="1735148"/>
          <a:ext cx="4747643" cy="3387704"/>
        </p:xfrm>
        <a:graphic>
          <a:graphicData uri="http://schemas.openxmlformats.org/drawingml/2006/table">
            <a:tbl>
              <a:tblPr>
                <a:tableStyleId>{5C22544A-7EE6-4342-B048-85BDC9FD1C3A}</a:tableStyleId>
              </a:tblPr>
              <a:tblGrid>
                <a:gridCol w="1198003">
                  <a:extLst>
                    <a:ext uri="{9D8B030D-6E8A-4147-A177-3AD203B41FA5}">
                      <a16:colId xmlns:a16="http://schemas.microsoft.com/office/drawing/2014/main" val="2716496300"/>
                    </a:ext>
                  </a:extLst>
                </a:gridCol>
                <a:gridCol w="709928">
                  <a:extLst>
                    <a:ext uri="{9D8B030D-6E8A-4147-A177-3AD203B41FA5}">
                      <a16:colId xmlns:a16="http://schemas.microsoft.com/office/drawing/2014/main" val="2016624452"/>
                    </a:ext>
                  </a:extLst>
                </a:gridCol>
                <a:gridCol w="709928">
                  <a:extLst>
                    <a:ext uri="{9D8B030D-6E8A-4147-A177-3AD203B41FA5}">
                      <a16:colId xmlns:a16="http://schemas.microsoft.com/office/drawing/2014/main" val="228221693"/>
                    </a:ext>
                  </a:extLst>
                </a:gridCol>
                <a:gridCol w="709928">
                  <a:extLst>
                    <a:ext uri="{9D8B030D-6E8A-4147-A177-3AD203B41FA5}">
                      <a16:colId xmlns:a16="http://schemas.microsoft.com/office/drawing/2014/main" val="3417792854"/>
                    </a:ext>
                  </a:extLst>
                </a:gridCol>
                <a:gridCol w="709928">
                  <a:extLst>
                    <a:ext uri="{9D8B030D-6E8A-4147-A177-3AD203B41FA5}">
                      <a16:colId xmlns:a16="http://schemas.microsoft.com/office/drawing/2014/main" val="3316764334"/>
                    </a:ext>
                  </a:extLst>
                </a:gridCol>
                <a:gridCol w="709928">
                  <a:extLst>
                    <a:ext uri="{9D8B030D-6E8A-4147-A177-3AD203B41FA5}">
                      <a16:colId xmlns:a16="http://schemas.microsoft.com/office/drawing/2014/main" val="481267014"/>
                    </a:ext>
                  </a:extLst>
                </a:gridCol>
              </a:tblGrid>
              <a:tr h="846926">
                <a:tc>
                  <a:txBody>
                    <a:bodyPr/>
                    <a:lstStyle/>
                    <a:p>
                      <a:pPr algn="l" fontAlgn="t"/>
                      <a:r>
                        <a:rPr lang="lt-LT" sz="1600" u="none" strike="noStrike" dirty="0">
                          <a:effectLst/>
                        </a:rPr>
                        <a:t> </a:t>
                      </a:r>
                      <a:endParaRPr lang="lt-LT" sz="1600" b="0" i="0" u="none" strike="noStrike" dirty="0">
                        <a:effectLst/>
                        <a:latin typeface="Arial" panose="020B0604020202020204" pitchFamily="34" charset="0"/>
                      </a:endParaRP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2018</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2020</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2023</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91623489"/>
                  </a:ext>
                </a:extLst>
              </a:tr>
              <a:tr h="846926">
                <a:tc>
                  <a:txBody>
                    <a:bodyPr/>
                    <a:lstStyle/>
                    <a:p>
                      <a:pPr algn="l" rtl="0" fontAlgn="ctr"/>
                      <a:r>
                        <a:rPr lang="lt-LT" sz="1600" u="none" strike="noStrike">
                          <a:effectLst/>
                        </a:rPr>
                        <a:t>Taip, teko girdėti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70%</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60%</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60%</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55%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r>
                        <a:rPr lang="en-US" sz="1600" u="none" strike="noStrike" dirty="0">
                          <a:effectLst/>
                        </a:rPr>
                        <a:t>1</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14871709"/>
                  </a:ext>
                </a:extLst>
              </a:tr>
              <a:tr h="846926">
                <a:tc>
                  <a:txBody>
                    <a:bodyPr/>
                    <a:lstStyle/>
                    <a:p>
                      <a:pPr algn="l" rtl="0" fontAlgn="ctr"/>
                      <a:r>
                        <a:rPr lang="lt-LT" sz="1600" u="none" strike="noStrike">
                          <a:effectLst/>
                        </a:rPr>
                        <a:t>Ne, neteko girdėti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17%</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26%</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20%</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5</a:t>
                      </a:r>
                      <a:r>
                        <a:rPr lang="en-US" sz="1600" u="none" strike="noStrike" dirty="0">
                          <a:effectLst/>
                        </a:rPr>
                        <a:t>8</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19840006"/>
                  </a:ext>
                </a:extLst>
              </a:tr>
              <a:tr h="846926">
                <a:tc>
                  <a:txBody>
                    <a:bodyPr/>
                    <a:lstStyle/>
                    <a:p>
                      <a:pPr algn="l" rtl="0" fontAlgn="ctr"/>
                      <a:r>
                        <a:rPr lang="lt-LT" sz="1600" u="none" strike="noStrike" dirty="0">
                          <a:effectLst/>
                        </a:rPr>
                        <a:t>Nežino/ neatsakė</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13%</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14%</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23%</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r>
                        <a:rPr lang="en-US" sz="1600" u="none" strike="noStrike" dirty="0">
                          <a:effectLst/>
                        </a:rPr>
                        <a:t>1</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29888397"/>
                  </a:ext>
                </a:extLst>
              </a:tr>
            </a:tbl>
          </a:graphicData>
        </a:graphic>
      </p:graphicFrame>
      <p:sp>
        <p:nvSpPr>
          <p:cNvPr id="11" name="TextBox 10">
            <a:extLst>
              <a:ext uri="{FF2B5EF4-FFF2-40B4-BE49-F238E27FC236}">
                <a16:creationId xmlns:a16="http://schemas.microsoft.com/office/drawing/2014/main" id="{980404AD-44A8-FEE2-FFEC-FBC3DD1BD029}"/>
              </a:ext>
            </a:extLst>
          </p:cNvPr>
          <p:cNvSpPr txBox="1"/>
          <p:nvPr/>
        </p:nvSpPr>
        <p:spPr>
          <a:xfrm>
            <a:off x="8797092" y="1092895"/>
            <a:ext cx="1395190" cy="307777"/>
          </a:xfrm>
          <a:prstGeom prst="rect">
            <a:avLst/>
          </a:prstGeom>
          <a:noFill/>
        </p:spPr>
        <p:txBody>
          <a:bodyPr wrap="none" rtlCol="0">
            <a:spAutoFit/>
          </a:bodyPr>
          <a:lstStyle/>
          <a:p>
            <a:r>
              <a:rPr lang="lt-LT" sz="1400" b="1" dirty="0"/>
              <a:t>Atvejų dinamika</a:t>
            </a:r>
            <a:endParaRPr lang="lt-LT" sz="1400" dirty="0"/>
          </a:p>
        </p:txBody>
      </p:sp>
      <p:sp>
        <p:nvSpPr>
          <p:cNvPr id="4" name="TextBox 3">
            <a:extLst>
              <a:ext uri="{FF2B5EF4-FFF2-40B4-BE49-F238E27FC236}">
                <a16:creationId xmlns:a16="http://schemas.microsoft.com/office/drawing/2014/main" id="{30BAF48C-ABD0-4281-433E-E5C856D46AFF}"/>
              </a:ext>
            </a:extLst>
          </p:cNvPr>
          <p:cNvSpPr txBox="1"/>
          <p:nvPr/>
        </p:nvSpPr>
        <p:spPr>
          <a:xfrm>
            <a:off x="1122173" y="348433"/>
            <a:ext cx="10251680" cy="369332"/>
          </a:xfrm>
          <a:prstGeom prst="rect">
            <a:avLst/>
          </a:prstGeom>
          <a:noFill/>
        </p:spPr>
        <p:txBody>
          <a:bodyPr wrap="square">
            <a:spAutoFit/>
          </a:bodyPr>
          <a:lstStyle/>
          <a:p>
            <a:r>
              <a:rPr lang="lt-LT" b="1" dirty="0"/>
              <a:t>Atvejai</a:t>
            </a:r>
            <a:r>
              <a:rPr lang="lt-LT" b="1" u="none" strike="noStrike" dirty="0">
                <a:effectLst/>
              </a:rPr>
              <a:t>, kuomet politikai ar valstybės tarnautojai siekia naudos išskirtinai konkrečioms interesų grupėms</a:t>
            </a:r>
          </a:p>
        </p:txBody>
      </p:sp>
      <p:sp>
        <p:nvSpPr>
          <p:cNvPr id="7" name="TextBox 6">
            <a:extLst>
              <a:ext uri="{FF2B5EF4-FFF2-40B4-BE49-F238E27FC236}">
                <a16:creationId xmlns:a16="http://schemas.microsoft.com/office/drawing/2014/main" id="{61A0A459-4B9F-CD34-1838-F145FC9FAE9D}"/>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00000000-0008-0000-0000-000028000000}"/>
              </a:ext>
            </a:extLst>
          </p:cNvPr>
          <p:cNvGraphicFramePr>
            <a:graphicFrameLocks/>
          </p:cNvGraphicFramePr>
          <p:nvPr>
            <p:extLst>
              <p:ext uri="{D42A27DB-BD31-4B8C-83A1-F6EECF244321}">
                <p14:modId xmlns:p14="http://schemas.microsoft.com/office/powerpoint/2010/main" val="3397435800"/>
              </p:ext>
            </p:extLst>
          </p:nvPr>
        </p:nvGraphicFramePr>
        <p:xfrm>
          <a:off x="160058" y="1199862"/>
          <a:ext cx="6637316" cy="420218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9262612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EA77FE86-D737-733D-1401-A2F419D2859B}"/>
              </a:ext>
            </a:extLst>
          </p:cNvPr>
          <p:cNvSpPr txBox="1"/>
          <p:nvPr/>
        </p:nvSpPr>
        <p:spPr>
          <a:xfrm>
            <a:off x="1106129" y="5043800"/>
            <a:ext cx="10397612" cy="523220"/>
          </a:xfrm>
          <a:prstGeom prst="rect">
            <a:avLst/>
          </a:prstGeom>
          <a:noFill/>
        </p:spPr>
        <p:txBody>
          <a:bodyPr wrap="square">
            <a:spAutoFit/>
          </a:bodyPr>
          <a:lstStyle/>
          <a:p>
            <a:pPr algn="just"/>
            <a:r>
              <a:rPr lang="lt-LT" sz="1400" i="1" dirty="0"/>
              <a:t>56. Ar Jums asmeniškai žinomi atvejai, kai politikai ar valstybės tarnautojai, baigę tarnybą, gavo pareigas privačiame sektoriuje kaip atlygį už priimtus sprendimus?  </a:t>
            </a:r>
          </a:p>
        </p:txBody>
      </p:sp>
      <p:sp>
        <p:nvSpPr>
          <p:cNvPr id="2" name="TextBox 1">
            <a:extLst>
              <a:ext uri="{FF2B5EF4-FFF2-40B4-BE49-F238E27FC236}">
                <a16:creationId xmlns:a16="http://schemas.microsoft.com/office/drawing/2014/main" id="{90D22BAF-C6AE-26BC-CDD3-E9670A469CD0}"/>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CD96322-D6FC-CCEB-2F54-9D562A55B14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463BE6E-5AA8-17E8-7A38-B59F354C1C0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0588FC5-932F-B3E1-5732-B830C714579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7C80CAA-838C-B000-31AD-5B5EBA824A4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FAE0CC2-988F-FC3B-6ADA-8B65224928E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27000000}"/>
              </a:ext>
            </a:extLst>
          </p:cNvPr>
          <p:cNvGraphicFramePr>
            <a:graphicFrameLocks/>
          </p:cNvGraphicFramePr>
          <p:nvPr>
            <p:extLst>
              <p:ext uri="{D42A27DB-BD31-4B8C-83A1-F6EECF244321}">
                <p14:modId xmlns:p14="http://schemas.microsoft.com/office/powerpoint/2010/main" val="1612478505"/>
              </p:ext>
            </p:extLst>
          </p:nvPr>
        </p:nvGraphicFramePr>
        <p:xfrm>
          <a:off x="358222" y="1064525"/>
          <a:ext cx="11475555" cy="369383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3280475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857096CF-7572-EB7B-605C-AF0AC5A6EF59}"/>
              </a:ext>
            </a:extLst>
          </p:cNvPr>
          <p:cNvSpPr txBox="1"/>
          <p:nvPr/>
        </p:nvSpPr>
        <p:spPr>
          <a:xfrm>
            <a:off x="532009" y="860144"/>
            <a:ext cx="11127982" cy="4939814"/>
          </a:xfrm>
          <a:prstGeom prst="rect">
            <a:avLst/>
          </a:prstGeom>
          <a:noFill/>
        </p:spPr>
        <p:txBody>
          <a:bodyPr wrap="square" rtlCol="0">
            <a:spAutoFit/>
          </a:bodyPr>
          <a:lstStyle/>
          <a:p>
            <a:pPr marL="285750" indent="-285750" algn="just">
              <a:buBlip>
                <a:blip r:embed="rId3"/>
              </a:buBlip>
            </a:pPr>
            <a:r>
              <a:rPr lang="lt-LT" sz="1500" dirty="0"/>
              <a:t>80 %  apklaustų valstybės tarnautojų pasisakė, kad per pastaruosius 12 mėn. jiems neteko dalyvauti viešojoje konsultacijoje, darbo grupėje, dalyvaujamojo biudžeto iniciatyvoje ar panašioje veikloje, kurią inicijavo valstybės institucijos. 16 % teko dalyvauti tokioje veikloje.</a:t>
            </a:r>
          </a:p>
          <a:p>
            <a:pPr marL="285750" indent="-285750" algn="just">
              <a:buBlip>
                <a:blip r:embed="rId3"/>
              </a:buBlip>
            </a:pPr>
            <a:endParaRPr lang="lt-LT" sz="1500" dirty="0"/>
          </a:p>
          <a:p>
            <a:pPr marL="285750" indent="-285750" algn="just">
              <a:buBlip>
                <a:blip r:embed="rId3"/>
              </a:buBlip>
            </a:pPr>
            <a:r>
              <a:rPr lang="lt-LT" sz="1500" dirty="0"/>
              <a:t>24 % respondentų pasisakė, kad sprendimų priėmimas Lietuvoje yra uždaras (arba visiškai uždaras), t. y. į sprendimų priėmimą negali vienodai įsitraukti visos suinteresuotos grupės.  Dar 32 % mano, kad jis nėra nei atviras, nei uždaras. Lyginant su ankstesniais metais, tendencija išlieka ta pati – didesnioji dalis žmonių mano, kad sprendimų priėmimas Lietuvoje nėra nei atviras, nei uždaras.</a:t>
            </a:r>
          </a:p>
          <a:p>
            <a:pPr algn="just"/>
            <a:endParaRPr lang="lt-LT" sz="1500" dirty="0"/>
          </a:p>
          <a:p>
            <a:pPr marL="285750" indent="-285750" algn="just">
              <a:buBlip>
                <a:blip r:embed="rId3"/>
              </a:buBlip>
            </a:pPr>
            <a:r>
              <a:rPr lang="lt-LT" sz="1500" dirty="0"/>
              <a:t>47 % respondentų yra girdėję atvejų, kuomet asmenys ar organizacijos siektų daryti įtaką sprendimų priėmimui. Šis rodiklis 2022 m. buvo didesnis ir siekė 55 %.</a:t>
            </a:r>
          </a:p>
          <a:p>
            <a:pPr marL="285750" indent="-285750" algn="just">
              <a:buBlip>
                <a:blip r:embed="rId3"/>
              </a:buBlip>
            </a:pPr>
            <a:endParaRPr lang="lt-LT" sz="1500" dirty="0"/>
          </a:p>
          <a:p>
            <a:pPr marL="285750" indent="-285750" algn="just">
              <a:buBlip>
                <a:blip r:embed="rId3"/>
              </a:buBlip>
            </a:pPr>
            <a:r>
              <a:rPr lang="lt-LT" sz="1500" dirty="0"/>
              <a:t>54 % valstybės tarnautojų nurodė, kad įtaka buvo daroma ir teisėtu, ir neteisėtu būdu. Dažniausiai įtaka buvo daroma energetikos srityje (6</a:t>
            </a:r>
            <a:r>
              <a:rPr lang="en-US" sz="1500" dirty="0"/>
              <a:t>8 </a:t>
            </a:r>
            <a:r>
              <a:rPr lang="lt-LT" sz="1500" dirty="0"/>
              <a:t>%), statybos srityje (65 %)., farmacijos srityje (63 %).</a:t>
            </a:r>
          </a:p>
          <a:p>
            <a:pPr algn="just"/>
            <a:endParaRPr lang="lt-LT" sz="1500" dirty="0"/>
          </a:p>
          <a:p>
            <a:pPr marL="285750" indent="-285750" algn="just">
              <a:buBlip>
                <a:blip r:embed="rId3"/>
              </a:buBlip>
            </a:pPr>
            <a:r>
              <a:rPr lang="lt-LT" sz="1500" dirty="0"/>
              <a:t>Labiausiai įtaką sprendimų priėmimui siekia daryti registruoti lobistai (57 %), asociacijos (41 %). Dažniausiai šios organizacijos siekia daryti įtaką sprendimų priėmimui pasinaudodamos pažintimis (66 %) ir dalyvaudamos neoficialiuose susitikimuose pateikdamos neoficialius pasiūlymus (65 %).</a:t>
            </a:r>
          </a:p>
          <a:p>
            <a:pPr marL="285750" indent="-285750" algn="just">
              <a:buBlip>
                <a:blip r:embed="rId3"/>
              </a:buBlip>
            </a:pPr>
            <a:endParaRPr lang="en-US" sz="1500" dirty="0"/>
          </a:p>
          <a:p>
            <a:pPr marL="285750" indent="-285750" algn="just">
              <a:buBlip>
                <a:blip r:embed="rId3"/>
              </a:buBlip>
            </a:pPr>
            <a:r>
              <a:rPr lang="en-US" sz="1500" dirty="0"/>
              <a:t>21 % </a:t>
            </a:r>
            <a:r>
              <a:rPr lang="lt-LT" sz="1500" dirty="0"/>
              <a:t>valstybės tarnautojų žino atvejų, kuomet politikai ar valstybės tarnautojai priimdami sprendimus siekė naudos išskirtinai konkrečioms interesų grupėms, užuot paisę viešojo intereso. Praeitais metais šis rodiklis siekė 33 %. 1</a:t>
            </a:r>
            <a:r>
              <a:rPr lang="en-US" sz="1500" dirty="0"/>
              <a:t>3 </a:t>
            </a:r>
            <a:r>
              <a:rPr lang="lt-LT" sz="1500" dirty="0"/>
              <a:t>% valstybės tarnautojų teigia, kad žino atvejus, kuomet politikai ar valstybės tarnautojai baigę tarnybą, kaip atlygį, gavo pareigas privačiame sektoriuje.</a:t>
            </a:r>
          </a:p>
        </p:txBody>
      </p:sp>
      <p:sp>
        <p:nvSpPr>
          <p:cNvPr id="9" name="TextBox 8">
            <a:extLst>
              <a:ext uri="{FF2B5EF4-FFF2-40B4-BE49-F238E27FC236}">
                <a16:creationId xmlns:a16="http://schemas.microsoft.com/office/drawing/2014/main" id="{EDBEDAA2-9518-C7E2-589D-D4C585B6A5F4}"/>
              </a:ext>
            </a:extLst>
          </p:cNvPr>
          <p:cNvSpPr txBox="1"/>
          <p:nvPr/>
        </p:nvSpPr>
        <p:spPr>
          <a:xfrm>
            <a:off x="2936158" y="365545"/>
            <a:ext cx="6319684"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Sprendimų priėmimas Lietuvoje: </a:t>
            </a:r>
            <a:r>
              <a:rPr lang="en-US" b="1" dirty="0" err="1"/>
              <a:t>valstyb</a:t>
            </a:r>
            <a:r>
              <a:rPr lang="lt-LT" b="1" dirty="0"/>
              <a:t>ės tarnautojai</a:t>
            </a:r>
          </a:p>
        </p:txBody>
      </p:sp>
      <p:sp>
        <p:nvSpPr>
          <p:cNvPr id="6" name="TextBox 5">
            <a:extLst>
              <a:ext uri="{FF2B5EF4-FFF2-40B4-BE49-F238E27FC236}">
                <a16:creationId xmlns:a16="http://schemas.microsoft.com/office/drawing/2014/main" id="{72F1EAAB-3988-AB4F-3B6A-D796C9849462}"/>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52153887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A48873FE-A37A-4010-8F60-88C756B7C5A7}"/>
              </a:ext>
            </a:extLst>
          </p:cNvPr>
          <p:cNvSpPr txBox="1"/>
          <p:nvPr/>
        </p:nvSpPr>
        <p:spPr>
          <a:xfrm>
            <a:off x="821290" y="5430672"/>
            <a:ext cx="10549417" cy="523220"/>
          </a:xfrm>
          <a:prstGeom prst="rect">
            <a:avLst/>
          </a:prstGeom>
          <a:noFill/>
        </p:spPr>
        <p:txBody>
          <a:bodyPr wrap="square">
            <a:spAutoFit/>
          </a:bodyPr>
          <a:lstStyle/>
          <a:p>
            <a:pPr algn="just"/>
            <a:r>
              <a:rPr lang="lt-LT" sz="1400" i="1" dirty="0"/>
              <a:t>43. Ar jaučiatės informuotas apie tai, su kokiomis interesų grupėmis (verslo, vyriausybinių ir nevyriausybinių organizacijų atstovais) susitinka Lietuvos Seimo ir Vyriausybės atstovai?</a:t>
            </a:r>
          </a:p>
        </p:txBody>
      </p:sp>
      <p:sp>
        <p:nvSpPr>
          <p:cNvPr id="7" name="TextBox 6">
            <a:extLst>
              <a:ext uri="{FF2B5EF4-FFF2-40B4-BE49-F238E27FC236}">
                <a16:creationId xmlns:a16="http://schemas.microsoft.com/office/drawing/2014/main" id="{8AE762DA-87F2-DB6F-1FC8-3E22D3BF10E8}"/>
              </a:ext>
            </a:extLst>
          </p:cNvPr>
          <p:cNvSpPr txBox="1"/>
          <p:nvPr/>
        </p:nvSpPr>
        <p:spPr>
          <a:xfrm>
            <a:off x="0" y="63192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F7E49C16-5A9F-F1AE-313C-9890EA7F5715}"/>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0C90350B-016A-1C05-3EAD-E2FBF6514DD2}"/>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70936B8D-FAEC-F23E-8D97-41F58C48A3E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5B92420-65D9-9D72-DA6D-AE5AABB89ED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F470D8B-3A9C-06D6-9910-48380E59F0C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DDF566D5-1530-832F-F267-9B1FAE2C9A33}"/>
              </a:ext>
            </a:extLst>
          </p:cNvPr>
          <p:cNvGraphicFramePr>
            <a:graphicFrameLocks/>
          </p:cNvGraphicFramePr>
          <p:nvPr>
            <p:extLst>
              <p:ext uri="{D42A27DB-BD31-4B8C-83A1-F6EECF244321}">
                <p14:modId xmlns:p14="http://schemas.microsoft.com/office/powerpoint/2010/main" val="3340458587"/>
              </p:ext>
            </p:extLst>
          </p:nvPr>
        </p:nvGraphicFramePr>
        <p:xfrm>
          <a:off x="1250144" y="429503"/>
          <a:ext cx="10120563" cy="481847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31002294"/>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25B5555D-F4EF-CE1C-C7BB-77C9BF0C45E7}"/>
              </a:ext>
            </a:extLst>
          </p:cNvPr>
          <p:cNvSpPr txBox="1"/>
          <p:nvPr/>
        </p:nvSpPr>
        <p:spPr>
          <a:xfrm>
            <a:off x="578747" y="5396508"/>
            <a:ext cx="11034505" cy="523220"/>
          </a:xfrm>
          <a:prstGeom prst="rect">
            <a:avLst/>
          </a:prstGeom>
          <a:noFill/>
        </p:spPr>
        <p:txBody>
          <a:bodyPr wrap="square">
            <a:spAutoFit/>
          </a:bodyPr>
          <a:lstStyle/>
          <a:p>
            <a:pPr algn="just"/>
            <a:r>
              <a:rPr lang="lt-LT" sz="1400" i="1" dirty="0"/>
              <a:t>44. Ar jaučiatės informuotas apie tai, su kokiomis interesų grupėmis (verslo, vyriausybinių ir nevyriausybinių organizacijų atstovais) susitinka Jūsų vietos politikai ir savivaldybės darbuotojai?</a:t>
            </a:r>
          </a:p>
        </p:txBody>
      </p:sp>
      <p:sp>
        <p:nvSpPr>
          <p:cNvPr id="2" name="TextBox 1">
            <a:extLst>
              <a:ext uri="{FF2B5EF4-FFF2-40B4-BE49-F238E27FC236}">
                <a16:creationId xmlns:a16="http://schemas.microsoft.com/office/drawing/2014/main" id="{133DEC81-6DEC-1161-F83E-C772FC4647BF}"/>
              </a:ext>
            </a:extLst>
          </p:cNvPr>
          <p:cNvSpPr txBox="1"/>
          <p:nvPr/>
        </p:nvSpPr>
        <p:spPr>
          <a:xfrm>
            <a:off x="0" y="63192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4D95E14-F36A-CCB4-4447-3E8911C3B067}"/>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64A2CBD4-DD85-BBAF-6091-C3BF4E21015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07D6A2A-2915-6652-6567-F89CDCFE61B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E3CB6421-D209-F1DA-1815-005E1193D32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4BDF6F23-50A2-9033-E9E7-6167D065984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B3B73D90-E739-2BC5-741A-90B735D487E5}"/>
              </a:ext>
            </a:extLst>
          </p:cNvPr>
          <p:cNvGraphicFramePr>
            <a:graphicFrameLocks/>
          </p:cNvGraphicFramePr>
          <p:nvPr>
            <p:extLst>
              <p:ext uri="{D42A27DB-BD31-4B8C-83A1-F6EECF244321}">
                <p14:modId xmlns:p14="http://schemas.microsoft.com/office/powerpoint/2010/main" val="2458063139"/>
              </p:ext>
            </p:extLst>
          </p:nvPr>
        </p:nvGraphicFramePr>
        <p:xfrm>
          <a:off x="1442472" y="434844"/>
          <a:ext cx="9527459" cy="45268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690138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016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3949100" y="5583795"/>
            <a:ext cx="6260645" cy="307777"/>
          </a:xfrm>
          <a:prstGeom prst="rect">
            <a:avLst/>
          </a:prstGeom>
          <a:noFill/>
        </p:spPr>
        <p:txBody>
          <a:bodyPr wrap="square">
            <a:spAutoFit/>
          </a:bodyPr>
          <a:lstStyle/>
          <a:p>
            <a:pPr algn="just"/>
            <a:r>
              <a:rPr lang="lt-LT" sz="1400" i="1" dirty="0"/>
              <a:t>45. Jūsų nuomone, kaip skaidriai veikia Jūsų savivaldybė?</a:t>
            </a:r>
          </a:p>
        </p:txBody>
      </p:sp>
      <p:sp>
        <p:nvSpPr>
          <p:cNvPr id="2" name="TextBox 1">
            <a:extLst>
              <a:ext uri="{FF2B5EF4-FFF2-40B4-BE49-F238E27FC236}">
                <a16:creationId xmlns:a16="http://schemas.microsoft.com/office/drawing/2014/main" id="{CCD9BA41-9BEC-DC75-2BA8-D0A3B5FCD09F}"/>
              </a:ext>
            </a:extLst>
          </p:cNvPr>
          <p:cNvSpPr txBox="1"/>
          <p:nvPr/>
        </p:nvSpPr>
        <p:spPr>
          <a:xfrm>
            <a:off x="0" y="631929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CE67F160-1EA4-EE05-42CC-6EA5A3395514}"/>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E7199AB6-37FD-9AB7-64EA-1A8DA3C9237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E4FC46E-9B1C-2242-9561-C2DC2991125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85162F9-4EC6-F79C-936E-524D77DA18F2}"/>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3AA8E4C-DC09-A05D-67F5-BE72EECFE0A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82E5D9B7-BF9C-68DE-9083-505303FD7CBB}"/>
              </a:ext>
            </a:extLst>
          </p:cNvPr>
          <p:cNvGraphicFramePr>
            <a:graphicFrameLocks/>
          </p:cNvGraphicFramePr>
          <p:nvPr>
            <p:extLst>
              <p:ext uri="{D42A27DB-BD31-4B8C-83A1-F6EECF244321}">
                <p14:modId xmlns:p14="http://schemas.microsoft.com/office/powerpoint/2010/main" val="1290368922"/>
              </p:ext>
            </p:extLst>
          </p:nvPr>
        </p:nvGraphicFramePr>
        <p:xfrm>
          <a:off x="230878" y="671585"/>
          <a:ext cx="11664697" cy="44844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70996348"/>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1283369" y="5522663"/>
            <a:ext cx="10090483" cy="523220"/>
          </a:xfrm>
          <a:prstGeom prst="rect">
            <a:avLst/>
          </a:prstGeom>
          <a:noFill/>
        </p:spPr>
        <p:txBody>
          <a:bodyPr wrap="square">
            <a:spAutoFit/>
          </a:bodyPr>
          <a:lstStyle/>
          <a:p>
            <a:pPr algn="just"/>
            <a:r>
              <a:rPr lang="lt-LT" sz="1400" b="0" i="1" u="none" strike="noStrike" dirty="0">
                <a:effectLst/>
              </a:rPr>
              <a:t>41. Ar jaučiatės informuotas apie tai su kokiomis interesų grupėmis (verslo, vyriausybinių ir nevyriausybinių organizacijų atstovais) susitinka Lietuvos Seimo ir Vyriausybės atstovai?</a:t>
            </a:r>
            <a:endParaRPr lang="lt-LT" sz="1400" i="1" dirty="0"/>
          </a:p>
        </p:txBody>
      </p:sp>
      <p:sp>
        <p:nvSpPr>
          <p:cNvPr id="8" name="TextBox 7">
            <a:extLst>
              <a:ext uri="{FF2B5EF4-FFF2-40B4-BE49-F238E27FC236}">
                <a16:creationId xmlns:a16="http://schemas.microsoft.com/office/drawing/2014/main" id="{BE6741DE-5522-5A3C-C8C6-26F10EBFBAB0}"/>
              </a:ext>
            </a:extLst>
          </p:cNvPr>
          <p:cNvSpPr txBox="1"/>
          <p:nvPr/>
        </p:nvSpPr>
        <p:spPr>
          <a:xfrm>
            <a:off x="0" y="63018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F895B70C-AF1E-A6C0-6767-B26502E36EE7}"/>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C45833B0-6854-AFD1-FB93-878BB8F09D1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C6FE0A7-64C3-8A07-7F10-5B553E94C52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38C2B078-7230-1C2C-7D5D-48A56955CD8F}"/>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DFFB518-4166-16C8-855D-67142986355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16F17899-1696-5EAC-7FDF-8EC4D96CF5DD}"/>
              </a:ext>
            </a:extLst>
          </p:cNvPr>
          <p:cNvGraphicFramePr>
            <a:graphicFrameLocks/>
          </p:cNvGraphicFramePr>
          <p:nvPr>
            <p:extLst>
              <p:ext uri="{D42A27DB-BD31-4B8C-83A1-F6EECF244321}">
                <p14:modId xmlns:p14="http://schemas.microsoft.com/office/powerpoint/2010/main" val="3213304827"/>
              </p:ext>
            </p:extLst>
          </p:nvPr>
        </p:nvGraphicFramePr>
        <p:xfrm>
          <a:off x="1739968" y="477673"/>
          <a:ext cx="9633884" cy="478907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0830455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1283369" y="5449818"/>
            <a:ext cx="10090483" cy="523220"/>
          </a:xfrm>
          <a:prstGeom prst="rect">
            <a:avLst/>
          </a:prstGeom>
          <a:noFill/>
        </p:spPr>
        <p:txBody>
          <a:bodyPr wrap="square">
            <a:spAutoFit/>
          </a:bodyPr>
          <a:lstStyle/>
          <a:p>
            <a:pPr algn="just"/>
            <a:r>
              <a:rPr lang="lt-LT" sz="1400" b="0" i="1" u="none" strike="noStrike" dirty="0">
                <a:effectLst/>
              </a:rPr>
              <a:t>42. Ar jaučiatės informuotas apie tai su kokiomis interesų grupėmis (verslo, vyriausybinių ir nevyriausybinių organizacijų atstovais) susitinka Jūsų vietos politikai ir savivaldybės darbuotojai?</a:t>
            </a:r>
          </a:p>
        </p:txBody>
      </p:sp>
      <p:sp>
        <p:nvSpPr>
          <p:cNvPr id="6" name="TextBox 5">
            <a:extLst>
              <a:ext uri="{FF2B5EF4-FFF2-40B4-BE49-F238E27FC236}">
                <a16:creationId xmlns:a16="http://schemas.microsoft.com/office/drawing/2014/main" id="{4F712F00-1A14-BA2D-AA66-9570C7340182}"/>
              </a:ext>
            </a:extLst>
          </p:cNvPr>
          <p:cNvSpPr txBox="1"/>
          <p:nvPr/>
        </p:nvSpPr>
        <p:spPr>
          <a:xfrm>
            <a:off x="0" y="63018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AC2668AB-0D4B-A9A1-9C96-5E9B68593A37}"/>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7E685DE4-53F5-95F6-DD7B-59456127BD9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E372E52F-CA5B-2C20-21F0-65D02064CD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65CFD597-B93D-C578-1A80-264440D5E820}"/>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FF7DA50-7B2F-D7B9-4390-2C6F746BE99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CB2F4DEA-08F3-4896-B3EE-8B89B39C330B}"/>
              </a:ext>
            </a:extLst>
          </p:cNvPr>
          <p:cNvGraphicFramePr>
            <a:graphicFrameLocks/>
          </p:cNvGraphicFramePr>
          <p:nvPr>
            <p:extLst>
              <p:ext uri="{D42A27DB-BD31-4B8C-83A1-F6EECF244321}">
                <p14:modId xmlns:p14="http://schemas.microsoft.com/office/powerpoint/2010/main" val="337667062"/>
              </p:ext>
            </p:extLst>
          </p:nvPr>
        </p:nvGraphicFramePr>
        <p:xfrm>
          <a:off x="1226050" y="490537"/>
          <a:ext cx="10205119" cy="46287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2610488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3850105" y="5572100"/>
            <a:ext cx="4491789" cy="307777"/>
          </a:xfrm>
          <a:prstGeom prst="rect">
            <a:avLst/>
          </a:prstGeom>
          <a:noFill/>
        </p:spPr>
        <p:txBody>
          <a:bodyPr wrap="square">
            <a:spAutoFit/>
          </a:bodyPr>
          <a:lstStyle/>
          <a:p>
            <a:pPr algn="just"/>
            <a:r>
              <a:rPr lang="lt-LT" sz="1400" b="0" i="1" u="none" strike="noStrike" dirty="0">
                <a:effectLst/>
              </a:rPr>
              <a:t>43. Jūsų nuomone, kaip skaidriai veikia Jūsų savivaldybė?</a:t>
            </a:r>
          </a:p>
        </p:txBody>
      </p:sp>
      <p:sp>
        <p:nvSpPr>
          <p:cNvPr id="4" name="TextBox 3">
            <a:extLst>
              <a:ext uri="{FF2B5EF4-FFF2-40B4-BE49-F238E27FC236}">
                <a16:creationId xmlns:a16="http://schemas.microsoft.com/office/drawing/2014/main" id="{F3FBB805-4576-34D4-E00E-7E63526C5DF4}"/>
              </a:ext>
            </a:extLst>
          </p:cNvPr>
          <p:cNvSpPr txBox="1"/>
          <p:nvPr/>
        </p:nvSpPr>
        <p:spPr>
          <a:xfrm>
            <a:off x="0" y="630180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B8B9001B-AFC5-05E8-18FE-41F816C72B73}"/>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6908F7FF-5B8A-EBCB-066C-F2B1CB0A0368}"/>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1A8FD6F-E8BF-5902-9179-9FA1425022B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3F771D79-C7D2-F83E-A2CD-F153310C18C8}"/>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A564599-0E6E-4F86-3412-58D63FC39D0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4BA9FDEA-6779-26B7-F055-960418EEF3DA}"/>
              </a:ext>
            </a:extLst>
          </p:cNvPr>
          <p:cNvGraphicFramePr>
            <a:graphicFrameLocks/>
          </p:cNvGraphicFramePr>
          <p:nvPr>
            <p:extLst>
              <p:ext uri="{D42A27DB-BD31-4B8C-83A1-F6EECF244321}">
                <p14:modId xmlns:p14="http://schemas.microsoft.com/office/powerpoint/2010/main" val="2574963919"/>
              </p:ext>
            </p:extLst>
          </p:nvPr>
        </p:nvGraphicFramePr>
        <p:xfrm>
          <a:off x="1201004" y="832513"/>
          <a:ext cx="10385946" cy="47066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70650696"/>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A48873FE-A37A-4010-8F60-88C756B7C5A7}"/>
              </a:ext>
            </a:extLst>
          </p:cNvPr>
          <p:cNvSpPr txBox="1"/>
          <p:nvPr/>
        </p:nvSpPr>
        <p:spPr>
          <a:xfrm>
            <a:off x="821290" y="5430672"/>
            <a:ext cx="10549417" cy="523220"/>
          </a:xfrm>
          <a:prstGeom prst="rect">
            <a:avLst/>
          </a:prstGeom>
          <a:noFill/>
        </p:spPr>
        <p:txBody>
          <a:bodyPr wrap="square">
            <a:spAutoFit/>
          </a:bodyPr>
          <a:lstStyle/>
          <a:p>
            <a:pPr algn="just"/>
            <a:r>
              <a:rPr lang="lt-LT" sz="1400" i="1" dirty="0"/>
              <a:t>48. Ar jaučiatės informuotas apie tai su kokiomis interesų grupėmis (verslo, vyriausybinių ir nevyriausybinių organizacijų atstovais) susitinka Lietuvos Seimo ir Vyriausybės atstovai?</a:t>
            </a:r>
          </a:p>
        </p:txBody>
      </p:sp>
      <p:sp>
        <p:nvSpPr>
          <p:cNvPr id="7" name="TextBox 6">
            <a:extLst>
              <a:ext uri="{FF2B5EF4-FFF2-40B4-BE49-F238E27FC236}">
                <a16:creationId xmlns:a16="http://schemas.microsoft.com/office/drawing/2014/main" id="{8AE762DA-87F2-DB6F-1FC8-3E22D3BF10E8}"/>
              </a:ext>
            </a:extLst>
          </p:cNvPr>
          <p:cNvSpPr txBox="1"/>
          <p:nvPr/>
        </p:nvSpPr>
        <p:spPr>
          <a:xfrm>
            <a:off x="0" y="628954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4DB1D17F-FE28-A089-722F-AE2BFFE4D882}"/>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4886E350-EB9C-54B8-33D4-513CB0F83C2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3243E8A2-7FA8-7EAB-C0A9-55EE29C1E75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D2FB9D77-16AA-6C0F-7E4F-465A827827C7}"/>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74491A3-5CE6-69CC-59EA-C84E911BAEA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9987D5F6-F2E2-8A0B-C335-0533FD1E68C5}"/>
              </a:ext>
            </a:extLst>
          </p:cNvPr>
          <p:cNvGraphicFramePr>
            <a:graphicFrameLocks/>
          </p:cNvGraphicFramePr>
          <p:nvPr>
            <p:extLst>
              <p:ext uri="{D42A27DB-BD31-4B8C-83A1-F6EECF244321}">
                <p14:modId xmlns:p14="http://schemas.microsoft.com/office/powerpoint/2010/main" val="1273496432"/>
              </p:ext>
            </p:extLst>
          </p:nvPr>
        </p:nvGraphicFramePr>
        <p:xfrm>
          <a:off x="1315329" y="655092"/>
          <a:ext cx="10066904" cy="466753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81675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p:cNvGrpSpPr>
            <a:grpSpLocks noChangeAspect="1"/>
          </p:cNvGrpSpPr>
          <p:nvPr/>
        </p:nvGrpSpPr>
        <p:grpSpPr>
          <a:xfrm>
            <a:off x="230878" y="273778"/>
            <a:ext cx="1278138" cy="1278138"/>
            <a:chOff x="0" y="0"/>
            <a:chExt cx="3834414" cy="3834414"/>
          </a:xfrm>
        </p:grpSpPr>
        <p:sp>
          <p:nvSpPr>
            <p:cNvPr id="5" name="Freeform 5"/>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p:cNvGrpSpPr>
            <a:grpSpLocks noChangeAspect="1"/>
          </p:cNvGrpSpPr>
          <p:nvPr/>
        </p:nvGrpSpPr>
        <p:grpSpPr>
          <a:xfrm>
            <a:off x="296424" y="661933"/>
            <a:ext cx="1146054" cy="502080"/>
            <a:chOff x="0" y="0"/>
            <a:chExt cx="2292108" cy="1004161"/>
          </a:xfrm>
        </p:grpSpPr>
        <p:sp>
          <p:nvSpPr>
            <p:cNvPr id="7" name="Freeform 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TextBox 10"/>
          <p:cNvSpPr txBox="1"/>
          <p:nvPr/>
        </p:nvSpPr>
        <p:spPr>
          <a:xfrm>
            <a:off x="1795244" y="459457"/>
            <a:ext cx="9366153" cy="784574"/>
          </a:xfrm>
          <a:prstGeom prst="rect">
            <a:avLst/>
          </a:prstGeom>
        </p:spPr>
        <p:txBody>
          <a:bodyPr lIns="0" tIns="0" rIns="0" bIns="0" rtlCol="0" anchor="t">
            <a:spAutoFit/>
          </a:bodyPr>
          <a:lstStyle/>
          <a:p>
            <a:pPr algn="ctr">
              <a:lnSpc>
                <a:spcPts val="6720"/>
              </a:lnSpc>
            </a:pPr>
            <a:r>
              <a:rPr lang="lt-LT" sz="4800" spc="48" dirty="0">
                <a:solidFill>
                  <a:srgbClr val="302E2C"/>
                </a:solidFill>
                <a:latin typeface="Playfair Display Bold"/>
              </a:rPr>
              <a:t>TURINYS</a:t>
            </a:r>
            <a:endParaRPr lang="en-US" sz="4800" spc="48" dirty="0">
              <a:solidFill>
                <a:srgbClr val="302E2C"/>
              </a:solidFill>
              <a:latin typeface="Playfair Display Bold"/>
            </a:endParaRPr>
          </a:p>
        </p:txBody>
      </p:sp>
      <p:graphicFrame>
        <p:nvGraphicFramePr>
          <p:cNvPr id="12" name="Table 11"/>
          <p:cNvGraphicFramePr>
            <a:graphicFrameLocks noGrp="1"/>
          </p:cNvGraphicFramePr>
          <p:nvPr>
            <p:extLst>
              <p:ext uri="{D42A27DB-BD31-4B8C-83A1-F6EECF244321}">
                <p14:modId xmlns:p14="http://schemas.microsoft.com/office/powerpoint/2010/main" val="3048280770"/>
              </p:ext>
            </p:extLst>
          </p:nvPr>
        </p:nvGraphicFramePr>
        <p:xfrm>
          <a:off x="2963862" y="1703487"/>
          <a:ext cx="6264275" cy="4078434"/>
        </p:xfrm>
        <a:graphic>
          <a:graphicData uri="http://schemas.openxmlformats.org/drawingml/2006/table">
            <a:tbl>
              <a:tblPr/>
              <a:tblGrid>
                <a:gridCol w="4536785">
                  <a:extLst>
                    <a:ext uri="{9D8B030D-6E8A-4147-A177-3AD203B41FA5}">
                      <a16:colId xmlns:a16="http://schemas.microsoft.com/office/drawing/2014/main" val="20000"/>
                    </a:ext>
                  </a:extLst>
                </a:gridCol>
                <a:gridCol w="1727490">
                  <a:extLst>
                    <a:ext uri="{9D8B030D-6E8A-4147-A177-3AD203B41FA5}">
                      <a16:colId xmlns:a16="http://schemas.microsoft.com/office/drawing/2014/main" val="20001"/>
                    </a:ext>
                  </a:extLst>
                </a:gridCol>
              </a:tblGrid>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Kriptovaliutos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188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00619727"/>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Korupcija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sporte</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196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89880800"/>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Turto</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konfiskavimas</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201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03363561"/>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Kyšininkavimo indeksai: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gyventojai</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217</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Kyšininkavimo indeksai: įmonės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30</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Kyšininkavimo indeksai: valstybės tarnautojai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41</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Viešieji pirkimai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25</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5</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03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Sprendimų priėmimas Lietuvoje</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61</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Savivaldybės vertinimas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92</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a:ln>
                            <a:noFill/>
                          </a:ln>
                          <a:solidFill>
                            <a:schemeClr val="tx1"/>
                          </a:solidFill>
                          <a:effectLst/>
                          <a:latin typeface="Times New Roman" pitchFamily="18" charset="0"/>
                          <a:cs typeface="Times New Roman" pitchFamily="18" charset="0"/>
                        </a:rPr>
                        <a:t>psl</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a:t>
                      </a:r>
                      <a:endParaRPr kumimoji="0" lang="lt-LT" sz="1800" b="0" i="0" u="none" strike="noStrike" cap="none" normalizeH="0" baseline="0" dirty="0">
                        <a:ln>
                          <a:noFill/>
                        </a:ln>
                        <a:solidFill>
                          <a:schemeClr val="tx1"/>
                        </a:solidFill>
                        <a:effectLst/>
                        <a:latin typeface="Times New Roman" pitchFamily="18" charset="0"/>
                        <a:cs typeface="Times New Roman" pitchFamily="18" charset="0"/>
                      </a:endParaRP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Kova su korupcija</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302</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Informacijos apie korupciją šaltiniai</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3</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16</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Antikorupcinis potencialas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32</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4</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STT žinomumas ir įvaizdis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36</a:t>
                      </a:r>
                      <a:r>
                        <a:rPr kumimoji="0" lang="en-US" sz="1800" b="0" i="0" u="none" strike="noStrike" cap="none" normalizeH="0" baseline="0" dirty="0">
                          <a:ln>
                            <a:noFill/>
                          </a:ln>
                          <a:solidFill>
                            <a:schemeClr val="tx1"/>
                          </a:solidFill>
                          <a:effectLst/>
                          <a:latin typeface="Times New Roman" pitchFamily="18" charset="0"/>
                          <a:cs typeface="Times New Roman" pitchFamily="18" charset="0"/>
                        </a:rPr>
                        <a:t>3</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743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lt-LT" sz="1800" b="0" i="0" u="none" strike="noStrike" cap="none" normalizeH="0" baseline="0" dirty="0">
                          <a:ln>
                            <a:noFill/>
                          </a:ln>
                          <a:solidFill>
                            <a:schemeClr val="tx1"/>
                          </a:solidFill>
                          <a:effectLst/>
                          <a:latin typeface="Times New Roman" pitchFamily="18" charset="0"/>
                          <a:cs typeface="Times New Roman" pitchFamily="18" charset="0"/>
                        </a:rPr>
                        <a:t>Išvados</a:t>
                      </a:r>
                    </a:p>
                  </a:txBody>
                  <a:tcPr marL="66812" marR="66812" marT="0" marB="0"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cap="none" normalizeH="0" baseline="0" dirty="0">
                          <a:ln>
                            <a:noFill/>
                          </a:ln>
                          <a:solidFill>
                            <a:schemeClr val="tx1"/>
                          </a:solidFill>
                          <a:effectLst/>
                          <a:latin typeface="Times New Roman" pitchFamily="18" charset="0"/>
                          <a:cs typeface="Times New Roman" pitchFamily="18" charset="0"/>
                        </a:rPr>
                        <a:t>396</a:t>
                      </a:r>
                      <a:r>
                        <a:rPr kumimoji="0" lang="lt-LT" sz="1800" b="0" i="0" u="none" strike="noStrike" cap="none" normalizeH="0" baseline="0" dirty="0">
                          <a:ln>
                            <a:noFill/>
                          </a:ln>
                          <a:solidFill>
                            <a:schemeClr val="tx1"/>
                          </a:solidFill>
                          <a:effectLst/>
                          <a:latin typeface="Times New Roman" pitchFamily="18" charset="0"/>
                          <a:cs typeface="Times New Roman" pitchFamily="18" charset="0"/>
                        </a:rPr>
                        <a:t> psl.</a:t>
                      </a:r>
                    </a:p>
                  </a:txBody>
                  <a:tcPr marL="66812" marR="66812" marT="0"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8456134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1D7799-FC93-59D4-F145-237D7FBD627D}"/>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49FA65F-9683-658A-4855-3473A4863822}"/>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2B6D0600-D3EB-D070-229E-C6ABB2B2CD3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8">
            <a:extLst>
              <a:ext uri="{FF2B5EF4-FFF2-40B4-BE49-F238E27FC236}">
                <a16:creationId xmlns:a16="http://schemas.microsoft.com/office/drawing/2014/main" id="{E85857A5-0213-39E0-279D-5822957B671F}"/>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3"/>
              </a:buBlip>
            </a:pPr>
            <a:endParaRPr lang="en-US" spc="72" dirty="0">
              <a:solidFill>
                <a:srgbClr val="333333"/>
              </a:solidFill>
              <a:latin typeface="Raleway Bold"/>
            </a:endParaRPr>
          </a:p>
          <a:p>
            <a:pPr marL="285750" indent="-285750" algn="just">
              <a:buBlip>
                <a:blip r:embed="rId3"/>
              </a:buBlip>
            </a:pPr>
            <a:endParaRPr lang="en-US" spc="72" dirty="0">
              <a:solidFill>
                <a:srgbClr val="333333"/>
              </a:solidFill>
              <a:latin typeface="Raleway Bold"/>
            </a:endParaRPr>
          </a:p>
        </p:txBody>
      </p:sp>
      <p:graphicFrame>
        <p:nvGraphicFramePr>
          <p:cNvPr id="8" name="Table 7">
            <a:extLst>
              <a:ext uri="{FF2B5EF4-FFF2-40B4-BE49-F238E27FC236}">
                <a16:creationId xmlns:a16="http://schemas.microsoft.com/office/drawing/2014/main" id="{5A8BB046-27F9-E6BF-42D2-9B5002F62BC5}"/>
              </a:ext>
            </a:extLst>
          </p:cNvPr>
          <p:cNvGraphicFramePr>
            <a:graphicFrameLocks noGrp="1"/>
          </p:cNvGraphicFramePr>
          <p:nvPr>
            <p:extLst>
              <p:ext uri="{D42A27DB-BD31-4B8C-83A1-F6EECF244321}">
                <p14:modId xmlns:p14="http://schemas.microsoft.com/office/powerpoint/2010/main" val="3222015391"/>
              </p:ext>
            </p:extLst>
          </p:nvPr>
        </p:nvGraphicFramePr>
        <p:xfrm>
          <a:off x="1036185" y="569554"/>
          <a:ext cx="6102636" cy="1397394"/>
        </p:xfrm>
        <a:graphic>
          <a:graphicData uri="http://schemas.openxmlformats.org/drawingml/2006/table">
            <a:tbl>
              <a:tblPr>
                <a:tableStyleId>{5C22544A-7EE6-4342-B048-85BDC9FD1C3A}</a:tableStyleId>
              </a:tblPr>
              <a:tblGrid>
                <a:gridCol w="4958392">
                  <a:extLst>
                    <a:ext uri="{9D8B030D-6E8A-4147-A177-3AD203B41FA5}">
                      <a16:colId xmlns:a16="http://schemas.microsoft.com/office/drawing/2014/main" val="4193134283"/>
                    </a:ext>
                  </a:extLst>
                </a:gridCol>
                <a:gridCol w="1144244">
                  <a:extLst>
                    <a:ext uri="{9D8B030D-6E8A-4147-A177-3AD203B41FA5}">
                      <a16:colId xmlns:a16="http://schemas.microsoft.com/office/drawing/2014/main" val="4239079681"/>
                    </a:ext>
                  </a:extLst>
                </a:gridCol>
              </a:tblGrid>
              <a:tr h="698697">
                <a:tc>
                  <a:txBody>
                    <a:bodyPr/>
                    <a:lstStyle/>
                    <a:p>
                      <a:pPr algn="l" fontAlgn="ctr"/>
                      <a:r>
                        <a:rPr lang="lt-LT" sz="1400" u="none" strike="noStrike" dirty="0">
                          <a:effectLst/>
                          <a:latin typeface="+mn-lt"/>
                        </a:rPr>
                        <a:t>Asmuo </a:t>
                      </a:r>
                      <a:r>
                        <a:rPr lang="lt-LT" sz="1400" b="1" u="none" strike="noStrike" dirty="0">
                          <a:solidFill>
                            <a:schemeClr val="tx1"/>
                          </a:solidFill>
                          <a:effectLst/>
                          <a:latin typeface="+mn-lt"/>
                        </a:rPr>
                        <a:t>gydytojui</a:t>
                      </a:r>
                      <a:r>
                        <a:rPr lang="lt-LT" sz="1400" u="none" strike="noStrike" dirty="0">
                          <a:effectLst/>
                          <a:latin typeface="+mn-lt"/>
                        </a:rPr>
                        <a:t> atsidėkoja pinigais PO sėkmingai atliktos operacijos ar procedūros</a:t>
                      </a:r>
                      <a:endParaRPr lang="lt-LT" sz="1400" b="0" i="0" u="none" strike="noStrike" dirty="0">
                        <a:solidFill>
                          <a:srgbClr val="000000"/>
                        </a:solidFill>
                        <a:effectLst/>
                        <a:latin typeface="+mn-lt"/>
                      </a:endParaRPr>
                    </a:p>
                  </a:txBody>
                  <a:tcPr marL="9525" marR="9525" marT="9525" marB="0" anchor="ctr">
                    <a:gradFill>
                      <a:gsLst>
                        <a:gs pos="0">
                          <a:srgbClr val="FCFBFA"/>
                        </a:gs>
                        <a:gs pos="60000">
                          <a:srgbClr val="7FBC98"/>
                        </a:gs>
                      </a:gsLst>
                      <a:lin ang="5400000" scaled="1"/>
                    </a:gradFill>
                  </a:tcPr>
                </a:tc>
                <a:tc>
                  <a:txBody>
                    <a:bodyPr/>
                    <a:lstStyle/>
                    <a:p>
                      <a:pPr algn="ctr" fontAlgn="ctr"/>
                      <a:r>
                        <a:rPr lang="en-US" sz="1400" u="none" strike="noStrike" dirty="0">
                          <a:effectLst/>
                          <a:latin typeface="+mn-lt"/>
                        </a:rPr>
                        <a:t>61%</a:t>
                      </a:r>
                      <a:endParaRPr lang="en-US" sz="1400" b="0" i="0" u="none" strike="noStrike" dirty="0">
                        <a:solidFill>
                          <a:srgbClr val="000000"/>
                        </a:solidFill>
                        <a:effectLst/>
                        <a:latin typeface="+mn-lt"/>
                      </a:endParaRPr>
                    </a:p>
                  </a:txBody>
                  <a:tcPr marL="9525" marR="9525" marT="9525" marB="0" anchor="ctr">
                    <a:gradFill>
                      <a:gsLst>
                        <a:gs pos="0">
                          <a:srgbClr val="FCFBFA"/>
                        </a:gs>
                        <a:gs pos="60000">
                          <a:srgbClr val="7FBC98"/>
                        </a:gs>
                      </a:gsLst>
                      <a:lin ang="5400000" scaled="1"/>
                    </a:gradFill>
                  </a:tcPr>
                </a:tc>
                <a:extLst>
                  <a:ext uri="{0D108BD9-81ED-4DB2-BD59-A6C34878D82A}">
                    <a16:rowId xmlns:a16="http://schemas.microsoft.com/office/drawing/2014/main" val="1616543830"/>
                  </a:ext>
                </a:extLst>
              </a:tr>
              <a:tr h="698697">
                <a:tc>
                  <a:txBody>
                    <a:bodyPr/>
                    <a:lstStyle/>
                    <a:p>
                      <a:pPr algn="l" fontAlgn="ctr"/>
                      <a:r>
                        <a:rPr lang="lt-LT" sz="1400" u="none" strike="noStrike" dirty="0">
                          <a:effectLst/>
                          <a:latin typeface="+mn-lt"/>
                        </a:rPr>
                        <a:t>Asmuo </a:t>
                      </a:r>
                      <a:r>
                        <a:rPr lang="lt-LT" sz="1400" b="1" u="none" strike="noStrike" dirty="0">
                          <a:solidFill>
                            <a:schemeClr val="tx1"/>
                          </a:solidFill>
                          <a:effectLst/>
                          <a:latin typeface="+mn-lt"/>
                        </a:rPr>
                        <a:t>valstybės tarnyboje </a:t>
                      </a:r>
                      <a:r>
                        <a:rPr lang="lt-LT" sz="1400" u="none" strike="noStrike" dirty="0">
                          <a:effectLst/>
                          <a:latin typeface="+mn-lt"/>
                        </a:rPr>
                        <a:t>dirbančiam asmeniui atsidėkoja pinigais PO paslaugos atlikimo</a:t>
                      </a:r>
                      <a:endParaRPr lang="lt-LT" sz="1400" b="0" i="0" u="none" strike="noStrike" dirty="0">
                        <a:solidFill>
                          <a:srgbClr val="000000"/>
                        </a:solidFill>
                        <a:effectLst/>
                        <a:latin typeface="+mn-lt"/>
                      </a:endParaRPr>
                    </a:p>
                  </a:txBody>
                  <a:tcPr marL="9525" marR="9525" marT="9525" marB="0" anchor="ctr">
                    <a:gradFill>
                      <a:gsLst>
                        <a:gs pos="0">
                          <a:srgbClr val="FCFBFA"/>
                        </a:gs>
                        <a:gs pos="60000">
                          <a:srgbClr val="7FBC98"/>
                        </a:gs>
                      </a:gsLst>
                      <a:lin ang="5400000" scaled="1"/>
                    </a:gradFill>
                  </a:tcPr>
                </a:tc>
                <a:tc>
                  <a:txBody>
                    <a:bodyPr/>
                    <a:lstStyle/>
                    <a:p>
                      <a:pPr algn="ctr" fontAlgn="ctr"/>
                      <a:r>
                        <a:rPr lang="en-US" sz="1400" u="none" strike="noStrike" dirty="0">
                          <a:effectLst/>
                          <a:latin typeface="+mn-lt"/>
                        </a:rPr>
                        <a:t>72%</a:t>
                      </a:r>
                      <a:endParaRPr lang="en-US" sz="1400" b="0" i="0" u="none" strike="noStrike" dirty="0">
                        <a:solidFill>
                          <a:srgbClr val="000000"/>
                        </a:solidFill>
                        <a:effectLst/>
                        <a:latin typeface="+mn-lt"/>
                      </a:endParaRPr>
                    </a:p>
                  </a:txBody>
                  <a:tcPr marL="9525" marR="9525" marT="9525" marB="0" anchor="ctr">
                    <a:gradFill>
                      <a:gsLst>
                        <a:gs pos="0">
                          <a:srgbClr val="FCFBFA"/>
                        </a:gs>
                        <a:gs pos="60000">
                          <a:srgbClr val="7FBC98"/>
                        </a:gs>
                      </a:gsLst>
                      <a:lin ang="5400000" scaled="1"/>
                    </a:gradFill>
                  </a:tcPr>
                </a:tc>
                <a:extLst>
                  <a:ext uri="{0D108BD9-81ED-4DB2-BD59-A6C34878D82A}">
                    <a16:rowId xmlns:a16="http://schemas.microsoft.com/office/drawing/2014/main" val="2876686032"/>
                  </a:ext>
                </a:extLst>
              </a:tr>
            </a:tbl>
          </a:graphicData>
        </a:graphic>
      </p:graphicFrame>
      <p:sp>
        <p:nvSpPr>
          <p:cNvPr id="13" name="TextBox 12">
            <a:extLst>
              <a:ext uri="{FF2B5EF4-FFF2-40B4-BE49-F238E27FC236}">
                <a16:creationId xmlns:a16="http://schemas.microsoft.com/office/drawing/2014/main" id="{A26FB428-E1A4-E4AC-E6E9-0A04E6519296}"/>
              </a:ext>
            </a:extLst>
          </p:cNvPr>
          <p:cNvSpPr txBox="1"/>
          <p:nvPr/>
        </p:nvSpPr>
        <p:spPr>
          <a:xfrm>
            <a:off x="7615451" y="978181"/>
            <a:ext cx="3646747" cy="523220"/>
          </a:xfrm>
          <a:prstGeom prst="rect">
            <a:avLst/>
          </a:prstGeom>
          <a:noFill/>
        </p:spPr>
        <p:txBody>
          <a:bodyPr wrap="square" rtlCol="0">
            <a:spAutoFit/>
          </a:bodyPr>
          <a:lstStyle/>
          <a:p>
            <a:pPr marL="285750" indent="-285750" algn="just">
              <a:buBlip>
                <a:blip r:embed="rId3"/>
              </a:buBlip>
            </a:pPr>
            <a:r>
              <a:rPr lang="lt-LT" sz="1400" dirty="0"/>
              <a:t>Piniginė padėka gydytojui ir valstybės tarnautojui vertinama nevienodai.</a:t>
            </a:r>
            <a:endParaRPr lang="en-US" sz="1400" dirty="0"/>
          </a:p>
        </p:txBody>
      </p:sp>
      <p:graphicFrame>
        <p:nvGraphicFramePr>
          <p:cNvPr id="14" name="Table 13">
            <a:extLst>
              <a:ext uri="{FF2B5EF4-FFF2-40B4-BE49-F238E27FC236}">
                <a16:creationId xmlns:a16="http://schemas.microsoft.com/office/drawing/2014/main" id="{323E5167-66CF-B433-E422-813BB16F05F7}"/>
              </a:ext>
            </a:extLst>
          </p:cNvPr>
          <p:cNvGraphicFramePr>
            <a:graphicFrameLocks noGrp="1"/>
          </p:cNvGraphicFramePr>
          <p:nvPr>
            <p:extLst>
              <p:ext uri="{D42A27DB-BD31-4B8C-83A1-F6EECF244321}">
                <p14:modId xmlns:p14="http://schemas.microsoft.com/office/powerpoint/2010/main" val="2760414988"/>
              </p:ext>
            </p:extLst>
          </p:nvPr>
        </p:nvGraphicFramePr>
        <p:xfrm>
          <a:off x="5614916" y="2467071"/>
          <a:ext cx="6102636" cy="1397394"/>
        </p:xfrm>
        <a:graphic>
          <a:graphicData uri="http://schemas.openxmlformats.org/drawingml/2006/table">
            <a:tbl>
              <a:tblPr>
                <a:tableStyleId>{5C22544A-7EE6-4342-B048-85BDC9FD1C3A}</a:tableStyleId>
              </a:tblPr>
              <a:tblGrid>
                <a:gridCol w="4184177">
                  <a:extLst>
                    <a:ext uri="{9D8B030D-6E8A-4147-A177-3AD203B41FA5}">
                      <a16:colId xmlns:a16="http://schemas.microsoft.com/office/drawing/2014/main" val="3958256013"/>
                    </a:ext>
                  </a:extLst>
                </a:gridCol>
                <a:gridCol w="1918459">
                  <a:extLst>
                    <a:ext uri="{9D8B030D-6E8A-4147-A177-3AD203B41FA5}">
                      <a16:colId xmlns:a16="http://schemas.microsoft.com/office/drawing/2014/main" val="2802726624"/>
                    </a:ext>
                  </a:extLst>
                </a:gridCol>
              </a:tblGrid>
              <a:tr h="698697">
                <a:tc>
                  <a:txBody>
                    <a:bodyPr/>
                    <a:lstStyle/>
                    <a:p>
                      <a:pPr algn="l" fontAlgn="ctr"/>
                      <a:r>
                        <a:rPr lang="lt-LT" sz="1400" u="none" strike="noStrike" dirty="0">
                          <a:effectLst/>
                          <a:latin typeface="+mn-lt"/>
                        </a:rPr>
                        <a:t>Asmuo tik dėl turimų pažinčių įsidarbina į </a:t>
                      </a:r>
                      <a:r>
                        <a:rPr lang="lt-LT" sz="1400" b="1" u="none" strike="noStrike" dirty="0">
                          <a:solidFill>
                            <a:schemeClr val="tx1"/>
                          </a:solidFill>
                          <a:effectLst/>
                          <a:latin typeface="+mn-lt"/>
                        </a:rPr>
                        <a:t>privačią įmonę</a:t>
                      </a:r>
                      <a:endParaRPr lang="lt-LT" sz="1400" b="1" i="0" u="none" strike="noStrike" dirty="0">
                        <a:solidFill>
                          <a:schemeClr val="tx1"/>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tc>
                  <a:txBody>
                    <a:bodyPr/>
                    <a:lstStyle/>
                    <a:p>
                      <a:pPr algn="ctr" fontAlgn="ctr"/>
                      <a:r>
                        <a:rPr lang="en-US" sz="1400" u="none" strike="noStrike" dirty="0">
                          <a:effectLst/>
                          <a:latin typeface="+mn-lt"/>
                        </a:rPr>
                        <a:t>54%</a:t>
                      </a:r>
                      <a:endParaRPr lang="en-US"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3250858089"/>
                  </a:ext>
                </a:extLst>
              </a:tr>
              <a:tr h="698697">
                <a:tc>
                  <a:txBody>
                    <a:bodyPr/>
                    <a:lstStyle/>
                    <a:p>
                      <a:pPr algn="l" fontAlgn="ctr"/>
                      <a:r>
                        <a:rPr lang="lt-LT" sz="1400" u="none" strike="noStrike" dirty="0">
                          <a:effectLst/>
                          <a:latin typeface="+mn-lt"/>
                        </a:rPr>
                        <a:t>Asmuo tik dėl turimų pažinčių įsidarbina į </a:t>
                      </a:r>
                      <a:r>
                        <a:rPr lang="lt-LT" sz="1400" b="1" u="none" strike="noStrike" dirty="0">
                          <a:solidFill>
                            <a:schemeClr val="tx1"/>
                          </a:solidFill>
                          <a:effectLst/>
                          <a:latin typeface="+mn-lt"/>
                        </a:rPr>
                        <a:t>valstybės instituciją</a:t>
                      </a:r>
                      <a:endParaRPr lang="lt-LT" sz="1400" b="1" i="0" u="none" strike="noStrike" dirty="0">
                        <a:solidFill>
                          <a:schemeClr val="tx1"/>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tc>
                  <a:txBody>
                    <a:bodyPr/>
                    <a:lstStyle/>
                    <a:p>
                      <a:pPr algn="ctr" fontAlgn="ctr"/>
                      <a:r>
                        <a:rPr lang="en-US" sz="1400" u="none" strike="noStrike" dirty="0">
                          <a:effectLst/>
                          <a:latin typeface="+mn-lt"/>
                        </a:rPr>
                        <a:t>78%</a:t>
                      </a:r>
                      <a:endParaRPr lang="en-US"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4185737244"/>
                  </a:ext>
                </a:extLst>
              </a:tr>
            </a:tbl>
          </a:graphicData>
        </a:graphic>
      </p:graphicFrame>
      <p:sp>
        <p:nvSpPr>
          <p:cNvPr id="15" name="TextBox 14">
            <a:extLst>
              <a:ext uri="{FF2B5EF4-FFF2-40B4-BE49-F238E27FC236}">
                <a16:creationId xmlns:a16="http://schemas.microsoft.com/office/drawing/2014/main" id="{11AE6482-1B8F-8BA4-0408-90B1C05FAD52}"/>
              </a:ext>
            </a:extLst>
          </p:cNvPr>
          <p:cNvSpPr txBox="1"/>
          <p:nvPr/>
        </p:nvSpPr>
        <p:spPr>
          <a:xfrm>
            <a:off x="869448" y="2824496"/>
            <a:ext cx="4574666" cy="738664"/>
          </a:xfrm>
          <a:prstGeom prst="rect">
            <a:avLst/>
          </a:prstGeom>
          <a:noFill/>
        </p:spPr>
        <p:txBody>
          <a:bodyPr wrap="square" rtlCol="0">
            <a:spAutoFit/>
          </a:bodyPr>
          <a:lstStyle/>
          <a:p>
            <a:pPr marL="285750" indent="-285750" algn="just">
              <a:buBlip>
                <a:blip r:embed="rId3"/>
              </a:buBlip>
            </a:pPr>
            <a:r>
              <a:rPr lang="lt-LT" sz="1400" dirty="0"/>
              <a:t>Įsidarbinimas dėl turimų pažinčių į valstybinę įmonę yra daug labiau laikomas korupcija, negu įsidarbinimas į privačią įmonę.</a:t>
            </a:r>
          </a:p>
        </p:txBody>
      </p:sp>
      <p:graphicFrame>
        <p:nvGraphicFramePr>
          <p:cNvPr id="12" name="Table 11">
            <a:extLst>
              <a:ext uri="{FF2B5EF4-FFF2-40B4-BE49-F238E27FC236}">
                <a16:creationId xmlns:a16="http://schemas.microsoft.com/office/drawing/2014/main" id="{E64956D9-FEA2-B062-62AE-F9306061C861}"/>
              </a:ext>
            </a:extLst>
          </p:cNvPr>
          <p:cNvGraphicFramePr>
            <a:graphicFrameLocks noGrp="1"/>
          </p:cNvGraphicFramePr>
          <p:nvPr>
            <p:extLst>
              <p:ext uri="{D42A27DB-BD31-4B8C-83A1-F6EECF244321}">
                <p14:modId xmlns:p14="http://schemas.microsoft.com/office/powerpoint/2010/main" val="2235173673"/>
              </p:ext>
            </p:extLst>
          </p:nvPr>
        </p:nvGraphicFramePr>
        <p:xfrm>
          <a:off x="869448" y="4398411"/>
          <a:ext cx="6269373" cy="1441612"/>
        </p:xfrm>
        <a:graphic>
          <a:graphicData uri="http://schemas.openxmlformats.org/drawingml/2006/table">
            <a:tbl>
              <a:tblPr>
                <a:tableStyleId>{5C22544A-7EE6-4342-B048-85BDC9FD1C3A}</a:tableStyleId>
              </a:tblPr>
              <a:tblGrid>
                <a:gridCol w="4665054">
                  <a:extLst>
                    <a:ext uri="{9D8B030D-6E8A-4147-A177-3AD203B41FA5}">
                      <a16:colId xmlns:a16="http://schemas.microsoft.com/office/drawing/2014/main" val="1278052266"/>
                    </a:ext>
                  </a:extLst>
                </a:gridCol>
                <a:gridCol w="1604319">
                  <a:extLst>
                    <a:ext uri="{9D8B030D-6E8A-4147-A177-3AD203B41FA5}">
                      <a16:colId xmlns:a16="http://schemas.microsoft.com/office/drawing/2014/main" val="1619288475"/>
                    </a:ext>
                  </a:extLst>
                </a:gridCol>
              </a:tblGrid>
              <a:tr h="720806">
                <a:tc>
                  <a:txBody>
                    <a:bodyPr/>
                    <a:lstStyle/>
                    <a:p>
                      <a:pPr algn="l" fontAlgn="ctr"/>
                      <a:r>
                        <a:rPr lang="lt-LT" sz="1400" b="1" u="none" strike="noStrike" dirty="0">
                          <a:solidFill>
                            <a:schemeClr val="tx1"/>
                          </a:solidFill>
                          <a:effectLst/>
                          <a:latin typeface="+mn-lt"/>
                        </a:rPr>
                        <a:t>Užsienio verslininkas paperka Lietuvos valstybės </a:t>
                      </a:r>
                      <a:r>
                        <a:rPr lang="lt-LT" sz="1400" u="none" strike="noStrike" dirty="0">
                          <a:effectLst/>
                          <a:latin typeface="+mn-lt"/>
                        </a:rPr>
                        <a:t>tarnautoją ar pareigūną, siekdamas naudos savo verslui</a:t>
                      </a:r>
                      <a:endParaRPr lang="lt-LT"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tc>
                  <a:txBody>
                    <a:bodyPr/>
                    <a:lstStyle/>
                    <a:p>
                      <a:pPr algn="ctr" fontAlgn="ctr"/>
                      <a:r>
                        <a:rPr lang="en-US" sz="1400" u="none" strike="noStrike" dirty="0">
                          <a:effectLst/>
                          <a:latin typeface="+mn-lt"/>
                        </a:rPr>
                        <a:t>83%</a:t>
                      </a:r>
                      <a:endParaRPr lang="en-US"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2340521578"/>
                  </a:ext>
                </a:extLst>
              </a:tr>
              <a:tr h="720806">
                <a:tc>
                  <a:txBody>
                    <a:bodyPr/>
                    <a:lstStyle/>
                    <a:p>
                      <a:pPr algn="l" fontAlgn="ctr"/>
                      <a:r>
                        <a:rPr lang="lt-LT" sz="1400" b="1" u="none" strike="noStrike" dirty="0">
                          <a:solidFill>
                            <a:schemeClr val="tx1"/>
                          </a:solidFill>
                          <a:effectLst/>
                          <a:latin typeface="+mn-lt"/>
                        </a:rPr>
                        <a:t>Lietuvos verslininkas paperka užsienio valstybės </a:t>
                      </a:r>
                      <a:r>
                        <a:rPr lang="lt-LT" sz="1400" u="none" strike="noStrike" dirty="0">
                          <a:effectLst/>
                          <a:latin typeface="+mn-lt"/>
                        </a:rPr>
                        <a:t>tarnautoją ar pareigūną, siekdamas naudos savo verslui</a:t>
                      </a:r>
                      <a:endParaRPr lang="lt-LT"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tc>
                  <a:txBody>
                    <a:bodyPr/>
                    <a:lstStyle/>
                    <a:p>
                      <a:pPr algn="ctr" fontAlgn="ctr"/>
                      <a:r>
                        <a:rPr lang="en-US" sz="1400" u="none" strike="noStrike" dirty="0">
                          <a:effectLst/>
                          <a:latin typeface="+mn-lt"/>
                        </a:rPr>
                        <a:t>83%</a:t>
                      </a:r>
                      <a:endParaRPr lang="en-US" sz="1400" b="0" i="0" u="none" strike="noStrike" dirty="0">
                        <a:solidFill>
                          <a:srgbClr val="000000"/>
                        </a:solidFill>
                        <a:effectLst/>
                        <a:latin typeface="+mn-lt"/>
                      </a:endParaRPr>
                    </a:p>
                  </a:txBody>
                  <a:tcPr marL="9525" marR="9525" marT="9525" marB="0" anchor="ctr">
                    <a:gradFill flip="none" rotWithShape="1">
                      <a:gsLst>
                        <a:gs pos="0">
                          <a:srgbClr val="FCFBFA"/>
                        </a:gs>
                        <a:gs pos="60000">
                          <a:srgbClr val="7FBC98"/>
                        </a:gs>
                      </a:gsLst>
                      <a:lin ang="5400000" scaled="1"/>
                      <a:tileRect/>
                    </a:gradFill>
                  </a:tcPr>
                </a:tc>
                <a:extLst>
                  <a:ext uri="{0D108BD9-81ED-4DB2-BD59-A6C34878D82A}">
                    <a16:rowId xmlns:a16="http://schemas.microsoft.com/office/drawing/2014/main" val="4272856675"/>
                  </a:ext>
                </a:extLst>
              </a:tr>
            </a:tbl>
          </a:graphicData>
        </a:graphic>
      </p:graphicFrame>
      <p:sp>
        <p:nvSpPr>
          <p:cNvPr id="18" name="TextBox 17">
            <a:extLst>
              <a:ext uri="{FF2B5EF4-FFF2-40B4-BE49-F238E27FC236}">
                <a16:creationId xmlns:a16="http://schemas.microsoft.com/office/drawing/2014/main" id="{1F7B0FC5-F0CA-4E22-5522-F3611C220197}"/>
              </a:ext>
            </a:extLst>
          </p:cNvPr>
          <p:cNvSpPr txBox="1"/>
          <p:nvPr/>
        </p:nvSpPr>
        <p:spPr>
          <a:xfrm>
            <a:off x="7615451" y="4749885"/>
            <a:ext cx="3914562" cy="738664"/>
          </a:xfrm>
          <a:prstGeom prst="rect">
            <a:avLst/>
          </a:prstGeom>
          <a:noFill/>
        </p:spPr>
        <p:txBody>
          <a:bodyPr wrap="square" rtlCol="0">
            <a:spAutoFit/>
          </a:bodyPr>
          <a:lstStyle/>
          <a:p>
            <a:pPr marL="285750" indent="-285750" algn="just">
              <a:buBlip>
                <a:blip r:embed="rId3"/>
              </a:buBlip>
            </a:pPr>
            <a:r>
              <a:rPr lang="lt-LT" sz="1400" dirty="0"/>
              <a:t>Tiek Lietuvos, tiek užsieno valstybės tarnautojo/pareigūno papirkimas siekiant naudos – vienodai laikomas korupcija.</a:t>
            </a:r>
            <a:endParaRPr lang="en-US" sz="1400" dirty="0"/>
          </a:p>
        </p:txBody>
      </p:sp>
      <p:sp>
        <p:nvSpPr>
          <p:cNvPr id="6" name="TextBox 5">
            <a:extLst>
              <a:ext uri="{FF2B5EF4-FFF2-40B4-BE49-F238E27FC236}">
                <a16:creationId xmlns:a16="http://schemas.microsoft.com/office/drawing/2014/main" id="{1F87501B-721C-F60F-7BDE-3D3E6F7EE955}"/>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5BAB2359-BC71-F578-AED6-5FC6A3F80E03}"/>
              </a:ext>
            </a:extLst>
          </p:cNvPr>
          <p:cNvSpPr txBox="1"/>
          <p:nvPr/>
        </p:nvSpPr>
        <p:spPr>
          <a:xfrm>
            <a:off x="4341001" y="74903"/>
            <a:ext cx="4149213" cy="369332"/>
          </a:xfrm>
          <a:prstGeom prst="rect">
            <a:avLst/>
          </a:prstGeom>
          <a:noFill/>
        </p:spPr>
        <p:txBody>
          <a:bodyPr wrap="square" rtlCol="0">
            <a:spAutoFit/>
          </a:bodyPr>
          <a:lstStyle/>
          <a:p>
            <a:r>
              <a:rPr lang="lt-LT" b="1" dirty="0"/>
              <a:t>Korupcinogeninių situacijų palyginimas</a:t>
            </a:r>
          </a:p>
        </p:txBody>
      </p:sp>
    </p:spTree>
    <p:extLst>
      <p:ext uri="{BB962C8B-B14F-4D97-AF65-F5344CB8AC3E}">
        <p14:creationId xmlns:p14="http://schemas.microsoft.com/office/powerpoint/2010/main" val="84728009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A48873FE-A37A-4010-8F60-88C756B7C5A7}"/>
              </a:ext>
            </a:extLst>
          </p:cNvPr>
          <p:cNvSpPr txBox="1"/>
          <p:nvPr/>
        </p:nvSpPr>
        <p:spPr>
          <a:xfrm>
            <a:off x="821290" y="5430672"/>
            <a:ext cx="10549417" cy="523220"/>
          </a:xfrm>
          <a:prstGeom prst="rect">
            <a:avLst/>
          </a:prstGeom>
          <a:noFill/>
        </p:spPr>
        <p:txBody>
          <a:bodyPr wrap="square">
            <a:spAutoFit/>
          </a:bodyPr>
          <a:lstStyle/>
          <a:p>
            <a:pPr algn="just"/>
            <a:r>
              <a:rPr lang="en-US" sz="1400" i="1" dirty="0"/>
              <a:t>4</a:t>
            </a:r>
            <a:r>
              <a:rPr lang="lt-LT" sz="1400" i="1" dirty="0"/>
              <a:t>9. Ar jaučiatės informuotas apie tai su kokiomis interesų grupėmis (verslo, vyriausybinių ir nevyriausybinių organizacijų atstovais) susitinka Jūsų vietos politikai ir savivaldybės darbuotojai?</a:t>
            </a:r>
          </a:p>
        </p:txBody>
      </p:sp>
      <p:sp>
        <p:nvSpPr>
          <p:cNvPr id="2" name="TextBox 1">
            <a:extLst>
              <a:ext uri="{FF2B5EF4-FFF2-40B4-BE49-F238E27FC236}">
                <a16:creationId xmlns:a16="http://schemas.microsoft.com/office/drawing/2014/main" id="{1F36536E-23FF-78C0-4C2E-15EA3EBFF286}"/>
              </a:ext>
            </a:extLst>
          </p:cNvPr>
          <p:cNvSpPr txBox="1"/>
          <p:nvPr/>
        </p:nvSpPr>
        <p:spPr>
          <a:xfrm>
            <a:off x="0" y="6323955"/>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43BFF0E7-D2B2-6F30-24D3-B944CA2DA648}"/>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A4352A8-3617-4645-0FB6-3A2B86AD831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606E0B1F-37BA-EA45-D2CC-C5871187861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59BA8FC-66AD-485C-38B5-7239D7B7C6E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213C959-F49A-95D0-4B0E-0AD90EF0BBA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4232CBF9-FE23-197B-9D61-58A56D10CA79}"/>
              </a:ext>
            </a:extLst>
          </p:cNvPr>
          <p:cNvGraphicFramePr>
            <a:graphicFrameLocks/>
          </p:cNvGraphicFramePr>
          <p:nvPr>
            <p:extLst>
              <p:ext uri="{D42A27DB-BD31-4B8C-83A1-F6EECF244321}">
                <p14:modId xmlns:p14="http://schemas.microsoft.com/office/powerpoint/2010/main" val="3746985015"/>
              </p:ext>
            </p:extLst>
          </p:nvPr>
        </p:nvGraphicFramePr>
        <p:xfrm>
          <a:off x="1508018" y="661933"/>
          <a:ext cx="9232770" cy="436392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9617479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A48873FE-A37A-4010-8F60-88C756B7C5A7}"/>
              </a:ext>
            </a:extLst>
          </p:cNvPr>
          <p:cNvSpPr txBox="1"/>
          <p:nvPr/>
        </p:nvSpPr>
        <p:spPr>
          <a:xfrm>
            <a:off x="3379987" y="5993323"/>
            <a:ext cx="5432026" cy="307777"/>
          </a:xfrm>
          <a:prstGeom prst="rect">
            <a:avLst/>
          </a:prstGeom>
          <a:noFill/>
        </p:spPr>
        <p:txBody>
          <a:bodyPr wrap="square">
            <a:spAutoFit/>
          </a:bodyPr>
          <a:lstStyle/>
          <a:p>
            <a:pPr algn="just"/>
            <a:r>
              <a:rPr lang="en-US" sz="1400" i="1" dirty="0"/>
              <a:t>5</a:t>
            </a:r>
            <a:r>
              <a:rPr lang="lt-LT" sz="1400" i="1" dirty="0"/>
              <a:t>0. Jūsų nuomone, kaip skaidriai veikia Jūsų miesto/rajono savivaldybė?</a:t>
            </a:r>
            <a:r>
              <a:rPr lang="en-US" sz="1400" i="1" dirty="0"/>
              <a:t> </a:t>
            </a:r>
            <a:endParaRPr lang="lt-LT" sz="1400" i="1" dirty="0"/>
          </a:p>
        </p:txBody>
      </p:sp>
      <p:sp>
        <p:nvSpPr>
          <p:cNvPr id="4" name="TextBox 3">
            <a:extLst>
              <a:ext uri="{FF2B5EF4-FFF2-40B4-BE49-F238E27FC236}">
                <a16:creationId xmlns:a16="http://schemas.microsoft.com/office/drawing/2014/main" id="{3AAB3ACB-453C-D18A-F97A-92B13DBB0E0F}"/>
              </a:ext>
            </a:extLst>
          </p:cNvPr>
          <p:cNvSpPr txBox="1"/>
          <p:nvPr/>
        </p:nvSpPr>
        <p:spPr>
          <a:xfrm>
            <a:off x="0" y="6240996"/>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801597AB-03B7-B4A1-72DA-08E51CB962E2}"/>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522FBD9-E592-97F7-3003-434DA599CD6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682C63F1-B1D6-0658-F69D-10AD67B1069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438859B-E2B2-DD5E-5956-7225095E870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12E0F4A-26CB-7655-4902-6B5218A0017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2F000000}"/>
              </a:ext>
            </a:extLst>
          </p:cNvPr>
          <p:cNvGraphicFramePr>
            <a:graphicFrameLocks/>
          </p:cNvGraphicFramePr>
          <p:nvPr>
            <p:extLst>
              <p:ext uri="{D42A27DB-BD31-4B8C-83A1-F6EECF244321}">
                <p14:modId xmlns:p14="http://schemas.microsoft.com/office/powerpoint/2010/main" val="2491028764"/>
              </p:ext>
            </p:extLst>
          </p:nvPr>
        </p:nvGraphicFramePr>
        <p:xfrm>
          <a:off x="869448" y="912863"/>
          <a:ext cx="10864277" cy="47486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472252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A48873FE-A37A-4010-8F60-88C756B7C5A7}"/>
              </a:ext>
            </a:extLst>
          </p:cNvPr>
          <p:cNvSpPr txBox="1"/>
          <p:nvPr/>
        </p:nvSpPr>
        <p:spPr>
          <a:xfrm>
            <a:off x="2828652" y="486066"/>
            <a:ext cx="6802045" cy="384721"/>
          </a:xfrm>
          <a:prstGeom prst="rect">
            <a:avLst/>
          </a:prstGeom>
          <a:noFill/>
        </p:spPr>
        <p:txBody>
          <a:bodyPr wrap="square">
            <a:spAutoFit/>
          </a:bodyPr>
          <a:lstStyle/>
          <a:p>
            <a:pPr algn="just"/>
            <a:r>
              <a:rPr lang="en-US" sz="1920" b="1" dirty="0" err="1">
                <a:solidFill>
                  <a:prstClr val="black"/>
                </a:solidFill>
              </a:rPr>
              <a:t>Savivaldyb</a:t>
            </a:r>
            <a:r>
              <a:rPr lang="lt-LT" sz="1920" b="1" dirty="0">
                <a:solidFill>
                  <a:prstClr val="black"/>
                </a:solidFill>
              </a:rPr>
              <a:t>ės vertinimas: tikslinių grupių atsakymų palyginimas</a:t>
            </a:r>
          </a:p>
        </p:txBody>
      </p:sp>
      <p:sp>
        <p:nvSpPr>
          <p:cNvPr id="7" name="TextBox 6">
            <a:extLst>
              <a:ext uri="{FF2B5EF4-FFF2-40B4-BE49-F238E27FC236}">
                <a16:creationId xmlns:a16="http://schemas.microsoft.com/office/drawing/2014/main" id="{8AE762DA-87F2-DB6F-1FC8-3E22D3BF10E8}"/>
              </a:ext>
            </a:extLst>
          </p:cNvPr>
          <p:cNvSpPr txBox="1"/>
          <p:nvPr/>
        </p:nvSpPr>
        <p:spPr>
          <a:xfrm>
            <a:off x="0" y="6340151"/>
            <a:ext cx="5064453" cy="46166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spc="72" dirty="0">
                <a:solidFill>
                  <a:srgbClr val="333333"/>
                </a:solidFill>
              </a:rPr>
              <a:t>2024 m. </a:t>
            </a:r>
            <a:r>
              <a:rPr lang="en-US" sz="1200" spc="72" dirty="0" err="1">
                <a:solidFill>
                  <a:srgbClr val="333333"/>
                </a:solidFill>
              </a:rPr>
              <a:t>sausis</a:t>
            </a:r>
            <a:r>
              <a:rPr lang="en-US" sz="1200" spc="72" dirty="0">
                <a:solidFill>
                  <a:srgbClr val="333333"/>
                </a:solidFill>
              </a:rPr>
              <a:t> – </a:t>
            </a:r>
            <a:r>
              <a:rPr lang="en-US" sz="1200" spc="72" dirty="0" err="1">
                <a:solidFill>
                  <a:srgbClr val="333333"/>
                </a:solidFill>
              </a:rPr>
              <a:t>birželis</a:t>
            </a:r>
            <a:endParaRPr lang="en-US" sz="1200" spc="72" dirty="0">
              <a:solidFill>
                <a:srgbClr val="333333"/>
              </a:solidFill>
            </a:endParaRPr>
          </a:p>
          <a:p>
            <a:r>
              <a:rPr lang="en-US" sz="1200" spc="72" dirty="0" err="1">
                <a:solidFill>
                  <a:srgbClr val="333333"/>
                </a:solidFill>
              </a:rPr>
              <a:t>Tyrimas</a:t>
            </a:r>
            <a:r>
              <a:rPr lang="en-US" sz="1200" spc="72" dirty="0">
                <a:solidFill>
                  <a:srgbClr val="333333"/>
                </a:solidFill>
              </a:rPr>
              <a:t> </a:t>
            </a:r>
            <a:r>
              <a:rPr lang="en-US" sz="1200" spc="72" dirty="0" err="1">
                <a:solidFill>
                  <a:srgbClr val="333333"/>
                </a:solidFill>
              </a:rPr>
              <a:t>atliktas</a:t>
            </a:r>
            <a:r>
              <a:rPr lang="en-US" sz="1200" spc="72" dirty="0">
                <a:solidFill>
                  <a:srgbClr val="333333"/>
                </a:solidFill>
              </a:rPr>
              <a:t> LR </a:t>
            </a:r>
            <a:r>
              <a:rPr lang="en-US" sz="1200" spc="72" dirty="0" err="1">
                <a:solidFill>
                  <a:srgbClr val="333333"/>
                </a:solidFill>
              </a:rPr>
              <a:t>Speciali</a:t>
            </a:r>
            <a:r>
              <a:rPr lang="lt-LT" sz="1200" spc="72" dirty="0">
                <a:solidFill>
                  <a:srgbClr val="333333"/>
                </a:solidFill>
              </a:rPr>
              <a:t>ųjų tyrimų tarnybos užsakymu</a:t>
            </a:r>
          </a:p>
        </p:txBody>
      </p:sp>
      <p:sp>
        <p:nvSpPr>
          <p:cNvPr id="2" name="TextBox 1">
            <a:extLst>
              <a:ext uri="{FF2B5EF4-FFF2-40B4-BE49-F238E27FC236}">
                <a16:creationId xmlns:a16="http://schemas.microsoft.com/office/drawing/2014/main" id="{B3E5E113-A3FA-7637-EADA-13361942C036}"/>
              </a:ext>
            </a:extLst>
          </p:cNvPr>
          <p:cNvSpPr txBox="1"/>
          <p:nvPr/>
        </p:nvSpPr>
        <p:spPr>
          <a:xfrm>
            <a:off x="587477" y="1637725"/>
            <a:ext cx="11017045" cy="2800767"/>
          </a:xfrm>
          <a:prstGeom prst="rect">
            <a:avLst/>
          </a:prstGeom>
          <a:noFill/>
        </p:spPr>
        <p:txBody>
          <a:bodyPr wrap="square" rtlCol="0">
            <a:spAutoFit/>
          </a:bodyPr>
          <a:lstStyle/>
          <a:p>
            <a:pPr marL="285750" indent="-285750" algn="just">
              <a:buBlip>
                <a:blip r:embed="rId3"/>
              </a:buBlip>
            </a:pPr>
            <a:r>
              <a:rPr lang="lt-LT" sz="1600" dirty="0"/>
              <a:t>62 % gyventojų, </a:t>
            </a:r>
            <a:r>
              <a:rPr lang="en-US" sz="1600" dirty="0"/>
              <a:t>38</a:t>
            </a:r>
            <a:r>
              <a:rPr lang="lt-LT" sz="1600" dirty="0"/>
              <a:t> % įmonės vadovų ir 4</a:t>
            </a:r>
            <a:r>
              <a:rPr lang="en-US" sz="1600" dirty="0"/>
              <a:t>5</a:t>
            </a:r>
            <a:r>
              <a:rPr lang="lt-LT" sz="1600" dirty="0"/>
              <a:t> % valstybės tarnautojų teigia, jog jie nėra tinkamai informuojami apie LR Seimo ir Vyriausybės susitikimus su interesų grupėmis.</a:t>
            </a:r>
          </a:p>
          <a:p>
            <a:pPr marL="285750" indent="-285750" algn="just">
              <a:buBlip>
                <a:blip r:embed="rId3"/>
              </a:buBlip>
            </a:pPr>
            <a:endParaRPr lang="lt-LT" sz="1600" dirty="0"/>
          </a:p>
          <a:p>
            <a:pPr marL="285750" indent="-285750" algn="just">
              <a:buBlip>
                <a:blip r:embed="rId3"/>
              </a:buBlip>
            </a:pPr>
            <a:r>
              <a:rPr lang="lt-LT" sz="1600" dirty="0"/>
              <a:t>64 % gyventojų, </a:t>
            </a:r>
            <a:r>
              <a:rPr lang="en-US" sz="1600" dirty="0"/>
              <a:t>40</a:t>
            </a:r>
            <a:r>
              <a:rPr lang="lt-LT" sz="1600" dirty="0"/>
              <a:t> % įmonės vadovų, 4</a:t>
            </a:r>
            <a:r>
              <a:rPr lang="en-US" sz="1600" dirty="0"/>
              <a:t>8</a:t>
            </a:r>
            <a:r>
              <a:rPr lang="lt-LT" sz="1600" dirty="0"/>
              <a:t> % valstybės tarnautojų nėra tinkamai informuojami apie vietos politikų ar savivaldybės darbuotojų susitikimus su interesų grupėmis.</a:t>
            </a:r>
          </a:p>
          <a:p>
            <a:pPr marL="285750" indent="-285750" algn="just">
              <a:buBlip>
                <a:blip r:embed="rId3"/>
              </a:buBlip>
            </a:pPr>
            <a:endParaRPr lang="lt-LT" sz="1600" dirty="0"/>
          </a:p>
          <a:p>
            <a:pPr marL="285750" indent="-285750" algn="just">
              <a:buBlip>
                <a:blip r:embed="rId3"/>
              </a:buBlip>
            </a:pPr>
            <a:r>
              <a:rPr lang="lt-LT" sz="1600" dirty="0"/>
              <a:t>Kalbant apie respondentų savivaldybės veiklos skaidrumą, tik 18 % gyventojų mano, kad savivaldybės veikla skaidri, o 35 % - kad neskaidri.</a:t>
            </a:r>
            <a:endParaRPr lang="en-US" sz="1600" dirty="0"/>
          </a:p>
          <a:p>
            <a:pPr marL="285750" indent="-285750" algn="just">
              <a:buBlip>
                <a:blip r:embed="rId3"/>
              </a:buBlip>
            </a:pPr>
            <a:endParaRPr lang="en-US" sz="1600" dirty="0"/>
          </a:p>
          <a:p>
            <a:pPr marL="285750" indent="-285750" algn="just">
              <a:buBlip>
                <a:blip r:embed="rId3"/>
              </a:buBlip>
            </a:pPr>
            <a:r>
              <a:rPr lang="lt-LT" sz="1600" dirty="0"/>
              <a:t>2</a:t>
            </a:r>
            <a:r>
              <a:rPr lang="en-US" sz="1600" dirty="0"/>
              <a:t>4</a:t>
            </a:r>
            <a:r>
              <a:rPr lang="lt-LT" sz="1600" dirty="0"/>
              <a:t> % įmonių vadovų pasisako, kad savivaldybė veikia skaidriai, o 3</a:t>
            </a:r>
            <a:r>
              <a:rPr lang="en-US" sz="1600" dirty="0"/>
              <a:t>0</a:t>
            </a:r>
            <a:r>
              <a:rPr lang="lt-LT" sz="1600" dirty="0"/>
              <a:t> % - kad neskaidriai. </a:t>
            </a:r>
            <a:r>
              <a:rPr lang="en-US" sz="1600" dirty="0"/>
              <a:t>1</a:t>
            </a:r>
            <a:r>
              <a:rPr lang="lt-LT" sz="1600" dirty="0"/>
              <a:t>6 % valstybės tarnautojų mano, kad savivaldybės veikla skaidri, o </a:t>
            </a:r>
            <a:r>
              <a:rPr lang="en-US" sz="1600" dirty="0"/>
              <a:t>31</a:t>
            </a:r>
            <a:r>
              <a:rPr lang="lt-LT" sz="1600" dirty="0"/>
              <a:t> % – kad neskaidri.</a:t>
            </a:r>
          </a:p>
        </p:txBody>
      </p:sp>
      <p:grpSp>
        <p:nvGrpSpPr>
          <p:cNvPr id="4" name="Grupė 3">
            <a:extLst>
              <a:ext uri="{FF2B5EF4-FFF2-40B4-BE49-F238E27FC236}">
                <a16:creationId xmlns:a16="http://schemas.microsoft.com/office/drawing/2014/main" id="{37F63711-BF59-7BE9-55CE-D2F8C7F2DDB3}"/>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83027E73-919D-A41D-4961-D49B2C5BE065}"/>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E01E9DA3-4B0A-0654-AA50-6F6E59CBD95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44128C52-FBAF-6998-0632-322C95CAB52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34EDDBF9-8BE5-CA5C-E64C-2F07E501F21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492772614"/>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Kova su korupcija</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93787871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1315450" y="5581324"/>
            <a:ext cx="10282991" cy="523220"/>
          </a:xfrm>
          <a:prstGeom prst="rect">
            <a:avLst/>
          </a:prstGeom>
          <a:noFill/>
        </p:spPr>
        <p:txBody>
          <a:bodyPr wrap="square">
            <a:spAutoFit/>
          </a:bodyPr>
          <a:lstStyle/>
          <a:p>
            <a:pPr algn="just"/>
            <a:r>
              <a:rPr lang="lt-LT" sz="1400" i="1" dirty="0"/>
              <a:t>47. Kiek politikai, kiti valstybės tarnyboje dirbantys asmenys, verslininkai, gyventojai ar Jūs pats esate atsakingi dėl Lietuvoje esančio korupcijos masto? </a:t>
            </a:r>
            <a:r>
              <a:rPr lang="lt-LT" sz="1400" i="1" dirty="0" err="1"/>
              <a:t>Atsakyma</a:t>
            </a:r>
            <a:r>
              <a:rPr lang="en-US" sz="1400" i="1" dirty="0" err="1"/>
              <a:t>i</a:t>
            </a:r>
            <a:r>
              <a:rPr lang="lt-LT" sz="1400" i="1" dirty="0"/>
              <a:t> “labai atsakingi” ir “atsakingi”.</a:t>
            </a:r>
          </a:p>
        </p:txBody>
      </p:sp>
      <p:sp>
        <p:nvSpPr>
          <p:cNvPr id="9" name="TextBox 8">
            <a:extLst>
              <a:ext uri="{FF2B5EF4-FFF2-40B4-BE49-F238E27FC236}">
                <a16:creationId xmlns:a16="http://schemas.microsoft.com/office/drawing/2014/main" id="{3ABD9906-4013-A526-B8AF-B05D2337A52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A2ADA319-77B1-1A4B-2FAB-8973CF3377EF}"/>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D191B7AD-4616-FF05-C2E7-F374CDF7E93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870F722-9ECB-DB48-8101-2BB78889B6E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D562F56-22C1-0158-22E1-429DD6A2DB0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933B4A3F-BF57-36EE-4240-189419581F4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18E4B544-4928-F949-8FC8-7F97E053DEC7}"/>
              </a:ext>
            </a:extLst>
          </p:cNvPr>
          <p:cNvGraphicFramePr>
            <a:graphicFrameLocks/>
          </p:cNvGraphicFramePr>
          <p:nvPr>
            <p:extLst>
              <p:ext uri="{D42A27DB-BD31-4B8C-83A1-F6EECF244321}">
                <p14:modId xmlns:p14="http://schemas.microsoft.com/office/powerpoint/2010/main" val="1013519515"/>
              </p:ext>
            </p:extLst>
          </p:nvPr>
        </p:nvGraphicFramePr>
        <p:xfrm>
          <a:off x="296424" y="568839"/>
          <a:ext cx="11136959" cy="480059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1339038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12" name="Lentelė 11">
            <a:extLst>
              <a:ext uri="{FF2B5EF4-FFF2-40B4-BE49-F238E27FC236}">
                <a16:creationId xmlns:a16="http://schemas.microsoft.com/office/drawing/2014/main" id="{AD5C41F1-B612-F838-C081-2450E32E0F24}"/>
              </a:ext>
            </a:extLst>
          </p:cNvPr>
          <p:cNvGraphicFramePr>
            <a:graphicFrameLocks noGrp="1"/>
          </p:cNvGraphicFramePr>
          <p:nvPr>
            <p:extLst>
              <p:ext uri="{D42A27DB-BD31-4B8C-83A1-F6EECF244321}">
                <p14:modId xmlns:p14="http://schemas.microsoft.com/office/powerpoint/2010/main" val="4089619192"/>
              </p:ext>
            </p:extLst>
          </p:nvPr>
        </p:nvGraphicFramePr>
        <p:xfrm>
          <a:off x="1981207" y="851069"/>
          <a:ext cx="8905077" cy="5107007"/>
        </p:xfrm>
        <a:graphic>
          <a:graphicData uri="http://schemas.openxmlformats.org/drawingml/2006/table">
            <a:tbl>
              <a:tblPr>
                <a:tableStyleId>{5C22544A-7EE6-4342-B048-85BDC9FD1C3A}</a:tableStyleId>
              </a:tblPr>
              <a:tblGrid>
                <a:gridCol w="1542381">
                  <a:extLst>
                    <a:ext uri="{9D8B030D-6E8A-4147-A177-3AD203B41FA5}">
                      <a16:colId xmlns:a16="http://schemas.microsoft.com/office/drawing/2014/main" val="2479725411"/>
                    </a:ext>
                  </a:extLst>
                </a:gridCol>
                <a:gridCol w="669336">
                  <a:extLst>
                    <a:ext uri="{9D8B030D-6E8A-4147-A177-3AD203B41FA5}">
                      <a16:colId xmlns:a16="http://schemas.microsoft.com/office/drawing/2014/main" val="784408335"/>
                    </a:ext>
                  </a:extLst>
                </a:gridCol>
                <a:gridCol w="669336">
                  <a:extLst>
                    <a:ext uri="{9D8B030D-6E8A-4147-A177-3AD203B41FA5}">
                      <a16:colId xmlns:a16="http://schemas.microsoft.com/office/drawing/2014/main" val="615862671"/>
                    </a:ext>
                  </a:extLst>
                </a:gridCol>
                <a:gridCol w="669336">
                  <a:extLst>
                    <a:ext uri="{9D8B030D-6E8A-4147-A177-3AD203B41FA5}">
                      <a16:colId xmlns:a16="http://schemas.microsoft.com/office/drawing/2014/main" val="118127361"/>
                    </a:ext>
                  </a:extLst>
                </a:gridCol>
                <a:gridCol w="669336">
                  <a:extLst>
                    <a:ext uri="{9D8B030D-6E8A-4147-A177-3AD203B41FA5}">
                      <a16:colId xmlns:a16="http://schemas.microsoft.com/office/drawing/2014/main" val="2757888271"/>
                    </a:ext>
                  </a:extLst>
                </a:gridCol>
                <a:gridCol w="669336">
                  <a:extLst>
                    <a:ext uri="{9D8B030D-6E8A-4147-A177-3AD203B41FA5}">
                      <a16:colId xmlns:a16="http://schemas.microsoft.com/office/drawing/2014/main" val="344172390"/>
                    </a:ext>
                  </a:extLst>
                </a:gridCol>
                <a:gridCol w="669336">
                  <a:extLst>
                    <a:ext uri="{9D8B030D-6E8A-4147-A177-3AD203B41FA5}">
                      <a16:colId xmlns:a16="http://schemas.microsoft.com/office/drawing/2014/main" val="718816673"/>
                    </a:ext>
                  </a:extLst>
                </a:gridCol>
                <a:gridCol w="669336">
                  <a:extLst>
                    <a:ext uri="{9D8B030D-6E8A-4147-A177-3AD203B41FA5}">
                      <a16:colId xmlns:a16="http://schemas.microsoft.com/office/drawing/2014/main" val="708952511"/>
                    </a:ext>
                  </a:extLst>
                </a:gridCol>
                <a:gridCol w="669336">
                  <a:extLst>
                    <a:ext uri="{9D8B030D-6E8A-4147-A177-3AD203B41FA5}">
                      <a16:colId xmlns:a16="http://schemas.microsoft.com/office/drawing/2014/main" val="3925014654"/>
                    </a:ext>
                  </a:extLst>
                </a:gridCol>
                <a:gridCol w="669336">
                  <a:extLst>
                    <a:ext uri="{9D8B030D-6E8A-4147-A177-3AD203B41FA5}">
                      <a16:colId xmlns:a16="http://schemas.microsoft.com/office/drawing/2014/main" val="1055276747"/>
                    </a:ext>
                  </a:extLst>
                </a:gridCol>
                <a:gridCol w="669336">
                  <a:extLst>
                    <a:ext uri="{9D8B030D-6E8A-4147-A177-3AD203B41FA5}">
                      <a16:colId xmlns:a16="http://schemas.microsoft.com/office/drawing/2014/main" val="2279951600"/>
                    </a:ext>
                  </a:extLst>
                </a:gridCol>
                <a:gridCol w="669336">
                  <a:extLst>
                    <a:ext uri="{9D8B030D-6E8A-4147-A177-3AD203B41FA5}">
                      <a16:colId xmlns:a16="http://schemas.microsoft.com/office/drawing/2014/main" val="563155586"/>
                    </a:ext>
                  </a:extLst>
                </a:gridCol>
              </a:tblGrid>
              <a:tr h="437610">
                <a:tc>
                  <a:txBody>
                    <a:bodyPr/>
                    <a:lstStyle/>
                    <a:p>
                      <a:pPr algn="l" fontAlgn="t"/>
                      <a:r>
                        <a:rPr lang="lt-LT" sz="1600" b="1" u="none" strike="noStrike" dirty="0">
                          <a:effectLst/>
                        </a:rPr>
                        <a:t> </a:t>
                      </a:r>
                      <a:endParaRPr lang="lt-LT" sz="1600" b="1" i="0" u="none" strike="noStrike" dirty="0">
                        <a:solidFill>
                          <a:srgbClr val="000000"/>
                        </a:solidFill>
                        <a:effectLst/>
                        <a:latin typeface="Arial" panose="020B0604020202020204" pitchFamily="34" charset="0"/>
                      </a:endParaRPr>
                    </a:p>
                  </a:txBody>
                  <a:tcPr marL="9525" marR="9525" marT="9525" marB="0">
                    <a:gradFill>
                      <a:gsLst>
                        <a:gs pos="0">
                          <a:schemeClr val="bg1"/>
                        </a:gs>
                        <a:gs pos="60000">
                          <a:srgbClr val="7FBC98"/>
                        </a:gs>
                      </a:gsLst>
                      <a:lin ang="5400000" scaled="1"/>
                    </a:gradFill>
                  </a:tcPr>
                </a:tc>
                <a:tc>
                  <a:txBody>
                    <a:bodyPr/>
                    <a:lstStyle/>
                    <a:p>
                      <a:pPr algn="ctr" rtl="0" fontAlgn="ctr"/>
                      <a:r>
                        <a:rPr lang="lt-LT" sz="1600" b="1" u="none" strike="noStrike">
                          <a:effectLst/>
                        </a:rPr>
                        <a:t>2007</a:t>
                      </a:r>
                      <a:endParaRPr lang="lt-LT" sz="1600" b="1"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2008</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2014</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2016</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a:effectLst/>
                        </a:rPr>
                        <a:t>2018</a:t>
                      </a:r>
                      <a:endParaRPr lang="lt-LT" sz="1600" b="1"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2019</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2020</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2023</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59539364"/>
                  </a:ext>
                </a:extLst>
              </a:tr>
              <a:tr h="470549">
                <a:tc>
                  <a:txBody>
                    <a:bodyPr/>
                    <a:lstStyle/>
                    <a:p>
                      <a:pPr algn="l" rtl="0" fontAlgn="ctr"/>
                      <a:r>
                        <a:rPr lang="lt-LT" sz="1600" b="0" u="none" strike="noStrike" dirty="0">
                          <a:effectLst/>
                        </a:rPr>
                        <a:t>Teisėsaugos pareigūnai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538468196"/>
                  </a:ext>
                </a:extLst>
              </a:tr>
              <a:tr h="470549">
                <a:tc>
                  <a:txBody>
                    <a:bodyPr/>
                    <a:lstStyle/>
                    <a:p>
                      <a:pPr algn="l" rtl="0" fontAlgn="ctr"/>
                      <a:r>
                        <a:rPr lang="lt-LT" sz="1600" b="0" u="none" strike="noStrike" dirty="0">
                          <a:effectLst/>
                        </a:rPr>
                        <a:t>Valstybės tarnautojai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70%</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66%</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59%</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74%</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141414687"/>
                  </a:ext>
                </a:extLst>
              </a:tr>
              <a:tr h="470549">
                <a:tc>
                  <a:txBody>
                    <a:bodyPr/>
                    <a:lstStyle/>
                    <a:p>
                      <a:pPr algn="l" rtl="0" fontAlgn="ctr"/>
                      <a:r>
                        <a:rPr lang="lt-LT" sz="1600" b="0" u="none" strike="noStrike" dirty="0">
                          <a:effectLst/>
                        </a:rPr>
                        <a:t>Teisėjai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79%</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82%</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72%</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376589147"/>
                  </a:ext>
                </a:extLst>
              </a:tr>
              <a:tr h="470549">
                <a:tc>
                  <a:txBody>
                    <a:bodyPr/>
                    <a:lstStyle/>
                    <a:p>
                      <a:pPr algn="l" rtl="0" fontAlgn="ctr"/>
                      <a:r>
                        <a:rPr lang="lt-LT" sz="1600" b="0" u="none" strike="noStrike" dirty="0">
                          <a:effectLst/>
                        </a:rPr>
                        <a:t>Prokurorai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60%</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531451068"/>
                  </a:ext>
                </a:extLst>
              </a:tr>
              <a:tr h="470549">
                <a:tc>
                  <a:txBody>
                    <a:bodyPr/>
                    <a:lstStyle/>
                    <a:p>
                      <a:pPr algn="l" rtl="0" fontAlgn="ctr"/>
                      <a:r>
                        <a:rPr lang="lt-LT" sz="1600" b="0" u="none" strike="noStrike" dirty="0">
                          <a:effectLst/>
                        </a:rPr>
                        <a:t>Politikai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80%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240095507"/>
                  </a:ext>
                </a:extLst>
              </a:tr>
              <a:tr h="470549">
                <a:tc>
                  <a:txBody>
                    <a:bodyPr/>
                    <a:lstStyle/>
                    <a:p>
                      <a:pPr algn="l" rtl="0" fontAlgn="ctr"/>
                      <a:r>
                        <a:rPr lang="lt-LT" sz="1600" b="0" u="none" strike="noStrike" dirty="0">
                          <a:effectLst/>
                        </a:rPr>
                        <a:t>Verslininkai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53%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67%</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66%</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60139251"/>
                  </a:ext>
                </a:extLst>
              </a:tr>
              <a:tr h="470549">
                <a:tc>
                  <a:txBody>
                    <a:bodyPr/>
                    <a:lstStyle/>
                    <a:p>
                      <a:pPr algn="l" rtl="0" fontAlgn="ctr"/>
                      <a:r>
                        <a:rPr lang="lt-LT" sz="1600" b="0" u="none" strike="noStrike" dirty="0">
                          <a:effectLst/>
                        </a:rPr>
                        <a:t>Gyventojai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51%</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2834975"/>
                  </a:ext>
                </a:extLst>
              </a:tr>
              <a:tr h="851693">
                <a:tc>
                  <a:txBody>
                    <a:bodyPr/>
                    <a:lstStyle/>
                    <a:p>
                      <a:pPr algn="l" rtl="0" fontAlgn="ctr"/>
                      <a:r>
                        <a:rPr lang="lt-LT" sz="1600" b="0" u="none" strike="noStrike" dirty="0">
                          <a:effectLst/>
                        </a:rPr>
                        <a:t>Mano aplinka: šeima, artimieji, pažįstami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12%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14%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41%</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39%</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051383591"/>
                  </a:ext>
                </a:extLst>
              </a:tr>
              <a:tr h="470549">
                <a:tc>
                  <a:txBody>
                    <a:bodyPr/>
                    <a:lstStyle/>
                    <a:p>
                      <a:pPr algn="l" rtl="0" fontAlgn="ctr"/>
                      <a:r>
                        <a:rPr lang="lt-LT" sz="1600" b="0" u="none" strike="noStrike" dirty="0">
                          <a:effectLst/>
                        </a:rPr>
                        <a:t>Aš pats</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10%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39%</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48%</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42%</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79224187"/>
                  </a:ext>
                </a:extLst>
              </a:tr>
            </a:tbl>
          </a:graphicData>
        </a:graphic>
      </p:graphicFrame>
      <p:sp>
        <p:nvSpPr>
          <p:cNvPr id="14" name="TextBox 13">
            <a:extLst>
              <a:ext uri="{FF2B5EF4-FFF2-40B4-BE49-F238E27FC236}">
                <a16:creationId xmlns:a16="http://schemas.microsoft.com/office/drawing/2014/main" id="{5505D46A-D3C9-ED9C-44B2-9000B656A3FC}"/>
              </a:ext>
            </a:extLst>
          </p:cNvPr>
          <p:cNvSpPr txBox="1"/>
          <p:nvPr/>
        </p:nvSpPr>
        <p:spPr>
          <a:xfrm>
            <a:off x="3065977" y="340718"/>
            <a:ext cx="7465951" cy="369332"/>
          </a:xfrm>
          <a:prstGeom prst="rect">
            <a:avLst/>
          </a:prstGeom>
          <a:noFill/>
        </p:spPr>
        <p:txBody>
          <a:bodyPr wrap="square">
            <a:spAutoFit/>
          </a:bodyPr>
          <a:lstStyle/>
          <a:p>
            <a:pPr algn="ctr"/>
            <a:r>
              <a:rPr lang="lt-LT" altLang="lt-LT" b="1" dirty="0"/>
              <a:t>Atsakomybė už korupcijos paplitimo mastą Lietuvoje</a:t>
            </a:r>
            <a:endParaRPr lang="lt-LT" b="1" dirty="0"/>
          </a:p>
        </p:txBody>
      </p:sp>
      <p:sp>
        <p:nvSpPr>
          <p:cNvPr id="2" name="TextBox 1">
            <a:extLst>
              <a:ext uri="{FF2B5EF4-FFF2-40B4-BE49-F238E27FC236}">
                <a16:creationId xmlns:a16="http://schemas.microsoft.com/office/drawing/2014/main" id="{871B00EB-D427-EBE5-7550-2EE272DA28DB}"/>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58A508AE-79CE-93F9-5AE5-5BB835851AF8}"/>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30BC4F37-01A9-7EBD-FB24-8FB34EBA3614}"/>
                </a:ext>
              </a:extLst>
            </p:cNvPr>
            <p:cNvGrpSpPr>
              <a:grpSpLocks noChangeAspect="1"/>
            </p:cNvGrpSpPr>
            <p:nvPr/>
          </p:nvGrpSpPr>
          <p:grpSpPr>
            <a:xfrm>
              <a:off x="230878" y="273778"/>
              <a:ext cx="1278138" cy="1278138"/>
              <a:chOff x="0" y="0"/>
              <a:chExt cx="3834414" cy="3834414"/>
            </a:xfrm>
          </p:grpSpPr>
          <p:sp>
            <p:nvSpPr>
              <p:cNvPr id="9" name="Freeform 5">
                <a:extLst>
                  <a:ext uri="{FF2B5EF4-FFF2-40B4-BE49-F238E27FC236}">
                    <a16:creationId xmlns:a16="http://schemas.microsoft.com/office/drawing/2014/main" id="{3900E848-946B-C077-8C62-8A6AE23D3B0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8F87DC08-BCD4-83C9-42E5-11A486B5AE82}"/>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E58BC719-50F8-DDA0-148B-3A9CA91E16B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734852331"/>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91892"/>
            <a:ext cx="12192000" cy="7147785"/>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1463843" y="5836897"/>
            <a:ext cx="10956757" cy="307777"/>
          </a:xfrm>
          <a:prstGeom prst="rect">
            <a:avLst/>
          </a:prstGeom>
          <a:noFill/>
        </p:spPr>
        <p:txBody>
          <a:bodyPr wrap="square">
            <a:spAutoFit/>
          </a:bodyPr>
          <a:lstStyle/>
          <a:p>
            <a:pPr algn="just"/>
            <a:r>
              <a:rPr lang="lt-LT" sz="1400" i="1" dirty="0"/>
              <a:t>48. Kurių iš išvardintų institucijų ir socialinių grupių veiksmai, Jūsų nuomone, labiausiai prisidėtų prie realaus korupcijos lygio sumažinimo?</a:t>
            </a:r>
          </a:p>
        </p:txBody>
      </p:sp>
      <p:sp>
        <p:nvSpPr>
          <p:cNvPr id="2" name="TextBox 1">
            <a:extLst>
              <a:ext uri="{FF2B5EF4-FFF2-40B4-BE49-F238E27FC236}">
                <a16:creationId xmlns:a16="http://schemas.microsoft.com/office/drawing/2014/main" id="{58BE9413-9911-A7D6-06B0-822A97DF10A3}"/>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F31E2F36-3D2B-26CB-87E6-B6C4CF111504}"/>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08965A3D-9186-EE61-C5D0-337E7AD1E34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9732246-5392-F8EA-C9A6-A43782ADAA2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201039A-3F0E-A362-638C-0F542B546C9B}"/>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008685AE-4554-D83C-4D9A-AB4DBC50B7D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F90AC359-2B8B-59D3-B889-2A30173B1262}"/>
              </a:ext>
            </a:extLst>
          </p:cNvPr>
          <p:cNvGraphicFramePr>
            <a:graphicFrameLocks/>
          </p:cNvGraphicFramePr>
          <p:nvPr>
            <p:extLst>
              <p:ext uri="{D42A27DB-BD31-4B8C-83A1-F6EECF244321}">
                <p14:modId xmlns:p14="http://schemas.microsoft.com/office/powerpoint/2010/main" val="4214047576"/>
              </p:ext>
            </p:extLst>
          </p:nvPr>
        </p:nvGraphicFramePr>
        <p:xfrm>
          <a:off x="1201003" y="273778"/>
          <a:ext cx="10502840" cy="556311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73496410"/>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Lentelė 8">
            <a:extLst>
              <a:ext uri="{FF2B5EF4-FFF2-40B4-BE49-F238E27FC236}">
                <a16:creationId xmlns:a16="http://schemas.microsoft.com/office/drawing/2014/main" id="{5708B260-786C-3E9B-10D2-68457C2C585C}"/>
              </a:ext>
            </a:extLst>
          </p:cNvPr>
          <p:cNvGraphicFramePr>
            <a:graphicFrameLocks noGrp="1"/>
          </p:cNvGraphicFramePr>
          <p:nvPr>
            <p:extLst>
              <p:ext uri="{D42A27DB-BD31-4B8C-83A1-F6EECF244321}">
                <p14:modId xmlns:p14="http://schemas.microsoft.com/office/powerpoint/2010/main" val="13174173"/>
              </p:ext>
            </p:extLst>
          </p:nvPr>
        </p:nvGraphicFramePr>
        <p:xfrm>
          <a:off x="1499794" y="1301467"/>
          <a:ext cx="9650186" cy="4024704"/>
        </p:xfrm>
        <a:graphic>
          <a:graphicData uri="http://schemas.openxmlformats.org/drawingml/2006/table">
            <a:tbl>
              <a:tblPr>
                <a:tableStyleId>{5C22544A-7EE6-4342-B048-85BDC9FD1C3A}</a:tableStyleId>
              </a:tblPr>
              <a:tblGrid>
                <a:gridCol w="2062006">
                  <a:extLst>
                    <a:ext uri="{9D8B030D-6E8A-4147-A177-3AD203B41FA5}">
                      <a16:colId xmlns:a16="http://schemas.microsoft.com/office/drawing/2014/main" val="2239486209"/>
                    </a:ext>
                  </a:extLst>
                </a:gridCol>
                <a:gridCol w="758818">
                  <a:extLst>
                    <a:ext uri="{9D8B030D-6E8A-4147-A177-3AD203B41FA5}">
                      <a16:colId xmlns:a16="http://schemas.microsoft.com/office/drawing/2014/main" val="2158856862"/>
                    </a:ext>
                  </a:extLst>
                </a:gridCol>
                <a:gridCol w="758818">
                  <a:extLst>
                    <a:ext uri="{9D8B030D-6E8A-4147-A177-3AD203B41FA5}">
                      <a16:colId xmlns:a16="http://schemas.microsoft.com/office/drawing/2014/main" val="4236282032"/>
                    </a:ext>
                  </a:extLst>
                </a:gridCol>
                <a:gridCol w="758818">
                  <a:extLst>
                    <a:ext uri="{9D8B030D-6E8A-4147-A177-3AD203B41FA5}">
                      <a16:colId xmlns:a16="http://schemas.microsoft.com/office/drawing/2014/main" val="83944846"/>
                    </a:ext>
                  </a:extLst>
                </a:gridCol>
                <a:gridCol w="758818">
                  <a:extLst>
                    <a:ext uri="{9D8B030D-6E8A-4147-A177-3AD203B41FA5}">
                      <a16:colId xmlns:a16="http://schemas.microsoft.com/office/drawing/2014/main" val="2308170317"/>
                    </a:ext>
                  </a:extLst>
                </a:gridCol>
                <a:gridCol w="758818">
                  <a:extLst>
                    <a:ext uri="{9D8B030D-6E8A-4147-A177-3AD203B41FA5}">
                      <a16:colId xmlns:a16="http://schemas.microsoft.com/office/drawing/2014/main" val="4157948410"/>
                    </a:ext>
                  </a:extLst>
                </a:gridCol>
                <a:gridCol w="758818">
                  <a:extLst>
                    <a:ext uri="{9D8B030D-6E8A-4147-A177-3AD203B41FA5}">
                      <a16:colId xmlns:a16="http://schemas.microsoft.com/office/drawing/2014/main" val="64149020"/>
                    </a:ext>
                  </a:extLst>
                </a:gridCol>
                <a:gridCol w="758818">
                  <a:extLst>
                    <a:ext uri="{9D8B030D-6E8A-4147-A177-3AD203B41FA5}">
                      <a16:colId xmlns:a16="http://schemas.microsoft.com/office/drawing/2014/main" val="2920925407"/>
                    </a:ext>
                  </a:extLst>
                </a:gridCol>
                <a:gridCol w="758818">
                  <a:extLst>
                    <a:ext uri="{9D8B030D-6E8A-4147-A177-3AD203B41FA5}">
                      <a16:colId xmlns:a16="http://schemas.microsoft.com/office/drawing/2014/main" val="1914584262"/>
                    </a:ext>
                  </a:extLst>
                </a:gridCol>
                <a:gridCol w="758818">
                  <a:extLst>
                    <a:ext uri="{9D8B030D-6E8A-4147-A177-3AD203B41FA5}">
                      <a16:colId xmlns:a16="http://schemas.microsoft.com/office/drawing/2014/main" val="1950318277"/>
                    </a:ext>
                  </a:extLst>
                </a:gridCol>
                <a:gridCol w="758818">
                  <a:extLst>
                    <a:ext uri="{9D8B030D-6E8A-4147-A177-3AD203B41FA5}">
                      <a16:colId xmlns:a16="http://schemas.microsoft.com/office/drawing/2014/main" val="1628295488"/>
                    </a:ext>
                  </a:extLst>
                </a:gridCol>
              </a:tblGrid>
              <a:tr h="503088">
                <a:tc>
                  <a:txBody>
                    <a:bodyPr/>
                    <a:lstStyle/>
                    <a:p>
                      <a:pPr algn="l" fontAlgn="t"/>
                      <a:r>
                        <a:rPr lang="lt-LT" sz="1600" b="1" u="none" strike="noStrike" dirty="0">
                          <a:effectLst/>
                        </a:rPr>
                        <a:t> </a:t>
                      </a:r>
                      <a:endParaRPr lang="lt-LT" sz="1600" b="1" i="0" u="none" strike="noStrike" dirty="0">
                        <a:solidFill>
                          <a:srgbClr val="000000"/>
                        </a:solidFill>
                        <a:effectLst/>
                        <a:latin typeface="Arial" panose="020B0604020202020204" pitchFamily="34" charset="0"/>
                      </a:endParaRPr>
                    </a:p>
                  </a:txBody>
                  <a:tcPr marL="9525" marR="9525" marT="9525" marB="0">
                    <a:gradFill>
                      <a:gsLst>
                        <a:gs pos="0">
                          <a:schemeClr val="bg1"/>
                        </a:gs>
                        <a:gs pos="60000">
                          <a:srgbClr val="7FBC98"/>
                        </a:gs>
                      </a:gsLst>
                      <a:lin ang="5400000" scaled="1"/>
                    </a:gradFill>
                  </a:tcPr>
                </a:tc>
                <a:tc>
                  <a:txBody>
                    <a:bodyPr/>
                    <a:lstStyle/>
                    <a:p>
                      <a:pPr algn="ctr" rtl="0" fontAlgn="ctr"/>
                      <a:r>
                        <a:rPr lang="lt-LT" sz="1600" b="1" u="none" strike="noStrike" dirty="0">
                          <a:effectLst/>
                        </a:rPr>
                        <a:t>2007</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2014</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a:effectLst/>
                        </a:rPr>
                        <a:t>2016</a:t>
                      </a:r>
                      <a:endParaRPr lang="lt-LT" sz="1600" b="1"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2018</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2019</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2020</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u="none" strike="noStrike" dirty="0">
                          <a:effectLst/>
                        </a:rPr>
                        <a:t>2023</a:t>
                      </a:r>
                      <a:endParaRPr lang="lt-LT" sz="1600" b="1"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333898609"/>
                  </a:ext>
                </a:extLst>
              </a:tr>
              <a:tr h="503088">
                <a:tc>
                  <a:txBody>
                    <a:bodyPr/>
                    <a:lstStyle/>
                    <a:p>
                      <a:pPr algn="l" rtl="0" fontAlgn="ctr"/>
                      <a:r>
                        <a:rPr lang="lt-LT" sz="1600" b="0" u="none" strike="noStrike" dirty="0">
                          <a:effectLst/>
                        </a:rPr>
                        <a:t>Specialiųjų tyrimų tarnyba</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66%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972964430"/>
                  </a:ext>
                </a:extLst>
              </a:tr>
              <a:tr h="503088">
                <a:tc>
                  <a:txBody>
                    <a:bodyPr/>
                    <a:lstStyle/>
                    <a:p>
                      <a:pPr algn="l" rtl="0" fontAlgn="ctr"/>
                      <a:r>
                        <a:rPr lang="lt-LT" sz="1600" b="0" u="none" strike="noStrike" dirty="0">
                          <a:effectLst/>
                        </a:rPr>
                        <a:t>LR Seimas</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53%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84709779"/>
                  </a:ext>
                </a:extLst>
              </a:tr>
              <a:tr h="503088">
                <a:tc>
                  <a:txBody>
                    <a:bodyPr/>
                    <a:lstStyle/>
                    <a:p>
                      <a:pPr algn="l" rtl="0" fontAlgn="ctr"/>
                      <a:r>
                        <a:rPr lang="lt-LT" sz="1600" b="0" u="none" strike="noStrike">
                          <a:effectLst/>
                        </a:rPr>
                        <a:t>Teisėsaugos institucijos</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27226091"/>
                  </a:ext>
                </a:extLst>
              </a:tr>
              <a:tr h="503088">
                <a:tc>
                  <a:txBody>
                    <a:bodyPr/>
                    <a:lstStyle/>
                    <a:p>
                      <a:pPr algn="l" rtl="0" fontAlgn="ctr"/>
                      <a:r>
                        <a:rPr lang="lt-LT" sz="1600" b="0" u="none" strike="noStrike" dirty="0">
                          <a:effectLst/>
                        </a:rPr>
                        <a:t>LR Vyriausybė</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53%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49%</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236071659"/>
                  </a:ext>
                </a:extLst>
              </a:tr>
              <a:tr h="503088">
                <a:tc>
                  <a:txBody>
                    <a:bodyPr/>
                    <a:lstStyle/>
                    <a:p>
                      <a:pPr algn="l" rtl="0" fontAlgn="ctr"/>
                      <a:r>
                        <a:rPr lang="lt-LT" sz="1600" b="0" u="none" strike="noStrike" dirty="0">
                          <a:effectLst/>
                        </a:rPr>
                        <a:t>Žiniasklaida</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46%</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992217082"/>
                  </a:ext>
                </a:extLst>
              </a:tr>
              <a:tr h="503088">
                <a:tc>
                  <a:txBody>
                    <a:bodyPr/>
                    <a:lstStyle/>
                    <a:p>
                      <a:pPr algn="l" rtl="0" fontAlgn="ctr"/>
                      <a:r>
                        <a:rPr lang="lt-LT" sz="1600" b="0" u="none" strike="noStrike" dirty="0">
                          <a:effectLst/>
                        </a:rPr>
                        <a:t>Valstybės kontrolė</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54%</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23%</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36%</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36%</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33%</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48%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154110322"/>
                  </a:ext>
                </a:extLst>
              </a:tr>
              <a:tr h="503088">
                <a:tc>
                  <a:txBody>
                    <a:bodyPr/>
                    <a:lstStyle/>
                    <a:p>
                      <a:pPr algn="l" rtl="0" fontAlgn="ctr"/>
                      <a:r>
                        <a:rPr lang="lt-LT" sz="1600" b="0" u="none" strike="noStrike" dirty="0">
                          <a:effectLst/>
                        </a:rPr>
                        <a:t>Gyventojai</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7%</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35%</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39%</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37%</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35%</a:t>
                      </a:r>
                      <a:endParaRPr lang="lt-LT" sz="1600" b="0" i="0" u="none" strike="noStrike" dirty="0">
                        <a:solidFill>
                          <a:srgbClr val="000000"/>
                        </a:solidFill>
                        <a:effectLst/>
                        <a:latin typeface="Times New Roman" panose="02020603050405020304" pitchFamily="18" charset="0"/>
                      </a:endParaRP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83512265"/>
                  </a:ext>
                </a:extLst>
              </a:tr>
            </a:tbl>
          </a:graphicData>
        </a:graphic>
      </p:graphicFrame>
      <p:sp>
        <p:nvSpPr>
          <p:cNvPr id="11" name="TextBox 10">
            <a:extLst>
              <a:ext uri="{FF2B5EF4-FFF2-40B4-BE49-F238E27FC236}">
                <a16:creationId xmlns:a16="http://schemas.microsoft.com/office/drawing/2014/main" id="{4CF3B9D7-CF45-7674-3C10-CFC6DF868E6A}"/>
              </a:ext>
            </a:extLst>
          </p:cNvPr>
          <p:cNvSpPr txBox="1"/>
          <p:nvPr/>
        </p:nvSpPr>
        <p:spPr>
          <a:xfrm>
            <a:off x="2174795" y="452187"/>
            <a:ext cx="8300184" cy="369332"/>
          </a:xfrm>
          <a:prstGeom prst="rect">
            <a:avLst/>
          </a:prstGeom>
          <a:noFill/>
        </p:spPr>
        <p:txBody>
          <a:bodyPr wrap="square">
            <a:spAutoFit/>
          </a:bodyPr>
          <a:lstStyle/>
          <a:p>
            <a:pPr algn="ctr"/>
            <a:r>
              <a:rPr lang="lt-LT" altLang="lt-LT" b="1" dirty="0"/>
              <a:t>Institucijos ir socialinės grupės, galinčios prisidėti prie realaus korupcijos sumažinimo</a:t>
            </a:r>
            <a:endParaRPr lang="lt-LT" b="1" dirty="0"/>
          </a:p>
        </p:txBody>
      </p:sp>
      <p:sp>
        <p:nvSpPr>
          <p:cNvPr id="2" name="TextBox 1">
            <a:extLst>
              <a:ext uri="{FF2B5EF4-FFF2-40B4-BE49-F238E27FC236}">
                <a16:creationId xmlns:a16="http://schemas.microsoft.com/office/drawing/2014/main" id="{889EF3DB-8618-6712-69D7-69B444A2164C}"/>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A18ED84F-862F-D18E-8FD1-166392E58FEE}"/>
              </a:ext>
            </a:extLst>
          </p:cNvPr>
          <p:cNvSpPr txBox="1"/>
          <p:nvPr/>
        </p:nvSpPr>
        <p:spPr>
          <a:xfrm>
            <a:off x="1463843" y="5836897"/>
            <a:ext cx="10956757" cy="307777"/>
          </a:xfrm>
          <a:prstGeom prst="rect">
            <a:avLst/>
          </a:prstGeom>
          <a:noFill/>
        </p:spPr>
        <p:txBody>
          <a:bodyPr wrap="square">
            <a:spAutoFit/>
          </a:bodyPr>
          <a:lstStyle/>
          <a:p>
            <a:pPr algn="just"/>
            <a:r>
              <a:rPr lang="lt-LT" sz="1400" i="1" dirty="0"/>
              <a:t>48. Kurių iš išvardintų institucijų ir socialinių grupių veiksmai, Jūsų nuomone, labiausiai prisidėtų prie realaus korupcijos lygio sumažinimo?</a:t>
            </a:r>
          </a:p>
        </p:txBody>
      </p:sp>
      <p:grpSp>
        <p:nvGrpSpPr>
          <p:cNvPr id="6" name="Grupė 5">
            <a:extLst>
              <a:ext uri="{FF2B5EF4-FFF2-40B4-BE49-F238E27FC236}">
                <a16:creationId xmlns:a16="http://schemas.microsoft.com/office/drawing/2014/main" id="{7AF65E49-4379-E07E-9AE1-4F888509A521}"/>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FC12EBC-88D8-1E9C-86EE-EFE46BCB6B14}"/>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46AB80A-9CD6-D905-04CE-4E75F55EE76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7365121-786B-424E-A1E7-B38DD8D5DA7C}"/>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78DB328B-D168-B8E0-29E2-BF7AB91F393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93857282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Lentelė 8">
            <a:extLst>
              <a:ext uri="{FF2B5EF4-FFF2-40B4-BE49-F238E27FC236}">
                <a16:creationId xmlns:a16="http://schemas.microsoft.com/office/drawing/2014/main" id="{5708B260-786C-3E9B-10D2-68457C2C585C}"/>
              </a:ext>
            </a:extLst>
          </p:cNvPr>
          <p:cNvGraphicFramePr>
            <a:graphicFrameLocks noGrp="1"/>
          </p:cNvGraphicFramePr>
          <p:nvPr>
            <p:extLst>
              <p:ext uri="{D42A27DB-BD31-4B8C-83A1-F6EECF244321}">
                <p14:modId xmlns:p14="http://schemas.microsoft.com/office/powerpoint/2010/main" val="911999268"/>
              </p:ext>
            </p:extLst>
          </p:nvPr>
        </p:nvGraphicFramePr>
        <p:xfrm>
          <a:off x="1499794" y="1118999"/>
          <a:ext cx="9650186" cy="4527792"/>
        </p:xfrm>
        <a:graphic>
          <a:graphicData uri="http://schemas.openxmlformats.org/drawingml/2006/table">
            <a:tbl>
              <a:tblPr>
                <a:tableStyleId>{5C22544A-7EE6-4342-B048-85BDC9FD1C3A}</a:tableStyleId>
              </a:tblPr>
              <a:tblGrid>
                <a:gridCol w="2062006">
                  <a:extLst>
                    <a:ext uri="{9D8B030D-6E8A-4147-A177-3AD203B41FA5}">
                      <a16:colId xmlns:a16="http://schemas.microsoft.com/office/drawing/2014/main" val="2239486209"/>
                    </a:ext>
                  </a:extLst>
                </a:gridCol>
                <a:gridCol w="758818">
                  <a:extLst>
                    <a:ext uri="{9D8B030D-6E8A-4147-A177-3AD203B41FA5}">
                      <a16:colId xmlns:a16="http://schemas.microsoft.com/office/drawing/2014/main" val="2158856862"/>
                    </a:ext>
                  </a:extLst>
                </a:gridCol>
                <a:gridCol w="758818">
                  <a:extLst>
                    <a:ext uri="{9D8B030D-6E8A-4147-A177-3AD203B41FA5}">
                      <a16:colId xmlns:a16="http://schemas.microsoft.com/office/drawing/2014/main" val="4236282032"/>
                    </a:ext>
                  </a:extLst>
                </a:gridCol>
                <a:gridCol w="758818">
                  <a:extLst>
                    <a:ext uri="{9D8B030D-6E8A-4147-A177-3AD203B41FA5}">
                      <a16:colId xmlns:a16="http://schemas.microsoft.com/office/drawing/2014/main" val="83944846"/>
                    </a:ext>
                  </a:extLst>
                </a:gridCol>
                <a:gridCol w="758818">
                  <a:extLst>
                    <a:ext uri="{9D8B030D-6E8A-4147-A177-3AD203B41FA5}">
                      <a16:colId xmlns:a16="http://schemas.microsoft.com/office/drawing/2014/main" val="2308170317"/>
                    </a:ext>
                  </a:extLst>
                </a:gridCol>
                <a:gridCol w="758818">
                  <a:extLst>
                    <a:ext uri="{9D8B030D-6E8A-4147-A177-3AD203B41FA5}">
                      <a16:colId xmlns:a16="http://schemas.microsoft.com/office/drawing/2014/main" val="4157948410"/>
                    </a:ext>
                  </a:extLst>
                </a:gridCol>
                <a:gridCol w="758818">
                  <a:extLst>
                    <a:ext uri="{9D8B030D-6E8A-4147-A177-3AD203B41FA5}">
                      <a16:colId xmlns:a16="http://schemas.microsoft.com/office/drawing/2014/main" val="64149020"/>
                    </a:ext>
                  </a:extLst>
                </a:gridCol>
                <a:gridCol w="758818">
                  <a:extLst>
                    <a:ext uri="{9D8B030D-6E8A-4147-A177-3AD203B41FA5}">
                      <a16:colId xmlns:a16="http://schemas.microsoft.com/office/drawing/2014/main" val="2920925407"/>
                    </a:ext>
                  </a:extLst>
                </a:gridCol>
                <a:gridCol w="758818">
                  <a:extLst>
                    <a:ext uri="{9D8B030D-6E8A-4147-A177-3AD203B41FA5}">
                      <a16:colId xmlns:a16="http://schemas.microsoft.com/office/drawing/2014/main" val="1914584262"/>
                    </a:ext>
                  </a:extLst>
                </a:gridCol>
                <a:gridCol w="758818">
                  <a:extLst>
                    <a:ext uri="{9D8B030D-6E8A-4147-A177-3AD203B41FA5}">
                      <a16:colId xmlns:a16="http://schemas.microsoft.com/office/drawing/2014/main" val="1950318277"/>
                    </a:ext>
                  </a:extLst>
                </a:gridCol>
                <a:gridCol w="758818">
                  <a:extLst>
                    <a:ext uri="{9D8B030D-6E8A-4147-A177-3AD203B41FA5}">
                      <a16:colId xmlns:a16="http://schemas.microsoft.com/office/drawing/2014/main" val="1628295488"/>
                    </a:ext>
                  </a:extLst>
                </a:gridCol>
              </a:tblGrid>
              <a:tr h="503088">
                <a:tc>
                  <a:txBody>
                    <a:bodyPr/>
                    <a:lstStyle/>
                    <a:p>
                      <a:pPr algn="l" rtl="0" fontAlgn="ctr"/>
                      <a:r>
                        <a:rPr lang="lt-LT" sz="1600" b="1"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333898609"/>
                  </a:ext>
                </a:extLst>
              </a:tr>
              <a:tr h="503088">
                <a:tc>
                  <a:txBody>
                    <a:bodyPr/>
                    <a:lstStyle/>
                    <a:p>
                      <a:pPr algn="l" rtl="0" fontAlgn="ctr"/>
                      <a:r>
                        <a:rPr lang="lt-LT" sz="1600" b="0" i="0" u="none" strike="noStrike">
                          <a:solidFill>
                            <a:srgbClr val="000000"/>
                          </a:solidFill>
                          <a:effectLst/>
                          <a:latin typeface="Calibri" panose="020F0502020204030204" pitchFamily="34" charset="0"/>
                        </a:rPr>
                        <a:t>Savivaldybės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27%</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871699903"/>
                  </a:ext>
                </a:extLst>
              </a:tr>
              <a:tr h="503088">
                <a:tc>
                  <a:txBody>
                    <a:bodyPr/>
                    <a:lstStyle/>
                    <a:p>
                      <a:pPr algn="l" rtl="0" fontAlgn="ctr"/>
                      <a:r>
                        <a:rPr lang="lt-LT" sz="1600" b="0" i="0" u="none" strike="noStrike">
                          <a:solidFill>
                            <a:srgbClr val="000000"/>
                          </a:solidFill>
                          <a:effectLst/>
                          <a:latin typeface="Calibri" panose="020F0502020204030204" pitchFamily="34" charset="0"/>
                        </a:rPr>
                        <a:t>Verslo įmonės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27%</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972964430"/>
                  </a:ext>
                </a:extLst>
              </a:tr>
              <a:tr h="503088">
                <a:tc>
                  <a:txBody>
                    <a:bodyPr/>
                    <a:lstStyle/>
                    <a:p>
                      <a:pPr algn="l" rtl="0" fontAlgn="ctr"/>
                      <a:r>
                        <a:rPr lang="lt-LT" sz="1600" b="0" i="0" u="none" strike="noStrike">
                          <a:solidFill>
                            <a:srgbClr val="000000"/>
                          </a:solidFill>
                          <a:effectLst/>
                          <a:latin typeface="Calibri" panose="020F0502020204030204" pitchFamily="34" charset="0"/>
                        </a:rPr>
                        <a:t>Vyriausioji tarnybinės etikos komisija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84709779"/>
                  </a:ext>
                </a:extLst>
              </a:tr>
              <a:tr h="503088">
                <a:tc>
                  <a:txBody>
                    <a:bodyPr/>
                    <a:lstStyle/>
                    <a:p>
                      <a:pPr algn="l" rtl="0" fontAlgn="ctr"/>
                      <a:r>
                        <a:rPr lang="lt-LT" sz="1600" b="0" i="0" u="none" strike="noStrike">
                          <a:solidFill>
                            <a:srgbClr val="000000"/>
                          </a:solidFill>
                          <a:effectLst/>
                          <a:latin typeface="Calibri" panose="020F0502020204030204" pitchFamily="34" charset="0"/>
                        </a:rPr>
                        <a:t>Švietimo institucijos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27226091"/>
                  </a:ext>
                </a:extLst>
              </a:tr>
              <a:tr h="503088">
                <a:tc>
                  <a:txBody>
                    <a:bodyPr/>
                    <a:lstStyle/>
                    <a:p>
                      <a:pPr algn="l" rtl="0" fontAlgn="ctr"/>
                      <a:r>
                        <a:rPr lang="lt-LT" sz="1600" b="0" i="0" u="none" strike="noStrike">
                          <a:solidFill>
                            <a:srgbClr val="000000"/>
                          </a:solidFill>
                          <a:effectLst/>
                          <a:latin typeface="Calibri" panose="020F0502020204030204" pitchFamily="34" charset="0"/>
                        </a:rPr>
                        <a:t>Socialiniai tinklai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236071659"/>
                  </a:ext>
                </a:extLst>
              </a:tr>
              <a:tr h="503088">
                <a:tc>
                  <a:txBody>
                    <a:bodyPr/>
                    <a:lstStyle/>
                    <a:p>
                      <a:pPr algn="l" rtl="0" fontAlgn="ctr"/>
                      <a:r>
                        <a:rPr lang="lt-LT" sz="1600" b="0" i="0" u="none" strike="noStrike">
                          <a:solidFill>
                            <a:srgbClr val="000000"/>
                          </a:solidFill>
                          <a:effectLst/>
                          <a:latin typeface="Calibri" panose="020F0502020204030204" pitchFamily="34" charset="0"/>
                        </a:rPr>
                        <a:t>Nevyriausybinės organizacijos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992217082"/>
                  </a:ext>
                </a:extLst>
              </a:tr>
              <a:tr h="503088">
                <a:tc>
                  <a:txBody>
                    <a:bodyPr/>
                    <a:lstStyle/>
                    <a:p>
                      <a:pPr algn="l" rtl="0" fontAlgn="ctr"/>
                      <a:r>
                        <a:rPr lang="lt-LT" sz="1600" b="0" i="0" u="none" strike="noStrike">
                          <a:solidFill>
                            <a:srgbClr val="000000"/>
                          </a:solidFill>
                          <a:effectLst/>
                          <a:latin typeface="Calibri" panose="020F0502020204030204" pitchFamily="34" charset="0"/>
                        </a:rPr>
                        <a:t>Šeima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154110322"/>
                  </a:ext>
                </a:extLst>
              </a:tr>
              <a:tr h="503088">
                <a:tc>
                  <a:txBody>
                    <a:bodyPr/>
                    <a:lstStyle/>
                    <a:p>
                      <a:pPr algn="l" rtl="0" fontAlgn="ctr"/>
                      <a:r>
                        <a:rPr lang="lt-LT" sz="1600" b="0" i="0" u="none" strike="noStrike">
                          <a:solidFill>
                            <a:srgbClr val="000000"/>
                          </a:solidFill>
                          <a:effectLst/>
                          <a:latin typeface="Calibri" panose="020F0502020204030204" pitchFamily="34" charset="0"/>
                        </a:rPr>
                        <a:t>Bažnyčia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83512265"/>
                  </a:ext>
                </a:extLst>
              </a:tr>
            </a:tbl>
          </a:graphicData>
        </a:graphic>
      </p:graphicFrame>
      <p:sp>
        <p:nvSpPr>
          <p:cNvPr id="11" name="TextBox 10">
            <a:extLst>
              <a:ext uri="{FF2B5EF4-FFF2-40B4-BE49-F238E27FC236}">
                <a16:creationId xmlns:a16="http://schemas.microsoft.com/office/drawing/2014/main" id="{4CF3B9D7-CF45-7674-3C10-CFC6DF868E6A}"/>
              </a:ext>
            </a:extLst>
          </p:cNvPr>
          <p:cNvSpPr txBox="1"/>
          <p:nvPr/>
        </p:nvSpPr>
        <p:spPr>
          <a:xfrm>
            <a:off x="2174795" y="452187"/>
            <a:ext cx="8300184" cy="646331"/>
          </a:xfrm>
          <a:prstGeom prst="rect">
            <a:avLst/>
          </a:prstGeom>
          <a:noFill/>
        </p:spPr>
        <p:txBody>
          <a:bodyPr wrap="square">
            <a:spAutoFit/>
          </a:bodyPr>
          <a:lstStyle/>
          <a:p>
            <a:pPr algn="ctr"/>
            <a:r>
              <a:rPr lang="lt-LT" altLang="lt-LT" b="1" dirty="0"/>
              <a:t>Institucijos ir socialinės grupės, galinčios prisidėti prie realaus korupcijos sumažinimo (tęsinys)</a:t>
            </a:r>
            <a:endParaRPr lang="lt-LT" b="1" dirty="0"/>
          </a:p>
        </p:txBody>
      </p:sp>
      <p:sp>
        <p:nvSpPr>
          <p:cNvPr id="2" name="TextBox 1">
            <a:extLst>
              <a:ext uri="{FF2B5EF4-FFF2-40B4-BE49-F238E27FC236}">
                <a16:creationId xmlns:a16="http://schemas.microsoft.com/office/drawing/2014/main" id="{889EF3DB-8618-6712-69D7-69B444A2164C}"/>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8BAA8401-53B7-BB9E-14F3-28204BAD0711}"/>
              </a:ext>
            </a:extLst>
          </p:cNvPr>
          <p:cNvSpPr txBox="1"/>
          <p:nvPr/>
        </p:nvSpPr>
        <p:spPr>
          <a:xfrm>
            <a:off x="1463843" y="5836897"/>
            <a:ext cx="10956757" cy="307777"/>
          </a:xfrm>
          <a:prstGeom prst="rect">
            <a:avLst/>
          </a:prstGeom>
          <a:noFill/>
        </p:spPr>
        <p:txBody>
          <a:bodyPr wrap="square">
            <a:spAutoFit/>
          </a:bodyPr>
          <a:lstStyle/>
          <a:p>
            <a:pPr algn="just"/>
            <a:r>
              <a:rPr lang="lt-LT" sz="1400" i="1" dirty="0"/>
              <a:t>48. Kurių iš išvardintų institucijų ir socialinių grupių veiksmai, Jūsų nuomone, labiausiai prisidėtų prie realaus korupcijos lygio sumažinimo?</a:t>
            </a:r>
          </a:p>
        </p:txBody>
      </p:sp>
      <p:grpSp>
        <p:nvGrpSpPr>
          <p:cNvPr id="6" name="Grupė 5">
            <a:extLst>
              <a:ext uri="{FF2B5EF4-FFF2-40B4-BE49-F238E27FC236}">
                <a16:creationId xmlns:a16="http://schemas.microsoft.com/office/drawing/2014/main" id="{D10D43B9-79AC-5B05-D280-6864D755B64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7C78740D-192E-56CE-5531-8A09AFB4384A}"/>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D34AF47-6054-6CAA-42E2-84861137565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DDAD282-D769-683B-D298-6B82ED600373}"/>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41BC8FAF-7A5E-D91F-560D-0A739F0114A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727933827"/>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2698C610-463D-44C3-7202-5460ED9127E1}"/>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D189D8BF-FA84-FF09-79BC-2508D29A3FFA}"/>
              </a:ext>
            </a:extLst>
          </p:cNvPr>
          <p:cNvSpPr txBox="1"/>
          <p:nvPr/>
        </p:nvSpPr>
        <p:spPr>
          <a:xfrm>
            <a:off x="1863213" y="5730719"/>
            <a:ext cx="9456173" cy="523220"/>
          </a:xfrm>
          <a:prstGeom prst="rect">
            <a:avLst/>
          </a:prstGeom>
          <a:noFill/>
        </p:spPr>
        <p:txBody>
          <a:bodyPr wrap="square">
            <a:spAutoFit/>
          </a:bodyPr>
          <a:lstStyle/>
          <a:p>
            <a:r>
              <a:rPr lang="lt-LT" sz="1400" i="1" dirty="0"/>
              <a:t>51. O dabar paprašysiu Jūsų įvertinti, kiek politikai, kiti valstybės tarnyboje dirbantys asmenys, verslininkai, gyventojai ar Jūs pats esate atsakingi dėl Lietuvoje esančio korupcijos masto (atsakymai „labai atsakingi“ ir „atsakingi“).</a:t>
            </a:r>
          </a:p>
        </p:txBody>
      </p:sp>
      <p:grpSp>
        <p:nvGrpSpPr>
          <p:cNvPr id="4" name="Grupė 3">
            <a:extLst>
              <a:ext uri="{FF2B5EF4-FFF2-40B4-BE49-F238E27FC236}">
                <a16:creationId xmlns:a16="http://schemas.microsoft.com/office/drawing/2014/main" id="{B4AB4C83-1C6C-3C64-2383-D02DADD4705C}"/>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BA0119B9-DFA4-F3A2-9A0B-829F5174A23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7C3FD80-0D2E-6E0C-8AED-A2876914F0D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13CEE3F-138F-7C81-04DF-9C87501FBA21}"/>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B0B55A9-6535-ED01-C634-897E9CE7FB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42088305-50B2-436B-BBCF-94D96C3EB545}"/>
              </a:ext>
            </a:extLst>
          </p:cNvPr>
          <p:cNvGraphicFramePr>
            <a:graphicFrameLocks/>
          </p:cNvGraphicFramePr>
          <p:nvPr>
            <p:extLst>
              <p:ext uri="{D42A27DB-BD31-4B8C-83A1-F6EECF244321}">
                <p14:modId xmlns:p14="http://schemas.microsoft.com/office/powerpoint/2010/main" val="3481556660"/>
              </p:ext>
            </p:extLst>
          </p:nvPr>
        </p:nvGraphicFramePr>
        <p:xfrm>
          <a:off x="-897628" y="157715"/>
          <a:ext cx="12858750" cy="56769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02253456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3726ED-044C-03ED-9E55-1C27968ACE6D}"/>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5B88CA99-7650-53B1-B033-99CEBF286DB9}"/>
              </a:ext>
            </a:extLst>
          </p:cNvPr>
          <p:cNvGrpSpPr>
            <a:grpSpLocks noChangeAspect="1"/>
          </p:cNvGrpSpPr>
          <p:nvPr/>
        </p:nvGrpSpPr>
        <p:grpSpPr>
          <a:xfrm>
            <a:off x="0" y="-167640"/>
            <a:ext cx="12192000" cy="7214957"/>
            <a:chOff x="0" y="0"/>
            <a:chExt cx="24384000" cy="13715999"/>
          </a:xfrm>
        </p:grpSpPr>
        <p:sp>
          <p:nvSpPr>
            <p:cNvPr id="3" name="Freeform 3">
              <a:extLst>
                <a:ext uri="{FF2B5EF4-FFF2-40B4-BE49-F238E27FC236}">
                  <a16:creationId xmlns:a16="http://schemas.microsoft.com/office/drawing/2014/main" id="{E5988BF3-E349-F015-4771-2129F2F3F2B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6FB7B31A-00F5-5A6B-55C2-2860F6D5FE3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68A99C88-56E4-37F0-F184-87C7343A9A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8A88ADA-41BE-F6AC-36D7-D8098EFE28B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F7ED4A12-1E90-1A9F-F9B1-403EC5BB49B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6DC5ED88-E411-5C43-F4CC-A94A816E03A6}"/>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CE4EA1F2-A477-2250-58F3-EE28BE42AADA}"/>
              </a:ext>
            </a:extLst>
          </p:cNvPr>
          <p:cNvSpPr txBox="1"/>
          <p:nvPr/>
        </p:nvSpPr>
        <p:spPr>
          <a:xfrm>
            <a:off x="661987" y="1774132"/>
            <a:ext cx="11356802" cy="2554545"/>
          </a:xfrm>
          <a:prstGeom prst="rect">
            <a:avLst/>
          </a:prstGeom>
          <a:noFill/>
        </p:spPr>
        <p:txBody>
          <a:bodyPr wrap="square" rtlCol="0">
            <a:spAutoFit/>
          </a:bodyPr>
          <a:lstStyle/>
          <a:p>
            <a:pPr marL="285750" indent="-285750" algn="just" rtl="0" eaLnBrk="1" fontAlgn="ctr" latinLnBrk="0" hangingPunct="1">
              <a:spcBef>
                <a:spcPts val="0"/>
              </a:spcBef>
              <a:spcAft>
                <a:spcPts val="0"/>
              </a:spcAft>
              <a:buBlip>
                <a:blip r:embed="rId4"/>
              </a:buBlip>
            </a:pPr>
            <a:r>
              <a:rPr lang="lt-LT" sz="1600" dirty="0"/>
              <a:t>Gyventojai prie korupcinių situacijų dažniausiai priskyrė:</a:t>
            </a:r>
            <a:endParaRPr lang="en-US" sz="1600" dirty="0"/>
          </a:p>
          <a:p>
            <a:pPr marL="342900" indent="-342900" algn="just" fontAlgn="ctr">
              <a:buAutoNum type="arabicParenR"/>
            </a:pPr>
            <a:r>
              <a:rPr lang="lt-LT" sz="1600" dirty="0">
                <a:solidFill>
                  <a:srgbClr val="000000"/>
                </a:solidFill>
              </a:rPr>
              <a:t>Kai v</a:t>
            </a:r>
            <a:r>
              <a:rPr lang="lt-LT" sz="1600" b="0" i="0" u="none" strike="noStrike" kern="1200" dirty="0">
                <a:solidFill>
                  <a:srgbClr val="000000"/>
                </a:solidFill>
                <a:effectLst/>
              </a:rPr>
              <a:t>alstybės tarnyboje dirbantis asmuo paima piniginį atlygį už paslaugos atlikimą ar atlikimo pagreitinimą</a:t>
            </a:r>
            <a:r>
              <a:rPr lang="en-US" sz="1600" b="0" i="0" u="none" strike="noStrike" kern="1200" dirty="0">
                <a:solidFill>
                  <a:srgbClr val="000000"/>
                </a:solidFill>
                <a:effectLst/>
              </a:rPr>
              <a:t> (90</a:t>
            </a:r>
            <a:r>
              <a:rPr lang="en-US" sz="1600" dirty="0">
                <a:solidFill>
                  <a:srgbClr val="000000"/>
                </a:solidFill>
              </a:rPr>
              <a:t> %).</a:t>
            </a:r>
          </a:p>
          <a:p>
            <a:pPr marL="342900" indent="-342900" algn="just" fontAlgn="ctr">
              <a:buFontTx/>
              <a:buAutoNum type="arabicParenR"/>
            </a:pPr>
            <a:r>
              <a:rPr lang="en-US" sz="1600" dirty="0">
                <a:solidFill>
                  <a:srgbClr val="000000"/>
                </a:solidFill>
              </a:rPr>
              <a:t>K</a:t>
            </a:r>
            <a:r>
              <a:rPr lang="lt-LT" sz="1600" dirty="0">
                <a:solidFill>
                  <a:srgbClr val="000000"/>
                </a:solidFill>
              </a:rPr>
              <a:t>ai v</a:t>
            </a:r>
            <a:r>
              <a:rPr lang="lt-LT" sz="1600" b="0" i="0" u="none" strike="noStrike" kern="1200" dirty="0">
                <a:solidFill>
                  <a:srgbClr val="000000"/>
                </a:solidFill>
                <a:effectLst/>
              </a:rPr>
              <a:t>erslai laimi viešuosius pirkimus padedant asmeniniams ryšiams (politiniams, giminystės, bičiulystės)</a:t>
            </a:r>
            <a:r>
              <a:rPr lang="en-US" sz="1600" dirty="0">
                <a:solidFill>
                  <a:srgbClr val="000000"/>
                </a:solidFill>
              </a:rPr>
              <a:t> (88 %).</a:t>
            </a:r>
            <a:endParaRPr lang="lt-LT" sz="1600" b="0" i="0" u="none" strike="noStrike" kern="1200" dirty="0">
              <a:solidFill>
                <a:srgbClr val="000000"/>
              </a:solidFill>
              <a:effectLst/>
            </a:endParaRPr>
          </a:p>
          <a:p>
            <a:pPr marL="342900" indent="-342900" algn="just" fontAlgn="ctr">
              <a:buFontTx/>
              <a:buAutoNum type="arabicParenR"/>
            </a:pPr>
            <a:r>
              <a:rPr lang="lt-LT" sz="1600" dirty="0"/>
              <a:t>Kai a</a:t>
            </a:r>
            <a:r>
              <a:rPr lang="lt-LT" sz="1600" b="0" i="0" u="none" strike="noStrike" kern="1200" dirty="0">
                <a:solidFill>
                  <a:srgbClr val="000000"/>
                </a:solidFill>
                <a:effectLst/>
              </a:rPr>
              <a:t>smuo duoda piniginį atlygį valstybės tarnyboje dirbančiam asmeniui ar pareigūnui norėdamas, kad jam reikalinga paslauga būtų suteikta geriau ar greičiau</a:t>
            </a:r>
            <a:r>
              <a:rPr lang="en-US" sz="1600" b="0" i="0" u="none" strike="noStrike" kern="1200" dirty="0">
                <a:solidFill>
                  <a:srgbClr val="000000"/>
                </a:solidFill>
                <a:effectLst/>
              </a:rPr>
              <a:t> (88 %)</a:t>
            </a:r>
            <a:r>
              <a:rPr lang="en-US" sz="1600" dirty="0">
                <a:solidFill>
                  <a:srgbClr val="000000"/>
                </a:solidFill>
              </a:rPr>
              <a:t>.</a:t>
            </a:r>
            <a:endParaRPr lang="lt-LT" sz="1600" b="0" i="0" u="none" strike="noStrike" kern="1200" dirty="0">
              <a:solidFill>
                <a:srgbClr val="000000"/>
              </a:solidFill>
              <a:effectLst/>
            </a:endParaRPr>
          </a:p>
          <a:p>
            <a:pPr marL="0" algn="just" rtl="0" eaLnBrk="1" fontAlgn="ctr" latinLnBrk="0" hangingPunct="1">
              <a:spcBef>
                <a:spcPts val="0"/>
              </a:spcBef>
              <a:spcAft>
                <a:spcPts val="0"/>
              </a:spcAft>
            </a:pPr>
            <a:endParaRPr lang="lt-LT" sz="1600" kern="1200" dirty="0">
              <a:solidFill>
                <a:srgbClr val="000000"/>
              </a:solidFill>
            </a:endParaRPr>
          </a:p>
          <a:p>
            <a:pPr marL="285750" indent="-285750" algn="just" rtl="0" eaLnBrk="1" fontAlgn="ctr" latinLnBrk="0" hangingPunct="1">
              <a:spcBef>
                <a:spcPts val="0"/>
              </a:spcBef>
              <a:spcAft>
                <a:spcPts val="0"/>
              </a:spcAft>
              <a:buBlip>
                <a:blip r:embed="rId4"/>
              </a:buBlip>
            </a:pPr>
            <a:r>
              <a:rPr lang="lt-LT" sz="1600" dirty="0"/>
              <a:t>Daugėja žmonių, kurie pritaria, kad finansinė padėka gydytojui po procedūros ar operacijos taip pat yra korupcija (2022 m. - </a:t>
            </a:r>
            <a:r>
              <a:rPr lang="lt-LT" sz="1600" b="0" i="0" u="none" strike="noStrike" kern="1200" dirty="0">
                <a:solidFill>
                  <a:srgbClr val="000000"/>
                </a:solidFill>
                <a:effectLst/>
              </a:rPr>
              <a:t>55%, 2023 m.</a:t>
            </a:r>
            <a:r>
              <a:rPr lang="lt-LT" sz="1600" dirty="0"/>
              <a:t> - </a:t>
            </a:r>
            <a:r>
              <a:rPr lang="lt-LT" sz="1600" b="0" i="0" u="none" strike="noStrike" kern="1200" dirty="0">
                <a:solidFill>
                  <a:srgbClr val="000000"/>
                </a:solidFill>
                <a:effectLst/>
              </a:rPr>
              <a:t>61%).</a:t>
            </a:r>
          </a:p>
          <a:p>
            <a:pPr marL="285750" indent="-285750" algn="just" rtl="0" eaLnBrk="1" fontAlgn="ctr" latinLnBrk="0" hangingPunct="1">
              <a:spcBef>
                <a:spcPts val="0"/>
              </a:spcBef>
              <a:spcAft>
                <a:spcPts val="0"/>
              </a:spcAft>
              <a:buBlip>
                <a:blip r:embed="rId4"/>
              </a:buBlip>
            </a:pPr>
            <a:endParaRPr lang="lt-LT" sz="1600" dirty="0">
              <a:solidFill>
                <a:srgbClr val="000000"/>
              </a:solidFill>
            </a:endParaRPr>
          </a:p>
          <a:p>
            <a:pPr marL="285750" indent="-285750" algn="just" fontAlgn="ctr">
              <a:buBlip>
                <a:blip r:embed="rId4"/>
              </a:buBlip>
            </a:pPr>
            <a:r>
              <a:rPr lang="lt-LT" sz="1600" dirty="0"/>
              <a:t>N</a:t>
            </a:r>
            <a:r>
              <a:rPr lang="lt-LT" sz="1600" u="none" strike="noStrike" dirty="0">
                <a:effectLst/>
              </a:rPr>
              <a:t>et </a:t>
            </a:r>
            <a:r>
              <a:rPr lang="lt-LT" sz="1600" dirty="0"/>
              <a:t>62 % apklaustųjų </a:t>
            </a:r>
            <a:r>
              <a:rPr lang="lt-LT" sz="1600" b="0" i="0" u="none" strike="noStrike" dirty="0">
                <a:solidFill>
                  <a:srgbClr val="000000"/>
                </a:solidFill>
                <a:effectLst/>
              </a:rPr>
              <a:t>teigia, kad padėka gydytojui gėlėmis, saldainiais ir pan. </a:t>
            </a:r>
            <a:r>
              <a:rPr lang="lt-LT" sz="1600" u="none" strike="noStrike" dirty="0">
                <a:effectLst/>
              </a:rPr>
              <a:t>po sėkmingai atliktos operacijos nėra korupcija</a:t>
            </a:r>
            <a:r>
              <a:rPr lang="lt-LT" sz="1600" dirty="0"/>
              <a:t>.</a:t>
            </a:r>
          </a:p>
        </p:txBody>
      </p:sp>
      <p:sp>
        <p:nvSpPr>
          <p:cNvPr id="9" name="TextBox 8">
            <a:extLst>
              <a:ext uri="{FF2B5EF4-FFF2-40B4-BE49-F238E27FC236}">
                <a16:creationId xmlns:a16="http://schemas.microsoft.com/office/drawing/2014/main" id="{A19CA36C-105F-3910-273B-9CB81BA57E75}"/>
              </a:ext>
            </a:extLst>
          </p:cNvPr>
          <p:cNvSpPr txBox="1"/>
          <p:nvPr/>
        </p:nvSpPr>
        <p:spPr>
          <a:xfrm>
            <a:off x="0" y="632261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93ABC45E-7D88-30C4-5C79-3832BB0164B7}"/>
              </a:ext>
            </a:extLst>
          </p:cNvPr>
          <p:cNvSpPr txBox="1"/>
          <p:nvPr/>
        </p:nvSpPr>
        <p:spPr>
          <a:xfrm>
            <a:off x="4046033" y="414050"/>
            <a:ext cx="4149213" cy="369332"/>
          </a:xfrm>
          <a:prstGeom prst="rect">
            <a:avLst/>
          </a:prstGeom>
          <a:noFill/>
        </p:spPr>
        <p:txBody>
          <a:bodyPr wrap="square" rtlCol="0">
            <a:spAutoFit/>
          </a:bodyPr>
          <a:lstStyle/>
          <a:p>
            <a:r>
              <a:rPr lang="lt-LT" b="1" dirty="0"/>
              <a:t>Korupcinogeninės situacijos: gyventojai</a:t>
            </a:r>
          </a:p>
        </p:txBody>
      </p:sp>
    </p:spTree>
    <p:extLst>
      <p:ext uri="{BB962C8B-B14F-4D97-AF65-F5344CB8AC3E}">
        <p14:creationId xmlns:p14="http://schemas.microsoft.com/office/powerpoint/2010/main" val="181395802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Lentelė 8">
            <a:extLst>
              <a:ext uri="{FF2B5EF4-FFF2-40B4-BE49-F238E27FC236}">
                <a16:creationId xmlns:a16="http://schemas.microsoft.com/office/drawing/2014/main" id="{5708B260-786C-3E9B-10D2-68457C2C585C}"/>
              </a:ext>
            </a:extLst>
          </p:cNvPr>
          <p:cNvGraphicFramePr>
            <a:graphicFrameLocks noGrp="1"/>
          </p:cNvGraphicFramePr>
          <p:nvPr>
            <p:extLst>
              <p:ext uri="{D42A27DB-BD31-4B8C-83A1-F6EECF244321}">
                <p14:modId xmlns:p14="http://schemas.microsoft.com/office/powerpoint/2010/main" val="442022191"/>
              </p:ext>
            </p:extLst>
          </p:nvPr>
        </p:nvGraphicFramePr>
        <p:xfrm>
          <a:off x="1499794" y="1118999"/>
          <a:ext cx="9650184" cy="3972941"/>
        </p:xfrm>
        <a:graphic>
          <a:graphicData uri="http://schemas.openxmlformats.org/drawingml/2006/table">
            <a:tbl>
              <a:tblPr>
                <a:tableStyleId>{5C22544A-7EE6-4342-B048-85BDC9FD1C3A}</a:tableStyleId>
              </a:tblPr>
              <a:tblGrid>
                <a:gridCol w="2688748">
                  <a:extLst>
                    <a:ext uri="{9D8B030D-6E8A-4147-A177-3AD203B41FA5}">
                      <a16:colId xmlns:a16="http://schemas.microsoft.com/office/drawing/2014/main" val="2239486209"/>
                    </a:ext>
                  </a:extLst>
                </a:gridCol>
                <a:gridCol w="709206">
                  <a:extLst>
                    <a:ext uri="{9D8B030D-6E8A-4147-A177-3AD203B41FA5}">
                      <a16:colId xmlns:a16="http://schemas.microsoft.com/office/drawing/2014/main" val="1253325969"/>
                    </a:ext>
                  </a:extLst>
                </a:gridCol>
                <a:gridCol w="625223">
                  <a:extLst>
                    <a:ext uri="{9D8B030D-6E8A-4147-A177-3AD203B41FA5}">
                      <a16:colId xmlns:a16="http://schemas.microsoft.com/office/drawing/2014/main" val="2158856862"/>
                    </a:ext>
                  </a:extLst>
                </a:gridCol>
                <a:gridCol w="625223">
                  <a:extLst>
                    <a:ext uri="{9D8B030D-6E8A-4147-A177-3AD203B41FA5}">
                      <a16:colId xmlns:a16="http://schemas.microsoft.com/office/drawing/2014/main" val="4236282032"/>
                    </a:ext>
                  </a:extLst>
                </a:gridCol>
                <a:gridCol w="625223">
                  <a:extLst>
                    <a:ext uri="{9D8B030D-6E8A-4147-A177-3AD203B41FA5}">
                      <a16:colId xmlns:a16="http://schemas.microsoft.com/office/drawing/2014/main" val="83944846"/>
                    </a:ext>
                  </a:extLst>
                </a:gridCol>
                <a:gridCol w="625223">
                  <a:extLst>
                    <a:ext uri="{9D8B030D-6E8A-4147-A177-3AD203B41FA5}">
                      <a16:colId xmlns:a16="http://schemas.microsoft.com/office/drawing/2014/main" val="2308170317"/>
                    </a:ext>
                  </a:extLst>
                </a:gridCol>
                <a:gridCol w="625223">
                  <a:extLst>
                    <a:ext uri="{9D8B030D-6E8A-4147-A177-3AD203B41FA5}">
                      <a16:colId xmlns:a16="http://schemas.microsoft.com/office/drawing/2014/main" val="4157948410"/>
                    </a:ext>
                  </a:extLst>
                </a:gridCol>
                <a:gridCol w="625223">
                  <a:extLst>
                    <a:ext uri="{9D8B030D-6E8A-4147-A177-3AD203B41FA5}">
                      <a16:colId xmlns:a16="http://schemas.microsoft.com/office/drawing/2014/main" val="64149020"/>
                    </a:ext>
                  </a:extLst>
                </a:gridCol>
                <a:gridCol w="625223">
                  <a:extLst>
                    <a:ext uri="{9D8B030D-6E8A-4147-A177-3AD203B41FA5}">
                      <a16:colId xmlns:a16="http://schemas.microsoft.com/office/drawing/2014/main" val="2920925407"/>
                    </a:ext>
                  </a:extLst>
                </a:gridCol>
                <a:gridCol w="625223">
                  <a:extLst>
                    <a:ext uri="{9D8B030D-6E8A-4147-A177-3AD203B41FA5}">
                      <a16:colId xmlns:a16="http://schemas.microsoft.com/office/drawing/2014/main" val="1914584262"/>
                    </a:ext>
                  </a:extLst>
                </a:gridCol>
                <a:gridCol w="625223">
                  <a:extLst>
                    <a:ext uri="{9D8B030D-6E8A-4147-A177-3AD203B41FA5}">
                      <a16:colId xmlns:a16="http://schemas.microsoft.com/office/drawing/2014/main" val="1950318277"/>
                    </a:ext>
                  </a:extLst>
                </a:gridCol>
                <a:gridCol w="625223">
                  <a:extLst>
                    <a:ext uri="{9D8B030D-6E8A-4147-A177-3AD203B41FA5}">
                      <a16:colId xmlns:a16="http://schemas.microsoft.com/office/drawing/2014/main" val="1628295488"/>
                    </a:ext>
                  </a:extLst>
                </a:gridCol>
              </a:tblGrid>
              <a:tr h="434467">
                <a:tc>
                  <a:txBody>
                    <a:bodyPr/>
                    <a:lstStyle/>
                    <a:p>
                      <a:pPr algn="l" rtl="0" fontAlgn="t"/>
                      <a:r>
                        <a:rPr lang="lt-LT" sz="1600" b="0" i="0" u="none" strike="noStrike">
                          <a:solidFill>
                            <a:srgbClr val="000000"/>
                          </a:solidFill>
                          <a:effectLst/>
                          <a:latin typeface="Calibri" panose="020F0502020204030204" pitchFamily="34" charset="0"/>
                        </a:rPr>
                        <a:t> </a:t>
                      </a:r>
                    </a:p>
                  </a:txBody>
                  <a:tcPr marL="9525" marR="9525" marT="9525" marB="0">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333898609"/>
                  </a:ext>
                </a:extLst>
              </a:tr>
              <a:tr h="434467">
                <a:tc>
                  <a:txBody>
                    <a:bodyPr/>
                    <a:lstStyle/>
                    <a:p>
                      <a:pPr algn="l" rtl="0" fontAlgn="ctr"/>
                      <a:r>
                        <a:rPr lang="lt-LT" sz="1600" b="0" i="0" u="none" strike="noStrike">
                          <a:solidFill>
                            <a:srgbClr val="000000"/>
                          </a:solidFill>
                          <a:effectLst/>
                          <a:latin typeface="Calibri" panose="020F0502020204030204" pitchFamily="34" charset="0"/>
                        </a:rPr>
                        <a:t>Valstybės tarnautojai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871699903"/>
                  </a:ext>
                </a:extLst>
              </a:tr>
              <a:tr h="434467">
                <a:tc>
                  <a:txBody>
                    <a:bodyPr/>
                    <a:lstStyle/>
                    <a:p>
                      <a:pPr algn="l" rtl="0" fontAlgn="ctr"/>
                      <a:r>
                        <a:rPr lang="lt-LT" sz="1600" b="0" i="0" u="none" strike="noStrike">
                          <a:solidFill>
                            <a:srgbClr val="000000"/>
                          </a:solidFill>
                          <a:effectLst/>
                          <a:latin typeface="Calibri" panose="020F0502020204030204" pitchFamily="34" charset="0"/>
                        </a:rPr>
                        <a:t>Politikai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972964430"/>
                  </a:ext>
                </a:extLst>
              </a:tr>
              <a:tr h="434467">
                <a:tc>
                  <a:txBody>
                    <a:bodyPr/>
                    <a:lstStyle/>
                    <a:p>
                      <a:pPr algn="l" rtl="0" fontAlgn="ctr"/>
                      <a:r>
                        <a:rPr lang="lt-LT" sz="1600" b="0" i="0" u="none" strike="noStrike">
                          <a:solidFill>
                            <a:srgbClr val="000000"/>
                          </a:solidFill>
                          <a:effectLst/>
                          <a:latin typeface="Calibri" panose="020F0502020204030204" pitchFamily="34" charset="0"/>
                        </a:rPr>
                        <a:t>Teisėjai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70%</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84709779"/>
                  </a:ext>
                </a:extLst>
              </a:tr>
              <a:tr h="434467">
                <a:tc>
                  <a:txBody>
                    <a:bodyPr/>
                    <a:lstStyle/>
                    <a:p>
                      <a:pPr algn="l" rtl="0" fontAlgn="ctr"/>
                      <a:r>
                        <a:rPr lang="lt-LT" sz="1600" b="0" i="0" u="none" strike="noStrike">
                          <a:solidFill>
                            <a:srgbClr val="000000"/>
                          </a:solidFill>
                          <a:effectLst/>
                          <a:latin typeface="Calibri" panose="020F0502020204030204" pitchFamily="34" charset="0"/>
                        </a:rPr>
                        <a:t>Verslininkai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27226091"/>
                  </a:ext>
                </a:extLst>
              </a:tr>
              <a:tr h="434467">
                <a:tc>
                  <a:txBody>
                    <a:bodyPr/>
                    <a:lstStyle/>
                    <a:p>
                      <a:pPr algn="l" rtl="0" fontAlgn="ctr"/>
                      <a:r>
                        <a:rPr lang="lt-LT" sz="1600" b="0" i="0" u="none" strike="noStrike">
                          <a:solidFill>
                            <a:srgbClr val="000000"/>
                          </a:solidFill>
                          <a:effectLst/>
                          <a:latin typeface="Calibri" panose="020F0502020204030204" pitchFamily="34" charset="0"/>
                        </a:rPr>
                        <a:t>Aš pats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236071659"/>
                  </a:ext>
                </a:extLst>
              </a:tr>
              <a:tr h="434467">
                <a:tc>
                  <a:txBody>
                    <a:bodyPr/>
                    <a:lstStyle/>
                    <a:p>
                      <a:pPr algn="l" rtl="0" fontAlgn="ctr"/>
                      <a:r>
                        <a:rPr lang="lt-LT" sz="1600" b="0" i="0" u="none" strike="noStrike">
                          <a:solidFill>
                            <a:srgbClr val="000000"/>
                          </a:solidFill>
                          <a:effectLst/>
                          <a:latin typeface="Calibri" panose="020F0502020204030204" pitchFamily="34" charset="0"/>
                        </a:rPr>
                        <a:t>Teisėsaugos pareigūnai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992217082"/>
                  </a:ext>
                </a:extLst>
              </a:tr>
              <a:tr h="434467">
                <a:tc>
                  <a:txBody>
                    <a:bodyPr/>
                    <a:lstStyle/>
                    <a:p>
                      <a:pPr algn="l" rtl="0" fontAlgn="ctr"/>
                      <a:r>
                        <a:rPr lang="lt-LT" sz="1600" b="0" i="0" u="none" strike="noStrike">
                          <a:solidFill>
                            <a:srgbClr val="000000"/>
                          </a:solidFill>
                          <a:effectLst/>
                          <a:latin typeface="Calibri" panose="020F0502020204030204" pitchFamily="34" charset="0"/>
                        </a:rPr>
                        <a:t>Mano aplinka: šeima, artimieji, pažįstami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59%</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154110322"/>
                  </a:ext>
                </a:extLst>
              </a:tr>
              <a:tr h="434467">
                <a:tc>
                  <a:txBody>
                    <a:bodyPr/>
                    <a:lstStyle/>
                    <a:p>
                      <a:pPr algn="l" rtl="0" fontAlgn="ctr"/>
                      <a:r>
                        <a:rPr lang="lt-LT" sz="1600" b="0" i="0" u="none" strike="noStrike">
                          <a:solidFill>
                            <a:srgbClr val="000000"/>
                          </a:solidFill>
                          <a:effectLst/>
                          <a:latin typeface="Calibri" panose="020F0502020204030204" pitchFamily="34" charset="0"/>
                        </a:rPr>
                        <a:t>Gyventojai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56%</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83512265"/>
                  </a:ext>
                </a:extLst>
              </a:tr>
            </a:tbl>
          </a:graphicData>
        </a:graphic>
      </p:graphicFrame>
      <p:sp>
        <p:nvSpPr>
          <p:cNvPr id="6" name="TextBox 5">
            <a:extLst>
              <a:ext uri="{FF2B5EF4-FFF2-40B4-BE49-F238E27FC236}">
                <a16:creationId xmlns:a16="http://schemas.microsoft.com/office/drawing/2014/main" id="{CDB751F3-79B1-1CFE-CBAF-45C5F363D2D1}"/>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2" name="TextBox 11">
            <a:extLst>
              <a:ext uri="{FF2B5EF4-FFF2-40B4-BE49-F238E27FC236}">
                <a16:creationId xmlns:a16="http://schemas.microsoft.com/office/drawing/2014/main" id="{D189D8BF-FA84-FF09-79BC-2508D29A3FFA}"/>
              </a:ext>
            </a:extLst>
          </p:cNvPr>
          <p:cNvSpPr txBox="1"/>
          <p:nvPr/>
        </p:nvSpPr>
        <p:spPr>
          <a:xfrm>
            <a:off x="1787685" y="5329312"/>
            <a:ext cx="9456173" cy="523220"/>
          </a:xfrm>
          <a:prstGeom prst="rect">
            <a:avLst/>
          </a:prstGeom>
          <a:noFill/>
        </p:spPr>
        <p:txBody>
          <a:bodyPr wrap="square">
            <a:spAutoFit/>
          </a:bodyPr>
          <a:lstStyle/>
          <a:p>
            <a:r>
              <a:rPr lang="lt-LT" sz="1400" i="1" dirty="0"/>
              <a:t>51. O dabar paprašysiu Jūsų įvertinti, kiek politikai, kiti valstybės tarnyboje dirbantys asmenys, verslininkai, gyventojai ar Jūs pats esate atsakingi dėl Lietuvoje esančio korupcijos mastą (atsakymai „labai atsakingi“ ir „atsakingi“).</a:t>
            </a:r>
          </a:p>
        </p:txBody>
      </p:sp>
      <p:grpSp>
        <p:nvGrpSpPr>
          <p:cNvPr id="2" name="Grupė 1">
            <a:extLst>
              <a:ext uri="{FF2B5EF4-FFF2-40B4-BE49-F238E27FC236}">
                <a16:creationId xmlns:a16="http://schemas.microsoft.com/office/drawing/2014/main" id="{CFC51C1B-9642-0A27-BA4D-603CBD433AFB}"/>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ABA766AA-7253-0092-9CA7-3CE5FDECF86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4C78AC97-5ECD-60AA-F03C-7AC7DF7C9CC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64A6F909-CD0E-8D88-FD4A-83451B5C6F1D}"/>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B02FA26A-E7A4-F171-4C72-04F74C1E028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3" name="TextBox 12">
            <a:extLst>
              <a:ext uri="{FF2B5EF4-FFF2-40B4-BE49-F238E27FC236}">
                <a16:creationId xmlns:a16="http://schemas.microsoft.com/office/drawing/2014/main" id="{439BE6FC-07CC-0E31-6686-C6F7F7EC95F7}"/>
              </a:ext>
            </a:extLst>
          </p:cNvPr>
          <p:cNvSpPr txBox="1"/>
          <p:nvPr/>
        </p:nvSpPr>
        <p:spPr>
          <a:xfrm>
            <a:off x="4281390" y="312914"/>
            <a:ext cx="4468761" cy="369332"/>
          </a:xfrm>
          <a:prstGeom prst="rect">
            <a:avLst/>
          </a:prstGeom>
          <a:noFill/>
        </p:spPr>
        <p:txBody>
          <a:bodyPr wrap="square" rtlCol="0">
            <a:spAutoFit/>
          </a:bodyPr>
          <a:lstStyle/>
          <a:p>
            <a:pPr algn="ctr"/>
            <a:r>
              <a:rPr lang="lt-LT" sz="1800" b="1" dirty="0"/>
              <a:t>Už</a:t>
            </a:r>
            <a:r>
              <a:rPr lang="lt-LT" sz="1800" b="1" baseline="0" dirty="0"/>
              <a:t> </a:t>
            </a:r>
            <a:r>
              <a:rPr lang="lt-LT" sz="1800" b="1" dirty="0"/>
              <a:t>korupcijos mastą Lietuvoje atsako</a:t>
            </a:r>
          </a:p>
        </p:txBody>
      </p:sp>
    </p:spTree>
    <p:extLst>
      <p:ext uri="{BB962C8B-B14F-4D97-AF65-F5344CB8AC3E}">
        <p14:creationId xmlns:p14="http://schemas.microsoft.com/office/powerpoint/2010/main" val="3193664786"/>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D189D8BF-FA84-FF09-79BC-2508D29A3FFA}"/>
              </a:ext>
            </a:extLst>
          </p:cNvPr>
          <p:cNvSpPr txBox="1"/>
          <p:nvPr/>
        </p:nvSpPr>
        <p:spPr>
          <a:xfrm>
            <a:off x="1708355" y="5679267"/>
            <a:ext cx="9456173" cy="523220"/>
          </a:xfrm>
          <a:prstGeom prst="rect">
            <a:avLst/>
          </a:prstGeom>
          <a:noFill/>
        </p:spPr>
        <p:txBody>
          <a:bodyPr wrap="square">
            <a:spAutoFit/>
          </a:bodyPr>
          <a:lstStyle/>
          <a:p>
            <a:r>
              <a:rPr lang="lt-LT" sz="1400" i="1" dirty="0"/>
              <a:t>52. Kurių iš išvardintų institucijų ir socialinių grupių veiksmai, Jūsų nuomone, labiausiai prisidėtų prie realaus korupcijos lygio sumažinimo?</a:t>
            </a:r>
          </a:p>
        </p:txBody>
      </p:sp>
      <p:sp>
        <p:nvSpPr>
          <p:cNvPr id="4" name="TextBox 3">
            <a:extLst>
              <a:ext uri="{FF2B5EF4-FFF2-40B4-BE49-F238E27FC236}">
                <a16:creationId xmlns:a16="http://schemas.microsoft.com/office/drawing/2014/main" id="{8F8E6F7E-2515-AD62-5F2E-D86DB413974A}"/>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2" name="Diagrama 1">
            <a:extLst>
              <a:ext uri="{FF2B5EF4-FFF2-40B4-BE49-F238E27FC236}">
                <a16:creationId xmlns:a16="http://schemas.microsoft.com/office/drawing/2014/main" id="{EBA704E8-C73D-4C9E-89F0-7C3B19E58F20}"/>
              </a:ext>
            </a:extLst>
          </p:cNvPr>
          <p:cNvGraphicFramePr>
            <a:graphicFrameLocks/>
          </p:cNvGraphicFramePr>
          <p:nvPr>
            <p:extLst>
              <p:ext uri="{D42A27DB-BD31-4B8C-83A1-F6EECF244321}">
                <p14:modId xmlns:p14="http://schemas.microsoft.com/office/powerpoint/2010/main" val="1868784002"/>
              </p:ext>
            </p:extLst>
          </p:nvPr>
        </p:nvGraphicFramePr>
        <p:xfrm>
          <a:off x="0" y="192867"/>
          <a:ext cx="11897032" cy="5486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4708162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2698C610-463D-44C3-7202-5460ED9127E1}"/>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C4A6CBB5-9BC3-157E-68F4-842ECA8EF375}"/>
              </a:ext>
            </a:extLst>
          </p:cNvPr>
          <p:cNvSpPr txBox="1"/>
          <p:nvPr/>
        </p:nvSpPr>
        <p:spPr>
          <a:xfrm>
            <a:off x="1462505" y="5307219"/>
            <a:ext cx="9527458" cy="523220"/>
          </a:xfrm>
          <a:prstGeom prst="rect">
            <a:avLst/>
          </a:prstGeom>
          <a:noFill/>
        </p:spPr>
        <p:txBody>
          <a:bodyPr wrap="square">
            <a:spAutoFit/>
          </a:bodyPr>
          <a:lstStyle/>
          <a:p>
            <a:r>
              <a:rPr lang="lt-LT" sz="1400" i="1" dirty="0"/>
              <a:t>60. O dabar paprašysiu Jūsų įvertinti, kiek politikai, kiti valstybės tarnyboje dirbantys asmenys, verslininkai, gyventojai ar Jūs pats esate atsakingi dėl Lietuvoje esančio korupcijos masto</a:t>
            </a:r>
            <a:r>
              <a:rPr lang="en-US" sz="1400" i="1" dirty="0"/>
              <a:t> (</a:t>
            </a:r>
            <a:r>
              <a:rPr lang="en-US" sz="1400" i="1" dirty="0" err="1"/>
              <a:t>atsakymai</a:t>
            </a:r>
            <a:r>
              <a:rPr lang="en-US" sz="1400" i="1" dirty="0"/>
              <a:t> “</a:t>
            </a:r>
            <a:r>
              <a:rPr lang="en-US" sz="1400" i="1" dirty="0" err="1"/>
              <a:t>atsakingi</a:t>
            </a:r>
            <a:r>
              <a:rPr lang="en-US" sz="1400" i="1" dirty="0"/>
              <a:t>” </a:t>
            </a:r>
            <a:r>
              <a:rPr lang="en-US" sz="1400" i="1" dirty="0" err="1"/>
              <a:t>ir</a:t>
            </a:r>
            <a:r>
              <a:rPr lang="en-US" sz="1400" i="1" dirty="0"/>
              <a:t> “</a:t>
            </a:r>
            <a:r>
              <a:rPr lang="en-US" sz="1400" i="1" dirty="0" err="1"/>
              <a:t>labai</a:t>
            </a:r>
            <a:r>
              <a:rPr lang="en-US" sz="1400" i="1" dirty="0"/>
              <a:t> </a:t>
            </a:r>
            <a:r>
              <a:rPr lang="en-US" sz="1400" i="1" dirty="0" err="1"/>
              <a:t>atsakingi</a:t>
            </a:r>
            <a:r>
              <a:rPr lang="en-US" sz="1400" i="1" dirty="0"/>
              <a:t>”).</a:t>
            </a:r>
            <a:endParaRPr lang="lt-LT" sz="1400" i="1" dirty="0"/>
          </a:p>
        </p:txBody>
      </p:sp>
      <p:grpSp>
        <p:nvGrpSpPr>
          <p:cNvPr id="4" name="Grupė 3">
            <a:extLst>
              <a:ext uri="{FF2B5EF4-FFF2-40B4-BE49-F238E27FC236}">
                <a16:creationId xmlns:a16="http://schemas.microsoft.com/office/drawing/2014/main" id="{2086A28C-01B2-12E8-FC45-69AA264A00A1}"/>
              </a:ext>
            </a:extLst>
          </p:cNvPr>
          <p:cNvGrpSpPr/>
          <p:nvPr/>
        </p:nvGrpSpPr>
        <p:grpSpPr>
          <a:xfrm>
            <a:off x="127642" y="126297"/>
            <a:ext cx="1278138" cy="1278138"/>
            <a:chOff x="230878" y="273778"/>
            <a:chExt cx="1278138" cy="1278138"/>
          </a:xfrm>
        </p:grpSpPr>
        <p:grpSp>
          <p:nvGrpSpPr>
            <p:cNvPr id="6" name="Group 4">
              <a:extLst>
                <a:ext uri="{FF2B5EF4-FFF2-40B4-BE49-F238E27FC236}">
                  <a16:creationId xmlns:a16="http://schemas.microsoft.com/office/drawing/2014/main" id="{738B8B07-CF38-1B04-E1FB-78A8C9ECFF5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3661AE0-3A10-4049-C309-E28DE6DE0D3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A70F68D-0ADE-9392-1CD6-B044934EC6E3}"/>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117C7EA-456A-40F3-A9C3-ED770591918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0000000-0008-0000-0000-000022000000}"/>
              </a:ext>
            </a:extLst>
          </p:cNvPr>
          <p:cNvGraphicFramePr>
            <a:graphicFrameLocks/>
          </p:cNvGraphicFramePr>
          <p:nvPr>
            <p:extLst>
              <p:ext uri="{D42A27DB-BD31-4B8C-83A1-F6EECF244321}">
                <p14:modId xmlns:p14="http://schemas.microsoft.com/office/powerpoint/2010/main" val="1069243434"/>
              </p:ext>
            </p:extLst>
          </p:nvPr>
        </p:nvGraphicFramePr>
        <p:xfrm>
          <a:off x="587723" y="449741"/>
          <a:ext cx="11016554" cy="46756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081157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C4A6CBB5-9BC3-157E-68F4-842ECA8EF375}"/>
              </a:ext>
            </a:extLst>
          </p:cNvPr>
          <p:cNvSpPr txBox="1"/>
          <p:nvPr/>
        </p:nvSpPr>
        <p:spPr>
          <a:xfrm>
            <a:off x="1596123" y="5295228"/>
            <a:ext cx="9527458" cy="523220"/>
          </a:xfrm>
          <a:prstGeom prst="rect">
            <a:avLst/>
          </a:prstGeom>
          <a:noFill/>
        </p:spPr>
        <p:txBody>
          <a:bodyPr wrap="square">
            <a:spAutoFit/>
          </a:bodyPr>
          <a:lstStyle/>
          <a:p>
            <a:r>
              <a:rPr lang="lt-LT" sz="1400" i="1" dirty="0"/>
              <a:t>60. O dabar paprašysiu Jūsų įvertinti, kiek politikai, kiti valstybės tarnyboje dirbantys asmenys, verslininkai, gyventojai ar Jūs pats esate atsakingi dėl Lietuvoje esančio korupcijos masto</a:t>
            </a:r>
            <a:r>
              <a:rPr lang="en-US" sz="1400" i="1" dirty="0"/>
              <a:t> (</a:t>
            </a:r>
            <a:r>
              <a:rPr lang="en-US" sz="1400" i="1" dirty="0" err="1"/>
              <a:t>atsakymai</a:t>
            </a:r>
            <a:r>
              <a:rPr lang="en-US" sz="1400" i="1" dirty="0"/>
              <a:t> “</a:t>
            </a:r>
            <a:r>
              <a:rPr lang="en-US" sz="1400" i="1" dirty="0" err="1"/>
              <a:t>atsakingi</a:t>
            </a:r>
            <a:r>
              <a:rPr lang="en-US" sz="1400" i="1" dirty="0"/>
              <a:t>” </a:t>
            </a:r>
            <a:r>
              <a:rPr lang="en-US" sz="1400" i="1" dirty="0" err="1"/>
              <a:t>ir</a:t>
            </a:r>
            <a:r>
              <a:rPr lang="en-US" sz="1400" i="1" dirty="0"/>
              <a:t> “</a:t>
            </a:r>
            <a:r>
              <a:rPr lang="lt-LT" sz="1400" i="1" dirty="0"/>
              <a:t>labai</a:t>
            </a:r>
            <a:r>
              <a:rPr lang="en-US" sz="1400" i="1" dirty="0"/>
              <a:t> </a:t>
            </a:r>
            <a:r>
              <a:rPr lang="en-US" sz="1400" i="1" dirty="0" err="1"/>
              <a:t>atsakingi</a:t>
            </a:r>
            <a:r>
              <a:rPr lang="en-US" sz="1400" i="1" dirty="0"/>
              <a:t>”).</a:t>
            </a:r>
            <a:endParaRPr lang="lt-LT" sz="1400" i="1" dirty="0"/>
          </a:p>
        </p:txBody>
      </p:sp>
      <p:graphicFrame>
        <p:nvGraphicFramePr>
          <p:cNvPr id="4" name="Lentelė 3">
            <a:extLst>
              <a:ext uri="{FF2B5EF4-FFF2-40B4-BE49-F238E27FC236}">
                <a16:creationId xmlns:a16="http://schemas.microsoft.com/office/drawing/2014/main" id="{BCBE4532-4FED-BB2F-6E06-39E2CE16E009}"/>
              </a:ext>
            </a:extLst>
          </p:cNvPr>
          <p:cNvGraphicFramePr>
            <a:graphicFrameLocks noGrp="1"/>
          </p:cNvGraphicFramePr>
          <p:nvPr>
            <p:extLst>
              <p:ext uri="{D42A27DB-BD31-4B8C-83A1-F6EECF244321}">
                <p14:modId xmlns:p14="http://schemas.microsoft.com/office/powerpoint/2010/main" val="1240667251"/>
              </p:ext>
            </p:extLst>
          </p:nvPr>
        </p:nvGraphicFramePr>
        <p:xfrm>
          <a:off x="1442472" y="1245234"/>
          <a:ext cx="9834760" cy="3923730"/>
        </p:xfrm>
        <a:graphic>
          <a:graphicData uri="http://schemas.openxmlformats.org/drawingml/2006/table">
            <a:tbl>
              <a:tblPr>
                <a:tableStyleId>{5C22544A-7EE6-4342-B048-85BDC9FD1C3A}</a:tableStyleId>
              </a:tblPr>
              <a:tblGrid>
                <a:gridCol w="1860630">
                  <a:extLst>
                    <a:ext uri="{9D8B030D-6E8A-4147-A177-3AD203B41FA5}">
                      <a16:colId xmlns:a16="http://schemas.microsoft.com/office/drawing/2014/main" val="1382914944"/>
                    </a:ext>
                  </a:extLst>
                </a:gridCol>
                <a:gridCol w="797413">
                  <a:extLst>
                    <a:ext uri="{9D8B030D-6E8A-4147-A177-3AD203B41FA5}">
                      <a16:colId xmlns:a16="http://schemas.microsoft.com/office/drawing/2014/main" val="218381154"/>
                    </a:ext>
                  </a:extLst>
                </a:gridCol>
                <a:gridCol w="797413">
                  <a:extLst>
                    <a:ext uri="{9D8B030D-6E8A-4147-A177-3AD203B41FA5}">
                      <a16:colId xmlns:a16="http://schemas.microsoft.com/office/drawing/2014/main" val="1374323908"/>
                    </a:ext>
                  </a:extLst>
                </a:gridCol>
                <a:gridCol w="797413">
                  <a:extLst>
                    <a:ext uri="{9D8B030D-6E8A-4147-A177-3AD203B41FA5}">
                      <a16:colId xmlns:a16="http://schemas.microsoft.com/office/drawing/2014/main" val="3236052726"/>
                    </a:ext>
                  </a:extLst>
                </a:gridCol>
                <a:gridCol w="797413">
                  <a:extLst>
                    <a:ext uri="{9D8B030D-6E8A-4147-A177-3AD203B41FA5}">
                      <a16:colId xmlns:a16="http://schemas.microsoft.com/office/drawing/2014/main" val="1338796594"/>
                    </a:ext>
                  </a:extLst>
                </a:gridCol>
                <a:gridCol w="797413">
                  <a:extLst>
                    <a:ext uri="{9D8B030D-6E8A-4147-A177-3AD203B41FA5}">
                      <a16:colId xmlns:a16="http://schemas.microsoft.com/office/drawing/2014/main" val="3904505033"/>
                    </a:ext>
                  </a:extLst>
                </a:gridCol>
                <a:gridCol w="797413">
                  <a:extLst>
                    <a:ext uri="{9D8B030D-6E8A-4147-A177-3AD203B41FA5}">
                      <a16:colId xmlns:a16="http://schemas.microsoft.com/office/drawing/2014/main" val="203368418"/>
                    </a:ext>
                  </a:extLst>
                </a:gridCol>
                <a:gridCol w="797413">
                  <a:extLst>
                    <a:ext uri="{9D8B030D-6E8A-4147-A177-3AD203B41FA5}">
                      <a16:colId xmlns:a16="http://schemas.microsoft.com/office/drawing/2014/main" val="2619369367"/>
                    </a:ext>
                  </a:extLst>
                </a:gridCol>
                <a:gridCol w="797413">
                  <a:extLst>
                    <a:ext uri="{9D8B030D-6E8A-4147-A177-3AD203B41FA5}">
                      <a16:colId xmlns:a16="http://schemas.microsoft.com/office/drawing/2014/main" val="2027226894"/>
                    </a:ext>
                  </a:extLst>
                </a:gridCol>
                <a:gridCol w="797413">
                  <a:extLst>
                    <a:ext uri="{9D8B030D-6E8A-4147-A177-3AD203B41FA5}">
                      <a16:colId xmlns:a16="http://schemas.microsoft.com/office/drawing/2014/main" val="2894254919"/>
                    </a:ext>
                  </a:extLst>
                </a:gridCol>
                <a:gridCol w="797413">
                  <a:extLst>
                    <a:ext uri="{9D8B030D-6E8A-4147-A177-3AD203B41FA5}">
                      <a16:colId xmlns:a16="http://schemas.microsoft.com/office/drawing/2014/main" val="2236951708"/>
                    </a:ext>
                  </a:extLst>
                </a:gridCol>
              </a:tblGrid>
              <a:tr h="302879">
                <a:tc>
                  <a:txBody>
                    <a:bodyPr/>
                    <a:lstStyle/>
                    <a:p>
                      <a:pPr algn="l" fontAlgn="t"/>
                      <a:r>
                        <a:rPr lang="lt-LT" sz="1600" b="0" i="0" u="none" strike="noStrike">
                          <a:effectLst/>
                          <a:latin typeface="Calibri" panose="020F0502020204030204" pitchFamily="34" charset="0"/>
                        </a:rPr>
                        <a:t> </a:t>
                      </a: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44407368"/>
                  </a:ext>
                </a:extLst>
              </a:tr>
              <a:tr h="302879">
                <a:tc>
                  <a:txBody>
                    <a:bodyPr/>
                    <a:lstStyle/>
                    <a:p>
                      <a:pPr algn="l" rtl="0" fontAlgn="ctr"/>
                      <a:r>
                        <a:rPr lang="lt-LT" sz="1600" b="0" i="0" u="none" strike="noStrike">
                          <a:solidFill>
                            <a:srgbClr val="000000"/>
                          </a:solidFill>
                          <a:effectLst/>
                          <a:latin typeface="Calibri" panose="020F0502020204030204" pitchFamily="34" charset="0"/>
                        </a:rPr>
                        <a:t>Politikai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80</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9271511"/>
                  </a:ext>
                </a:extLst>
              </a:tr>
              <a:tr h="407493">
                <a:tc>
                  <a:txBody>
                    <a:bodyPr/>
                    <a:lstStyle/>
                    <a:p>
                      <a:pPr algn="l" rtl="0" fontAlgn="ctr"/>
                      <a:r>
                        <a:rPr lang="lt-LT" sz="1600" b="0" i="0" u="none" strike="noStrike">
                          <a:solidFill>
                            <a:srgbClr val="000000"/>
                          </a:solidFill>
                          <a:effectLst/>
                          <a:latin typeface="Calibri" panose="020F0502020204030204" pitchFamily="34" charset="0"/>
                        </a:rPr>
                        <a:t>Teisėsaugos pareigūnai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7</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13412815"/>
                  </a:ext>
                </a:extLst>
              </a:tr>
              <a:tr h="407493">
                <a:tc>
                  <a:txBody>
                    <a:bodyPr/>
                    <a:lstStyle/>
                    <a:p>
                      <a:pPr algn="l" rtl="0" fontAlgn="ctr"/>
                      <a:r>
                        <a:rPr lang="lt-LT" sz="1600" b="0" i="0" u="none" strike="noStrike" dirty="0">
                          <a:solidFill>
                            <a:srgbClr val="000000"/>
                          </a:solidFill>
                          <a:effectLst/>
                          <a:latin typeface="Calibri" panose="020F0502020204030204" pitchFamily="34" charset="0"/>
                        </a:rPr>
                        <a:t>Teisėjai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54777368"/>
                  </a:ext>
                </a:extLst>
              </a:tr>
              <a:tr h="302879">
                <a:tc>
                  <a:txBody>
                    <a:bodyPr/>
                    <a:lstStyle/>
                    <a:p>
                      <a:pPr algn="l" rtl="0" fontAlgn="ctr"/>
                      <a:r>
                        <a:rPr lang="lt-LT" sz="1600" b="0" i="0" u="none" strike="noStrike">
                          <a:solidFill>
                            <a:srgbClr val="000000"/>
                          </a:solidFill>
                          <a:effectLst/>
                          <a:latin typeface="Calibri" panose="020F0502020204030204" pitchFamily="34" charset="0"/>
                        </a:rPr>
                        <a:t>Valstybės tarnautojai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5</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92466444"/>
                  </a:ext>
                </a:extLst>
              </a:tr>
              <a:tr h="302879">
                <a:tc>
                  <a:txBody>
                    <a:bodyPr/>
                    <a:lstStyle/>
                    <a:p>
                      <a:pPr algn="l" rtl="0" fontAlgn="ctr"/>
                      <a:r>
                        <a:rPr lang="lt-LT" sz="1600" b="0" i="0" u="none" strike="noStrike">
                          <a:solidFill>
                            <a:srgbClr val="000000"/>
                          </a:solidFill>
                          <a:effectLst/>
                          <a:latin typeface="Calibri" panose="020F0502020204030204" pitchFamily="34" charset="0"/>
                        </a:rPr>
                        <a:t>Verslininkai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2</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83431662"/>
                  </a:ext>
                </a:extLst>
              </a:tr>
              <a:tr h="302879">
                <a:tc>
                  <a:txBody>
                    <a:bodyPr/>
                    <a:lstStyle/>
                    <a:p>
                      <a:pPr algn="l" rtl="0" fontAlgn="ctr"/>
                      <a:r>
                        <a:rPr lang="lt-LT" sz="1600" b="0" i="0" u="none" strike="noStrike">
                          <a:solidFill>
                            <a:srgbClr val="000000"/>
                          </a:solidFill>
                          <a:effectLst/>
                          <a:latin typeface="Calibri" panose="020F0502020204030204" pitchFamily="34" charset="0"/>
                        </a:rPr>
                        <a:t>Aš pats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a:t>
                      </a:r>
                      <a:r>
                        <a:rPr lang="en-US" sz="1600" b="0" i="0" u="none" strike="noStrike" dirty="0">
                          <a:solidFill>
                            <a:srgbClr val="000000"/>
                          </a:solidFill>
                          <a:effectLst/>
                          <a:latin typeface="Calibri" panose="020F0502020204030204" pitchFamily="34" charset="0"/>
                        </a:rPr>
                        <a:t>9</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38614558"/>
                  </a:ext>
                </a:extLst>
              </a:tr>
              <a:tr h="302879">
                <a:tc>
                  <a:txBody>
                    <a:bodyPr/>
                    <a:lstStyle/>
                    <a:p>
                      <a:pPr algn="l" rtl="0" fontAlgn="ctr"/>
                      <a:r>
                        <a:rPr lang="lt-LT" sz="1600" b="0" i="0" u="none" strike="noStrike">
                          <a:solidFill>
                            <a:srgbClr val="000000"/>
                          </a:solidFill>
                          <a:effectLst/>
                          <a:latin typeface="Calibri" panose="020F0502020204030204" pitchFamily="34" charset="0"/>
                        </a:rPr>
                        <a:t>Gyventojai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a:t>
                      </a: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55258512"/>
                  </a:ext>
                </a:extLst>
              </a:tr>
              <a:tr h="608942">
                <a:tc>
                  <a:txBody>
                    <a:bodyPr/>
                    <a:lstStyle/>
                    <a:p>
                      <a:pPr algn="l" rtl="0" fontAlgn="ctr"/>
                      <a:r>
                        <a:rPr lang="lt-LT" sz="1600" b="0" i="0" u="none" strike="noStrike">
                          <a:solidFill>
                            <a:srgbClr val="000000"/>
                          </a:solidFill>
                          <a:effectLst/>
                          <a:latin typeface="Calibri" panose="020F0502020204030204" pitchFamily="34" charset="0"/>
                        </a:rPr>
                        <a:t>Mano aplinka: šeima, artimieji, pažįstami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81462600"/>
                  </a:ext>
                </a:extLst>
              </a:tr>
              <a:tr h="592816">
                <a:tc>
                  <a:txBody>
                    <a:bodyPr/>
                    <a:lstStyle/>
                    <a:p>
                      <a:pPr algn="l" rtl="0" fontAlgn="ctr"/>
                      <a:r>
                        <a:rPr lang="lt-LT" sz="1600" b="0" i="0" u="none" strike="noStrike">
                          <a:solidFill>
                            <a:srgbClr val="000000"/>
                          </a:solidFill>
                          <a:effectLst/>
                          <a:latin typeface="Calibri" panose="020F0502020204030204" pitchFamily="34" charset="0"/>
                        </a:rPr>
                        <a:t>Prokurorai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48611127"/>
                  </a:ext>
                </a:extLst>
              </a:tr>
            </a:tbl>
          </a:graphicData>
        </a:graphic>
      </p:graphicFrame>
      <p:sp>
        <p:nvSpPr>
          <p:cNvPr id="6" name="TextBox 5">
            <a:extLst>
              <a:ext uri="{FF2B5EF4-FFF2-40B4-BE49-F238E27FC236}">
                <a16:creationId xmlns:a16="http://schemas.microsoft.com/office/drawing/2014/main" id="{60F16664-26CD-98B6-2AAE-6BA2C7F108B7}"/>
              </a:ext>
            </a:extLst>
          </p:cNvPr>
          <p:cNvSpPr txBox="1"/>
          <p:nvPr/>
        </p:nvSpPr>
        <p:spPr>
          <a:xfrm>
            <a:off x="2532226" y="359571"/>
            <a:ext cx="7465951" cy="369332"/>
          </a:xfrm>
          <a:prstGeom prst="rect">
            <a:avLst/>
          </a:prstGeom>
          <a:noFill/>
        </p:spPr>
        <p:txBody>
          <a:bodyPr wrap="square">
            <a:spAutoFit/>
          </a:bodyPr>
          <a:lstStyle/>
          <a:p>
            <a:pPr algn="ctr"/>
            <a:r>
              <a:rPr lang="lt-LT" sz="1800" b="1" dirty="0"/>
              <a:t>Už</a:t>
            </a:r>
            <a:r>
              <a:rPr lang="lt-LT" sz="1800" b="1" baseline="0" dirty="0"/>
              <a:t> </a:t>
            </a:r>
            <a:r>
              <a:rPr lang="lt-LT" sz="1800" b="1" dirty="0"/>
              <a:t>korupcijos mastą Lietuvoje atsako</a:t>
            </a:r>
          </a:p>
        </p:txBody>
      </p:sp>
      <p:sp>
        <p:nvSpPr>
          <p:cNvPr id="2" name="TextBox 1">
            <a:extLst>
              <a:ext uri="{FF2B5EF4-FFF2-40B4-BE49-F238E27FC236}">
                <a16:creationId xmlns:a16="http://schemas.microsoft.com/office/drawing/2014/main" id="{F03B1642-3DB1-A9DA-899B-78DDCE7646B1}"/>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47D160E7-CB96-750C-D468-175538245EDC}"/>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915C93AB-EC59-7AB5-6474-B5C92771EA23}"/>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204B4352-1A46-1F86-880E-FECD9425E26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994DEF91-CE2D-802C-C497-28362ACE7BEB}"/>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DA2E95AD-4946-222A-A166-91CBEDD0382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244564619"/>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C4A6CBB5-9BC3-157E-68F4-842ECA8EF375}"/>
              </a:ext>
            </a:extLst>
          </p:cNvPr>
          <p:cNvSpPr txBox="1"/>
          <p:nvPr/>
        </p:nvSpPr>
        <p:spPr>
          <a:xfrm>
            <a:off x="1185790" y="5545097"/>
            <a:ext cx="10305808" cy="307777"/>
          </a:xfrm>
          <a:prstGeom prst="rect">
            <a:avLst/>
          </a:prstGeom>
          <a:noFill/>
        </p:spPr>
        <p:txBody>
          <a:bodyPr wrap="square">
            <a:spAutoFit/>
          </a:bodyPr>
          <a:lstStyle/>
          <a:p>
            <a:r>
              <a:rPr lang="en-US" sz="1400" i="1" dirty="0"/>
              <a:t>6</a:t>
            </a:r>
            <a:r>
              <a:rPr lang="lt-LT" sz="1400" i="1" dirty="0"/>
              <a:t>1. Kurių iš išvardintų institucijų ir socialinių grupių veiksmai, Jūsų nuomone, labiausiai prisidėtų prie realaus korupcijos lygio sumažinimo?</a:t>
            </a:r>
          </a:p>
        </p:txBody>
      </p:sp>
      <p:sp>
        <p:nvSpPr>
          <p:cNvPr id="2" name="TextBox 1">
            <a:extLst>
              <a:ext uri="{FF2B5EF4-FFF2-40B4-BE49-F238E27FC236}">
                <a16:creationId xmlns:a16="http://schemas.microsoft.com/office/drawing/2014/main" id="{B984EB45-AB9A-9B92-5D12-F9B196B961E4}"/>
              </a:ext>
            </a:extLst>
          </p:cNvPr>
          <p:cNvSpPr txBox="1"/>
          <p:nvPr/>
        </p:nvSpPr>
        <p:spPr>
          <a:xfrm>
            <a:off x="0" y="633477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A9C3465-AB0B-466A-0E25-9EBB36CCEF11}"/>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C82BCF85-938C-E399-E1D9-C662AE08899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B1A49C0A-FDE5-65B5-13AB-1A670972983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2380506E-2220-1F4C-B1FF-66AFCDB7967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98FF3669-609F-A12C-B6B5-1F50591E48E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00000000-0008-0000-0000-000020000000}"/>
              </a:ext>
            </a:extLst>
          </p:cNvPr>
          <p:cNvGraphicFramePr>
            <a:graphicFrameLocks/>
          </p:cNvGraphicFramePr>
          <p:nvPr>
            <p:extLst>
              <p:ext uri="{D42A27DB-BD31-4B8C-83A1-F6EECF244321}">
                <p14:modId xmlns:p14="http://schemas.microsoft.com/office/powerpoint/2010/main" val="1816136734"/>
              </p:ext>
            </p:extLst>
          </p:nvPr>
        </p:nvGraphicFramePr>
        <p:xfrm>
          <a:off x="943096" y="273777"/>
          <a:ext cx="10305808" cy="527131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8296852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2698C610-463D-44C3-7202-5460ED9127E1}"/>
              </a:ext>
            </a:extLst>
          </p:cNvPr>
          <p:cNvSpPr txBox="1"/>
          <p:nvPr/>
        </p:nvSpPr>
        <p:spPr>
          <a:xfrm>
            <a:off x="0" y="6396334"/>
            <a:ext cx="5064453" cy="46166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spc="72" dirty="0">
                <a:solidFill>
                  <a:srgbClr val="333333"/>
                </a:solidFill>
              </a:rPr>
              <a:t>2024 m. </a:t>
            </a:r>
            <a:r>
              <a:rPr lang="en-US" sz="1200" spc="72" dirty="0" err="1">
                <a:solidFill>
                  <a:srgbClr val="333333"/>
                </a:solidFill>
              </a:rPr>
              <a:t>sausis</a:t>
            </a:r>
            <a:r>
              <a:rPr lang="en-US" sz="1200" spc="72" dirty="0">
                <a:solidFill>
                  <a:srgbClr val="333333"/>
                </a:solidFill>
              </a:rPr>
              <a:t> – </a:t>
            </a:r>
            <a:r>
              <a:rPr lang="en-US" sz="1200" spc="72" dirty="0" err="1">
                <a:solidFill>
                  <a:srgbClr val="333333"/>
                </a:solidFill>
              </a:rPr>
              <a:t>birželis</a:t>
            </a:r>
            <a:endParaRPr lang="en-US" sz="1200" spc="72" dirty="0">
              <a:solidFill>
                <a:srgbClr val="333333"/>
              </a:solidFill>
            </a:endParaRPr>
          </a:p>
          <a:p>
            <a:r>
              <a:rPr lang="en-US" sz="1200" spc="72" dirty="0" err="1">
                <a:solidFill>
                  <a:srgbClr val="333333"/>
                </a:solidFill>
              </a:rPr>
              <a:t>Tyrimas</a:t>
            </a:r>
            <a:r>
              <a:rPr lang="en-US" sz="1200" spc="72" dirty="0">
                <a:solidFill>
                  <a:srgbClr val="333333"/>
                </a:solidFill>
              </a:rPr>
              <a:t> </a:t>
            </a:r>
            <a:r>
              <a:rPr lang="en-US" sz="1200" spc="72" dirty="0" err="1">
                <a:solidFill>
                  <a:srgbClr val="333333"/>
                </a:solidFill>
              </a:rPr>
              <a:t>atliktas</a:t>
            </a:r>
            <a:r>
              <a:rPr lang="en-US" sz="1200" spc="72" dirty="0">
                <a:solidFill>
                  <a:srgbClr val="333333"/>
                </a:solidFill>
              </a:rPr>
              <a:t> LR </a:t>
            </a:r>
            <a:r>
              <a:rPr lang="en-US" sz="1200" spc="72" dirty="0" err="1">
                <a:solidFill>
                  <a:srgbClr val="333333"/>
                </a:solidFill>
              </a:rPr>
              <a:t>Speciali</a:t>
            </a:r>
            <a:r>
              <a:rPr lang="lt-LT" sz="1200" spc="72" dirty="0">
                <a:solidFill>
                  <a:srgbClr val="333333"/>
                </a:solidFill>
              </a:rPr>
              <a:t>ųjų tyrimų tarnybos užsakymu</a:t>
            </a:r>
          </a:p>
        </p:txBody>
      </p:sp>
      <p:sp>
        <p:nvSpPr>
          <p:cNvPr id="2" name="Rectangle 2">
            <a:extLst>
              <a:ext uri="{FF2B5EF4-FFF2-40B4-BE49-F238E27FC236}">
                <a16:creationId xmlns:a16="http://schemas.microsoft.com/office/drawing/2014/main" id="{40882474-4D86-9BE3-8745-807AB5BAA285}"/>
              </a:ext>
            </a:extLst>
          </p:cNvPr>
          <p:cNvSpPr txBox="1">
            <a:spLocks noChangeArrowheads="1"/>
          </p:cNvSpPr>
          <p:nvPr/>
        </p:nvSpPr>
        <p:spPr>
          <a:xfrm>
            <a:off x="2179559" y="402704"/>
            <a:ext cx="9029215" cy="4109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Atsakomybė už korupcijos paplitimo mastą Lietuvoje: tikslinių grupių atsakymų palyginimas</a:t>
            </a:r>
          </a:p>
        </p:txBody>
      </p:sp>
      <p:grpSp>
        <p:nvGrpSpPr>
          <p:cNvPr id="8" name="Grupė 7">
            <a:extLst>
              <a:ext uri="{FF2B5EF4-FFF2-40B4-BE49-F238E27FC236}">
                <a16:creationId xmlns:a16="http://schemas.microsoft.com/office/drawing/2014/main" id="{632CDAF0-AA3C-C010-8EF6-98E439D3E257}"/>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C3184AEC-E677-E632-4DFF-79674B4939AA}"/>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A2ED1654-A6D9-B051-0B14-BCCEA9AF332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25B21C97-E62B-0268-12A6-0D05470BA865}"/>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5C4939F2-9F1A-04F1-BCEE-E8B6EB725C4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5" name="TextBox 14">
            <a:extLst>
              <a:ext uri="{FF2B5EF4-FFF2-40B4-BE49-F238E27FC236}">
                <a16:creationId xmlns:a16="http://schemas.microsoft.com/office/drawing/2014/main" id="{28F114BD-316D-8532-4F7E-642627AF5C84}"/>
              </a:ext>
            </a:extLst>
          </p:cNvPr>
          <p:cNvSpPr txBox="1"/>
          <p:nvPr/>
        </p:nvSpPr>
        <p:spPr>
          <a:xfrm>
            <a:off x="616974" y="1940103"/>
            <a:ext cx="10958051" cy="830997"/>
          </a:xfrm>
          <a:prstGeom prst="rect">
            <a:avLst/>
          </a:prstGeom>
          <a:noFill/>
        </p:spPr>
        <p:txBody>
          <a:bodyPr wrap="square">
            <a:spAutoFit/>
          </a:bodyPr>
          <a:lstStyle/>
          <a:p>
            <a:pPr marL="285750" indent="-285750" algn="just">
              <a:buBlip>
                <a:blip r:embed="rId4"/>
              </a:buBlip>
            </a:pPr>
            <a:r>
              <a:rPr lang="lt-LT" sz="1600" dirty="0"/>
              <a:t>Kalbėdami, kas yra atsakingi/labai atsakingi už korupcijos mastą Lietuvoje, gyventojai nurodė teisėjus (73 %), teisėsaugos pareigūnus (73 %) ir valstybės tarnautojus (73 %). Įmonių vadovai nurodė valstybės tarnautojus (73 %), politikus (71 %), teisėjus (70 %). Valstybės tarnautojai, atsakydami į šį klausimą nurodė politikus (</a:t>
            </a:r>
            <a:r>
              <a:rPr lang="en-US" sz="1600" dirty="0"/>
              <a:t>80</a:t>
            </a:r>
            <a:r>
              <a:rPr lang="lt-LT" sz="1600" dirty="0"/>
              <a:t> %), teisėsaugos pareigūnus (7</a:t>
            </a:r>
            <a:r>
              <a:rPr lang="en-US" sz="1600" dirty="0"/>
              <a:t>7</a:t>
            </a:r>
            <a:r>
              <a:rPr lang="lt-LT" sz="1600" dirty="0"/>
              <a:t> %)</a:t>
            </a:r>
            <a:r>
              <a:rPr lang="en-US" sz="1600" dirty="0"/>
              <a:t>, </a:t>
            </a:r>
            <a:r>
              <a:rPr lang="lt-LT" sz="1600" dirty="0"/>
              <a:t>teisėjus (7</a:t>
            </a:r>
            <a:r>
              <a:rPr lang="en-US" sz="1600" dirty="0"/>
              <a:t>6</a:t>
            </a:r>
            <a:r>
              <a:rPr lang="lt-LT" sz="1600" dirty="0"/>
              <a:t> %)</a:t>
            </a:r>
            <a:r>
              <a:rPr lang="en-US" sz="1600" dirty="0"/>
              <a:t>.</a:t>
            </a:r>
            <a:endParaRPr lang="lt-LT" sz="1600" dirty="0"/>
          </a:p>
        </p:txBody>
      </p:sp>
    </p:spTree>
    <p:extLst>
      <p:ext uri="{BB962C8B-B14F-4D97-AF65-F5344CB8AC3E}">
        <p14:creationId xmlns:p14="http://schemas.microsoft.com/office/powerpoint/2010/main" val="182288280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2698C610-463D-44C3-7202-5460ED9127E1}"/>
              </a:ext>
            </a:extLst>
          </p:cNvPr>
          <p:cNvSpPr txBox="1"/>
          <p:nvPr/>
        </p:nvSpPr>
        <p:spPr>
          <a:xfrm>
            <a:off x="0" y="6396334"/>
            <a:ext cx="5064453" cy="46166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spc="72" dirty="0">
                <a:solidFill>
                  <a:srgbClr val="333333"/>
                </a:solidFill>
              </a:rPr>
              <a:t>2024 m. </a:t>
            </a:r>
            <a:r>
              <a:rPr lang="en-US" sz="1200" spc="72" dirty="0" err="1">
                <a:solidFill>
                  <a:srgbClr val="333333"/>
                </a:solidFill>
              </a:rPr>
              <a:t>sausis</a:t>
            </a:r>
            <a:r>
              <a:rPr lang="en-US" sz="1200" spc="72" dirty="0">
                <a:solidFill>
                  <a:srgbClr val="333333"/>
                </a:solidFill>
              </a:rPr>
              <a:t> – </a:t>
            </a:r>
            <a:r>
              <a:rPr lang="en-US" sz="1200" spc="72" dirty="0" err="1">
                <a:solidFill>
                  <a:srgbClr val="333333"/>
                </a:solidFill>
              </a:rPr>
              <a:t>birželis</a:t>
            </a:r>
            <a:endParaRPr lang="en-US" sz="1200" spc="72" dirty="0">
              <a:solidFill>
                <a:srgbClr val="333333"/>
              </a:solidFill>
            </a:endParaRPr>
          </a:p>
          <a:p>
            <a:r>
              <a:rPr lang="en-US" sz="1200" spc="72" dirty="0" err="1">
                <a:solidFill>
                  <a:srgbClr val="333333"/>
                </a:solidFill>
              </a:rPr>
              <a:t>Tyrimas</a:t>
            </a:r>
            <a:r>
              <a:rPr lang="en-US" sz="1200" spc="72" dirty="0">
                <a:solidFill>
                  <a:srgbClr val="333333"/>
                </a:solidFill>
              </a:rPr>
              <a:t> </a:t>
            </a:r>
            <a:r>
              <a:rPr lang="en-US" sz="1200" spc="72" dirty="0" err="1">
                <a:solidFill>
                  <a:srgbClr val="333333"/>
                </a:solidFill>
              </a:rPr>
              <a:t>atliktas</a:t>
            </a:r>
            <a:r>
              <a:rPr lang="en-US" sz="1200" spc="72" dirty="0">
                <a:solidFill>
                  <a:srgbClr val="333333"/>
                </a:solidFill>
              </a:rPr>
              <a:t> LR </a:t>
            </a:r>
            <a:r>
              <a:rPr lang="en-US" sz="1200" spc="72" dirty="0" err="1">
                <a:solidFill>
                  <a:srgbClr val="333333"/>
                </a:solidFill>
              </a:rPr>
              <a:t>Speciali</a:t>
            </a:r>
            <a:r>
              <a:rPr lang="lt-LT" sz="1200" spc="72" dirty="0">
                <a:solidFill>
                  <a:srgbClr val="333333"/>
                </a:solidFill>
              </a:rPr>
              <a:t>ųjų tyrimų tarnybos užsakymu</a:t>
            </a:r>
          </a:p>
        </p:txBody>
      </p:sp>
      <p:sp>
        <p:nvSpPr>
          <p:cNvPr id="2" name="Rectangle 2">
            <a:extLst>
              <a:ext uri="{FF2B5EF4-FFF2-40B4-BE49-F238E27FC236}">
                <a16:creationId xmlns:a16="http://schemas.microsoft.com/office/drawing/2014/main" id="{40882474-4D86-9BE3-8745-807AB5BAA285}"/>
              </a:ext>
            </a:extLst>
          </p:cNvPr>
          <p:cNvSpPr txBox="1">
            <a:spLocks noChangeArrowheads="1"/>
          </p:cNvSpPr>
          <p:nvPr/>
        </p:nvSpPr>
        <p:spPr>
          <a:xfrm>
            <a:off x="2844435" y="330662"/>
            <a:ext cx="7671165" cy="4109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lt-LT" altLang="lt-LT" sz="1800" b="1" dirty="0">
                <a:latin typeface="+mn-lt"/>
              </a:rPr>
              <a:t>Institucijos, mažinančios korupcijos lygį: tikslinių grupių atsakymų palyginimas</a:t>
            </a:r>
          </a:p>
          <a:p>
            <a:endParaRPr lang="lt-LT" altLang="lt-LT" sz="1400" i="1" dirty="0">
              <a:latin typeface="+mn-lt"/>
            </a:endParaRPr>
          </a:p>
        </p:txBody>
      </p:sp>
      <p:grpSp>
        <p:nvGrpSpPr>
          <p:cNvPr id="4" name="Grupė 3">
            <a:extLst>
              <a:ext uri="{FF2B5EF4-FFF2-40B4-BE49-F238E27FC236}">
                <a16:creationId xmlns:a16="http://schemas.microsoft.com/office/drawing/2014/main" id="{5E07D58F-8634-D15F-AF64-1A2B2D946C89}"/>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631691C4-19C7-3FFA-8E00-6005454937CB}"/>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DA941194-4EA2-50B6-0290-08D19E50A4B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D885B011-778F-094A-09F6-1CA1A09218E1}"/>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1887C81C-C672-DFE3-845F-DEC01D80700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5" name="TextBox 14">
            <a:extLst>
              <a:ext uri="{FF2B5EF4-FFF2-40B4-BE49-F238E27FC236}">
                <a16:creationId xmlns:a16="http://schemas.microsoft.com/office/drawing/2014/main" id="{ED8007E9-D7B4-6601-1709-06419C607B42}"/>
              </a:ext>
            </a:extLst>
          </p:cNvPr>
          <p:cNvSpPr txBox="1"/>
          <p:nvPr/>
        </p:nvSpPr>
        <p:spPr>
          <a:xfrm>
            <a:off x="545690" y="1896262"/>
            <a:ext cx="11090788" cy="830997"/>
          </a:xfrm>
          <a:prstGeom prst="rect">
            <a:avLst/>
          </a:prstGeom>
          <a:noFill/>
        </p:spPr>
        <p:txBody>
          <a:bodyPr wrap="square">
            <a:spAutoFit/>
          </a:bodyPr>
          <a:lstStyle/>
          <a:p>
            <a:pPr marL="285750" indent="-285750" algn="just">
              <a:buBlip>
                <a:blip r:embed="rId4"/>
              </a:buBlip>
            </a:pPr>
            <a:r>
              <a:rPr lang="lt-LT" sz="1600" dirty="0"/>
              <a:t>Apklausos respondentai turėjo nurodyti, kurios institucijos mažina korupcijos lygį. Gyventojai minėjo STT (6</a:t>
            </a:r>
            <a:r>
              <a:rPr lang="en-US" sz="1600" dirty="0"/>
              <a:t>6</a:t>
            </a:r>
            <a:r>
              <a:rPr lang="lt-LT" sz="1600" dirty="0"/>
              <a:t> %), LR Seimą (59 %) ir teisėsaugos institucijas (57 %). Įmonių vadovai nurodė, kad tai yra LR Vyriausybė (5</a:t>
            </a:r>
            <a:r>
              <a:rPr lang="en-US" sz="1600" dirty="0"/>
              <a:t>6</a:t>
            </a:r>
            <a:r>
              <a:rPr lang="lt-LT" sz="1600" dirty="0"/>
              <a:t> %)</a:t>
            </a:r>
            <a:r>
              <a:rPr lang="en-US" sz="1600" dirty="0"/>
              <a:t>, </a:t>
            </a:r>
            <a:r>
              <a:rPr lang="lt-LT" sz="1600" dirty="0"/>
              <a:t>LR Seimas (5</a:t>
            </a:r>
            <a:r>
              <a:rPr lang="en-US" sz="1600" dirty="0"/>
              <a:t>4</a:t>
            </a:r>
            <a:r>
              <a:rPr lang="lt-LT" sz="1600" dirty="0"/>
              <a:t> %) ir STT (</a:t>
            </a:r>
            <a:r>
              <a:rPr lang="en-US" sz="1600" dirty="0"/>
              <a:t>52</a:t>
            </a:r>
            <a:r>
              <a:rPr lang="lt-LT" sz="1600" dirty="0"/>
              <a:t> %). Valstybės tarnautojai mano kad korupcijos lygį mažina LR Seimas</a:t>
            </a:r>
            <a:r>
              <a:rPr lang="en-US" sz="1600" dirty="0"/>
              <a:t> (65 %)</a:t>
            </a:r>
            <a:r>
              <a:rPr lang="lt-LT" sz="1600" dirty="0"/>
              <a:t>, LR Vyriausybė</a:t>
            </a:r>
            <a:r>
              <a:rPr lang="en-US" sz="1600" dirty="0"/>
              <a:t> (60 %)</a:t>
            </a:r>
            <a:r>
              <a:rPr lang="lt-LT" sz="1600" dirty="0"/>
              <a:t>, teisėsaugos institucijos (</a:t>
            </a:r>
            <a:r>
              <a:rPr lang="en-US" sz="1600" dirty="0"/>
              <a:t>59 %).</a:t>
            </a:r>
            <a:endParaRPr lang="lt-LT" sz="1600" dirty="0"/>
          </a:p>
        </p:txBody>
      </p:sp>
    </p:spTree>
    <p:extLst>
      <p:ext uri="{BB962C8B-B14F-4D97-AF65-F5344CB8AC3E}">
        <p14:creationId xmlns:p14="http://schemas.microsoft.com/office/powerpoint/2010/main" val="221826468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Informacijos apie korupciją šaltiniai</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151675343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BC75E609-5F0E-B564-DFF3-0695A81D120F}"/>
              </a:ext>
            </a:extLst>
          </p:cNvPr>
          <p:cNvSpPr txBox="1"/>
          <p:nvPr/>
        </p:nvSpPr>
        <p:spPr>
          <a:xfrm>
            <a:off x="2512729" y="5708916"/>
            <a:ext cx="8902961" cy="307777"/>
          </a:xfrm>
          <a:prstGeom prst="rect">
            <a:avLst/>
          </a:prstGeom>
          <a:noFill/>
        </p:spPr>
        <p:txBody>
          <a:bodyPr wrap="square">
            <a:spAutoFit/>
          </a:bodyPr>
          <a:lstStyle/>
          <a:p>
            <a:pPr algn="just"/>
            <a:r>
              <a:rPr lang="lt-LT" sz="1400" i="1" dirty="0"/>
              <a:t>51. Iš kurių informacijos šaltinių Jūs gaunate daugiausia informacijos apie korupciją ir jos mastą Lietuvoje?</a:t>
            </a:r>
          </a:p>
        </p:txBody>
      </p:sp>
      <p:sp>
        <p:nvSpPr>
          <p:cNvPr id="8" name="TextBox 7">
            <a:extLst>
              <a:ext uri="{FF2B5EF4-FFF2-40B4-BE49-F238E27FC236}">
                <a16:creationId xmlns:a16="http://schemas.microsoft.com/office/drawing/2014/main" id="{B6328F2C-DE72-EA1B-83D8-8364808300CB}"/>
              </a:ext>
            </a:extLst>
          </p:cNvPr>
          <p:cNvSpPr txBox="1"/>
          <p:nvPr/>
        </p:nvSpPr>
        <p:spPr>
          <a:xfrm>
            <a:off x="-19498" y="627806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29077226-C727-52DF-C02A-1D169EC4A906}"/>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8B4DFA33-B786-40F7-9CAB-44E125896EA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0E392DD-8CDC-B9CA-9AA4-1476FEF06FE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2315550-ABD6-A8B9-D388-1FDDC057773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16953DD2-F862-FB87-FE74-E5D6D47739B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0F45103B-F46E-DDFA-6377-A9376779B9EA}"/>
              </a:ext>
            </a:extLst>
          </p:cNvPr>
          <p:cNvGraphicFramePr>
            <a:graphicFrameLocks/>
          </p:cNvGraphicFramePr>
          <p:nvPr>
            <p:extLst>
              <p:ext uri="{D42A27DB-BD31-4B8C-83A1-F6EECF244321}">
                <p14:modId xmlns:p14="http://schemas.microsoft.com/office/powerpoint/2010/main" val="1121778234"/>
              </p:ext>
            </p:extLst>
          </p:nvPr>
        </p:nvGraphicFramePr>
        <p:xfrm>
          <a:off x="1442472" y="308709"/>
          <a:ext cx="9973218" cy="513883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4137975"/>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84950"/>
            <a:ext cx="12192000" cy="7159518"/>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CB1B2A90-D077-E8C1-EEAE-49EA135972BB}"/>
              </a:ext>
            </a:extLst>
          </p:cNvPr>
          <p:cNvSpPr txBox="1"/>
          <p:nvPr/>
        </p:nvSpPr>
        <p:spPr>
          <a:xfrm>
            <a:off x="8470489" y="6498293"/>
            <a:ext cx="4097865" cy="261610"/>
          </a:xfrm>
          <a:prstGeom prst="rect">
            <a:avLst/>
          </a:prstGeom>
          <a:noFill/>
        </p:spPr>
        <p:txBody>
          <a:bodyPr wrap="square" rtlCol="0">
            <a:spAutoFit/>
          </a:bodyPr>
          <a:lstStyle/>
          <a:p>
            <a:r>
              <a:rPr lang="en-US" sz="1050" dirty="0"/>
              <a:t>* 2023 m. </a:t>
            </a:r>
            <a:r>
              <a:rPr lang="en-US" sz="1050" dirty="0" err="1"/>
              <a:t>tyrime</a:t>
            </a:r>
            <a:r>
              <a:rPr lang="en-US" sz="1050" dirty="0"/>
              <a:t> respondentia gal</a:t>
            </a:r>
            <a:r>
              <a:rPr lang="lt-LT" sz="1050" dirty="0"/>
              <a:t>ėjo pasirinkti ne vieną variantą.</a:t>
            </a:r>
          </a:p>
        </p:txBody>
      </p:sp>
      <p:sp>
        <p:nvSpPr>
          <p:cNvPr id="2" name="TextBox 1">
            <a:extLst>
              <a:ext uri="{FF2B5EF4-FFF2-40B4-BE49-F238E27FC236}">
                <a16:creationId xmlns:a16="http://schemas.microsoft.com/office/drawing/2014/main" id="{A48DCCD1-CFE6-363B-E663-244DCA72145D}"/>
              </a:ext>
            </a:extLst>
          </p:cNvPr>
          <p:cNvSpPr txBox="1"/>
          <p:nvPr/>
        </p:nvSpPr>
        <p:spPr>
          <a:xfrm>
            <a:off x="-19498" y="627806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Lentelė 3">
            <a:extLst>
              <a:ext uri="{FF2B5EF4-FFF2-40B4-BE49-F238E27FC236}">
                <a16:creationId xmlns:a16="http://schemas.microsoft.com/office/drawing/2014/main" id="{745BC533-E003-73C4-696B-54390480658E}"/>
              </a:ext>
            </a:extLst>
          </p:cNvPr>
          <p:cNvGraphicFramePr>
            <a:graphicFrameLocks noGrp="1"/>
          </p:cNvGraphicFramePr>
          <p:nvPr>
            <p:extLst>
              <p:ext uri="{D42A27DB-BD31-4B8C-83A1-F6EECF244321}">
                <p14:modId xmlns:p14="http://schemas.microsoft.com/office/powerpoint/2010/main" val="3338698555"/>
              </p:ext>
            </p:extLst>
          </p:nvPr>
        </p:nvGraphicFramePr>
        <p:xfrm>
          <a:off x="1149453" y="940012"/>
          <a:ext cx="9893092" cy="4863608"/>
        </p:xfrm>
        <a:graphic>
          <a:graphicData uri="http://schemas.openxmlformats.org/drawingml/2006/table">
            <a:tbl>
              <a:tblPr>
                <a:tableStyleId>{5C22544A-7EE6-4342-B048-85BDC9FD1C3A}</a:tableStyleId>
              </a:tblPr>
              <a:tblGrid>
                <a:gridCol w="2546324">
                  <a:extLst>
                    <a:ext uri="{9D8B030D-6E8A-4147-A177-3AD203B41FA5}">
                      <a16:colId xmlns:a16="http://schemas.microsoft.com/office/drawing/2014/main" val="3405575030"/>
                    </a:ext>
                  </a:extLst>
                </a:gridCol>
                <a:gridCol w="667888">
                  <a:extLst>
                    <a:ext uri="{9D8B030D-6E8A-4147-A177-3AD203B41FA5}">
                      <a16:colId xmlns:a16="http://schemas.microsoft.com/office/drawing/2014/main" val="3360298677"/>
                    </a:ext>
                  </a:extLst>
                </a:gridCol>
                <a:gridCol w="667888">
                  <a:extLst>
                    <a:ext uri="{9D8B030D-6E8A-4147-A177-3AD203B41FA5}">
                      <a16:colId xmlns:a16="http://schemas.microsoft.com/office/drawing/2014/main" val="1599392450"/>
                    </a:ext>
                  </a:extLst>
                </a:gridCol>
                <a:gridCol w="667888">
                  <a:extLst>
                    <a:ext uri="{9D8B030D-6E8A-4147-A177-3AD203B41FA5}">
                      <a16:colId xmlns:a16="http://schemas.microsoft.com/office/drawing/2014/main" val="2454066719"/>
                    </a:ext>
                  </a:extLst>
                </a:gridCol>
                <a:gridCol w="667888">
                  <a:extLst>
                    <a:ext uri="{9D8B030D-6E8A-4147-A177-3AD203B41FA5}">
                      <a16:colId xmlns:a16="http://schemas.microsoft.com/office/drawing/2014/main" val="2106985988"/>
                    </a:ext>
                  </a:extLst>
                </a:gridCol>
                <a:gridCol w="667888">
                  <a:extLst>
                    <a:ext uri="{9D8B030D-6E8A-4147-A177-3AD203B41FA5}">
                      <a16:colId xmlns:a16="http://schemas.microsoft.com/office/drawing/2014/main" val="3658691136"/>
                    </a:ext>
                  </a:extLst>
                </a:gridCol>
                <a:gridCol w="667888">
                  <a:extLst>
                    <a:ext uri="{9D8B030D-6E8A-4147-A177-3AD203B41FA5}">
                      <a16:colId xmlns:a16="http://schemas.microsoft.com/office/drawing/2014/main" val="785225611"/>
                    </a:ext>
                  </a:extLst>
                </a:gridCol>
                <a:gridCol w="667888">
                  <a:extLst>
                    <a:ext uri="{9D8B030D-6E8A-4147-A177-3AD203B41FA5}">
                      <a16:colId xmlns:a16="http://schemas.microsoft.com/office/drawing/2014/main" val="2670390704"/>
                    </a:ext>
                  </a:extLst>
                </a:gridCol>
                <a:gridCol w="667888">
                  <a:extLst>
                    <a:ext uri="{9D8B030D-6E8A-4147-A177-3AD203B41FA5}">
                      <a16:colId xmlns:a16="http://schemas.microsoft.com/office/drawing/2014/main" val="3627864879"/>
                    </a:ext>
                  </a:extLst>
                </a:gridCol>
                <a:gridCol w="667888">
                  <a:extLst>
                    <a:ext uri="{9D8B030D-6E8A-4147-A177-3AD203B41FA5}">
                      <a16:colId xmlns:a16="http://schemas.microsoft.com/office/drawing/2014/main" val="488802563"/>
                    </a:ext>
                  </a:extLst>
                </a:gridCol>
                <a:gridCol w="667888">
                  <a:extLst>
                    <a:ext uri="{9D8B030D-6E8A-4147-A177-3AD203B41FA5}">
                      <a16:colId xmlns:a16="http://schemas.microsoft.com/office/drawing/2014/main" val="1023885936"/>
                    </a:ext>
                  </a:extLst>
                </a:gridCol>
                <a:gridCol w="667888">
                  <a:extLst>
                    <a:ext uri="{9D8B030D-6E8A-4147-A177-3AD203B41FA5}">
                      <a16:colId xmlns:a16="http://schemas.microsoft.com/office/drawing/2014/main" val="2034560621"/>
                    </a:ext>
                  </a:extLst>
                </a:gridCol>
              </a:tblGrid>
              <a:tr h="307998">
                <a:tc>
                  <a:txBody>
                    <a:bodyPr/>
                    <a:lstStyle/>
                    <a:p>
                      <a:pPr algn="l" rtl="0" fontAlgn="t"/>
                      <a:r>
                        <a:rPr lang="lt-LT" sz="1600" u="none" strike="noStrike" dirty="0">
                          <a:effectLst/>
                        </a:rPr>
                        <a:t> </a:t>
                      </a:r>
                      <a:endParaRPr lang="lt-LT" sz="1600" b="1" i="0" u="none" strike="noStrike" dirty="0">
                        <a:solidFill>
                          <a:srgbClr val="000000"/>
                        </a:solidFill>
                        <a:effectLst/>
                        <a:latin typeface="Calibri" panose="020F0502020204030204" pitchFamily="34" charset="0"/>
                      </a:endParaRP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2007</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2008</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2011</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2014</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2016</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2018</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2019</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2020</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2021</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2022</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2023</a:t>
                      </a:r>
                      <a:r>
                        <a:rPr lang="en-US" sz="1600" b="1" u="none" strike="noStrike" dirty="0">
                          <a:effectLst/>
                        </a:rPr>
                        <a:t>*</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88662794"/>
                  </a:ext>
                </a:extLst>
              </a:tr>
              <a:tr h="307998">
                <a:tc>
                  <a:txBody>
                    <a:bodyPr/>
                    <a:lstStyle/>
                    <a:p>
                      <a:pPr algn="l" rtl="0" fontAlgn="ctr"/>
                      <a:r>
                        <a:rPr lang="lt-LT" sz="1600" u="none" strike="noStrike" dirty="0">
                          <a:effectLst/>
                        </a:rPr>
                        <a:t>Televizija </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77%</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89460074"/>
                  </a:ext>
                </a:extLst>
              </a:tr>
              <a:tr h="307998">
                <a:tc>
                  <a:txBody>
                    <a:bodyPr/>
                    <a:lstStyle/>
                    <a:p>
                      <a:pPr algn="l" rtl="0" fontAlgn="ctr"/>
                      <a:r>
                        <a:rPr lang="lt-LT" sz="1600" u="none" strike="noStrike" dirty="0">
                          <a:effectLst/>
                        </a:rPr>
                        <a:t>Internetinė žiniasklaida</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61%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89312712"/>
                  </a:ext>
                </a:extLst>
              </a:tr>
              <a:tr h="307998">
                <a:tc>
                  <a:txBody>
                    <a:bodyPr/>
                    <a:lstStyle/>
                    <a:p>
                      <a:pPr algn="l" rtl="0" fontAlgn="ctr"/>
                      <a:r>
                        <a:rPr lang="lt-LT" sz="1600" u="none" strike="noStrike">
                          <a:effectLst/>
                        </a:rPr>
                        <a:t>Socialiniai tinklai</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a:effectLst/>
                        </a:rPr>
                        <a:t>25%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70714000"/>
                  </a:ext>
                </a:extLst>
              </a:tr>
              <a:tr h="599906">
                <a:tc>
                  <a:txBody>
                    <a:bodyPr/>
                    <a:lstStyle/>
                    <a:p>
                      <a:pPr algn="l" rtl="0" fontAlgn="ctr"/>
                      <a:r>
                        <a:rPr lang="lt-LT" sz="1600" u="none" strike="noStrike" dirty="0">
                          <a:effectLst/>
                        </a:rPr>
                        <a:t>Artimųjų, draugų, pažįstamų patirtis </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25%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49598801"/>
                  </a:ext>
                </a:extLst>
              </a:tr>
              <a:tr h="307998">
                <a:tc>
                  <a:txBody>
                    <a:bodyPr/>
                    <a:lstStyle/>
                    <a:p>
                      <a:pPr algn="l" rtl="0" fontAlgn="ctr"/>
                      <a:r>
                        <a:rPr lang="lt-LT" sz="1600" u="none" strike="noStrike" dirty="0">
                          <a:effectLst/>
                        </a:rPr>
                        <a:t>Radijas </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24%</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71836004"/>
                  </a:ext>
                </a:extLst>
              </a:tr>
              <a:tr h="307998">
                <a:tc>
                  <a:txBody>
                    <a:bodyPr/>
                    <a:lstStyle/>
                    <a:p>
                      <a:pPr algn="l" rtl="0" fontAlgn="ctr"/>
                      <a:r>
                        <a:rPr lang="lt-LT" sz="1600" u="none" strike="noStrike">
                          <a:effectLst/>
                        </a:rPr>
                        <a:t>Respublikinė spauda </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7%</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858113297"/>
                  </a:ext>
                </a:extLst>
              </a:tr>
              <a:tr h="307998">
                <a:tc>
                  <a:txBody>
                    <a:bodyPr/>
                    <a:lstStyle/>
                    <a:p>
                      <a:pPr algn="l" rtl="0" fontAlgn="ctr"/>
                      <a:r>
                        <a:rPr lang="lt-LT" sz="1600" u="none" strike="noStrike">
                          <a:effectLst/>
                        </a:rPr>
                        <a:t>Asmeninė patirtis </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3320245"/>
                  </a:ext>
                </a:extLst>
              </a:tr>
              <a:tr h="599906">
                <a:tc>
                  <a:txBody>
                    <a:bodyPr/>
                    <a:lstStyle/>
                    <a:p>
                      <a:pPr algn="l" rtl="0" fontAlgn="ctr"/>
                      <a:r>
                        <a:rPr lang="lt-LT" sz="1600" u="none" strike="noStrike" dirty="0">
                          <a:effectLst/>
                        </a:rPr>
                        <a:t>Valstybės institucijų internetiniai puslapiai</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94378039"/>
                  </a:ext>
                </a:extLst>
              </a:tr>
              <a:tr h="599906">
                <a:tc>
                  <a:txBody>
                    <a:bodyPr/>
                    <a:lstStyle/>
                    <a:p>
                      <a:pPr algn="l" rtl="0" fontAlgn="ctr"/>
                      <a:r>
                        <a:rPr lang="lt-LT" sz="1600" u="none" strike="noStrike" dirty="0">
                          <a:effectLst/>
                        </a:rPr>
                        <a:t>Specializuoti leidiniai, ataskaitos </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0,3%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0,3%</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0,2%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56282390"/>
                  </a:ext>
                </a:extLst>
              </a:tr>
              <a:tr h="307998">
                <a:tc>
                  <a:txBody>
                    <a:bodyPr/>
                    <a:lstStyle/>
                    <a:p>
                      <a:pPr algn="l" rtl="0" fontAlgn="ctr"/>
                      <a:r>
                        <a:rPr lang="lt-LT" sz="1600" u="none" strike="noStrike">
                          <a:effectLst/>
                        </a:rPr>
                        <a:t>Regioninė spauda </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u="none" strike="noStrike" dirty="0">
                          <a:effectLst/>
                        </a:rPr>
                        <a:t>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73425751"/>
                  </a:ext>
                </a:extLst>
              </a:tr>
              <a:tr h="599906">
                <a:tc>
                  <a:txBody>
                    <a:bodyPr/>
                    <a:lstStyle/>
                    <a:p>
                      <a:pPr algn="l" rtl="0" fontAlgn="ctr"/>
                      <a:r>
                        <a:rPr lang="lt-LT" sz="1600" u="none" strike="noStrike">
                          <a:effectLst/>
                        </a:rPr>
                        <a:t>Seminarai, konferencijos, specialūs renginiai</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91110347"/>
                  </a:ext>
                </a:extLst>
              </a:tr>
            </a:tbl>
          </a:graphicData>
        </a:graphic>
      </p:graphicFrame>
      <p:sp>
        <p:nvSpPr>
          <p:cNvPr id="8" name="TextBox 7">
            <a:extLst>
              <a:ext uri="{FF2B5EF4-FFF2-40B4-BE49-F238E27FC236}">
                <a16:creationId xmlns:a16="http://schemas.microsoft.com/office/drawing/2014/main" id="{EE3444F2-38BC-C7E1-9978-D42916BE7992}"/>
              </a:ext>
            </a:extLst>
          </p:cNvPr>
          <p:cNvSpPr txBox="1"/>
          <p:nvPr/>
        </p:nvSpPr>
        <p:spPr>
          <a:xfrm>
            <a:off x="2321000" y="6025349"/>
            <a:ext cx="8902961" cy="307777"/>
          </a:xfrm>
          <a:prstGeom prst="rect">
            <a:avLst/>
          </a:prstGeom>
          <a:noFill/>
        </p:spPr>
        <p:txBody>
          <a:bodyPr wrap="square">
            <a:spAutoFit/>
          </a:bodyPr>
          <a:lstStyle/>
          <a:p>
            <a:pPr algn="just"/>
            <a:r>
              <a:rPr lang="lt-LT" sz="1400" i="1" dirty="0"/>
              <a:t>51. Iš kurių informacijos šaltinių Jūs gaunate daugiausia informacijos apie korupciją ir jos mastą Lietuvoje?</a:t>
            </a:r>
          </a:p>
        </p:txBody>
      </p:sp>
      <p:sp>
        <p:nvSpPr>
          <p:cNvPr id="6" name="TextBox 5">
            <a:extLst>
              <a:ext uri="{FF2B5EF4-FFF2-40B4-BE49-F238E27FC236}">
                <a16:creationId xmlns:a16="http://schemas.microsoft.com/office/drawing/2014/main" id="{2689DAC4-E44F-7D3C-B49F-B369E5E696DF}"/>
              </a:ext>
            </a:extLst>
          </p:cNvPr>
          <p:cNvSpPr txBox="1"/>
          <p:nvPr/>
        </p:nvSpPr>
        <p:spPr>
          <a:xfrm>
            <a:off x="3721509" y="442452"/>
            <a:ext cx="4748980" cy="646331"/>
          </a:xfrm>
          <a:prstGeom prst="rect">
            <a:avLst/>
          </a:prstGeom>
          <a:noFill/>
        </p:spPr>
        <p:txBody>
          <a:bodyPr wrap="square" rtlCol="0">
            <a:spAutoFit/>
          </a:bodyPr>
          <a:lstStyle/>
          <a:p>
            <a:pPr algn="ctr"/>
            <a:r>
              <a:rPr lang="lt-LT" b="1" dirty="0"/>
              <a:t>Informacijos apie korupciją šaltiniai</a:t>
            </a:r>
          </a:p>
          <a:p>
            <a:endParaRPr lang="lt-LT" dirty="0"/>
          </a:p>
        </p:txBody>
      </p:sp>
    </p:spTree>
    <p:extLst>
      <p:ext uri="{BB962C8B-B14F-4D97-AF65-F5344CB8AC3E}">
        <p14:creationId xmlns:p14="http://schemas.microsoft.com/office/powerpoint/2010/main" val="19422662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8">
            <a:extLst>
              <a:ext uri="{FF2B5EF4-FFF2-40B4-BE49-F238E27FC236}">
                <a16:creationId xmlns:a16="http://schemas.microsoft.com/office/drawing/2014/main" id="{982ED4BC-BCC2-90BA-40CD-3A78FC10E699}"/>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6" name="TextBox 15">
            <a:extLst>
              <a:ext uri="{FF2B5EF4-FFF2-40B4-BE49-F238E27FC236}">
                <a16:creationId xmlns:a16="http://schemas.microsoft.com/office/drawing/2014/main" id="{B5EB9E70-B682-9311-0EE6-D2B105001243}"/>
              </a:ext>
            </a:extLst>
          </p:cNvPr>
          <p:cNvSpPr txBox="1"/>
          <p:nvPr/>
        </p:nvSpPr>
        <p:spPr>
          <a:xfrm>
            <a:off x="3694698" y="6171721"/>
            <a:ext cx="4924207" cy="307777"/>
          </a:xfrm>
          <a:prstGeom prst="rect">
            <a:avLst/>
          </a:prstGeom>
          <a:noFill/>
        </p:spPr>
        <p:txBody>
          <a:bodyPr wrap="square">
            <a:spAutoFit/>
          </a:bodyPr>
          <a:lstStyle/>
          <a:p>
            <a:r>
              <a:rPr lang="lt-LT" sz="1400" i="1" dirty="0"/>
              <a:t>3.Prašome įvertinti šias situacijas, ar jos yra korupcinės, ar ne.</a:t>
            </a:r>
          </a:p>
        </p:txBody>
      </p:sp>
      <p:graphicFrame>
        <p:nvGraphicFramePr>
          <p:cNvPr id="9" name="Diagrama 8">
            <a:extLst>
              <a:ext uri="{FF2B5EF4-FFF2-40B4-BE49-F238E27FC236}">
                <a16:creationId xmlns:a16="http://schemas.microsoft.com/office/drawing/2014/main" id="{B388E459-B28F-BC45-EFEA-22A666502301}"/>
              </a:ext>
            </a:extLst>
          </p:cNvPr>
          <p:cNvGraphicFramePr>
            <a:graphicFrameLocks/>
          </p:cNvGraphicFramePr>
          <p:nvPr>
            <p:extLst>
              <p:ext uri="{D42A27DB-BD31-4B8C-83A1-F6EECF244321}">
                <p14:modId xmlns:p14="http://schemas.microsoft.com/office/powerpoint/2010/main" val="1208531938"/>
              </p:ext>
            </p:extLst>
          </p:nvPr>
        </p:nvGraphicFramePr>
        <p:xfrm>
          <a:off x="0" y="491320"/>
          <a:ext cx="12192000" cy="570474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18537102"/>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84950"/>
            <a:ext cx="12192000" cy="7159518"/>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7400FACC-2B6E-5C38-411C-A09EDF3227EE}"/>
              </a:ext>
            </a:extLst>
          </p:cNvPr>
          <p:cNvSpPr txBox="1"/>
          <p:nvPr/>
        </p:nvSpPr>
        <p:spPr>
          <a:xfrm>
            <a:off x="2064691" y="5803604"/>
            <a:ext cx="8062613" cy="307777"/>
          </a:xfrm>
          <a:prstGeom prst="rect">
            <a:avLst/>
          </a:prstGeom>
          <a:noFill/>
        </p:spPr>
        <p:txBody>
          <a:bodyPr wrap="square">
            <a:spAutoFit/>
          </a:bodyPr>
          <a:lstStyle/>
          <a:p>
            <a:pPr algn="ctr"/>
            <a:r>
              <a:rPr lang="lt-LT" sz="1400" b="0" i="1" u="none" strike="noStrike" dirty="0">
                <a:effectLst/>
              </a:rPr>
              <a:t>53. Iš kurių informacijos šaltinių Jūs gaunate daugiausia informacijos apie korupciją ir jos mastą Lietuvoje?</a:t>
            </a:r>
            <a:r>
              <a:rPr lang="lt-LT" sz="1400" i="1" dirty="0"/>
              <a:t> </a:t>
            </a:r>
          </a:p>
        </p:txBody>
      </p:sp>
      <p:sp>
        <p:nvSpPr>
          <p:cNvPr id="4" name="TextBox 3">
            <a:extLst>
              <a:ext uri="{FF2B5EF4-FFF2-40B4-BE49-F238E27FC236}">
                <a16:creationId xmlns:a16="http://schemas.microsoft.com/office/drawing/2014/main" id="{26F698EF-DC99-94E0-F44F-59C413054768}"/>
              </a:ext>
            </a:extLst>
          </p:cNvPr>
          <p:cNvSpPr txBox="1"/>
          <p:nvPr/>
        </p:nvSpPr>
        <p:spPr>
          <a:xfrm>
            <a:off x="-19498" y="627806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4A1A04D1-C940-8AB5-8DBD-44DF8CA0AF20}"/>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6A0E0C0-B748-90B5-F00B-4755333E80B8}"/>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6BDC607-7646-A276-9D5B-9A3464EC51B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EFF7B67-DAD7-C85B-74E6-B414EA48D73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5D2FE7E-B369-7511-8C1E-693EA7ED397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88CE59C4-A4F4-41EA-95D6-329524ACDAE9}"/>
              </a:ext>
            </a:extLst>
          </p:cNvPr>
          <p:cNvGraphicFramePr>
            <a:graphicFrameLocks/>
          </p:cNvGraphicFramePr>
          <p:nvPr>
            <p:extLst>
              <p:ext uri="{D42A27DB-BD31-4B8C-83A1-F6EECF244321}">
                <p14:modId xmlns:p14="http://schemas.microsoft.com/office/powerpoint/2010/main" val="1517755571"/>
              </p:ext>
            </p:extLst>
          </p:nvPr>
        </p:nvGraphicFramePr>
        <p:xfrm>
          <a:off x="51616" y="353359"/>
          <a:ext cx="12088762" cy="54864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1474980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84950"/>
            <a:ext cx="12192000" cy="7159518"/>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7400FACC-2B6E-5C38-411C-A09EDF3227EE}"/>
              </a:ext>
            </a:extLst>
          </p:cNvPr>
          <p:cNvSpPr txBox="1"/>
          <p:nvPr/>
        </p:nvSpPr>
        <p:spPr>
          <a:xfrm>
            <a:off x="2525034" y="5473440"/>
            <a:ext cx="8184127" cy="307777"/>
          </a:xfrm>
          <a:prstGeom prst="rect">
            <a:avLst/>
          </a:prstGeom>
          <a:noFill/>
        </p:spPr>
        <p:txBody>
          <a:bodyPr wrap="square">
            <a:spAutoFit/>
          </a:bodyPr>
          <a:lstStyle/>
          <a:p>
            <a:r>
              <a:rPr lang="lt-LT" sz="1400" b="0" i="1" u="none" strike="noStrike" dirty="0">
                <a:effectLst/>
              </a:rPr>
              <a:t>53. Iš kurių informacijos šaltinių Jūs gaunate daugiausia informacijos apie korupciją ir jos mastą Lietuvoje?</a:t>
            </a:r>
            <a:r>
              <a:rPr lang="lt-LT" sz="1400" i="1" dirty="0"/>
              <a:t> </a:t>
            </a:r>
          </a:p>
        </p:txBody>
      </p:sp>
      <p:sp>
        <p:nvSpPr>
          <p:cNvPr id="2" name="TextBox 1">
            <a:extLst>
              <a:ext uri="{FF2B5EF4-FFF2-40B4-BE49-F238E27FC236}">
                <a16:creationId xmlns:a16="http://schemas.microsoft.com/office/drawing/2014/main" id="{744D10AF-1740-AA3D-277C-A175966E8465}"/>
              </a:ext>
            </a:extLst>
          </p:cNvPr>
          <p:cNvSpPr txBox="1"/>
          <p:nvPr/>
        </p:nvSpPr>
        <p:spPr>
          <a:xfrm>
            <a:off x="-19498" y="627806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Lentelė 6">
            <a:extLst>
              <a:ext uri="{FF2B5EF4-FFF2-40B4-BE49-F238E27FC236}">
                <a16:creationId xmlns:a16="http://schemas.microsoft.com/office/drawing/2014/main" id="{CCACF0E1-4F4C-8CC2-6A18-6DD88681C9AD}"/>
              </a:ext>
            </a:extLst>
          </p:cNvPr>
          <p:cNvGraphicFramePr>
            <a:graphicFrameLocks noGrp="1"/>
          </p:cNvGraphicFramePr>
          <p:nvPr>
            <p:extLst>
              <p:ext uri="{D42A27DB-BD31-4B8C-83A1-F6EECF244321}">
                <p14:modId xmlns:p14="http://schemas.microsoft.com/office/powerpoint/2010/main" val="3899344815"/>
              </p:ext>
            </p:extLst>
          </p:nvPr>
        </p:nvGraphicFramePr>
        <p:xfrm>
          <a:off x="1296943" y="901516"/>
          <a:ext cx="10217546" cy="4898487"/>
        </p:xfrm>
        <a:graphic>
          <a:graphicData uri="http://schemas.openxmlformats.org/drawingml/2006/table">
            <a:tbl>
              <a:tblPr>
                <a:tableStyleId>{5C22544A-7EE6-4342-B048-85BDC9FD1C3A}</a:tableStyleId>
              </a:tblPr>
              <a:tblGrid>
                <a:gridCol w="2629834">
                  <a:extLst>
                    <a:ext uri="{9D8B030D-6E8A-4147-A177-3AD203B41FA5}">
                      <a16:colId xmlns:a16="http://schemas.microsoft.com/office/drawing/2014/main" val="1453915499"/>
                    </a:ext>
                  </a:extLst>
                </a:gridCol>
                <a:gridCol w="689792">
                  <a:extLst>
                    <a:ext uri="{9D8B030D-6E8A-4147-A177-3AD203B41FA5}">
                      <a16:colId xmlns:a16="http://schemas.microsoft.com/office/drawing/2014/main" val="68190134"/>
                    </a:ext>
                  </a:extLst>
                </a:gridCol>
                <a:gridCol w="689792">
                  <a:extLst>
                    <a:ext uri="{9D8B030D-6E8A-4147-A177-3AD203B41FA5}">
                      <a16:colId xmlns:a16="http://schemas.microsoft.com/office/drawing/2014/main" val="935267955"/>
                    </a:ext>
                  </a:extLst>
                </a:gridCol>
                <a:gridCol w="689792">
                  <a:extLst>
                    <a:ext uri="{9D8B030D-6E8A-4147-A177-3AD203B41FA5}">
                      <a16:colId xmlns:a16="http://schemas.microsoft.com/office/drawing/2014/main" val="2088344921"/>
                    </a:ext>
                  </a:extLst>
                </a:gridCol>
                <a:gridCol w="689792">
                  <a:extLst>
                    <a:ext uri="{9D8B030D-6E8A-4147-A177-3AD203B41FA5}">
                      <a16:colId xmlns:a16="http://schemas.microsoft.com/office/drawing/2014/main" val="3406598271"/>
                    </a:ext>
                  </a:extLst>
                </a:gridCol>
                <a:gridCol w="689792">
                  <a:extLst>
                    <a:ext uri="{9D8B030D-6E8A-4147-A177-3AD203B41FA5}">
                      <a16:colId xmlns:a16="http://schemas.microsoft.com/office/drawing/2014/main" val="3593051628"/>
                    </a:ext>
                  </a:extLst>
                </a:gridCol>
                <a:gridCol w="689792">
                  <a:extLst>
                    <a:ext uri="{9D8B030D-6E8A-4147-A177-3AD203B41FA5}">
                      <a16:colId xmlns:a16="http://schemas.microsoft.com/office/drawing/2014/main" val="3895955011"/>
                    </a:ext>
                  </a:extLst>
                </a:gridCol>
                <a:gridCol w="689792">
                  <a:extLst>
                    <a:ext uri="{9D8B030D-6E8A-4147-A177-3AD203B41FA5}">
                      <a16:colId xmlns:a16="http://schemas.microsoft.com/office/drawing/2014/main" val="4195484069"/>
                    </a:ext>
                  </a:extLst>
                </a:gridCol>
                <a:gridCol w="689792">
                  <a:extLst>
                    <a:ext uri="{9D8B030D-6E8A-4147-A177-3AD203B41FA5}">
                      <a16:colId xmlns:a16="http://schemas.microsoft.com/office/drawing/2014/main" val="1347191024"/>
                    </a:ext>
                  </a:extLst>
                </a:gridCol>
                <a:gridCol w="689792">
                  <a:extLst>
                    <a:ext uri="{9D8B030D-6E8A-4147-A177-3AD203B41FA5}">
                      <a16:colId xmlns:a16="http://schemas.microsoft.com/office/drawing/2014/main" val="59834167"/>
                    </a:ext>
                  </a:extLst>
                </a:gridCol>
                <a:gridCol w="689792">
                  <a:extLst>
                    <a:ext uri="{9D8B030D-6E8A-4147-A177-3AD203B41FA5}">
                      <a16:colId xmlns:a16="http://schemas.microsoft.com/office/drawing/2014/main" val="462715444"/>
                    </a:ext>
                  </a:extLst>
                </a:gridCol>
                <a:gridCol w="689792">
                  <a:extLst>
                    <a:ext uri="{9D8B030D-6E8A-4147-A177-3AD203B41FA5}">
                      <a16:colId xmlns:a16="http://schemas.microsoft.com/office/drawing/2014/main" val="1079386906"/>
                    </a:ext>
                  </a:extLst>
                </a:gridCol>
              </a:tblGrid>
              <a:tr h="303978">
                <a:tc>
                  <a:txBody>
                    <a:bodyPr/>
                    <a:lstStyle/>
                    <a:p>
                      <a:pPr algn="l" rtl="0" fontAlgn="t"/>
                      <a:r>
                        <a:rPr lang="lt-LT" sz="1600" b="0" i="0" u="none" strike="noStrike">
                          <a:solidFill>
                            <a:srgbClr val="000000"/>
                          </a:solidFill>
                          <a:effectLst/>
                          <a:latin typeface="Calibri" panose="020F0502020204030204" pitchFamily="34" charset="0"/>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17414093"/>
                  </a:ext>
                </a:extLst>
              </a:tr>
              <a:tr h="303978">
                <a:tc>
                  <a:txBody>
                    <a:bodyPr/>
                    <a:lstStyle/>
                    <a:p>
                      <a:pPr algn="l" rtl="0" fontAlgn="ctr"/>
                      <a:r>
                        <a:rPr lang="lt-LT" sz="1600" b="0" i="0" u="none" strike="noStrike">
                          <a:solidFill>
                            <a:srgbClr val="000000"/>
                          </a:solidFill>
                          <a:effectLst/>
                          <a:latin typeface="Calibri" panose="020F0502020204030204" pitchFamily="34" charset="0"/>
                        </a:rPr>
                        <a:t>Internetinė žiniasklaida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63432452"/>
                  </a:ext>
                </a:extLst>
              </a:tr>
              <a:tr h="303978">
                <a:tc>
                  <a:txBody>
                    <a:bodyPr/>
                    <a:lstStyle/>
                    <a:p>
                      <a:pPr algn="l" rtl="0" fontAlgn="ctr"/>
                      <a:r>
                        <a:rPr lang="lt-LT" sz="1600" b="0" i="0" u="none" strike="noStrike">
                          <a:solidFill>
                            <a:srgbClr val="000000"/>
                          </a:solidFill>
                          <a:effectLst/>
                          <a:latin typeface="Calibri" panose="020F0502020204030204" pitchFamily="34" charset="0"/>
                        </a:rPr>
                        <a:t>Televizija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18477985"/>
                  </a:ext>
                </a:extLst>
              </a:tr>
              <a:tr h="303978">
                <a:tc>
                  <a:txBody>
                    <a:bodyPr/>
                    <a:lstStyle/>
                    <a:p>
                      <a:pPr algn="l" rtl="0" fontAlgn="ctr"/>
                      <a:r>
                        <a:rPr lang="lt-LT" sz="1600" b="0" i="0" u="none" strike="noStrike">
                          <a:solidFill>
                            <a:srgbClr val="000000"/>
                          </a:solidFill>
                          <a:effectLst/>
                          <a:latin typeface="Calibri" panose="020F0502020204030204" pitchFamily="34" charset="0"/>
                        </a:rPr>
                        <a:t>Artimųjų, draugų, pažįstamų patirtis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98208866"/>
                  </a:ext>
                </a:extLst>
              </a:tr>
              <a:tr h="303978">
                <a:tc>
                  <a:txBody>
                    <a:bodyPr/>
                    <a:lstStyle/>
                    <a:p>
                      <a:pPr algn="l" rtl="0" fontAlgn="ctr"/>
                      <a:r>
                        <a:rPr lang="lt-LT" sz="1600" b="0" i="0" u="none" strike="noStrike" dirty="0">
                          <a:solidFill>
                            <a:srgbClr val="000000"/>
                          </a:solidFill>
                          <a:effectLst/>
                          <a:latin typeface="Calibri" panose="020F0502020204030204" pitchFamily="34" charset="0"/>
                        </a:rPr>
                        <a:t>Valstybės institucijų </a:t>
                      </a:r>
                      <a:r>
                        <a:rPr lang="lt-LT" sz="1600" b="0" i="0" u="none" strike="noStrike" dirty="0" err="1">
                          <a:solidFill>
                            <a:srgbClr val="000000"/>
                          </a:solidFill>
                          <a:effectLst/>
                          <a:latin typeface="Calibri" panose="020F0502020204030204" pitchFamily="34" charset="0"/>
                        </a:rPr>
                        <a:t>interne</a:t>
                      </a:r>
                      <a:r>
                        <a:rPr lang="en-US" sz="1600" b="0" i="0" u="none" strike="noStrike" dirty="0">
                          <a:solidFill>
                            <a:srgbClr val="000000"/>
                          </a:solidFill>
                          <a:effectLst/>
                          <a:latin typeface="Calibri" panose="020F0502020204030204" pitchFamily="34" charset="0"/>
                        </a:rPr>
                        <a:t>t</a:t>
                      </a:r>
                      <a:r>
                        <a:rPr lang="lt-LT" sz="1600" b="0" i="0" u="none" strike="noStrike" dirty="0" err="1">
                          <a:solidFill>
                            <a:srgbClr val="000000"/>
                          </a:solidFill>
                          <a:effectLst/>
                          <a:latin typeface="Calibri" panose="020F0502020204030204" pitchFamily="34" charset="0"/>
                        </a:rPr>
                        <a:t>iniai</a:t>
                      </a:r>
                      <a:r>
                        <a:rPr lang="lt-LT" sz="1600" b="0" i="0" u="none" strike="noStrike" dirty="0">
                          <a:solidFill>
                            <a:srgbClr val="000000"/>
                          </a:solidFill>
                          <a:effectLst/>
                          <a:latin typeface="Calibri" panose="020F0502020204030204" pitchFamily="34" charset="0"/>
                        </a:rPr>
                        <a:t> puslapiai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80388827"/>
                  </a:ext>
                </a:extLst>
              </a:tr>
              <a:tr h="303978">
                <a:tc>
                  <a:txBody>
                    <a:bodyPr/>
                    <a:lstStyle/>
                    <a:p>
                      <a:pPr algn="l" rtl="0" fontAlgn="ctr"/>
                      <a:r>
                        <a:rPr lang="lt-LT" sz="1600" b="0" i="0" u="none" strike="noStrike" dirty="0">
                          <a:solidFill>
                            <a:srgbClr val="000000"/>
                          </a:solidFill>
                          <a:effectLst/>
                          <a:latin typeface="Calibri" panose="020F0502020204030204" pitchFamily="34" charset="0"/>
                        </a:rPr>
                        <a:t>Respublikinė spauda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46578466"/>
                  </a:ext>
                </a:extLst>
              </a:tr>
              <a:tr h="303978">
                <a:tc>
                  <a:txBody>
                    <a:bodyPr/>
                    <a:lstStyle/>
                    <a:p>
                      <a:pPr algn="l" rtl="0" fontAlgn="ctr"/>
                      <a:r>
                        <a:rPr lang="lt-LT" sz="1600" b="0" i="0" u="none" strike="noStrike" dirty="0">
                          <a:solidFill>
                            <a:srgbClr val="000000"/>
                          </a:solidFill>
                          <a:effectLst/>
                          <a:latin typeface="Calibri" panose="020F0502020204030204" pitchFamily="34" charset="0"/>
                        </a:rPr>
                        <a:t>Socialiniai tinklai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6800857"/>
                  </a:ext>
                </a:extLst>
              </a:tr>
              <a:tr h="303978">
                <a:tc>
                  <a:txBody>
                    <a:bodyPr/>
                    <a:lstStyle/>
                    <a:p>
                      <a:pPr algn="l" rtl="0" fontAlgn="ctr"/>
                      <a:r>
                        <a:rPr lang="lt-LT" sz="1600" b="0" i="0" u="none" strike="noStrike">
                          <a:solidFill>
                            <a:srgbClr val="000000"/>
                          </a:solidFill>
                          <a:effectLst/>
                          <a:latin typeface="Calibri" panose="020F0502020204030204" pitchFamily="34" charset="0"/>
                        </a:rPr>
                        <a:t>Radijas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46719860"/>
                  </a:ext>
                </a:extLst>
              </a:tr>
              <a:tr h="303978">
                <a:tc>
                  <a:txBody>
                    <a:bodyPr/>
                    <a:lstStyle/>
                    <a:p>
                      <a:pPr algn="l" rtl="0" fontAlgn="ctr"/>
                      <a:r>
                        <a:rPr lang="lt-LT" sz="1600" b="0" i="0" u="none" strike="noStrike">
                          <a:solidFill>
                            <a:srgbClr val="000000"/>
                          </a:solidFill>
                          <a:effectLst/>
                          <a:latin typeface="Calibri" panose="020F0502020204030204" pitchFamily="34" charset="0"/>
                        </a:rPr>
                        <a:t>Asmeninė patirtis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27186102"/>
                  </a:ext>
                </a:extLst>
              </a:tr>
              <a:tr h="592077">
                <a:tc>
                  <a:txBody>
                    <a:bodyPr/>
                    <a:lstStyle/>
                    <a:p>
                      <a:pPr algn="l" rtl="0" fontAlgn="ctr"/>
                      <a:r>
                        <a:rPr lang="lt-LT" sz="1600" b="0" i="0" u="none" strike="noStrike">
                          <a:solidFill>
                            <a:srgbClr val="000000"/>
                          </a:solidFill>
                          <a:effectLst/>
                          <a:latin typeface="Calibri" panose="020F0502020204030204" pitchFamily="34" charset="0"/>
                        </a:rPr>
                        <a:t>Specializuoti leidiniai, ataskaitos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49079500"/>
                  </a:ext>
                </a:extLst>
              </a:tr>
              <a:tr h="592077">
                <a:tc>
                  <a:txBody>
                    <a:bodyPr/>
                    <a:lstStyle/>
                    <a:p>
                      <a:pPr algn="l" rtl="0" fontAlgn="ctr"/>
                      <a:r>
                        <a:rPr lang="lt-LT" sz="1600" b="0" i="0" u="none" strike="noStrike">
                          <a:solidFill>
                            <a:srgbClr val="000000"/>
                          </a:solidFill>
                          <a:effectLst/>
                          <a:latin typeface="Calibri" panose="020F0502020204030204" pitchFamily="34" charset="0"/>
                        </a:rPr>
                        <a:t>Regioninė spauda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79727153"/>
                  </a:ext>
                </a:extLst>
              </a:tr>
              <a:tr h="592077">
                <a:tc>
                  <a:txBody>
                    <a:bodyPr/>
                    <a:lstStyle/>
                    <a:p>
                      <a:pPr algn="l" rtl="0" fontAlgn="ctr"/>
                      <a:r>
                        <a:rPr lang="lt-LT" sz="1600" b="0" i="0" u="none" strike="noStrike">
                          <a:solidFill>
                            <a:srgbClr val="000000"/>
                          </a:solidFill>
                          <a:effectLst/>
                          <a:latin typeface="Calibri" panose="020F0502020204030204" pitchFamily="34" charset="0"/>
                        </a:rPr>
                        <a:t>Seminarai, konferencijos, specialūs renginiai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9860984"/>
                  </a:ext>
                </a:extLst>
              </a:tr>
            </a:tbl>
          </a:graphicData>
        </a:graphic>
      </p:graphicFrame>
      <p:sp>
        <p:nvSpPr>
          <p:cNvPr id="4" name="TextBox 3">
            <a:extLst>
              <a:ext uri="{FF2B5EF4-FFF2-40B4-BE49-F238E27FC236}">
                <a16:creationId xmlns:a16="http://schemas.microsoft.com/office/drawing/2014/main" id="{C6E2B864-E9DC-EEA7-CB48-B1A2424CD206}"/>
              </a:ext>
            </a:extLst>
          </p:cNvPr>
          <p:cNvSpPr txBox="1"/>
          <p:nvPr/>
        </p:nvSpPr>
        <p:spPr>
          <a:xfrm>
            <a:off x="8470489" y="6498293"/>
            <a:ext cx="4097865" cy="261610"/>
          </a:xfrm>
          <a:prstGeom prst="rect">
            <a:avLst/>
          </a:prstGeom>
          <a:noFill/>
        </p:spPr>
        <p:txBody>
          <a:bodyPr wrap="square" rtlCol="0">
            <a:spAutoFit/>
          </a:bodyPr>
          <a:lstStyle/>
          <a:p>
            <a:r>
              <a:rPr lang="en-US" sz="1050" dirty="0"/>
              <a:t>* 2023 m. </a:t>
            </a:r>
            <a:r>
              <a:rPr lang="en-US" sz="1050" dirty="0" err="1"/>
              <a:t>tyrime</a:t>
            </a:r>
            <a:r>
              <a:rPr lang="en-US" sz="1050" dirty="0"/>
              <a:t> </a:t>
            </a:r>
            <a:r>
              <a:rPr lang="en-US" sz="1050" dirty="0" err="1"/>
              <a:t>respondentai</a:t>
            </a:r>
            <a:r>
              <a:rPr lang="en-US" sz="1050" dirty="0"/>
              <a:t> gal</a:t>
            </a:r>
            <a:r>
              <a:rPr lang="lt-LT" sz="1050" dirty="0"/>
              <a:t>ėjo pasirinkti ne vieną variantą.</a:t>
            </a:r>
          </a:p>
        </p:txBody>
      </p:sp>
      <p:sp>
        <p:nvSpPr>
          <p:cNvPr id="8" name="TextBox 7">
            <a:extLst>
              <a:ext uri="{FF2B5EF4-FFF2-40B4-BE49-F238E27FC236}">
                <a16:creationId xmlns:a16="http://schemas.microsoft.com/office/drawing/2014/main" id="{35EBA93B-67C2-B1F5-4A4F-9EA6045A0314}"/>
              </a:ext>
            </a:extLst>
          </p:cNvPr>
          <p:cNvSpPr txBox="1"/>
          <p:nvPr/>
        </p:nvSpPr>
        <p:spPr>
          <a:xfrm>
            <a:off x="4439265" y="316778"/>
            <a:ext cx="4173793" cy="369332"/>
          </a:xfrm>
          <a:prstGeom prst="rect">
            <a:avLst/>
          </a:prstGeom>
          <a:noFill/>
        </p:spPr>
        <p:txBody>
          <a:bodyPr wrap="square" rtlCol="0">
            <a:spAutoFit/>
          </a:bodyPr>
          <a:lstStyle/>
          <a:p>
            <a:pPr algn="ctr"/>
            <a:r>
              <a:rPr lang="lt-LT" b="1" dirty="0"/>
              <a:t>Informacijos apie korupciją šaltiniai</a:t>
            </a:r>
          </a:p>
        </p:txBody>
      </p:sp>
    </p:spTree>
    <p:extLst>
      <p:ext uri="{BB962C8B-B14F-4D97-AF65-F5344CB8AC3E}">
        <p14:creationId xmlns:p14="http://schemas.microsoft.com/office/powerpoint/2010/main" val="43535353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84950"/>
            <a:ext cx="12192000" cy="7159518"/>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B25FFAF7-700C-FE4E-9D26-66E2A5D2293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1" name="TextBox 10">
            <a:extLst>
              <a:ext uri="{FF2B5EF4-FFF2-40B4-BE49-F238E27FC236}">
                <a16:creationId xmlns:a16="http://schemas.microsoft.com/office/drawing/2014/main" id="{4E07EB90-B211-8AA2-BD65-1AA55FBB90F4}"/>
              </a:ext>
            </a:extLst>
          </p:cNvPr>
          <p:cNvSpPr txBox="1"/>
          <p:nvPr/>
        </p:nvSpPr>
        <p:spPr>
          <a:xfrm>
            <a:off x="2148348" y="5810434"/>
            <a:ext cx="10043652" cy="307777"/>
          </a:xfrm>
          <a:prstGeom prst="rect">
            <a:avLst/>
          </a:prstGeom>
          <a:noFill/>
        </p:spPr>
        <p:txBody>
          <a:bodyPr wrap="square">
            <a:spAutoFit/>
          </a:bodyPr>
          <a:lstStyle/>
          <a:p>
            <a:r>
              <a:rPr lang="lt-LT" sz="1400" i="1" dirty="0"/>
              <a:t>62. Iš kurių informacijos šaltinių Jūs gaunate daugiausia informacijos apie korupciją ir jos mastą Lietuvoje?</a:t>
            </a:r>
          </a:p>
        </p:txBody>
      </p:sp>
      <p:grpSp>
        <p:nvGrpSpPr>
          <p:cNvPr id="2" name="Grupė 1">
            <a:extLst>
              <a:ext uri="{FF2B5EF4-FFF2-40B4-BE49-F238E27FC236}">
                <a16:creationId xmlns:a16="http://schemas.microsoft.com/office/drawing/2014/main" id="{7E3C33D9-AF2C-743E-B693-8E1F64B4542A}"/>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1594BCB3-250A-F30E-0C7D-F579132D0E71}"/>
                </a:ext>
              </a:extLst>
            </p:cNvPr>
            <p:cNvGrpSpPr>
              <a:grpSpLocks noChangeAspect="1"/>
            </p:cNvGrpSpPr>
            <p:nvPr/>
          </p:nvGrpSpPr>
          <p:grpSpPr>
            <a:xfrm>
              <a:off x="230878" y="273778"/>
              <a:ext cx="1278138" cy="1278138"/>
              <a:chOff x="0" y="0"/>
              <a:chExt cx="3834414" cy="3834414"/>
            </a:xfrm>
          </p:grpSpPr>
          <p:sp>
            <p:nvSpPr>
              <p:cNvPr id="9" name="Freeform 5">
                <a:extLst>
                  <a:ext uri="{FF2B5EF4-FFF2-40B4-BE49-F238E27FC236}">
                    <a16:creationId xmlns:a16="http://schemas.microsoft.com/office/drawing/2014/main" id="{8846483B-808B-825D-1674-E9D7DD49B53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E8F1E315-2A01-43BF-BB2E-FEC937DF31A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12755A4-F7CD-9361-71BF-471B752F5C0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1E000000}"/>
              </a:ext>
            </a:extLst>
          </p:cNvPr>
          <p:cNvGraphicFramePr>
            <a:graphicFrameLocks/>
          </p:cNvGraphicFramePr>
          <p:nvPr>
            <p:extLst>
              <p:ext uri="{D42A27DB-BD31-4B8C-83A1-F6EECF244321}">
                <p14:modId xmlns:p14="http://schemas.microsoft.com/office/powerpoint/2010/main" val="2005299317"/>
              </p:ext>
            </p:extLst>
          </p:nvPr>
        </p:nvGraphicFramePr>
        <p:xfrm>
          <a:off x="1201003" y="382287"/>
          <a:ext cx="10694573" cy="52349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35604815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84950"/>
            <a:ext cx="12192000" cy="7159518"/>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4E07EB90-B211-8AA2-BD65-1AA55FBB90F4}"/>
              </a:ext>
            </a:extLst>
          </p:cNvPr>
          <p:cNvSpPr txBox="1"/>
          <p:nvPr/>
        </p:nvSpPr>
        <p:spPr>
          <a:xfrm>
            <a:off x="2649478" y="5521537"/>
            <a:ext cx="8059681" cy="307777"/>
          </a:xfrm>
          <a:prstGeom prst="rect">
            <a:avLst/>
          </a:prstGeom>
          <a:noFill/>
        </p:spPr>
        <p:txBody>
          <a:bodyPr wrap="square">
            <a:spAutoFit/>
          </a:bodyPr>
          <a:lstStyle/>
          <a:p>
            <a:r>
              <a:rPr lang="lt-LT" sz="1400" i="1" dirty="0"/>
              <a:t>62. Iš kurių informacijos šaltinių Jūs gaunate daugiausia informacijos apie korupciją ir jos mastą Lietuvoje?</a:t>
            </a:r>
          </a:p>
        </p:txBody>
      </p:sp>
      <p:graphicFrame>
        <p:nvGraphicFramePr>
          <p:cNvPr id="2" name="Lentelė 1">
            <a:extLst>
              <a:ext uri="{FF2B5EF4-FFF2-40B4-BE49-F238E27FC236}">
                <a16:creationId xmlns:a16="http://schemas.microsoft.com/office/drawing/2014/main" id="{CB7617B5-5AC5-9D4F-C10E-CA5EDBF655A9}"/>
              </a:ext>
            </a:extLst>
          </p:cNvPr>
          <p:cNvGraphicFramePr>
            <a:graphicFrameLocks noGrp="1"/>
          </p:cNvGraphicFramePr>
          <p:nvPr>
            <p:extLst>
              <p:ext uri="{D42A27DB-BD31-4B8C-83A1-F6EECF244321}">
                <p14:modId xmlns:p14="http://schemas.microsoft.com/office/powerpoint/2010/main" val="2454918623"/>
              </p:ext>
            </p:extLst>
          </p:nvPr>
        </p:nvGraphicFramePr>
        <p:xfrm>
          <a:off x="617910" y="934165"/>
          <a:ext cx="10956173" cy="4381500"/>
        </p:xfrm>
        <a:graphic>
          <a:graphicData uri="http://schemas.openxmlformats.org/drawingml/2006/table">
            <a:tbl>
              <a:tblPr>
                <a:tableStyleId>{5C22544A-7EE6-4342-B048-85BDC9FD1C3A}</a:tableStyleId>
              </a:tblPr>
              <a:tblGrid>
                <a:gridCol w="2577923">
                  <a:extLst>
                    <a:ext uri="{9D8B030D-6E8A-4147-A177-3AD203B41FA5}">
                      <a16:colId xmlns:a16="http://schemas.microsoft.com/office/drawing/2014/main" val="2928060440"/>
                    </a:ext>
                  </a:extLst>
                </a:gridCol>
                <a:gridCol w="835438">
                  <a:extLst>
                    <a:ext uri="{9D8B030D-6E8A-4147-A177-3AD203B41FA5}">
                      <a16:colId xmlns:a16="http://schemas.microsoft.com/office/drawing/2014/main" val="397730971"/>
                    </a:ext>
                  </a:extLst>
                </a:gridCol>
                <a:gridCol w="835438">
                  <a:extLst>
                    <a:ext uri="{9D8B030D-6E8A-4147-A177-3AD203B41FA5}">
                      <a16:colId xmlns:a16="http://schemas.microsoft.com/office/drawing/2014/main" val="1312050120"/>
                    </a:ext>
                  </a:extLst>
                </a:gridCol>
                <a:gridCol w="835438">
                  <a:extLst>
                    <a:ext uri="{9D8B030D-6E8A-4147-A177-3AD203B41FA5}">
                      <a16:colId xmlns:a16="http://schemas.microsoft.com/office/drawing/2014/main" val="1034688109"/>
                    </a:ext>
                  </a:extLst>
                </a:gridCol>
                <a:gridCol w="859308">
                  <a:extLst>
                    <a:ext uri="{9D8B030D-6E8A-4147-A177-3AD203B41FA5}">
                      <a16:colId xmlns:a16="http://schemas.microsoft.com/office/drawing/2014/main" val="2652944906"/>
                    </a:ext>
                  </a:extLst>
                </a:gridCol>
                <a:gridCol w="835438">
                  <a:extLst>
                    <a:ext uri="{9D8B030D-6E8A-4147-A177-3AD203B41FA5}">
                      <a16:colId xmlns:a16="http://schemas.microsoft.com/office/drawing/2014/main" val="3666852331"/>
                    </a:ext>
                  </a:extLst>
                </a:gridCol>
                <a:gridCol w="835438">
                  <a:extLst>
                    <a:ext uri="{9D8B030D-6E8A-4147-A177-3AD203B41FA5}">
                      <a16:colId xmlns:a16="http://schemas.microsoft.com/office/drawing/2014/main" val="1339779285"/>
                    </a:ext>
                  </a:extLst>
                </a:gridCol>
                <a:gridCol w="835438">
                  <a:extLst>
                    <a:ext uri="{9D8B030D-6E8A-4147-A177-3AD203B41FA5}">
                      <a16:colId xmlns:a16="http://schemas.microsoft.com/office/drawing/2014/main" val="2048814790"/>
                    </a:ext>
                  </a:extLst>
                </a:gridCol>
                <a:gridCol w="835438">
                  <a:extLst>
                    <a:ext uri="{9D8B030D-6E8A-4147-A177-3AD203B41FA5}">
                      <a16:colId xmlns:a16="http://schemas.microsoft.com/office/drawing/2014/main" val="4294243069"/>
                    </a:ext>
                  </a:extLst>
                </a:gridCol>
                <a:gridCol w="835438">
                  <a:extLst>
                    <a:ext uri="{9D8B030D-6E8A-4147-A177-3AD203B41FA5}">
                      <a16:colId xmlns:a16="http://schemas.microsoft.com/office/drawing/2014/main" val="2865600156"/>
                    </a:ext>
                  </a:extLst>
                </a:gridCol>
                <a:gridCol w="835438">
                  <a:extLst>
                    <a:ext uri="{9D8B030D-6E8A-4147-A177-3AD203B41FA5}">
                      <a16:colId xmlns:a16="http://schemas.microsoft.com/office/drawing/2014/main" val="2565896566"/>
                    </a:ext>
                  </a:extLst>
                </a:gridCol>
              </a:tblGrid>
              <a:tr h="161925">
                <a:tc>
                  <a:txBody>
                    <a:bodyPr/>
                    <a:lstStyle/>
                    <a:p>
                      <a:pPr algn="l" fontAlgn="t"/>
                      <a:r>
                        <a:rPr lang="lt-LT" sz="1600" u="none" strike="noStrike" dirty="0">
                          <a:effectLst/>
                        </a:rPr>
                        <a:t> </a:t>
                      </a:r>
                      <a:endParaRPr lang="lt-LT" sz="1600" b="0" i="0" u="none" strike="noStrike" dirty="0">
                        <a:effectLst/>
                        <a:latin typeface="Calibri" panose="020F0502020204030204" pitchFamily="34" charset="0"/>
                      </a:endParaRPr>
                    </a:p>
                  </a:txBody>
                  <a:tcPr marL="9525" marR="9525" marT="9525" marB="0">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2008</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2011</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2014</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2016</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2018</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2019</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2020</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2021</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a:effectLst/>
                        </a:rPr>
                        <a:t>2022</a:t>
                      </a:r>
                      <a:endParaRPr lang="lt-LT" sz="1600" b="1"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u="none" strike="noStrike" dirty="0">
                          <a:effectLst/>
                        </a:rPr>
                        <a:t>2023</a:t>
                      </a:r>
                      <a:r>
                        <a:rPr lang="en-US" sz="1600" b="1" u="none" strike="noStrike" dirty="0">
                          <a:effectLst/>
                        </a:rPr>
                        <a:t>*</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4307572"/>
                  </a:ext>
                </a:extLst>
              </a:tr>
              <a:tr h="161925">
                <a:tc>
                  <a:txBody>
                    <a:bodyPr/>
                    <a:lstStyle/>
                    <a:p>
                      <a:pPr algn="l" rtl="0" fontAlgn="ctr"/>
                      <a:r>
                        <a:rPr lang="lt-LT" sz="1600" u="none" strike="noStrike" dirty="0">
                          <a:effectLst/>
                        </a:rPr>
                        <a:t>Televizija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26%</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30%</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39%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41%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31%</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32%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33%</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7</a:t>
                      </a:r>
                      <a:r>
                        <a:rPr lang="en-US" sz="1600" u="none" strike="noStrike" dirty="0">
                          <a:effectLst/>
                        </a:rPr>
                        <a:t>6</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09701834"/>
                  </a:ext>
                </a:extLst>
              </a:tr>
              <a:tr h="314325">
                <a:tc>
                  <a:txBody>
                    <a:bodyPr/>
                    <a:lstStyle/>
                    <a:p>
                      <a:pPr algn="l" rtl="0" fontAlgn="ctr"/>
                      <a:r>
                        <a:rPr lang="lt-LT" sz="1600" u="none" strike="noStrike">
                          <a:effectLst/>
                        </a:rPr>
                        <a:t>Internetinė žiniasklaida</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13%</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7</a:t>
                      </a:r>
                      <a:r>
                        <a:rPr lang="en-US" sz="1600" u="none" strike="noStrike" dirty="0">
                          <a:effectLst/>
                        </a:rPr>
                        <a:t>2</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33975714"/>
                  </a:ext>
                </a:extLst>
              </a:tr>
              <a:tr h="161925">
                <a:tc>
                  <a:txBody>
                    <a:bodyPr/>
                    <a:lstStyle/>
                    <a:p>
                      <a:pPr algn="l" rtl="0" fontAlgn="ctr"/>
                      <a:r>
                        <a:rPr lang="lt-LT" sz="1600" u="none" strike="noStrike">
                          <a:effectLst/>
                        </a:rPr>
                        <a:t>Radijas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27</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92757718"/>
                  </a:ext>
                </a:extLst>
              </a:tr>
              <a:tr h="161925">
                <a:tc>
                  <a:txBody>
                    <a:bodyPr/>
                    <a:lstStyle/>
                    <a:p>
                      <a:pPr algn="l" rtl="0" fontAlgn="ctr"/>
                      <a:r>
                        <a:rPr lang="lt-LT" sz="1600" u="none" strike="noStrike">
                          <a:effectLst/>
                        </a:rPr>
                        <a:t>Socialiniai tinklai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r>
                        <a:rPr lang="en-US" sz="1600" u="none" strike="noStrike" dirty="0">
                          <a:effectLst/>
                        </a:rPr>
                        <a:t>6</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07547768"/>
                  </a:ext>
                </a:extLst>
              </a:tr>
              <a:tr h="314325">
                <a:tc>
                  <a:txBody>
                    <a:bodyPr/>
                    <a:lstStyle/>
                    <a:p>
                      <a:pPr algn="l" rtl="0" fontAlgn="ctr"/>
                      <a:r>
                        <a:rPr lang="lt-LT" sz="1600" u="none" strike="noStrike">
                          <a:effectLst/>
                        </a:rPr>
                        <a:t>Artimųjų, draugų, pažįstamų patirtis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14%</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5%</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15%</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65164092"/>
                  </a:ext>
                </a:extLst>
              </a:tr>
              <a:tr h="619125">
                <a:tc>
                  <a:txBody>
                    <a:bodyPr/>
                    <a:lstStyle/>
                    <a:p>
                      <a:pPr algn="l" rtl="0" fontAlgn="ctr"/>
                      <a:r>
                        <a:rPr lang="lt-LT" sz="1600" u="none" strike="noStrike">
                          <a:effectLst/>
                        </a:rPr>
                        <a:t>Seminarai, konferencijos, specialūs renginiai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9%</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81589519"/>
                  </a:ext>
                </a:extLst>
              </a:tr>
              <a:tr h="161925">
                <a:tc>
                  <a:txBody>
                    <a:bodyPr/>
                    <a:lstStyle/>
                    <a:p>
                      <a:pPr algn="l" rtl="0" fontAlgn="ctr"/>
                      <a:r>
                        <a:rPr lang="lt-LT" sz="1600" u="none" strike="noStrike">
                          <a:effectLst/>
                        </a:rPr>
                        <a:t>Asmeninė patirtis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18%</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2%</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7</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15281210"/>
                  </a:ext>
                </a:extLst>
              </a:tr>
              <a:tr h="619125">
                <a:tc>
                  <a:txBody>
                    <a:bodyPr/>
                    <a:lstStyle/>
                    <a:p>
                      <a:pPr algn="l" rtl="0" fontAlgn="ctr"/>
                      <a:r>
                        <a:rPr lang="lt-LT" sz="1600" u="none" strike="noStrike">
                          <a:effectLst/>
                        </a:rPr>
                        <a:t>Valstybės institucijų internetiniai puslapiai</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dirty="0">
                          <a:effectLst/>
                        </a:rPr>
                        <a:t>- </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7</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60126136"/>
                  </a:ext>
                </a:extLst>
              </a:tr>
              <a:tr h="314325">
                <a:tc>
                  <a:txBody>
                    <a:bodyPr/>
                    <a:lstStyle/>
                    <a:p>
                      <a:pPr algn="l" rtl="0" fontAlgn="ctr"/>
                      <a:r>
                        <a:rPr lang="lt-LT" sz="1600" u="none" strike="noStrike">
                          <a:effectLst/>
                        </a:rPr>
                        <a:t>Respublikinė spauda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9%</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6</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78148547"/>
                  </a:ext>
                </a:extLst>
              </a:tr>
              <a:tr h="466725">
                <a:tc>
                  <a:txBody>
                    <a:bodyPr/>
                    <a:lstStyle/>
                    <a:p>
                      <a:pPr algn="l" rtl="0" fontAlgn="ctr"/>
                      <a:r>
                        <a:rPr lang="lt-LT" sz="1600" u="none" strike="noStrike">
                          <a:effectLst/>
                        </a:rPr>
                        <a:t>Specializuoti leidiniai, ataskaitos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6%</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10%</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17%</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4</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22826083"/>
                  </a:ext>
                </a:extLst>
              </a:tr>
              <a:tr h="161925">
                <a:tc>
                  <a:txBody>
                    <a:bodyPr/>
                    <a:lstStyle/>
                    <a:p>
                      <a:pPr algn="l" rtl="0" fontAlgn="ctr"/>
                      <a:r>
                        <a:rPr lang="lt-LT" sz="1600" u="none" strike="noStrike">
                          <a:effectLst/>
                        </a:rPr>
                        <a:t>Regioninė spauda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0,4%</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0,4 %</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0,2%</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3%</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en-US" sz="1600" u="none" strike="noStrike" dirty="0">
                          <a:effectLst/>
                        </a:rPr>
                        <a:t>1</a:t>
                      </a:r>
                      <a:r>
                        <a:rPr lang="lt-LT" sz="1600" u="none" strike="noStrike" dirty="0">
                          <a:effectLst/>
                        </a:rPr>
                        <a:t>%</a:t>
                      </a:r>
                      <a:endParaRPr lang="lt-LT" sz="1600" b="0" i="0" u="none" strike="noStrike" dirty="0">
                        <a:solidFill>
                          <a:srgbClr val="000000"/>
                        </a:solidFill>
                        <a:effectLst/>
                        <a:latin typeface="Calibri" panose="020F050202020403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25044631"/>
                  </a:ext>
                </a:extLst>
              </a:tr>
            </a:tbl>
          </a:graphicData>
        </a:graphic>
      </p:graphicFrame>
      <p:sp>
        <p:nvSpPr>
          <p:cNvPr id="7" name="TextBox 6">
            <a:extLst>
              <a:ext uri="{FF2B5EF4-FFF2-40B4-BE49-F238E27FC236}">
                <a16:creationId xmlns:a16="http://schemas.microsoft.com/office/drawing/2014/main" id="{DF7D84BC-6F61-0322-016D-68AC09B98A3F}"/>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29117E2E-C65F-F6E5-58A4-8851CCC45139}"/>
              </a:ext>
            </a:extLst>
          </p:cNvPr>
          <p:cNvSpPr txBox="1"/>
          <p:nvPr/>
        </p:nvSpPr>
        <p:spPr>
          <a:xfrm>
            <a:off x="8470489" y="6498293"/>
            <a:ext cx="4097865" cy="261610"/>
          </a:xfrm>
          <a:prstGeom prst="rect">
            <a:avLst/>
          </a:prstGeom>
          <a:noFill/>
        </p:spPr>
        <p:txBody>
          <a:bodyPr wrap="square" rtlCol="0">
            <a:spAutoFit/>
          </a:bodyPr>
          <a:lstStyle/>
          <a:p>
            <a:r>
              <a:rPr lang="en-US" sz="1050" dirty="0"/>
              <a:t>* 2023 m. </a:t>
            </a:r>
            <a:r>
              <a:rPr lang="en-US" sz="1050" dirty="0" err="1"/>
              <a:t>tyrime</a:t>
            </a:r>
            <a:r>
              <a:rPr lang="en-US" sz="1050" dirty="0"/>
              <a:t> respondentia gal</a:t>
            </a:r>
            <a:r>
              <a:rPr lang="lt-LT" sz="1050" dirty="0"/>
              <a:t>ėjo pasirinkti ne vieną variantą.</a:t>
            </a:r>
          </a:p>
        </p:txBody>
      </p:sp>
      <p:sp>
        <p:nvSpPr>
          <p:cNvPr id="15" name="TextBox 14">
            <a:extLst>
              <a:ext uri="{FF2B5EF4-FFF2-40B4-BE49-F238E27FC236}">
                <a16:creationId xmlns:a16="http://schemas.microsoft.com/office/drawing/2014/main" id="{62100790-392E-2EE1-259F-001731D4C920}"/>
              </a:ext>
            </a:extLst>
          </p:cNvPr>
          <p:cNvSpPr txBox="1"/>
          <p:nvPr/>
        </p:nvSpPr>
        <p:spPr>
          <a:xfrm>
            <a:off x="4289318" y="312100"/>
            <a:ext cx="3613355" cy="369332"/>
          </a:xfrm>
          <a:prstGeom prst="rect">
            <a:avLst/>
          </a:prstGeom>
          <a:noFill/>
        </p:spPr>
        <p:txBody>
          <a:bodyPr wrap="square" rtlCol="0">
            <a:spAutoFit/>
          </a:bodyPr>
          <a:lstStyle/>
          <a:p>
            <a:r>
              <a:rPr lang="lt-LT" sz="1800" b="1" dirty="0"/>
              <a:t>Informacijos apie korupciją šaltiniai</a:t>
            </a:r>
          </a:p>
        </p:txBody>
      </p:sp>
    </p:spTree>
    <p:extLst>
      <p:ext uri="{BB962C8B-B14F-4D97-AF65-F5344CB8AC3E}">
        <p14:creationId xmlns:p14="http://schemas.microsoft.com/office/powerpoint/2010/main" val="2901220086"/>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306685"/>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8DA1646B-629F-FF52-4377-5AF60B449F90}"/>
              </a:ext>
            </a:extLst>
          </p:cNvPr>
          <p:cNvSpPr txBox="1"/>
          <p:nvPr/>
        </p:nvSpPr>
        <p:spPr>
          <a:xfrm>
            <a:off x="0" y="6343751"/>
            <a:ext cx="5064453" cy="46166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spc="72" dirty="0">
                <a:solidFill>
                  <a:srgbClr val="333333"/>
                </a:solidFill>
              </a:rPr>
              <a:t>2024 m. </a:t>
            </a:r>
            <a:r>
              <a:rPr lang="en-US" sz="1200" spc="72" dirty="0" err="1">
                <a:solidFill>
                  <a:srgbClr val="333333"/>
                </a:solidFill>
              </a:rPr>
              <a:t>sausis</a:t>
            </a:r>
            <a:r>
              <a:rPr lang="en-US" sz="1200" spc="72" dirty="0">
                <a:solidFill>
                  <a:srgbClr val="333333"/>
                </a:solidFill>
              </a:rPr>
              <a:t> – </a:t>
            </a:r>
            <a:r>
              <a:rPr lang="en-US" sz="1200" spc="72" dirty="0" err="1">
                <a:solidFill>
                  <a:srgbClr val="333333"/>
                </a:solidFill>
              </a:rPr>
              <a:t>birželis</a:t>
            </a:r>
            <a:endParaRPr lang="en-US" sz="1200" spc="72" dirty="0">
              <a:solidFill>
                <a:srgbClr val="333333"/>
              </a:solidFill>
            </a:endParaRPr>
          </a:p>
          <a:p>
            <a:r>
              <a:rPr lang="en-US" sz="1200" spc="72" dirty="0" err="1">
                <a:solidFill>
                  <a:srgbClr val="333333"/>
                </a:solidFill>
              </a:rPr>
              <a:t>Tyrimas</a:t>
            </a:r>
            <a:r>
              <a:rPr lang="en-US" sz="1200" spc="72" dirty="0">
                <a:solidFill>
                  <a:srgbClr val="333333"/>
                </a:solidFill>
              </a:rPr>
              <a:t> </a:t>
            </a:r>
            <a:r>
              <a:rPr lang="en-US" sz="1200" spc="72" dirty="0" err="1">
                <a:solidFill>
                  <a:srgbClr val="333333"/>
                </a:solidFill>
              </a:rPr>
              <a:t>atliktas</a:t>
            </a:r>
            <a:r>
              <a:rPr lang="en-US" sz="1200" spc="72" dirty="0">
                <a:solidFill>
                  <a:srgbClr val="333333"/>
                </a:solidFill>
              </a:rPr>
              <a:t> LR </a:t>
            </a:r>
            <a:r>
              <a:rPr lang="en-US" sz="1200" spc="72" dirty="0" err="1">
                <a:solidFill>
                  <a:srgbClr val="333333"/>
                </a:solidFill>
              </a:rPr>
              <a:t>Speciali</a:t>
            </a:r>
            <a:r>
              <a:rPr lang="lt-LT" sz="1200" spc="72" dirty="0">
                <a:solidFill>
                  <a:srgbClr val="333333"/>
                </a:solidFill>
              </a:rPr>
              <a:t>ųjų tyrimų tarnybos užsakymu</a:t>
            </a:r>
          </a:p>
        </p:txBody>
      </p:sp>
      <p:sp>
        <p:nvSpPr>
          <p:cNvPr id="4" name="TextBox 3">
            <a:extLst>
              <a:ext uri="{FF2B5EF4-FFF2-40B4-BE49-F238E27FC236}">
                <a16:creationId xmlns:a16="http://schemas.microsoft.com/office/drawing/2014/main" id="{4D410B3B-6D57-EF89-49CF-61B8C0CD6759}"/>
              </a:ext>
            </a:extLst>
          </p:cNvPr>
          <p:cNvSpPr txBox="1"/>
          <p:nvPr/>
        </p:nvSpPr>
        <p:spPr>
          <a:xfrm>
            <a:off x="409782" y="514249"/>
            <a:ext cx="11315186" cy="584775"/>
          </a:xfrm>
          <a:prstGeom prst="rect">
            <a:avLst/>
          </a:prstGeom>
          <a:noFill/>
        </p:spPr>
        <p:txBody>
          <a:bodyPr wrap="square" rtlCol="0">
            <a:spAutoFit/>
          </a:bodyPr>
          <a:lstStyle/>
          <a:p>
            <a:pPr marL="285750" indent="-285750" algn="just">
              <a:buBlip>
                <a:blip r:embed="rId3"/>
              </a:buBlip>
            </a:pPr>
            <a:endParaRPr lang="lt-LT" sz="1600" dirty="0"/>
          </a:p>
          <a:p>
            <a:pPr marL="285750" indent="-285750" algn="just">
              <a:buBlip>
                <a:blip r:embed="rId3"/>
              </a:buBlip>
            </a:pPr>
            <a:endParaRPr lang="lt-LT" sz="1600" dirty="0"/>
          </a:p>
        </p:txBody>
      </p:sp>
      <p:sp>
        <p:nvSpPr>
          <p:cNvPr id="9" name="Rectangle 2">
            <a:extLst>
              <a:ext uri="{FF2B5EF4-FFF2-40B4-BE49-F238E27FC236}">
                <a16:creationId xmlns:a16="http://schemas.microsoft.com/office/drawing/2014/main" id="{7BFCD7D6-8D7E-18CC-AF3F-92743BD58E0B}"/>
              </a:ext>
            </a:extLst>
          </p:cNvPr>
          <p:cNvSpPr txBox="1">
            <a:spLocks noChangeArrowheads="1"/>
          </p:cNvSpPr>
          <p:nvPr/>
        </p:nvSpPr>
        <p:spPr>
          <a:xfrm>
            <a:off x="2969179" y="303468"/>
            <a:ext cx="7280950" cy="4109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lt-LT" sz="1800" b="1" dirty="0" err="1">
                <a:latin typeface="+mn-lt"/>
              </a:rPr>
              <a:t>Informacijos</a:t>
            </a:r>
            <a:r>
              <a:rPr lang="en-US" altLang="lt-LT" sz="1800" b="1" dirty="0">
                <a:latin typeface="+mn-lt"/>
              </a:rPr>
              <a:t> </a:t>
            </a:r>
            <a:r>
              <a:rPr lang="en-US" altLang="lt-LT" sz="1800" b="1" dirty="0" err="1">
                <a:latin typeface="+mn-lt"/>
              </a:rPr>
              <a:t>apie</a:t>
            </a:r>
            <a:r>
              <a:rPr lang="en-US" altLang="lt-LT" sz="1800" b="1" dirty="0">
                <a:latin typeface="+mn-lt"/>
              </a:rPr>
              <a:t> </a:t>
            </a:r>
            <a:r>
              <a:rPr lang="en-US" altLang="lt-LT" sz="1800" b="1" dirty="0" err="1">
                <a:latin typeface="+mn-lt"/>
              </a:rPr>
              <a:t>korupcij</a:t>
            </a:r>
            <a:r>
              <a:rPr lang="lt-LT" altLang="lt-LT" sz="1800" b="1" dirty="0">
                <a:latin typeface="+mn-lt"/>
              </a:rPr>
              <a:t>ą šaltiniai: tikslinių grupių atsakymų palyginimas</a:t>
            </a:r>
          </a:p>
        </p:txBody>
      </p:sp>
      <p:grpSp>
        <p:nvGrpSpPr>
          <p:cNvPr id="10" name="Grupė 9">
            <a:extLst>
              <a:ext uri="{FF2B5EF4-FFF2-40B4-BE49-F238E27FC236}">
                <a16:creationId xmlns:a16="http://schemas.microsoft.com/office/drawing/2014/main" id="{4047BE70-7CB9-4565-9720-84776D839319}"/>
              </a:ext>
            </a:extLst>
          </p:cNvPr>
          <p:cNvGrpSpPr/>
          <p:nvPr/>
        </p:nvGrpSpPr>
        <p:grpSpPr>
          <a:xfrm>
            <a:off x="230878" y="273778"/>
            <a:ext cx="1278138" cy="1278138"/>
            <a:chOff x="230878" y="273778"/>
            <a:chExt cx="1278138" cy="1278138"/>
          </a:xfrm>
        </p:grpSpPr>
        <p:grpSp>
          <p:nvGrpSpPr>
            <p:cNvPr id="11" name="Group 4">
              <a:extLst>
                <a:ext uri="{FF2B5EF4-FFF2-40B4-BE49-F238E27FC236}">
                  <a16:creationId xmlns:a16="http://schemas.microsoft.com/office/drawing/2014/main" id="{5726E596-7A77-B70C-C691-C429CFF35E0F}"/>
                </a:ext>
              </a:extLst>
            </p:cNvPr>
            <p:cNvGrpSpPr>
              <a:grpSpLocks noChangeAspect="1"/>
            </p:cNvGrpSpPr>
            <p:nvPr/>
          </p:nvGrpSpPr>
          <p:grpSpPr>
            <a:xfrm>
              <a:off x="230878" y="273778"/>
              <a:ext cx="1278138" cy="1278138"/>
              <a:chOff x="0" y="0"/>
              <a:chExt cx="3834414" cy="3834414"/>
            </a:xfrm>
          </p:grpSpPr>
          <p:sp>
            <p:nvSpPr>
              <p:cNvPr id="14" name="Freeform 5">
                <a:extLst>
                  <a:ext uri="{FF2B5EF4-FFF2-40B4-BE49-F238E27FC236}">
                    <a16:creationId xmlns:a16="http://schemas.microsoft.com/office/drawing/2014/main" id="{FC12BC89-3024-DD3B-A4BA-8A39EDA9544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2" name="Group 6">
              <a:extLst>
                <a:ext uri="{FF2B5EF4-FFF2-40B4-BE49-F238E27FC236}">
                  <a16:creationId xmlns:a16="http://schemas.microsoft.com/office/drawing/2014/main" id="{65D3BDE8-F428-5D62-9C1C-0AB1AC4D97A4}"/>
                </a:ext>
              </a:extLst>
            </p:cNvPr>
            <p:cNvGrpSpPr>
              <a:grpSpLocks noChangeAspect="1"/>
            </p:cNvGrpSpPr>
            <p:nvPr/>
          </p:nvGrpSpPr>
          <p:grpSpPr>
            <a:xfrm>
              <a:off x="296424" y="661933"/>
              <a:ext cx="1146054" cy="502080"/>
              <a:chOff x="0" y="0"/>
              <a:chExt cx="2292108" cy="1004161"/>
            </a:xfrm>
          </p:grpSpPr>
          <p:sp>
            <p:nvSpPr>
              <p:cNvPr id="13" name="Freeform 7">
                <a:extLst>
                  <a:ext uri="{FF2B5EF4-FFF2-40B4-BE49-F238E27FC236}">
                    <a16:creationId xmlns:a16="http://schemas.microsoft.com/office/drawing/2014/main" id="{C0745156-917D-370F-726C-33EE420565C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15" name="Diagrama 14">
            <a:extLst>
              <a:ext uri="{FF2B5EF4-FFF2-40B4-BE49-F238E27FC236}">
                <a16:creationId xmlns:a16="http://schemas.microsoft.com/office/drawing/2014/main" id="{940B6486-EBAB-D951-ABAC-57C8A313DA05}"/>
              </a:ext>
            </a:extLst>
          </p:cNvPr>
          <p:cNvGraphicFramePr>
            <a:graphicFrameLocks/>
          </p:cNvGraphicFramePr>
          <p:nvPr>
            <p:extLst>
              <p:ext uri="{D42A27DB-BD31-4B8C-83A1-F6EECF244321}">
                <p14:modId xmlns:p14="http://schemas.microsoft.com/office/powerpoint/2010/main" val="885437976"/>
              </p:ext>
            </p:extLst>
          </p:nvPr>
        </p:nvGraphicFramePr>
        <p:xfrm>
          <a:off x="0" y="3351801"/>
          <a:ext cx="6368636" cy="32227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Diagrama 15">
            <a:extLst>
              <a:ext uri="{FF2B5EF4-FFF2-40B4-BE49-F238E27FC236}">
                <a16:creationId xmlns:a16="http://schemas.microsoft.com/office/drawing/2014/main" id="{DABA266E-D988-48FD-A1FE-F086A048158B}"/>
              </a:ext>
            </a:extLst>
          </p:cNvPr>
          <p:cNvGraphicFramePr>
            <a:graphicFrameLocks/>
          </p:cNvGraphicFramePr>
          <p:nvPr>
            <p:extLst>
              <p:ext uri="{D42A27DB-BD31-4B8C-83A1-F6EECF244321}">
                <p14:modId xmlns:p14="http://schemas.microsoft.com/office/powerpoint/2010/main" val="3561097356"/>
              </p:ext>
            </p:extLst>
          </p:nvPr>
        </p:nvGraphicFramePr>
        <p:xfrm>
          <a:off x="6067375" y="3456001"/>
          <a:ext cx="5927595" cy="322278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 name="Diagrama 17">
            <a:extLst>
              <a:ext uri="{FF2B5EF4-FFF2-40B4-BE49-F238E27FC236}">
                <a16:creationId xmlns:a16="http://schemas.microsoft.com/office/drawing/2014/main" id="{0A9B1B11-175A-49E5-BB2D-C1F9291B6BB8}"/>
              </a:ext>
            </a:extLst>
          </p:cNvPr>
          <p:cNvGraphicFramePr>
            <a:graphicFrameLocks/>
          </p:cNvGraphicFramePr>
          <p:nvPr>
            <p:extLst>
              <p:ext uri="{D42A27DB-BD31-4B8C-83A1-F6EECF244321}">
                <p14:modId xmlns:p14="http://schemas.microsoft.com/office/powerpoint/2010/main" val="1994112265"/>
              </p:ext>
            </p:extLst>
          </p:nvPr>
        </p:nvGraphicFramePr>
        <p:xfrm>
          <a:off x="2516036" y="673560"/>
          <a:ext cx="6789945" cy="2940305"/>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9115848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Antikorupcinis potencialas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139071115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7" name="TextBox 6">
            <a:extLst>
              <a:ext uri="{FF2B5EF4-FFF2-40B4-BE49-F238E27FC236}">
                <a16:creationId xmlns:a16="http://schemas.microsoft.com/office/drawing/2014/main" id="{486A3DB5-DC99-4CBD-2CFF-02E29652AE28}"/>
              </a:ext>
            </a:extLst>
          </p:cNvPr>
          <p:cNvSpPr txBox="1"/>
          <p:nvPr/>
        </p:nvSpPr>
        <p:spPr>
          <a:xfrm>
            <a:off x="592668" y="338667"/>
            <a:ext cx="11057466" cy="369332"/>
          </a:xfrm>
          <a:prstGeom prst="rect">
            <a:avLst/>
          </a:prstGeom>
          <a:noFill/>
        </p:spPr>
        <p:txBody>
          <a:bodyPr wrap="square" rtlCol="0">
            <a:spAutoFit/>
          </a:bodyPr>
          <a:lstStyle/>
          <a:p>
            <a:pPr algn="ctr"/>
            <a:r>
              <a:rPr lang="lt-LT" altLang="lt-LT" b="1" dirty="0"/>
              <a:t>Galimai korupcinės situacijos ir pranešimai apie korupcinius atvejus</a:t>
            </a:r>
            <a:endParaRPr lang="lt-LT" b="1" dirty="0"/>
          </a:p>
        </p:txBody>
      </p:sp>
      <p:graphicFrame>
        <p:nvGraphicFramePr>
          <p:cNvPr id="8" name="Diagrama 7">
            <a:extLst>
              <a:ext uri="{FF2B5EF4-FFF2-40B4-BE49-F238E27FC236}">
                <a16:creationId xmlns:a16="http://schemas.microsoft.com/office/drawing/2014/main" id="{F74EE006-1F7B-2CF5-1A5D-96F9201DEC4A}"/>
              </a:ext>
            </a:extLst>
          </p:cNvPr>
          <p:cNvGraphicFramePr>
            <a:graphicFrameLocks/>
          </p:cNvGraphicFramePr>
          <p:nvPr>
            <p:extLst>
              <p:ext uri="{D42A27DB-BD31-4B8C-83A1-F6EECF244321}">
                <p14:modId xmlns:p14="http://schemas.microsoft.com/office/powerpoint/2010/main" val="497822359"/>
              </p:ext>
            </p:extLst>
          </p:nvPr>
        </p:nvGraphicFramePr>
        <p:xfrm>
          <a:off x="-169334" y="1520971"/>
          <a:ext cx="6044931" cy="34427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Diagrama 8">
            <a:extLst>
              <a:ext uri="{FF2B5EF4-FFF2-40B4-BE49-F238E27FC236}">
                <a16:creationId xmlns:a16="http://schemas.microsoft.com/office/drawing/2014/main" id="{E2D44265-FDBD-C68B-2542-E7ECC36BA427}"/>
              </a:ext>
            </a:extLst>
          </p:cNvPr>
          <p:cNvGraphicFramePr>
            <a:graphicFrameLocks/>
          </p:cNvGraphicFramePr>
          <p:nvPr>
            <p:extLst>
              <p:ext uri="{D42A27DB-BD31-4B8C-83A1-F6EECF244321}">
                <p14:modId xmlns:p14="http://schemas.microsoft.com/office/powerpoint/2010/main" val="3390636953"/>
              </p:ext>
            </p:extLst>
          </p:nvPr>
        </p:nvGraphicFramePr>
        <p:xfrm>
          <a:off x="6121401" y="1520971"/>
          <a:ext cx="5858933" cy="3344333"/>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a:extLst>
              <a:ext uri="{FF2B5EF4-FFF2-40B4-BE49-F238E27FC236}">
                <a16:creationId xmlns:a16="http://schemas.microsoft.com/office/drawing/2014/main" id="{29B7A2CD-3C05-B18F-3B6A-05E15A70B27D}"/>
              </a:ext>
            </a:extLst>
          </p:cNvPr>
          <p:cNvSpPr txBox="1"/>
          <p:nvPr/>
        </p:nvSpPr>
        <p:spPr>
          <a:xfrm>
            <a:off x="1751527" y="5252036"/>
            <a:ext cx="8739747" cy="738664"/>
          </a:xfrm>
          <a:prstGeom prst="rect">
            <a:avLst/>
          </a:prstGeom>
          <a:noFill/>
        </p:spPr>
        <p:txBody>
          <a:bodyPr wrap="square">
            <a:spAutoFit/>
          </a:bodyPr>
          <a:lstStyle/>
          <a:p>
            <a:pPr algn="just"/>
            <a:r>
              <a:rPr lang="lt-LT" sz="1400" i="1" dirty="0"/>
              <a:t>Skliausteliuose pateikti 2022 m. tyrimo duomenys.</a:t>
            </a:r>
          </a:p>
          <a:p>
            <a:pPr algn="just"/>
            <a:r>
              <a:rPr lang="lt-LT" sz="1400" i="1" dirty="0"/>
              <a:t>52. Ar per pastaruosius 12 mėnesių Jums teko susidurti ar pastebėti situaciją, kuri Jums atrodė kaip galimai korupcinė? </a:t>
            </a:r>
          </a:p>
          <a:p>
            <a:pPr algn="just"/>
            <a:r>
              <a:rPr lang="lt-LT" sz="1400" i="1" dirty="0"/>
              <a:t>53. Ar pranešėte apie galimai korupcinį atvejį atsakingoms institucijoms?</a:t>
            </a:r>
            <a:endParaRPr lang="lt-LT" i="1" dirty="0"/>
          </a:p>
        </p:txBody>
      </p:sp>
      <p:sp>
        <p:nvSpPr>
          <p:cNvPr id="6" name="TextBox 5">
            <a:extLst>
              <a:ext uri="{FF2B5EF4-FFF2-40B4-BE49-F238E27FC236}">
                <a16:creationId xmlns:a16="http://schemas.microsoft.com/office/drawing/2014/main" id="{CF91C2AB-3596-12FB-F309-DC222842AE7B}"/>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EBB08145-7C3B-04CA-AE6F-BF6ECD406A55}"/>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AF10424C-0742-D3FF-E031-76AAB252ABE2}"/>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A32B9178-FEC8-0A1F-D3F6-40D3B2B9398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F9FB3B1D-7B84-0FDB-D991-46C27B4D8E3F}"/>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808C87C7-2094-4431-F83F-5963AB8CC8F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5"/>
                <a:stretch>
                  <a:fillRect b="2"/>
                </a:stretch>
              </a:blipFill>
            </p:spPr>
            <p:txBody>
              <a:bodyPr/>
              <a:lstStyle/>
              <a:p>
                <a:endParaRPr lang="lt-LT"/>
              </a:p>
            </p:txBody>
          </p:sp>
        </p:grpSp>
      </p:grpSp>
    </p:spTree>
    <p:extLst>
      <p:ext uri="{BB962C8B-B14F-4D97-AF65-F5344CB8AC3E}">
        <p14:creationId xmlns:p14="http://schemas.microsoft.com/office/powerpoint/2010/main" val="353946573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Diagrama 8">
            <a:extLst>
              <a:ext uri="{FF2B5EF4-FFF2-40B4-BE49-F238E27FC236}">
                <a16:creationId xmlns:a16="http://schemas.microsoft.com/office/drawing/2014/main" id="{3F00C345-6FA1-D46F-2213-00F8FA1D5E26}"/>
              </a:ext>
            </a:extLst>
          </p:cNvPr>
          <p:cNvGraphicFramePr>
            <a:graphicFrameLocks/>
          </p:cNvGraphicFramePr>
          <p:nvPr>
            <p:extLst>
              <p:ext uri="{D42A27DB-BD31-4B8C-83A1-F6EECF244321}">
                <p14:modId xmlns:p14="http://schemas.microsoft.com/office/powerpoint/2010/main" val="2924750584"/>
              </p:ext>
            </p:extLst>
          </p:nvPr>
        </p:nvGraphicFramePr>
        <p:xfrm>
          <a:off x="6323308" y="857251"/>
          <a:ext cx="5198766" cy="4768634"/>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2">
            <a:extLst>
              <a:ext uri="{FF2B5EF4-FFF2-40B4-BE49-F238E27FC236}">
                <a16:creationId xmlns:a16="http://schemas.microsoft.com/office/drawing/2014/main" id="{E01B9C9E-F08A-3DF5-DCA7-9A983BF31F67}"/>
              </a:ext>
            </a:extLst>
          </p:cNvPr>
          <p:cNvSpPr txBox="1">
            <a:spLocks noChangeArrowheads="1"/>
          </p:cNvSpPr>
          <p:nvPr/>
        </p:nvSpPr>
        <p:spPr>
          <a:xfrm>
            <a:off x="2042582" y="285751"/>
            <a:ext cx="8229600" cy="11430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Dalyvavimas antikorupcinėje veikloje</a:t>
            </a:r>
          </a:p>
        </p:txBody>
      </p:sp>
      <p:sp>
        <p:nvSpPr>
          <p:cNvPr id="11" name="TextBox 10">
            <a:extLst>
              <a:ext uri="{FF2B5EF4-FFF2-40B4-BE49-F238E27FC236}">
                <a16:creationId xmlns:a16="http://schemas.microsoft.com/office/drawing/2014/main" id="{6E6E96A0-FC67-DF07-4E9A-9289AF405BD5}"/>
              </a:ext>
            </a:extLst>
          </p:cNvPr>
          <p:cNvSpPr txBox="1"/>
          <p:nvPr/>
        </p:nvSpPr>
        <p:spPr>
          <a:xfrm>
            <a:off x="2193702" y="5740428"/>
            <a:ext cx="8710859" cy="800219"/>
          </a:xfrm>
          <a:prstGeom prst="rect">
            <a:avLst/>
          </a:prstGeom>
          <a:noFill/>
        </p:spPr>
        <p:txBody>
          <a:bodyPr wrap="square" rtlCol="0">
            <a:spAutoFit/>
          </a:bodyPr>
          <a:lstStyle/>
          <a:p>
            <a:r>
              <a:rPr lang="lt-LT" sz="1400" i="1"/>
              <a:t>54. </a:t>
            </a:r>
            <a:r>
              <a:rPr lang="lt-LT" sz="1400" i="1" dirty="0"/>
              <a:t>Ar Jūs asmeniškai praneštumėte apie Jums žinomą korupcijos atvejį? Skliausteliuose nurodyti 2022 m. duomenys.</a:t>
            </a:r>
          </a:p>
          <a:p>
            <a:r>
              <a:rPr lang="lt-LT" sz="1400" i="1" dirty="0"/>
              <a:t>55. Ar žinote, kur reikia kreiptis, norint pranešti apie korupcijos atvejį?</a:t>
            </a:r>
          </a:p>
          <a:p>
            <a:endParaRPr lang="lt-LT" dirty="0"/>
          </a:p>
        </p:txBody>
      </p:sp>
      <p:sp>
        <p:nvSpPr>
          <p:cNvPr id="2" name="TextBox 1">
            <a:extLst>
              <a:ext uri="{FF2B5EF4-FFF2-40B4-BE49-F238E27FC236}">
                <a16:creationId xmlns:a16="http://schemas.microsoft.com/office/drawing/2014/main" id="{D4913B63-8984-6E13-2B7B-74DC206E642D}"/>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07BF975-1763-92FA-DFC3-18E27110BDC1}"/>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9C6D507F-82BD-12F6-6FA5-8E1C8693AA95}"/>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4CFA03D2-E0FB-C7AD-8F8B-EA688945966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3F8B07B3-5F9E-0584-44C3-502E9D51660C}"/>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E73E2C6-21DB-22D9-6992-C987218E2A4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409E99B2-D2FE-F3FA-6836-4D6358F7E7B3}"/>
              </a:ext>
            </a:extLst>
          </p:cNvPr>
          <p:cNvGraphicFramePr>
            <a:graphicFrameLocks/>
          </p:cNvGraphicFramePr>
          <p:nvPr>
            <p:extLst>
              <p:ext uri="{D42A27DB-BD31-4B8C-83A1-F6EECF244321}">
                <p14:modId xmlns:p14="http://schemas.microsoft.com/office/powerpoint/2010/main" val="1158911740"/>
              </p:ext>
            </p:extLst>
          </p:nvPr>
        </p:nvGraphicFramePr>
        <p:xfrm>
          <a:off x="586469" y="920681"/>
          <a:ext cx="4907491" cy="476863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39626075"/>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F75DCAB4-932B-1128-3676-CB832FEF9772}"/>
              </a:ext>
            </a:extLst>
          </p:cNvPr>
          <p:cNvSpPr txBox="1"/>
          <p:nvPr/>
        </p:nvSpPr>
        <p:spPr>
          <a:xfrm>
            <a:off x="2295422" y="5685223"/>
            <a:ext cx="9896578" cy="307777"/>
          </a:xfrm>
          <a:prstGeom prst="rect">
            <a:avLst/>
          </a:prstGeom>
          <a:noFill/>
        </p:spPr>
        <p:txBody>
          <a:bodyPr wrap="square">
            <a:spAutoFit/>
          </a:bodyPr>
          <a:lstStyle/>
          <a:p>
            <a:pPr algn="just"/>
            <a:r>
              <a:rPr lang="lt-LT" sz="1400" i="1" dirty="0"/>
              <a:t>55.</a:t>
            </a:r>
            <a:r>
              <a:rPr lang="en-US" sz="1400" i="1" dirty="0"/>
              <a:t>1</a:t>
            </a:r>
            <a:r>
              <a:rPr lang="lt-LT" sz="1400" i="1" dirty="0"/>
              <a:t> </a:t>
            </a:r>
            <a:r>
              <a:rPr lang="en-US" sz="1400" i="1" dirty="0"/>
              <a:t>Kur </a:t>
            </a:r>
            <a:r>
              <a:rPr lang="lt-LT" sz="1400" i="1" dirty="0"/>
              <a:t>reikia kreiptis, norint pranešti apie korupcijos atvejį?</a:t>
            </a:r>
            <a:r>
              <a:rPr lang="en-US" sz="1400" i="1" dirty="0"/>
              <a:t> </a:t>
            </a:r>
            <a:r>
              <a:rPr lang="lt-LT" sz="1400" i="1" dirty="0"/>
              <a:t>Atsakinėja nurodę, kad žino, kur kreiptis (N=577</a:t>
            </a:r>
            <a:r>
              <a:rPr lang="en-US" sz="1400" i="1" dirty="0"/>
              <a:t>).</a:t>
            </a:r>
            <a:endParaRPr lang="lt-LT" sz="1400" i="1" dirty="0"/>
          </a:p>
        </p:txBody>
      </p:sp>
      <p:sp>
        <p:nvSpPr>
          <p:cNvPr id="2" name="TextBox 1">
            <a:extLst>
              <a:ext uri="{FF2B5EF4-FFF2-40B4-BE49-F238E27FC236}">
                <a16:creationId xmlns:a16="http://schemas.microsoft.com/office/drawing/2014/main" id="{2371640B-2E78-F8F0-C5CF-83171CD01AC5}"/>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B859B296-7F56-DE1A-4887-05EB81EE5FD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11B6DF19-0CCF-23E6-7D29-E826088504C8}"/>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5B050467-6680-E856-0013-01579C51ED9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E3D49ED-1EBA-2FA8-FCAE-236BF20892E9}"/>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94F5FE4-1E2B-6DA5-1261-BF697183B9F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B54461AB-2140-8E5A-5FF4-6A596A672255}"/>
              </a:ext>
            </a:extLst>
          </p:cNvPr>
          <p:cNvGraphicFramePr>
            <a:graphicFrameLocks/>
          </p:cNvGraphicFramePr>
          <p:nvPr>
            <p:extLst>
              <p:ext uri="{D42A27DB-BD31-4B8C-83A1-F6EECF244321}">
                <p14:modId xmlns:p14="http://schemas.microsoft.com/office/powerpoint/2010/main" val="2276333692"/>
              </p:ext>
            </p:extLst>
          </p:nvPr>
        </p:nvGraphicFramePr>
        <p:xfrm>
          <a:off x="1266976" y="273778"/>
          <a:ext cx="9658048" cy="512540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99372859"/>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3">
                <a:alphaModFix amt="12000"/>
              </a:blip>
              <a:stretch>
                <a:fillRect l="-6580" r="-6597"/>
              </a:stretch>
            </a:blipFill>
          </p:spPr>
          <p:txBody>
            <a:bodyPr/>
            <a:lstStyle/>
            <a:p>
              <a:endParaRPr lang="lt-LT"/>
            </a:p>
          </p:txBody>
        </p:sp>
      </p:grpSp>
      <p:graphicFrame>
        <p:nvGraphicFramePr>
          <p:cNvPr id="6" name="Diagrama 5">
            <a:extLst>
              <a:ext uri="{FF2B5EF4-FFF2-40B4-BE49-F238E27FC236}">
                <a16:creationId xmlns:a16="http://schemas.microsoft.com/office/drawing/2014/main" id="{DAD0B0CF-7027-CB0B-6548-7D2C3783DA59}"/>
              </a:ext>
            </a:extLst>
          </p:cNvPr>
          <p:cNvGraphicFramePr>
            <a:graphicFrameLocks/>
          </p:cNvGraphicFramePr>
          <p:nvPr>
            <p:extLst>
              <p:ext uri="{D42A27DB-BD31-4B8C-83A1-F6EECF244321}">
                <p14:modId xmlns:p14="http://schemas.microsoft.com/office/powerpoint/2010/main" val="1309099049"/>
              </p:ext>
            </p:extLst>
          </p:nvPr>
        </p:nvGraphicFramePr>
        <p:xfrm>
          <a:off x="2306426" y="615409"/>
          <a:ext cx="7579148" cy="4457699"/>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a:extLst>
              <a:ext uri="{FF2B5EF4-FFF2-40B4-BE49-F238E27FC236}">
                <a16:creationId xmlns:a16="http://schemas.microsoft.com/office/drawing/2014/main" id="{CFC788FA-2477-FB48-0D38-7F3C20F79034}"/>
              </a:ext>
            </a:extLst>
          </p:cNvPr>
          <p:cNvSpPr txBox="1"/>
          <p:nvPr/>
        </p:nvSpPr>
        <p:spPr>
          <a:xfrm>
            <a:off x="635397" y="5128851"/>
            <a:ext cx="11293641" cy="523220"/>
          </a:xfrm>
          <a:prstGeom prst="rect">
            <a:avLst/>
          </a:prstGeom>
          <a:noFill/>
        </p:spPr>
        <p:txBody>
          <a:bodyPr wrap="square">
            <a:spAutoFit/>
          </a:bodyPr>
          <a:lstStyle/>
          <a:p>
            <a:pPr algn="just"/>
            <a:r>
              <a:rPr lang="lt-LT" sz="1400" i="1" dirty="0"/>
              <a:t>63. Ar norėtumėte pats dalyvauti antikorupcinėje veikloje (pvz., antikorupcinio švietimo mokymuose, antikorupcinio švietimo kampanijose, kuriant/ įgyvendinant korupcijos prevencijos priemones, kt.)?</a:t>
            </a:r>
          </a:p>
        </p:txBody>
      </p:sp>
      <p:sp>
        <p:nvSpPr>
          <p:cNvPr id="2" name="TextBox 1">
            <a:extLst>
              <a:ext uri="{FF2B5EF4-FFF2-40B4-BE49-F238E27FC236}">
                <a16:creationId xmlns:a16="http://schemas.microsoft.com/office/drawing/2014/main" id="{A9045E9E-2CD2-5B81-03E4-6C573AFB5735}"/>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442C08E5-322B-0BAD-0644-8F2D5397EE7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B2E21384-2037-F722-84DC-46B9609D3918}"/>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61BE969E-D1A1-3390-42B2-317029C83F7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155A669-B5F9-93E2-93EC-7100BA8E2F8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653CEB9-77BC-8125-1D1B-F7D297D10C8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5"/>
                <a:stretch>
                  <a:fillRect b="2"/>
                </a:stretch>
              </a:blipFill>
            </p:spPr>
            <p:txBody>
              <a:bodyPr/>
              <a:lstStyle/>
              <a:p>
                <a:endParaRPr lang="lt-LT"/>
              </a:p>
            </p:txBody>
          </p:sp>
        </p:grpSp>
      </p:grpSp>
    </p:spTree>
    <p:extLst>
      <p:ext uri="{BB962C8B-B14F-4D97-AF65-F5344CB8AC3E}">
        <p14:creationId xmlns:p14="http://schemas.microsoft.com/office/powerpoint/2010/main" val="35030402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6" name="TextBox 15">
            <a:extLst>
              <a:ext uri="{FF2B5EF4-FFF2-40B4-BE49-F238E27FC236}">
                <a16:creationId xmlns:a16="http://schemas.microsoft.com/office/drawing/2014/main" id="{B5EB9E70-B682-9311-0EE6-D2B105001243}"/>
              </a:ext>
            </a:extLst>
          </p:cNvPr>
          <p:cNvSpPr txBox="1"/>
          <p:nvPr/>
        </p:nvSpPr>
        <p:spPr>
          <a:xfrm>
            <a:off x="3713747" y="6145943"/>
            <a:ext cx="4764505" cy="307777"/>
          </a:xfrm>
          <a:prstGeom prst="rect">
            <a:avLst/>
          </a:prstGeom>
          <a:noFill/>
        </p:spPr>
        <p:txBody>
          <a:bodyPr wrap="square">
            <a:spAutoFit/>
          </a:bodyPr>
          <a:lstStyle/>
          <a:p>
            <a:r>
              <a:rPr lang="lt-LT" sz="1400" i="1" dirty="0"/>
              <a:t>3.Prašome įvertinti šias situacijas, ar jos yra korupcinės, ar ne</a:t>
            </a:r>
            <a:r>
              <a:rPr lang="en-US" sz="1400" i="1" dirty="0"/>
              <a:t>.</a:t>
            </a:r>
            <a:endParaRPr lang="lt-LT" sz="1400" i="1" dirty="0"/>
          </a:p>
        </p:txBody>
      </p:sp>
      <p:sp>
        <p:nvSpPr>
          <p:cNvPr id="10" name="TextBox 8">
            <a:extLst>
              <a:ext uri="{FF2B5EF4-FFF2-40B4-BE49-F238E27FC236}">
                <a16:creationId xmlns:a16="http://schemas.microsoft.com/office/drawing/2014/main" id="{14AB7739-8E3A-EBF7-CD15-70DD7E2A7B00}"/>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8" name="Diagrama 7">
            <a:extLst>
              <a:ext uri="{FF2B5EF4-FFF2-40B4-BE49-F238E27FC236}">
                <a16:creationId xmlns:a16="http://schemas.microsoft.com/office/drawing/2014/main" id="{CD3CE35E-6BEF-EF3D-451D-8FEF41C9B75B}"/>
              </a:ext>
            </a:extLst>
          </p:cNvPr>
          <p:cNvGraphicFramePr>
            <a:graphicFrameLocks/>
          </p:cNvGraphicFramePr>
          <p:nvPr>
            <p:extLst>
              <p:ext uri="{D42A27DB-BD31-4B8C-83A1-F6EECF244321}">
                <p14:modId xmlns:p14="http://schemas.microsoft.com/office/powerpoint/2010/main" val="1320312272"/>
              </p:ext>
            </p:extLst>
          </p:nvPr>
        </p:nvGraphicFramePr>
        <p:xfrm>
          <a:off x="711268" y="457201"/>
          <a:ext cx="11184308" cy="568874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28971569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A774B8D-D11D-B3EF-2A03-E2CC53FE85A8}"/>
              </a:ext>
            </a:extLst>
          </p:cNvPr>
          <p:cNvSpPr txBox="1"/>
          <p:nvPr/>
        </p:nvSpPr>
        <p:spPr>
          <a:xfrm>
            <a:off x="2924175" y="436790"/>
            <a:ext cx="6343650" cy="369332"/>
          </a:xfrm>
          <a:prstGeom prst="rect">
            <a:avLst/>
          </a:prstGeom>
          <a:noFill/>
        </p:spPr>
        <p:txBody>
          <a:bodyPr wrap="square">
            <a:spAutoFit/>
          </a:bodyPr>
          <a:lstStyle/>
          <a:p>
            <a:pPr algn="ctr"/>
            <a:r>
              <a:rPr lang="lt-LT" altLang="lt-LT" b="1" dirty="0"/>
              <a:t>Dalyvavimas antikorupcinėje veikloje</a:t>
            </a:r>
            <a:endParaRPr lang="lt-LT" b="1" dirty="0"/>
          </a:p>
        </p:txBody>
      </p:sp>
      <p:graphicFrame>
        <p:nvGraphicFramePr>
          <p:cNvPr id="10" name="Lentelė 9">
            <a:extLst>
              <a:ext uri="{FF2B5EF4-FFF2-40B4-BE49-F238E27FC236}">
                <a16:creationId xmlns:a16="http://schemas.microsoft.com/office/drawing/2014/main" id="{FEEA06AC-DF6C-42A6-5CE5-E88C0ED17B4C}"/>
              </a:ext>
            </a:extLst>
          </p:cNvPr>
          <p:cNvGraphicFramePr>
            <a:graphicFrameLocks noGrp="1"/>
          </p:cNvGraphicFramePr>
          <p:nvPr>
            <p:extLst>
              <p:ext uri="{D42A27DB-BD31-4B8C-83A1-F6EECF244321}">
                <p14:modId xmlns:p14="http://schemas.microsoft.com/office/powerpoint/2010/main" val="321875921"/>
              </p:ext>
            </p:extLst>
          </p:nvPr>
        </p:nvGraphicFramePr>
        <p:xfrm>
          <a:off x="813706" y="2750419"/>
          <a:ext cx="10564588" cy="1311676"/>
        </p:xfrm>
        <a:graphic>
          <a:graphicData uri="http://schemas.openxmlformats.org/drawingml/2006/table">
            <a:tbl>
              <a:tblPr>
                <a:tableStyleId>{5C22544A-7EE6-4342-B048-85BDC9FD1C3A}</a:tableStyleId>
              </a:tblPr>
              <a:tblGrid>
                <a:gridCol w="2372338">
                  <a:extLst>
                    <a:ext uri="{9D8B030D-6E8A-4147-A177-3AD203B41FA5}">
                      <a16:colId xmlns:a16="http://schemas.microsoft.com/office/drawing/2014/main" val="3347202220"/>
                    </a:ext>
                  </a:extLst>
                </a:gridCol>
                <a:gridCol w="819225">
                  <a:extLst>
                    <a:ext uri="{9D8B030D-6E8A-4147-A177-3AD203B41FA5}">
                      <a16:colId xmlns:a16="http://schemas.microsoft.com/office/drawing/2014/main" val="18031266"/>
                    </a:ext>
                  </a:extLst>
                </a:gridCol>
                <a:gridCol w="819225">
                  <a:extLst>
                    <a:ext uri="{9D8B030D-6E8A-4147-A177-3AD203B41FA5}">
                      <a16:colId xmlns:a16="http://schemas.microsoft.com/office/drawing/2014/main" val="1040584444"/>
                    </a:ext>
                  </a:extLst>
                </a:gridCol>
                <a:gridCol w="819225">
                  <a:extLst>
                    <a:ext uri="{9D8B030D-6E8A-4147-A177-3AD203B41FA5}">
                      <a16:colId xmlns:a16="http://schemas.microsoft.com/office/drawing/2014/main" val="2641386163"/>
                    </a:ext>
                  </a:extLst>
                </a:gridCol>
                <a:gridCol w="819225">
                  <a:extLst>
                    <a:ext uri="{9D8B030D-6E8A-4147-A177-3AD203B41FA5}">
                      <a16:colId xmlns:a16="http://schemas.microsoft.com/office/drawing/2014/main" val="897354081"/>
                    </a:ext>
                  </a:extLst>
                </a:gridCol>
                <a:gridCol w="819225">
                  <a:extLst>
                    <a:ext uri="{9D8B030D-6E8A-4147-A177-3AD203B41FA5}">
                      <a16:colId xmlns:a16="http://schemas.microsoft.com/office/drawing/2014/main" val="1926194755"/>
                    </a:ext>
                  </a:extLst>
                </a:gridCol>
                <a:gridCol w="819225">
                  <a:extLst>
                    <a:ext uri="{9D8B030D-6E8A-4147-A177-3AD203B41FA5}">
                      <a16:colId xmlns:a16="http://schemas.microsoft.com/office/drawing/2014/main" val="1152822271"/>
                    </a:ext>
                  </a:extLst>
                </a:gridCol>
                <a:gridCol w="819225">
                  <a:extLst>
                    <a:ext uri="{9D8B030D-6E8A-4147-A177-3AD203B41FA5}">
                      <a16:colId xmlns:a16="http://schemas.microsoft.com/office/drawing/2014/main" val="2929617161"/>
                    </a:ext>
                  </a:extLst>
                </a:gridCol>
                <a:gridCol w="819225">
                  <a:extLst>
                    <a:ext uri="{9D8B030D-6E8A-4147-A177-3AD203B41FA5}">
                      <a16:colId xmlns:a16="http://schemas.microsoft.com/office/drawing/2014/main" val="2880395628"/>
                    </a:ext>
                  </a:extLst>
                </a:gridCol>
                <a:gridCol w="819225">
                  <a:extLst>
                    <a:ext uri="{9D8B030D-6E8A-4147-A177-3AD203B41FA5}">
                      <a16:colId xmlns:a16="http://schemas.microsoft.com/office/drawing/2014/main" val="1563110926"/>
                    </a:ext>
                  </a:extLst>
                </a:gridCol>
                <a:gridCol w="819225">
                  <a:extLst>
                    <a:ext uri="{9D8B030D-6E8A-4147-A177-3AD203B41FA5}">
                      <a16:colId xmlns:a16="http://schemas.microsoft.com/office/drawing/2014/main" val="44655812"/>
                    </a:ext>
                  </a:extLst>
                </a:gridCol>
              </a:tblGrid>
              <a:tr h="307741">
                <a:tc>
                  <a:txBody>
                    <a:bodyPr/>
                    <a:lstStyle/>
                    <a:p>
                      <a:pPr algn="l" fontAlgn="t"/>
                      <a:r>
                        <a:rPr lang="lt-LT" sz="1600" b="1" u="none" strike="noStrike" dirty="0">
                          <a:effectLst/>
                          <a:latin typeface="+mn-lt"/>
                        </a:rPr>
                        <a:t> </a:t>
                      </a:r>
                      <a:endParaRPr lang="lt-LT" sz="1600" b="1" i="0" u="none" strike="noStrike" dirty="0">
                        <a:solidFill>
                          <a:srgbClr val="000000"/>
                        </a:solidFill>
                        <a:effectLst/>
                        <a:latin typeface="+mn-lt"/>
                      </a:endParaRPr>
                    </a:p>
                  </a:txBody>
                  <a:tcPr marL="9525" marR="9525" marT="9525" marB="0">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2007</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2011</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a:effectLst/>
                          <a:latin typeface="+mn-lt"/>
                        </a:rPr>
                        <a:t>2014</a:t>
                      </a:r>
                      <a:endParaRPr lang="lt-LT" sz="1600" b="1"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2016</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2018</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2019</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2020</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2021</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2022</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u="none" strike="noStrike" dirty="0">
                          <a:effectLst/>
                          <a:latin typeface="+mn-lt"/>
                        </a:rPr>
                        <a:t>2023</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919813000"/>
                  </a:ext>
                </a:extLst>
              </a:tr>
              <a:tr h="200025">
                <a:tc>
                  <a:txBody>
                    <a:bodyPr/>
                    <a:lstStyle/>
                    <a:p>
                      <a:pPr algn="l" rtl="0" fontAlgn="ctr"/>
                      <a:r>
                        <a:rPr lang="lt-LT" sz="1600" b="1" u="none" strike="noStrike" dirty="0">
                          <a:effectLst/>
                          <a:latin typeface="+mn-lt"/>
                        </a:rPr>
                        <a:t>Žino, kur kreiptis</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18%</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24%</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27%</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39%</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46%</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48%</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50%</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52%</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58%</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58%</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634381801"/>
                  </a:ext>
                </a:extLst>
              </a:tr>
              <a:tr h="200025">
                <a:tc>
                  <a:txBody>
                    <a:bodyPr/>
                    <a:lstStyle/>
                    <a:p>
                      <a:pPr algn="l" rtl="0" fontAlgn="ctr"/>
                      <a:r>
                        <a:rPr lang="lt-LT" sz="1600" b="1" u="none" strike="noStrike" dirty="0">
                          <a:effectLst/>
                          <a:latin typeface="+mn-lt"/>
                        </a:rPr>
                        <a:t>Praneštų apie korupciją</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24%</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26%</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18%</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23%</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17%</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22%</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19%</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21%</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17%</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13%</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562931619"/>
                  </a:ext>
                </a:extLst>
              </a:tr>
              <a:tr h="400050">
                <a:tc>
                  <a:txBody>
                    <a:bodyPr/>
                    <a:lstStyle/>
                    <a:p>
                      <a:pPr algn="l" rtl="0" fontAlgn="ctr"/>
                      <a:r>
                        <a:rPr lang="lt-LT" sz="1600" b="1" u="none" strike="noStrike" dirty="0">
                          <a:effectLst/>
                          <a:latin typeface="+mn-lt"/>
                        </a:rPr>
                        <a:t>Norėtų dalyvauti </a:t>
                      </a:r>
                      <a:r>
                        <a:rPr lang="lt-LT" sz="1600" b="1" i="0" u="none" strike="noStrike" dirty="0">
                          <a:solidFill>
                            <a:srgbClr val="000000"/>
                          </a:solidFill>
                          <a:effectLst/>
                          <a:latin typeface="+mn-lt"/>
                        </a:rPr>
                        <a:t>antikorupcinė</a:t>
                      </a:r>
                      <a:r>
                        <a:rPr lang="en-US" sz="1600" b="1" i="0" u="none" strike="noStrike" dirty="0">
                          <a:solidFill>
                            <a:srgbClr val="000000"/>
                          </a:solidFill>
                          <a:effectLst/>
                          <a:latin typeface="+mn-lt"/>
                        </a:rPr>
                        <a:t>se</a:t>
                      </a:r>
                      <a:r>
                        <a:rPr lang="lt-LT" sz="1600" b="1" i="0" u="none" strike="noStrike" dirty="0">
                          <a:solidFill>
                            <a:srgbClr val="000000"/>
                          </a:solidFill>
                          <a:effectLst/>
                          <a:latin typeface="+mn-lt"/>
                        </a:rPr>
                        <a:t> </a:t>
                      </a:r>
                      <a:r>
                        <a:rPr lang="lt-LT" sz="1600" b="1" i="0" u="none" strike="noStrike" dirty="0" err="1">
                          <a:solidFill>
                            <a:srgbClr val="000000"/>
                          </a:solidFill>
                          <a:effectLst/>
                          <a:latin typeface="+mn-lt"/>
                        </a:rPr>
                        <a:t>veiklo</a:t>
                      </a:r>
                      <a:r>
                        <a:rPr lang="en-US" sz="1600" b="1" i="0" u="none" strike="noStrike" dirty="0">
                          <a:solidFill>
                            <a:srgbClr val="000000"/>
                          </a:solidFill>
                          <a:effectLst/>
                          <a:latin typeface="+mn-lt"/>
                        </a:rPr>
                        <a:t>se</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15%</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15%</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12%</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12%</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8%</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9%</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a:effectLst/>
                          <a:latin typeface="+mn-lt"/>
                        </a:rPr>
                        <a:t>8%</a:t>
                      </a:r>
                      <a:endParaRPr lang="lt-LT" sz="1600" b="0" i="0" u="none" strike="noStrike">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10%</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10%</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u="none" strike="noStrike" dirty="0">
                          <a:effectLst/>
                          <a:latin typeface="+mn-lt"/>
                        </a:rPr>
                        <a:t>7%</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061500616"/>
                  </a:ext>
                </a:extLst>
              </a:tr>
            </a:tbl>
          </a:graphicData>
        </a:graphic>
      </p:graphicFrame>
      <p:sp>
        <p:nvSpPr>
          <p:cNvPr id="2" name="TextBox 1">
            <a:extLst>
              <a:ext uri="{FF2B5EF4-FFF2-40B4-BE49-F238E27FC236}">
                <a16:creationId xmlns:a16="http://schemas.microsoft.com/office/drawing/2014/main" id="{7622E5A5-3167-03EF-3214-2D3E0D2462CE}"/>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2B7D18BF-C57B-B8EB-622D-C6FF4A5F388E}"/>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EEEB22DD-FFE8-818C-53DE-9098F37940E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829FAED-9F57-5B4F-BAFF-BA64CCDEAF1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D088F5D4-C27D-07EB-D318-2972E6CF2F5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6C271F4-6E7B-B340-8A78-2EEC36C8EC6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79869492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3E26189F-9E66-71AA-E171-3D32540F4D61}"/>
              </a:ext>
            </a:extLst>
          </p:cNvPr>
          <p:cNvSpPr txBox="1"/>
          <p:nvPr/>
        </p:nvSpPr>
        <p:spPr>
          <a:xfrm>
            <a:off x="2532226" y="5760540"/>
            <a:ext cx="10129946" cy="307777"/>
          </a:xfrm>
          <a:prstGeom prst="rect">
            <a:avLst/>
          </a:prstGeom>
          <a:noFill/>
        </p:spPr>
        <p:txBody>
          <a:bodyPr wrap="square">
            <a:spAutoFit/>
          </a:bodyPr>
          <a:lstStyle/>
          <a:p>
            <a:r>
              <a:rPr lang="en-US" sz="1400" i="1" dirty="0"/>
              <a:t>56. P</a:t>
            </a:r>
            <a:r>
              <a:rPr lang="lt-LT" sz="1400" i="1" dirty="0"/>
              <a:t>rašau išsirinkti tris priežastis, dėl kurių asmenys nepraneša apie kyšio davimą ar paėmimą.</a:t>
            </a:r>
          </a:p>
        </p:txBody>
      </p:sp>
      <p:sp>
        <p:nvSpPr>
          <p:cNvPr id="2" name="TextBox 1">
            <a:extLst>
              <a:ext uri="{FF2B5EF4-FFF2-40B4-BE49-F238E27FC236}">
                <a16:creationId xmlns:a16="http://schemas.microsoft.com/office/drawing/2014/main" id="{D9916EBA-CCC9-A159-3DF0-9138585D3AA1}"/>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336B682-467A-442F-80A5-3AC3D0E6536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2C34F2D4-4D93-DADF-1072-9CCACA3C747D}"/>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8797FBDC-1E25-C332-DC1A-23914DD2C23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2D38487-F59B-A0D9-4733-3F6739367B36}"/>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3740038-9578-FADE-15DA-4CD2D1DB273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1D5C6662-8634-D422-C355-31B34346A8B5}"/>
              </a:ext>
            </a:extLst>
          </p:cNvPr>
          <p:cNvGraphicFramePr>
            <a:graphicFrameLocks/>
          </p:cNvGraphicFramePr>
          <p:nvPr>
            <p:extLst>
              <p:ext uri="{D42A27DB-BD31-4B8C-83A1-F6EECF244321}">
                <p14:modId xmlns:p14="http://schemas.microsoft.com/office/powerpoint/2010/main" val="1847668279"/>
              </p:ext>
            </p:extLst>
          </p:nvPr>
        </p:nvGraphicFramePr>
        <p:xfrm>
          <a:off x="846160" y="477671"/>
          <a:ext cx="11049415" cy="522712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8125250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92DECFD7-2E73-1076-68CE-295352CE9F6B}"/>
              </a:ext>
            </a:extLst>
          </p:cNvPr>
          <p:cNvSpPr txBox="1"/>
          <p:nvPr/>
        </p:nvSpPr>
        <p:spPr>
          <a:xfrm>
            <a:off x="2763754" y="246335"/>
            <a:ext cx="6343650"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Nenoro pranešti apie korumpuotą įvykį priežastys</a:t>
            </a:r>
          </a:p>
        </p:txBody>
      </p:sp>
      <p:graphicFrame>
        <p:nvGraphicFramePr>
          <p:cNvPr id="11" name="Lentelė 10">
            <a:extLst>
              <a:ext uri="{FF2B5EF4-FFF2-40B4-BE49-F238E27FC236}">
                <a16:creationId xmlns:a16="http://schemas.microsoft.com/office/drawing/2014/main" id="{283D1A65-C16E-87B3-D165-2758F5925B02}"/>
              </a:ext>
            </a:extLst>
          </p:cNvPr>
          <p:cNvGraphicFramePr>
            <a:graphicFrameLocks noGrp="1"/>
          </p:cNvGraphicFramePr>
          <p:nvPr>
            <p:extLst>
              <p:ext uri="{D42A27DB-BD31-4B8C-83A1-F6EECF244321}">
                <p14:modId xmlns:p14="http://schemas.microsoft.com/office/powerpoint/2010/main" val="3851691650"/>
              </p:ext>
            </p:extLst>
          </p:nvPr>
        </p:nvGraphicFramePr>
        <p:xfrm>
          <a:off x="870605" y="795463"/>
          <a:ext cx="10603636" cy="4929836"/>
        </p:xfrm>
        <a:graphic>
          <a:graphicData uri="http://schemas.openxmlformats.org/drawingml/2006/table">
            <a:tbl>
              <a:tblPr>
                <a:tableStyleId>{5C22544A-7EE6-4342-B048-85BDC9FD1C3A}</a:tableStyleId>
              </a:tblPr>
              <a:tblGrid>
                <a:gridCol w="2812216">
                  <a:extLst>
                    <a:ext uri="{9D8B030D-6E8A-4147-A177-3AD203B41FA5}">
                      <a16:colId xmlns:a16="http://schemas.microsoft.com/office/drawing/2014/main" val="449582524"/>
                    </a:ext>
                  </a:extLst>
                </a:gridCol>
                <a:gridCol w="779142">
                  <a:extLst>
                    <a:ext uri="{9D8B030D-6E8A-4147-A177-3AD203B41FA5}">
                      <a16:colId xmlns:a16="http://schemas.microsoft.com/office/drawing/2014/main" val="1529011541"/>
                    </a:ext>
                  </a:extLst>
                </a:gridCol>
                <a:gridCol w="779142">
                  <a:extLst>
                    <a:ext uri="{9D8B030D-6E8A-4147-A177-3AD203B41FA5}">
                      <a16:colId xmlns:a16="http://schemas.microsoft.com/office/drawing/2014/main" val="3294181401"/>
                    </a:ext>
                  </a:extLst>
                </a:gridCol>
                <a:gridCol w="779142">
                  <a:extLst>
                    <a:ext uri="{9D8B030D-6E8A-4147-A177-3AD203B41FA5}">
                      <a16:colId xmlns:a16="http://schemas.microsoft.com/office/drawing/2014/main" val="1450086305"/>
                    </a:ext>
                  </a:extLst>
                </a:gridCol>
                <a:gridCol w="779142">
                  <a:extLst>
                    <a:ext uri="{9D8B030D-6E8A-4147-A177-3AD203B41FA5}">
                      <a16:colId xmlns:a16="http://schemas.microsoft.com/office/drawing/2014/main" val="2970465594"/>
                    </a:ext>
                  </a:extLst>
                </a:gridCol>
                <a:gridCol w="779142">
                  <a:extLst>
                    <a:ext uri="{9D8B030D-6E8A-4147-A177-3AD203B41FA5}">
                      <a16:colId xmlns:a16="http://schemas.microsoft.com/office/drawing/2014/main" val="4205589254"/>
                    </a:ext>
                  </a:extLst>
                </a:gridCol>
                <a:gridCol w="779142">
                  <a:extLst>
                    <a:ext uri="{9D8B030D-6E8A-4147-A177-3AD203B41FA5}">
                      <a16:colId xmlns:a16="http://schemas.microsoft.com/office/drawing/2014/main" val="1512529693"/>
                    </a:ext>
                  </a:extLst>
                </a:gridCol>
                <a:gridCol w="779142">
                  <a:extLst>
                    <a:ext uri="{9D8B030D-6E8A-4147-A177-3AD203B41FA5}">
                      <a16:colId xmlns:a16="http://schemas.microsoft.com/office/drawing/2014/main" val="2412461581"/>
                    </a:ext>
                  </a:extLst>
                </a:gridCol>
                <a:gridCol w="779142">
                  <a:extLst>
                    <a:ext uri="{9D8B030D-6E8A-4147-A177-3AD203B41FA5}">
                      <a16:colId xmlns:a16="http://schemas.microsoft.com/office/drawing/2014/main" val="2090235966"/>
                    </a:ext>
                  </a:extLst>
                </a:gridCol>
                <a:gridCol w="779142">
                  <a:extLst>
                    <a:ext uri="{9D8B030D-6E8A-4147-A177-3AD203B41FA5}">
                      <a16:colId xmlns:a16="http://schemas.microsoft.com/office/drawing/2014/main" val="1723466715"/>
                    </a:ext>
                  </a:extLst>
                </a:gridCol>
                <a:gridCol w="779142">
                  <a:extLst>
                    <a:ext uri="{9D8B030D-6E8A-4147-A177-3AD203B41FA5}">
                      <a16:colId xmlns:a16="http://schemas.microsoft.com/office/drawing/2014/main" val="3451635501"/>
                    </a:ext>
                  </a:extLst>
                </a:gridCol>
              </a:tblGrid>
              <a:tr h="259547">
                <a:tc>
                  <a:txBody>
                    <a:bodyPr/>
                    <a:lstStyle/>
                    <a:p>
                      <a:pPr algn="l" rtl="0" fontAlgn="t"/>
                      <a:r>
                        <a:rPr lang="lt-LT" sz="1600" b="1" i="0" u="none" strike="noStrike" dirty="0">
                          <a:solidFill>
                            <a:srgbClr val="000000"/>
                          </a:solidFill>
                          <a:effectLst/>
                          <a:latin typeface="Calibri" panose="020F0502020204030204" pitchFamily="34" charset="0"/>
                        </a:rPr>
                        <a:t> </a:t>
                      </a:r>
                    </a:p>
                  </a:txBody>
                  <a:tcPr marL="9525" marR="9525" marT="9525" marB="0">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370786157"/>
                  </a:ext>
                </a:extLst>
              </a:tr>
              <a:tr h="597369">
                <a:tc>
                  <a:txBody>
                    <a:bodyPr/>
                    <a:lstStyle/>
                    <a:p>
                      <a:pPr algn="l" rtl="0" fontAlgn="ctr"/>
                      <a:r>
                        <a:rPr lang="lt-LT" sz="1600" b="0" i="0" u="none" strike="noStrike" dirty="0">
                          <a:solidFill>
                            <a:srgbClr val="000000"/>
                          </a:solidFill>
                          <a:effectLst/>
                          <a:latin typeface="Calibri" panose="020F0502020204030204" pitchFamily="34" charset="0"/>
                        </a:rPr>
                        <a:t>Nėra prasmės pranešti, nes su tuo susijusių asmenų vis tiek niekas nenuteistų</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56%</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859743854"/>
                  </a:ext>
                </a:extLst>
              </a:tr>
              <a:tr h="605610">
                <a:tc>
                  <a:txBody>
                    <a:bodyPr/>
                    <a:lstStyle/>
                    <a:p>
                      <a:pPr algn="l" rtl="0" fontAlgn="ctr"/>
                      <a:r>
                        <a:rPr lang="lt-LT" sz="1600" b="0" i="0" u="none" strike="noStrike" dirty="0">
                          <a:solidFill>
                            <a:srgbClr val="000000"/>
                          </a:solidFill>
                          <a:effectLst/>
                          <a:latin typeface="Calibri" panose="020F0502020204030204" pitchFamily="34" charset="0"/>
                        </a:rPr>
                        <a:t>Tie, kas praneša, galų gale nukenčia skaudžiausiai</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2923182820"/>
                  </a:ext>
                </a:extLst>
              </a:tr>
              <a:tr h="407860">
                <a:tc>
                  <a:txBody>
                    <a:bodyPr/>
                    <a:lstStyle/>
                    <a:p>
                      <a:pPr algn="l" rtl="0" fontAlgn="ctr"/>
                      <a:r>
                        <a:rPr lang="lt-LT" sz="1600" b="0" i="0" u="none" strike="noStrike">
                          <a:solidFill>
                            <a:srgbClr val="000000"/>
                          </a:solidFill>
                          <a:effectLst/>
                          <a:latin typeface="Calibri" panose="020F0502020204030204" pitchFamily="34" charset="0"/>
                        </a:rPr>
                        <a:t>Nežino, kur pranešti</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34%</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2571733993"/>
                  </a:ext>
                </a:extLst>
              </a:tr>
              <a:tr h="400805">
                <a:tc>
                  <a:txBody>
                    <a:bodyPr/>
                    <a:lstStyle/>
                    <a:p>
                      <a:pPr algn="l" rtl="0" fontAlgn="ctr"/>
                      <a:r>
                        <a:rPr lang="lt-LT" sz="1600" b="0" i="0" u="none" strike="noStrike">
                          <a:solidFill>
                            <a:srgbClr val="000000"/>
                          </a:solidFill>
                          <a:effectLst/>
                          <a:latin typeface="Calibri" panose="020F0502020204030204" pitchFamily="34" charset="0"/>
                        </a:rPr>
                        <a:t>Visi žino apie šiuos atvejus, bet niekas nepraneša</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467609020"/>
                  </a:ext>
                </a:extLst>
              </a:tr>
              <a:tr h="400805">
                <a:tc>
                  <a:txBody>
                    <a:bodyPr/>
                    <a:lstStyle/>
                    <a:p>
                      <a:pPr algn="l" rtl="0" fontAlgn="ctr"/>
                      <a:r>
                        <a:rPr lang="lt-LT" sz="1600" b="0" i="0" u="none" strike="noStrike">
                          <a:solidFill>
                            <a:srgbClr val="000000"/>
                          </a:solidFill>
                          <a:effectLst/>
                          <a:latin typeface="Calibri" panose="020F0502020204030204" pitchFamily="34" charset="0"/>
                        </a:rPr>
                        <a:t>Nėra įsitikinę, kad tai – korupcijos atvejis</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127027661"/>
                  </a:ext>
                </a:extLst>
              </a:tr>
              <a:tr h="407860">
                <a:tc>
                  <a:txBody>
                    <a:bodyPr/>
                    <a:lstStyle/>
                    <a:p>
                      <a:pPr algn="l" rtl="0" fontAlgn="ctr"/>
                      <a:r>
                        <a:rPr lang="lt-LT" sz="1600" b="0" i="0" u="none" strike="noStrike">
                          <a:solidFill>
                            <a:srgbClr val="000000"/>
                          </a:solidFill>
                          <a:effectLst/>
                          <a:latin typeface="Calibri" panose="020F0502020204030204" pitchFamily="34" charset="0"/>
                        </a:rPr>
                        <a:t>Nenori nieko išduoti, sukelti papildomų rūpesčių</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15%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746874774"/>
                  </a:ext>
                </a:extLst>
              </a:tr>
              <a:tr h="407860">
                <a:tc>
                  <a:txBody>
                    <a:bodyPr/>
                    <a:lstStyle/>
                    <a:p>
                      <a:pPr algn="l" rtl="0" fontAlgn="ctr"/>
                      <a:r>
                        <a:rPr lang="pl-PL" sz="1600" b="0" i="0" u="none" strike="noStrike">
                          <a:solidFill>
                            <a:srgbClr val="000000"/>
                          </a:solidFill>
                          <a:effectLst/>
                          <a:latin typeface="Calibri" panose="020F0502020204030204" pitchFamily="34" charset="0"/>
                        </a:rPr>
                        <a:t>Sunku pranešti ir tam reikia laiko</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232927132"/>
                  </a:ext>
                </a:extLst>
              </a:tr>
              <a:tr h="400805">
                <a:tc>
                  <a:txBody>
                    <a:bodyPr/>
                    <a:lstStyle/>
                    <a:p>
                      <a:pPr algn="l" rtl="0" fontAlgn="ctr"/>
                      <a:r>
                        <a:rPr lang="lt-LT" sz="1600" b="0" i="0" u="none" strike="noStrike">
                          <a:solidFill>
                            <a:srgbClr val="000000"/>
                          </a:solidFill>
                          <a:effectLst/>
                          <a:latin typeface="Calibri" panose="020F0502020204030204" pitchFamily="34" charset="0"/>
                        </a:rPr>
                        <a:t>Atvejis toks nereikšmingas, kad apie jį nėra prasmės pranešinėti</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2449041914"/>
                  </a:ext>
                </a:extLst>
              </a:tr>
              <a:tr h="259547">
                <a:tc>
                  <a:txBody>
                    <a:bodyPr/>
                    <a:lstStyle/>
                    <a:p>
                      <a:pPr algn="l" rtl="0" fontAlgn="ctr"/>
                      <a:r>
                        <a:rPr lang="lt-LT" sz="1600" b="0" i="0" u="none" strike="noStrike">
                          <a:solidFill>
                            <a:srgbClr val="000000"/>
                          </a:solidFill>
                          <a:effectLst/>
                          <a:latin typeface="Calibri" panose="020F0502020204030204" pitchFamily="34" charset="0"/>
                        </a:rPr>
                        <a:t>Kita priežastis</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0,2%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0</a:t>
                      </a:r>
                      <a:r>
                        <a:rPr lang="en-US" sz="1600" b="0" i="0" u="none" strike="noStrike" dirty="0">
                          <a:solidFill>
                            <a:srgbClr val="000000"/>
                          </a:solidFill>
                          <a:effectLst/>
                          <a:latin typeface="Calibri" panose="020F0502020204030204" pitchFamily="34" charset="0"/>
                        </a:rPr>
                        <a:t>,2</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476895649"/>
                  </a:ext>
                </a:extLst>
              </a:tr>
              <a:tr h="259547">
                <a:tc>
                  <a:txBody>
                    <a:bodyPr/>
                    <a:lstStyle/>
                    <a:p>
                      <a:pPr algn="l" rtl="0" fontAlgn="ctr"/>
                      <a:r>
                        <a:rPr lang="lt-LT" sz="1600" b="0" i="0" u="none" strike="noStrike" dirty="0">
                          <a:solidFill>
                            <a:srgbClr val="000000"/>
                          </a:solidFill>
                          <a:effectLst/>
                          <a:latin typeface="Calibri" panose="020F0502020204030204" pitchFamily="34" charset="0"/>
                        </a:rPr>
                        <a:t>Nežino/ neatsakė</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337967372"/>
                  </a:ext>
                </a:extLst>
              </a:tr>
            </a:tbl>
          </a:graphicData>
        </a:graphic>
      </p:graphicFrame>
      <p:sp>
        <p:nvSpPr>
          <p:cNvPr id="7" name="TextBox 6">
            <a:extLst>
              <a:ext uri="{FF2B5EF4-FFF2-40B4-BE49-F238E27FC236}">
                <a16:creationId xmlns:a16="http://schemas.microsoft.com/office/drawing/2014/main" id="{A1F8A1DF-0B1C-2F9B-751D-E8CB351D0240}"/>
              </a:ext>
            </a:extLst>
          </p:cNvPr>
          <p:cNvSpPr txBox="1"/>
          <p:nvPr/>
        </p:nvSpPr>
        <p:spPr>
          <a:xfrm>
            <a:off x="2532226" y="6068317"/>
            <a:ext cx="10129946" cy="307777"/>
          </a:xfrm>
          <a:prstGeom prst="rect">
            <a:avLst/>
          </a:prstGeom>
          <a:noFill/>
        </p:spPr>
        <p:txBody>
          <a:bodyPr wrap="square">
            <a:spAutoFit/>
          </a:bodyPr>
          <a:lstStyle/>
          <a:p>
            <a:r>
              <a:rPr lang="en-US" sz="1400" i="1" dirty="0"/>
              <a:t>56. P</a:t>
            </a:r>
            <a:r>
              <a:rPr lang="lt-LT" sz="1400" i="1" dirty="0"/>
              <a:t>rašau išsirinkti tris priežastis, dėl kurių asmenys nepraneša apie kyšio davimą ar paėmimą.</a:t>
            </a:r>
          </a:p>
        </p:txBody>
      </p:sp>
      <p:sp>
        <p:nvSpPr>
          <p:cNvPr id="2" name="TextBox 1">
            <a:extLst>
              <a:ext uri="{FF2B5EF4-FFF2-40B4-BE49-F238E27FC236}">
                <a16:creationId xmlns:a16="http://schemas.microsoft.com/office/drawing/2014/main" id="{923F78FF-341F-9C1A-2204-C1B33CE1AE2D}"/>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23904851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2" name="TextBox 11">
            <a:extLst>
              <a:ext uri="{FF2B5EF4-FFF2-40B4-BE49-F238E27FC236}">
                <a16:creationId xmlns:a16="http://schemas.microsoft.com/office/drawing/2014/main" id="{65E67275-98A3-7BF6-E4D3-FF61019832E5}"/>
              </a:ext>
            </a:extLst>
          </p:cNvPr>
          <p:cNvSpPr txBox="1"/>
          <p:nvPr/>
        </p:nvSpPr>
        <p:spPr>
          <a:xfrm>
            <a:off x="1155031" y="5271082"/>
            <a:ext cx="10848975" cy="523220"/>
          </a:xfrm>
          <a:prstGeom prst="rect">
            <a:avLst/>
          </a:prstGeom>
          <a:noFill/>
        </p:spPr>
        <p:txBody>
          <a:bodyPr wrap="square">
            <a:spAutoFit/>
          </a:bodyPr>
          <a:lstStyle/>
          <a:p>
            <a:r>
              <a:rPr lang="lt-LT" sz="1400" i="1" dirty="0"/>
              <a:t>56.1. Jūsų nuomone, kaip gali nukentėti apie korupciją pranešęs žmogus? Įvertinkite, kiek tikėtina kiekviena iš šių situacijų Lietuvoje?</a:t>
            </a:r>
          </a:p>
          <a:p>
            <a:r>
              <a:rPr lang="lt-LT" sz="1400" i="1" dirty="0"/>
              <a:t>Atsakinėja nurodę, kad pranešantys nukenčia skaudžiausiai (N=477)</a:t>
            </a:r>
            <a:r>
              <a:rPr lang="en-US" sz="1400" i="1" dirty="0"/>
              <a:t>. </a:t>
            </a:r>
            <a:r>
              <a:rPr lang="en-US" sz="1400" i="1" dirty="0" err="1"/>
              <a:t>Atsakymai</a:t>
            </a:r>
            <a:r>
              <a:rPr lang="en-US" sz="1400" i="1" dirty="0"/>
              <a:t> “tik</a:t>
            </a:r>
            <a:r>
              <a:rPr lang="lt-LT" sz="1400" i="1" dirty="0" err="1"/>
              <a:t>ėtina</a:t>
            </a:r>
            <a:r>
              <a:rPr lang="lt-LT" sz="1400" i="1" dirty="0"/>
              <a:t>“ ir „visiškai tikėtina“.</a:t>
            </a:r>
          </a:p>
        </p:txBody>
      </p:sp>
      <p:graphicFrame>
        <p:nvGraphicFramePr>
          <p:cNvPr id="2" name="Diagrama 1">
            <a:extLst>
              <a:ext uri="{FF2B5EF4-FFF2-40B4-BE49-F238E27FC236}">
                <a16:creationId xmlns:a16="http://schemas.microsoft.com/office/drawing/2014/main" id="{49ABC6D9-ECBE-EC3B-08DD-00FFB55548BD}"/>
              </a:ext>
            </a:extLst>
          </p:cNvPr>
          <p:cNvGraphicFramePr>
            <a:graphicFrameLocks/>
          </p:cNvGraphicFramePr>
          <p:nvPr>
            <p:extLst>
              <p:ext uri="{D42A27DB-BD31-4B8C-83A1-F6EECF244321}">
                <p14:modId xmlns:p14="http://schemas.microsoft.com/office/powerpoint/2010/main" val="2473921153"/>
              </p:ext>
            </p:extLst>
          </p:nvPr>
        </p:nvGraphicFramePr>
        <p:xfrm>
          <a:off x="1007546" y="630082"/>
          <a:ext cx="10127485" cy="448760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73EC2D09-5B44-417F-5214-9BE58D4AF1F0}"/>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1C9731D4-D985-BCFC-20F6-FFDE0233C88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A4FF53C-BE97-F997-CDC6-50B74D8B3F73}"/>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E7CA983F-6B70-6CDB-F9E6-35823F3618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30C0B24-A263-3B02-ECA7-595A49DCAFE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932FE46A-EC39-3333-CCEC-758EE778516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97338400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
            <a:extLst>
              <a:ext uri="{FF2B5EF4-FFF2-40B4-BE49-F238E27FC236}">
                <a16:creationId xmlns:a16="http://schemas.microsoft.com/office/drawing/2014/main" id="{88A0C1BB-D683-7F42-8DE1-F35D19683B88}"/>
              </a:ext>
            </a:extLst>
          </p:cNvPr>
          <p:cNvSpPr/>
          <p:nvPr/>
        </p:nvSpPr>
        <p:spPr>
          <a:xfrm>
            <a:off x="0" y="0"/>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sp>
        <p:nvSpPr>
          <p:cNvPr id="12" name="TextBox 11">
            <a:extLst>
              <a:ext uri="{FF2B5EF4-FFF2-40B4-BE49-F238E27FC236}">
                <a16:creationId xmlns:a16="http://schemas.microsoft.com/office/drawing/2014/main" id="{65E67275-98A3-7BF6-E4D3-FF61019832E5}"/>
              </a:ext>
            </a:extLst>
          </p:cNvPr>
          <p:cNvSpPr txBox="1"/>
          <p:nvPr/>
        </p:nvSpPr>
        <p:spPr>
          <a:xfrm>
            <a:off x="1347536" y="5520674"/>
            <a:ext cx="10090485" cy="307777"/>
          </a:xfrm>
          <a:prstGeom prst="rect">
            <a:avLst/>
          </a:prstGeom>
          <a:noFill/>
        </p:spPr>
        <p:txBody>
          <a:bodyPr wrap="square">
            <a:spAutoFit/>
          </a:bodyPr>
          <a:lstStyle/>
          <a:p>
            <a:pPr algn="just"/>
            <a:r>
              <a:rPr lang="lt-LT" sz="1400" i="1" dirty="0"/>
              <a:t>57. Ar sutiktumėte su tokiais teiginiais apie tuos, kurie praneša apie korupcijos atvejį? Pateiki a</a:t>
            </a:r>
            <a:r>
              <a:rPr lang="en-US" sz="1400" i="1" dirty="0" err="1"/>
              <a:t>tsakymai</a:t>
            </a:r>
            <a:r>
              <a:rPr lang="en-US" sz="1400" i="1" dirty="0"/>
              <a:t> “</a:t>
            </a:r>
            <a:r>
              <a:rPr lang="en-US" sz="1400" i="1" dirty="0" err="1"/>
              <a:t>visi</a:t>
            </a:r>
            <a:r>
              <a:rPr lang="lt-LT" sz="1400" i="1" dirty="0" err="1"/>
              <a:t>škai</a:t>
            </a:r>
            <a:r>
              <a:rPr lang="lt-LT" sz="1400" i="1" dirty="0"/>
              <a:t> sutinku“ ir „</a:t>
            </a:r>
            <a:r>
              <a:rPr lang="en-US" sz="1400" i="1" dirty="0"/>
              <a:t>s</a:t>
            </a:r>
            <a:r>
              <a:rPr lang="lt-LT" sz="1400" i="1" dirty="0" err="1"/>
              <a:t>utinku</a:t>
            </a:r>
            <a:r>
              <a:rPr lang="lt-LT" sz="1400" i="1" dirty="0"/>
              <a:t>“.</a:t>
            </a:r>
          </a:p>
        </p:txBody>
      </p:sp>
      <p:sp>
        <p:nvSpPr>
          <p:cNvPr id="2" name="TextBox 1">
            <a:extLst>
              <a:ext uri="{FF2B5EF4-FFF2-40B4-BE49-F238E27FC236}">
                <a16:creationId xmlns:a16="http://schemas.microsoft.com/office/drawing/2014/main" id="{BAAE34A1-D2FD-3911-92AB-48BA00B3B44A}"/>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3" name="Grupė 2">
            <a:extLst>
              <a:ext uri="{FF2B5EF4-FFF2-40B4-BE49-F238E27FC236}">
                <a16:creationId xmlns:a16="http://schemas.microsoft.com/office/drawing/2014/main" id="{C5C9563B-A712-AACD-FAD9-31D47A32D177}"/>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FDD423D2-E8F5-ECA8-B0BC-3298CFCFD9F3}"/>
                </a:ext>
              </a:extLst>
            </p:cNvPr>
            <p:cNvGrpSpPr>
              <a:grpSpLocks noChangeAspect="1"/>
            </p:cNvGrpSpPr>
            <p:nvPr/>
          </p:nvGrpSpPr>
          <p:grpSpPr>
            <a:xfrm>
              <a:off x="230878" y="273778"/>
              <a:ext cx="1278138" cy="1278138"/>
              <a:chOff x="0" y="0"/>
              <a:chExt cx="3834414" cy="3834414"/>
            </a:xfrm>
          </p:grpSpPr>
          <p:sp>
            <p:nvSpPr>
              <p:cNvPr id="9" name="Freeform 5">
                <a:extLst>
                  <a:ext uri="{FF2B5EF4-FFF2-40B4-BE49-F238E27FC236}">
                    <a16:creationId xmlns:a16="http://schemas.microsoft.com/office/drawing/2014/main" id="{FF0FF868-6040-7E18-9B6C-6A624784A26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8E03B77F-2939-603D-4735-464612B50ADB}"/>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5DC9E034-9027-A452-F0F0-49D6D46EA9D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0" name="Diagrama 9">
            <a:extLst>
              <a:ext uri="{FF2B5EF4-FFF2-40B4-BE49-F238E27FC236}">
                <a16:creationId xmlns:a16="http://schemas.microsoft.com/office/drawing/2014/main" id="{D457AF04-8185-24A6-0AE5-9BE20019DC1D}"/>
              </a:ext>
            </a:extLst>
          </p:cNvPr>
          <p:cNvGraphicFramePr>
            <a:graphicFrameLocks/>
          </p:cNvGraphicFramePr>
          <p:nvPr>
            <p:extLst>
              <p:ext uri="{D42A27DB-BD31-4B8C-83A1-F6EECF244321}">
                <p14:modId xmlns:p14="http://schemas.microsoft.com/office/powerpoint/2010/main" val="1814425686"/>
              </p:ext>
            </p:extLst>
          </p:nvPr>
        </p:nvGraphicFramePr>
        <p:xfrm>
          <a:off x="1508018" y="553415"/>
          <a:ext cx="9604641" cy="49115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767347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9" name="Diagrama 8">
            <a:extLst>
              <a:ext uri="{FF2B5EF4-FFF2-40B4-BE49-F238E27FC236}">
                <a16:creationId xmlns:a16="http://schemas.microsoft.com/office/drawing/2014/main" id="{09F1126A-0CE4-BB83-E9FE-1C1D2D1E5C15}"/>
              </a:ext>
            </a:extLst>
          </p:cNvPr>
          <p:cNvGraphicFramePr>
            <a:graphicFrameLocks/>
          </p:cNvGraphicFramePr>
          <p:nvPr>
            <p:extLst>
              <p:ext uri="{D42A27DB-BD31-4B8C-83A1-F6EECF244321}">
                <p14:modId xmlns:p14="http://schemas.microsoft.com/office/powerpoint/2010/main" val="2064987183"/>
              </p:ext>
            </p:extLst>
          </p:nvPr>
        </p:nvGraphicFramePr>
        <p:xfrm>
          <a:off x="1150374" y="339454"/>
          <a:ext cx="10453104" cy="5421086"/>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CFC788FA-2477-FB48-0D38-7F3C20F79034}"/>
              </a:ext>
            </a:extLst>
          </p:cNvPr>
          <p:cNvSpPr txBox="1"/>
          <p:nvPr/>
        </p:nvSpPr>
        <p:spPr>
          <a:xfrm>
            <a:off x="1150374" y="5760540"/>
            <a:ext cx="10294373" cy="523220"/>
          </a:xfrm>
          <a:prstGeom prst="rect">
            <a:avLst/>
          </a:prstGeom>
          <a:noFill/>
        </p:spPr>
        <p:txBody>
          <a:bodyPr wrap="square">
            <a:spAutoFit/>
          </a:bodyPr>
          <a:lstStyle/>
          <a:p>
            <a:r>
              <a:rPr lang="lt-LT" sz="1400" i="1" dirty="0"/>
              <a:t>63.1. Kokiose antikorupcinio sąmoningumo didinimo veiklose norėtumėte dalyvauti? Atsakinėja tie, kurie norėtų dalyvauti tokiose veiklose (N</a:t>
            </a:r>
            <a:r>
              <a:rPr lang="en-US" sz="1400" i="1" dirty="0"/>
              <a:t>=72).</a:t>
            </a:r>
            <a:endParaRPr lang="lt-LT" sz="1400" i="1" dirty="0"/>
          </a:p>
        </p:txBody>
      </p:sp>
      <p:sp>
        <p:nvSpPr>
          <p:cNvPr id="2" name="TextBox 1">
            <a:extLst>
              <a:ext uri="{FF2B5EF4-FFF2-40B4-BE49-F238E27FC236}">
                <a16:creationId xmlns:a16="http://schemas.microsoft.com/office/drawing/2014/main" id="{8F891F41-0F2C-ED7F-42CA-C2D04D4CF92D}"/>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982E510D-76B7-757D-7828-B6690F72B076}"/>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A2D0D4C0-9177-6F56-BD10-53FD06097EC1}"/>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4E283AF3-CC32-D77A-51B3-0F432A3466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656AAF05-A555-FDCC-13BD-0FD0FE37C620}"/>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D4E31271-255A-1C56-AB42-E3BE95213D3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880997745"/>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438407" y="1118257"/>
            <a:ext cx="11315186" cy="4524315"/>
          </a:xfrm>
          <a:prstGeom prst="rect">
            <a:avLst/>
          </a:prstGeom>
          <a:noFill/>
        </p:spPr>
        <p:txBody>
          <a:bodyPr wrap="square" rtlCol="0">
            <a:spAutoFit/>
          </a:bodyPr>
          <a:lstStyle/>
          <a:p>
            <a:pPr marL="285750" indent="-285750" algn="just">
              <a:buBlip>
                <a:blip r:embed="rId3"/>
              </a:buBlip>
            </a:pPr>
            <a:r>
              <a:rPr lang="lt-LT" sz="1600" dirty="0"/>
              <a:t>72 % apklaustų gyventojų teigia, kad per pastaruosius 12 mėnesių nepastebėjo korupcinės situacijos. 15 % teigia, kad tokią situaciją pastebėjo. Iš jų 5 % pranešė apie korupcinius atvejus, o 86 % nepranešė. 2022 m. tyrimo gauti duomenys buvo labai panašūs – 70 % gyventojų jokių korupcinių atvejų nepastebėjo, 19 % pastebėjo. Iš jų – 14 % gyventojų pranešė apie korupcinį atvejį institucijoms.</a:t>
            </a:r>
          </a:p>
          <a:p>
            <a:pPr marL="285750" indent="-285750" algn="just">
              <a:buBlip>
                <a:blip r:embed="rId3"/>
              </a:buBlip>
            </a:pPr>
            <a:endParaRPr lang="lt-LT" sz="1600" dirty="0"/>
          </a:p>
          <a:p>
            <a:pPr marL="285750" indent="-285750" algn="just">
              <a:buBlip>
                <a:blip r:embed="rId3"/>
              </a:buBlip>
            </a:pPr>
            <a:r>
              <a:rPr lang="lt-LT" sz="1600" dirty="0"/>
              <a:t>Jeigu pastebėtų korupcinę situaciją, 13 % praneštų apie ją, o 22 % - nepraneštų.</a:t>
            </a:r>
          </a:p>
          <a:p>
            <a:pPr marL="285750" indent="-285750" algn="just">
              <a:buBlip>
                <a:blip r:embed="rId3"/>
              </a:buBlip>
            </a:pPr>
            <a:endParaRPr lang="lt-LT" sz="1600" dirty="0"/>
          </a:p>
          <a:p>
            <a:pPr marL="285750" indent="-285750" algn="just">
              <a:buBlip>
                <a:blip r:embed="rId3"/>
              </a:buBlip>
            </a:pPr>
            <a:r>
              <a:rPr lang="lt-LT" sz="1600" dirty="0"/>
              <a:t>58 % gyventojų žino kur kreiptis, norint pranešti apie korupcijos atvejį.  Iš jų 62 % kreiptųsi į STT, 32 % - į policiją.</a:t>
            </a:r>
          </a:p>
          <a:p>
            <a:pPr marL="285750" indent="-285750" algn="just">
              <a:buBlip>
                <a:blip r:embed="rId3"/>
              </a:buBlip>
            </a:pPr>
            <a:endParaRPr lang="lt-LT" sz="1600" dirty="0"/>
          </a:p>
          <a:p>
            <a:pPr marL="285750" indent="-285750" algn="just">
              <a:buBlip>
                <a:blip r:embed="rId3"/>
              </a:buBlip>
            </a:pPr>
            <a:r>
              <a:rPr lang="lt-LT" sz="1600" dirty="0"/>
              <a:t>Gyventojai mano, kad dažniausiai apie korupcines situacijas nepranešama, nes: su tuo susijusių asmenų vis tiek niekas nenuteistų (56 %); tie, kas praneša, nukenčia skaudžiausiai (48 %); nežino kur pranešti (34 %).</a:t>
            </a:r>
          </a:p>
          <a:p>
            <a:pPr algn="just"/>
            <a:endParaRPr lang="lt-LT" sz="1600" dirty="0"/>
          </a:p>
          <a:p>
            <a:pPr marL="285750" indent="-285750" algn="just">
              <a:buBlip>
                <a:blip r:embed="rId3"/>
              </a:buBlip>
            </a:pPr>
            <a:r>
              <a:rPr lang="lt-LT" sz="1600" dirty="0"/>
              <a:t>Gyventojų manymu, apie korupciją pranešęs asmuo patiria spaudimą darbe (59 %) ir pranešęs pats turės nemalonumų su teisėsaugos institucijomis (58 %).</a:t>
            </a:r>
          </a:p>
          <a:p>
            <a:pPr marL="285750" indent="-285750" algn="just">
              <a:buBlip>
                <a:blip r:embed="rId3"/>
              </a:buBlip>
            </a:pPr>
            <a:endParaRPr lang="lt-LT" sz="1600" dirty="0"/>
          </a:p>
          <a:p>
            <a:pPr marL="285750" indent="-285750" algn="just">
              <a:buBlip>
                <a:blip r:embed="rId3"/>
              </a:buBlip>
            </a:pPr>
            <a:r>
              <a:rPr lang="lt-LT" sz="1600" dirty="0"/>
              <a:t>Manoma, kad  žmonės, pranešę apie korupciją, yra drąsūs (86 %) ir pilietiškai aktyvūs (86 %) arba tiesiog normalūs žmonės (86 %).</a:t>
            </a:r>
          </a:p>
          <a:p>
            <a:pPr marL="285750" indent="-285750" algn="just">
              <a:buBlip>
                <a:blip r:embed="rId3"/>
              </a:buBlip>
            </a:pPr>
            <a:endParaRPr lang="lt-LT" sz="1600" dirty="0"/>
          </a:p>
          <a:p>
            <a:pPr marL="285750" indent="-285750" algn="just">
              <a:buBlip>
                <a:blip r:embed="rId3"/>
              </a:buBlip>
            </a:pPr>
            <a:r>
              <a:rPr lang="lt-LT" sz="1600" dirty="0"/>
              <a:t>Tik 7 % gyventojų norėtų dalyvauti antikorupcinėje veikloje, pavyzdžiui, dalyvauti renginiuose ar </a:t>
            </a:r>
            <a:r>
              <a:rPr lang="lt-LT" sz="1600" dirty="0" err="1"/>
              <a:t>soc</a:t>
            </a:r>
            <a:r>
              <a:rPr lang="lt-LT" sz="1600" dirty="0"/>
              <a:t>. </a:t>
            </a:r>
            <a:r>
              <a:rPr lang="en-US" sz="1600" dirty="0"/>
              <a:t>k</a:t>
            </a:r>
            <a:r>
              <a:rPr lang="lt-LT" sz="1600" dirty="0" err="1"/>
              <a:t>ompanijose</a:t>
            </a:r>
            <a:r>
              <a:rPr lang="lt-LT" sz="1600" dirty="0"/>
              <a:t>, skirtose antikorupcinio sąmoningumo didinimui (49 %).</a:t>
            </a:r>
          </a:p>
        </p:txBody>
      </p:sp>
      <p:sp>
        <p:nvSpPr>
          <p:cNvPr id="2" name="TextBox 1">
            <a:extLst>
              <a:ext uri="{FF2B5EF4-FFF2-40B4-BE49-F238E27FC236}">
                <a16:creationId xmlns:a16="http://schemas.microsoft.com/office/drawing/2014/main" id="{3CEEC09D-33B6-2A26-0793-97282055B6DA}"/>
              </a:ext>
            </a:extLst>
          </p:cNvPr>
          <p:cNvSpPr txBox="1"/>
          <p:nvPr/>
        </p:nvSpPr>
        <p:spPr>
          <a:xfrm>
            <a:off x="0" y="627903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BE25C4BC-68D6-7CC3-E361-ACDE6612A2DB}"/>
              </a:ext>
            </a:extLst>
          </p:cNvPr>
          <p:cNvSpPr txBox="1"/>
          <p:nvPr/>
        </p:nvSpPr>
        <p:spPr>
          <a:xfrm>
            <a:off x="4084892" y="246027"/>
            <a:ext cx="4022215" cy="369332"/>
          </a:xfrm>
          <a:prstGeom prst="rect">
            <a:avLst/>
          </a:prstGeom>
          <a:noFill/>
        </p:spPr>
        <p:txBody>
          <a:bodyPr wrap="square" rtlCol="0">
            <a:spAutoFit/>
          </a:bodyPr>
          <a:lstStyle/>
          <a:p>
            <a:r>
              <a:rPr lang="lt-LT" b="1" dirty="0"/>
              <a:t>Antikorupcinis potencialas: </a:t>
            </a:r>
            <a:r>
              <a:rPr lang="en-US" b="1" dirty="0" err="1"/>
              <a:t>gyventojai</a:t>
            </a:r>
            <a:endParaRPr lang="lt-LT" b="1" dirty="0"/>
          </a:p>
        </p:txBody>
      </p:sp>
    </p:spTree>
    <p:extLst>
      <p:ext uri="{BB962C8B-B14F-4D97-AF65-F5344CB8AC3E}">
        <p14:creationId xmlns:p14="http://schemas.microsoft.com/office/powerpoint/2010/main" val="4187033950"/>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394839" y="5589951"/>
            <a:ext cx="10576733" cy="523220"/>
          </a:xfrm>
          <a:prstGeom prst="rect">
            <a:avLst/>
          </a:prstGeom>
          <a:noFill/>
        </p:spPr>
        <p:txBody>
          <a:bodyPr wrap="square">
            <a:spAutoFit/>
          </a:bodyPr>
          <a:lstStyle/>
          <a:p>
            <a:r>
              <a:rPr lang="lt-LT" sz="1400" i="1" dirty="0"/>
              <a:t>54. Ar per pastaruosius 12 mėnesių Jums teko susidurti ar pastebėti situaciją, kuri Jums atrodė kaip galimai korupcinė?</a:t>
            </a:r>
            <a:endParaRPr lang="en-US" sz="1400" i="1" dirty="0"/>
          </a:p>
          <a:p>
            <a:r>
              <a:rPr lang="lt-LT" sz="1400" i="1" dirty="0"/>
              <a:t>54.1. Ar pranešėte apie galimai korupcinį atvejį atsakingoms institucijoms?</a:t>
            </a:r>
            <a:r>
              <a:rPr lang="en-US" sz="1400" i="1" dirty="0"/>
              <a:t> </a:t>
            </a:r>
            <a:r>
              <a:rPr lang="en-US" sz="1400" i="1" dirty="0" err="1"/>
              <a:t>Atsakin</a:t>
            </a:r>
            <a:r>
              <a:rPr lang="lt-LT" sz="1400" i="1" dirty="0"/>
              <a:t>ėja tie, kurie pastebėjo korupcines situacijas (N</a:t>
            </a:r>
            <a:r>
              <a:rPr lang="en-US" sz="1400" i="1" dirty="0"/>
              <a:t>=82)</a:t>
            </a:r>
            <a:endParaRPr lang="lt-LT" sz="1400" i="1" dirty="0"/>
          </a:p>
        </p:txBody>
      </p:sp>
      <p:sp>
        <p:nvSpPr>
          <p:cNvPr id="6" name="TextBox 5">
            <a:extLst>
              <a:ext uri="{FF2B5EF4-FFF2-40B4-BE49-F238E27FC236}">
                <a16:creationId xmlns:a16="http://schemas.microsoft.com/office/drawing/2014/main" id="{952AD803-419D-EDF6-BD14-FFC4B2E361A5}"/>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047346B4-8D3B-EC99-62A9-48F8FF54A94B}"/>
              </a:ext>
            </a:extLst>
          </p:cNvPr>
          <p:cNvSpPr txBox="1"/>
          <p:nvPr/>
        </p:nvSpPr>
        <p:spPr>
          <a:xfrm>
            <a:off x="592668" y="338667"/>
            <a:ext cx="11057466" cy="369332"/>
          </a:xfrm>
          <a:prstGeom prst="rect">
            <a:avLst/>
          </a:prstGeom>
          <a:noFill/>
        </p:spPr>
        <p:txBody>
          <a:bodyPr wrap="square" rtlCol="0">
            <a:spAutoFit/>
          </a:bodyPr>
          <a:lstStyle/>
          <a:p>
            <a:pPr algn="ctr"/>
            <a:r>
              <a:rPr lang="lt-LT" altLang="lt-LT" b="1" dirty="0"/>
              <a:t>Galimai korupcinės situacijos ir pranešimai apie korupcinius atvejus</a:t>
            </a:r>
            <a:endParaRPr lang="lt-LT" b="1" dirty="0"/>
          </a:p>
        </p:txBody>
      </p:sp>
      <p:grpSp>
        <p:nvGrpSpPr>
          <p:cNvPr id="8" name="Grupė 7">
            <a:extLst>
              <a:ext uri="{FF2B5EF4-FFF2-40B4-BE49-F238E27FC236}">
                <a16:creationId xmlns:a16="http://schemas.microsoft.com/office/drawing/2014/main" id="{0451352F-C935-2357-62BB-3A1B9949DC9A}"/>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27CDE06-BF6C-C887-6E1B-BA73E74AA051}"/>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38D804D2-57D9-A2AC-342B-DDA9D506D03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3AFFFDF8-40FC-F0C8-AD2F-256D0C2F504F}"/>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4C774FCD-E6C3-B026-7229-DDBFF216154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0AC4A116-4DB8-4846-AEFF-569450895795}"/>
              </a:ext>
            </a:extLst>
          </p:cNvPr>
          <p:cNvGraphicFramePr>
            <a:graphicFrameLocks/>
          </p:cNvGraphicFramePr>
          <p:nvPr>
            <p:extLst>
              <p:ext uri="{D42A27DB-BD31-4B8C-83A1-F6EECF244321}">
                <p14:modId xmlns:p14="http://schemas.microsoft.com/office/powerpoint/2010/main" val="3888597246"/>
              </p:ext>
            </p:extLst>
          </p:nvPr>
        </p:nvGraphicFramePr>
        <p:xfrm>
          <a:off x="444341" y="1422004"/>
          <a:ext cx="5992398" cy="378002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Diagrama 14">
            <a:extLst>
              <a:ext uri="{FF2B5EF4-FFF2-40B4-BE49-F238E27FC236}">
                <a16:creationId xmlns:a16="http://schemas.microsoft.com/office/drawing/2014/main" id="{E23A8AFD-2E28-7A61-47AD-FC4137F8CC56}"/>
              </a:ext>
            </a:extLst>
          </p:cNvPr>
          <p:cNvGraphicFramePr>
            <a:graphicFrameLocks/>
          </p:cNvGraphicFramePr>
          <p:nvPr>
            <p:extLst>
              <p:ext uri="{D42A27DB-BD31-4B8C-83A1-F6EECF244321}">
                <p14:modId xmlns:p14="http://schemas.microsoft.com/office/powerpoint/2010/main" val="4212950384"/>
              </p:ext>
            </p:extLst>
          </p:nvPr>
        </p:nvGraphicFramePr>
        <p:xfrm>
          <a:off x="6475229" y="1336784"/>
          <a:ext cx="5272430" cy="37800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32142736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972273" y="5441430"/>
            <a:ext cx="8696633" cy="307777"/>
          </a:xfrm>
          <a:prstGeom prst="rect">
            <a:avLst/>
          </a:prstGeom>
          <a:noFill/>
        </p:spPr>
        <p:txBody>
          <a:bodyPr wrap="square">
            <a:spAutoFit/>
          </a:bodyPr>
          <a:lstStyle/>
          <a:p>
            <a:r>
              <a:rPr lang="lt-LT" sz="1400" i="1" dirty="0"/>
              <a:t>55. Ar Jūs asmeniškai praneštumėte apie Jums žinomą korupcijos atvejį? Skliausteliuose nurodyti 2022 m. duomenys.</a:t>
            </a:r>
          </a:p>
        </p:txBody>
      </p:sp>
      <p:sp>
        <p:nvSpPr>
          <p:cNvPr id="2" name="TextBox 1">
            <a:extLst>
              <a:ext uri="{FF2B5EF4-FFF2-40B4-BE49-F238E27FC236}">
                <a16:creationId xmlns:a16="http://schemas.microsoft.com/office/drawing/2014/main" id="{6BFCC178-C058-DBA6-57AA-BCB6B7F6D27F}"/>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B6601E94-B75F-BE21-7F53-31C629D2A42C}"/>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36E245A6-58DD-A57A-A361-C4A50E1A0E51}"/>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074D58B3-EBDC-74C1-060A-19B0B807964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59FE2E27-0E4B-8D36-B9BA-D641F0518F6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691308A-4CCD-406C-B66B-18FD8913BBC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43437221-051B-4432-84DA-99040F0AF571}"/>
              </a:ext>
            </a:extLst>
          </p:cNvPr>
          <p:cNvGraphicFramePr>
            <a:graphicFrameLocks/>
          </p:cNvGraphicFramePr>
          <p:nvPr>
            <p:extLst>
              <p:ext uri="{D42A27DB-BD31-4B8C-83A1-F6EECF244321}">
                <p14:modId xmlns:p14="http://schemas.microsoft.com/office/powerpoint/2010/main" val="4185512621"/>
              </p:ext>
            </p:extLst>
          </p:nvPr>
        </p:nvGraphicFramePr>
        <p:xfrm>
          <a:off x="230878" y="629338"/>
          <a:ext cx="11468600" cy="44476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770328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3578343" y="5567252"/>
            <a:ext cx="5518128" cy="307777"/>
          </a:xfrm>
          <a:prstGeom prst="rect">
            <a:avLst/>
          </a:prstGeom>
          <a:noFill/>
        </p:spPr>
        <p:txBody>
          <a:bodyPr wrap="square">
            <a:spAutoFit/>
          </a:bodyPr>
          <a:lstStyle/>
          <a:p>
            <a:r>
              <a:rPr lang="lt-LT" sz="1400" i="1" dirty="0"/>
              <a:t>55. Ar Jūs asmeniškai praneštumėte apie Jums žinomą korupcijos atvejį?</a:t>
            </a:r>
          </a:p>
        </p:txBody>
      </p:sp>
      <p:graphicFrame>
        <p:nvGraphicFramePr>
          <p:cNvPr id="4" name="Lentelė 3">
            <a:extLst>
              <a:ext uri="{FF2B5EF4-FFF2-40B4-BE49-F238E27FC236}">
                <a16:creationId xmlns:a16="http://schemas.microsoft.com/office/drawing/2014/main" id="{335068E0-9F33-42F4-972A-594B77784379}"/>
              </a:ext>
            </a:extLst>
          </p:cNvPr>
          <p:cNvGraphicFramePr>
            <a:graphicFrameLocks noGrp="1"/>
          </p:cNvGraphicFramePr>
          <p:nvPr>
            <p:extLst>
              <p:ext uri="{D42A27DB-BD31-4B8C-83A1-F6EECF244321}">
                <p14:modId xmlns:p14="http://schemas.microsoft.com/office/powerpoint/2010/main" val="2005152864"/>
              </p:ext>
            </p:extLst>
          </p:nvPr>
        </p:nvGraphicFramePr>
        <p:xfrm>
          <a:off x="7800742" y="2559521"/>
          <a:ext cx="3056258" cy="1738958"/>
        </p:xfrm>
        <a:graphic>
          <a:graphicData uri="http://schemas.openxmlformats.org/drawingml/2006/table">
            <a:tbl>
              <a:tblPr>
                <a:tableStyleId>{5C22544A-7EE6-4342-B048-85BDC9FD1C3A}</a:tableStyleId>
              </a:tblPr>
              <a:tblGrid>
                <a:gridCol w="1528129">
                  <a:extLst>
                    <a:ext uri="{9D8B030D-6E8A-4147-A177-3AD203B41FA5}">
                      <a16:colId xmlns:a16="http://schemas.microsoft.com/office/drawing/2014/main" val="3547720904"/>
                    </a:ext>
                  </a:extLst>
                </a:gridCol>
                <a:gridCol w="1528129">
                  <a:extLst>
                    <a:ext uri="{9D8B030D-6E8A-4147-A177-3AD203B41FA5}">
                      <a16:colId xmlns:a16="http://schemas.microsoft.com/office/drawing/2014/main" val="1139393751"/>
                    </a:ext>
                  </a:extLst>
                </a:gridCol>
              </a:tblGrid>
              <a:tr h="286875">
                <a:tc>
                  <a:txBody>
                    <a:bodyPr/>
                    <a:lstStyle/>
                    <a:p>
                      <a:pPr algn="ctr" fontAlgn="b"/>
                      <a:r>
                        <a:rPr lang="lt-LT" sz="1600" b="0" i="0" u="none" strike="noStrike">
                          <a:effectLst/>
                          <a:latin typeface="+mn-lt"/>
                        </a:rPr>
                        <a:t>STT</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53%</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0523031"/>
                  </a:ext>
                </a:extLst>
              </a:tr>
              <a:tr h="286875">
                <a:tc>
                  <a:txBody>
                    <a:bodyPr/>
                    <a:lstStyle/>
                    <a:p>
                      <a:pPr algn="ctr" fontAlgn="b"/>
                      <a:r>
                        <a:rPr lang="lt-LT" sz="1600" b="0" i="0" u="none" strike="noStrike">
                          <a:effectLst/>
                          <a:latin typeface="+mn-lt"/>
                        </a:rPr>
                        <a:t>Policija</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4%</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68085577"/>
                  </a:ext>
                </a:extLst>
              </a:tr>
              <a:tr h="286875">
                <a:tc>
                  <a:txBody>
                    <a:bodyPr/>
                    <a:lstStyle/>
                    <a:p>
                      <a:pPr algn="ctr" fontAlgn="b"/>
                      <a:r>
                        <a:rPr lang="lt-LT" sz="1600" b="0" i="0" u="none" strike="noStrike">
                          <a:effectLst/>
                          <a:latin typeface="+mn-lt"/>
                        </a:rPr>
                        <a:t>FNTT</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2%</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9923501"/>
                  </a:ext>
                </a:extLst>
              </a:tr>
              <a:tr h="286875">
                <a:tc>
                  <a:txBody>
                    <a:bodyPr/>
                    <a:lstStyle/>
                    <a:p>
                      <a:pPr algn="ctr" fontAlgn="b"/>
                      <a:r>
                        <a:rPr lang="lt-LT" sz="1600" b="0" i="0" u="none" strike="noStrike">
                          <a:effectLst/>
                          <a:latin typeface="+mn-lt"/>
                        </a:rPr>
                        <a:t>Karštoji linija</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52215457"/>
                  </a:ext>
                </a:extLst>
              </a:tr>
              <a:tr h="286875">
                <a:tc>
                  <a:txBody>
                    <a:bodyPr/>
                    <a:lstStyle/>
                    <a:p>
                      <a:pPr algn="ctr" fontAlgn="b"/>
                      <a:r>
                        <a:rPr lang="lt-LT" sz="1600" b="0" i="0" u="none" strike="noStrike">
                          <a:effectLst/>
                          <a:latin typeface="+mn-lt"/>
                        </a:rPr>
                        <a:t>112</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32030840"/>
                  </a:ext>
                </a:extLst>
              </a:tr>
              <a:tr h="304583">
                <a:tc>
                  <a:txBody>
                    <a:bodyPr/>
                    <a:lstStyle/>
                    <a:p>
                      <a:pPr algn="ctr" fontAlgn="b"/>
                      <a:r>
                        <a:rPr lang="lt-LT" sz="1600" b="0" i="0" u="none" strike="noStrike">
                          <a:effectLst/>
                          <a:latin typeface="+mn-lt"/>
                        </a:rPr>
                        <a:t>VMI</a:t>
                      </a:r>
                    </a:p>
                  </a:txBody>
                  <a:tcPr marL="9525" marR="9525" marT="9525" marB="0" anchor="b">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68140830"/>
                  </a:ext>
                </a:extLst>
              </a:tr>
            </a:tbl>
          </a:graphicData>
        </a:graphic>
      </p:graphicFrame>
      <p:sp>
        <p:nvSpPr>
          <p:cNvPr id="7" name="TextBox 6">
            <a:extLst>
              <a:ext uri="{FF2B5EF4-FFF2-40B4-BE49-F238E27FC236}">
                <a16:creationId xmlns:a16="http://schemas.microsoft.com/office/drawing/2014/main" id="{3A060B08-A864-F530-C99B-12CE07A35773}"/>
              </a:ext>
            </a:extLst>
          </p:cNvPr>
          <p:cNvSpPr txBox="1"/>
          <p:nvPr/>
        </p:nvSpPr>
        <p:spPr>
          <a:xfrm>
            <a:off x="6909733" y="1020067"/>
            <a:ext cx="4544705" cy="923330"/>
          </a:xfrm>
          <a:prstGeom prst="rect">
            <a:avLst/>
          </a:prstGeom>
          <a:noFill/>
        </p:spPr>
        <p:txBody>
          <a:bodyPr wrap="square" rtlCol="0">
            <a:spAutoFit/>
          </a:bodyPr>
          <a:lstStyle/>
          <a:p>
            <a:pPr algn="ctr"/>
            <a:r>
              <a:rPr lang="en-US" b="1" dirty="0"/>
              <a:t>Kur </a:t>
            </a:r>
            <a:r>
              <a:rPr lang="en-US" b="1" dirty="0" err="1"/>
              <a:t>kreiptis</a:t>
            </a:r>
            <a:r>
              <a:rPr lang="en-US" b="1" dirty="0"/>
              <a:t>, </a:t>
            </a:r>
            <a:r>
              <a:rPr lang="en-US" b="1" dirty="0" err="1"/>
              <a:t>norint</a:t>
            </a:r>
            <a:r>
              <a:rPr lang="en-US" b="1" dirty="0"/>
              <a:t> </a:t>
            </a:r>
            <a:r>
              <a:rPr lang="en-US" b="1" dirty="0" err="1"/>
              <a:t>prane</a:t>
            </a:r>
            <a:r>
              <a:rPr lang="lt-LT" b="1" dirty="0" err="1"/>
              <a:t>šti</a:t>
            </a:r>
            <a:r>
              <a:rPr lang="lt-LT" b="1" dirty="0"/>
              <a:t> apie korupcijos atvejį? </a:t>
            </a:r>
            <a:r>
              <a:rPr lang="en-US" b="1" dirty="0" err="1"/>
              <a:t>Atsakin</a:t>
            </a:r>
            <a:r>
              <a:rPr lang="lt-LT" b="1" dirty="0"/>
              <a:t>ėja tie, kurie žino kur kreiptis (N</a:t>
            </a:r>
            <a:r>
              <a:rPr lang="en-US" b="1" dirty="0"/>
              <a:t>=357)</a:t>
            </a:r>
            <a:endParaRPr lang="lt-LT" b="1" dirty="0"/>
          </a:p>
        </p:txBody>
      </p:sp>
      <p:grpSp>
        <p:nvGrpSpPr>
          <p:cNvPr id="8" name="Grupė 7">
            <a:extLst>
              <a:ext uri="{FF2B5EF4-FFF2-40B4-BE49-F238E27FC236}">
                <a16:creationId xmlns:a16="http://schemas.microsoft.com/office/drawing/2014/main" id="{2BEFDE2C-BD90-A6B5-B747-81544B19ED0E}"/>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66015EC2-F91D-0332-ED1B-2A7BD2DD0F53}"/>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B3179B2A-8195-97A3-E714-3710105BB96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EB238971-0928-36C8-BCB7-30E1DD5135FC}"/>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94869C46-BE30-9046-6123-493B824947B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4" name="TextBox 13">
            <a:extLst>
              <a:ext uri="{FF2B5EF4-FFF2-40B4-BE49-F238E27FC236}">
                <a16:creationId xmlns:a16="http://schemas.microsoft.com/office/drawing/2014/main" id="{8E8A6797-BF5F-8F2D-F0F8-879FD66E611E}"/>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Diagrama 5">
            <a:extLst>
              <a:ext uri="{FF2B5EF4-FFF2-40B4-BE49-F238E27FC236}">
                <a16:creationId xmlns:a16="http://schemas.microsoft.com/office/drawing/2014/main" id="{BF450EB9-BEC5-E357-7722-6C2D4D5107E0}"/>
              </a:ext>
            </a:extLst>
          </p:cNvPr>
          <p:cNvGraphicFramePr>
            <a:graphicFrameLocks/>
          </p:cNvGraphicFramePr>
          <p:nvPr>
            <p:extLst>
              <p:ext uri="{D42A27DB-BD31-4B8C-83A1-F6EECF244321}">
                <p14:modId xmlns:p14="http://schemas.microsoft.com/office/powerpoint/2010/main" val="2206938493"/>
              </p:ext>
            </p:extLst>
          </p:nvPr>
        </p:nvGraphicFramePr>
        <p:xfrm>
          <a:off x="591992" y="982971"/>
          <a:ext cx="5873750" cy="40819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4543319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algn="just"/>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56E5EB11-604B-2208-258A-9E46CC665F26}"/>
              </a:ext>
            </a:extLst>
          </p:cNvPr>
          <p:cNvSpPr txBox="1"/>
          <p:nvPr/>
        </p:nvSpPr>
        <p:spPr>
          <a:xfrm>
            <a:off x="711268" y="1738187"/>
            <a:ext cx="11279171" cy="4124206"/>
          </a:xfrm>
          <a:prstGeom prst="rect">
            <a:avLst/>
          </a:prstGeom>
          <a:noFill/>
        </p:spPr>
        <p:txBody>
          <a:bodyPr wrap="square" rtlCol="0">
            <a:spAutoFit/>
          </a:bodyPr>
          <a:lstStyle/>
          <a:p>
            <a:pPr marL="285750" indent="-285750" algn="just">
              <a:buBlip>
                <a:blip r:embed="rId4"/>
              </a:buBlip>
            </a:pPr>
            <a:r>
              <a:rPr lang="lt-LT" sz="1600" dirty="0"/>
              <a:t>Įmonių vadovai beveik vienbalsiai sutinka, jog šios situacijos yra korupcinės:</a:t>
            </a:r>
            <a:endParaRPr lang="en-US" sz="1600" dirty="0"/>
          </a:p>
          <a:p>
            <a:pPr marL="342900" indent="-342900" algn="just">
              <a:buAutoNum type="arabicParenR"/>
            </a:pPr>
            <a:r>
              <a:rPr lang="lt-LT" sz="1600" dirty="0"/>
              <a:t>Valstybės tarnyboje dirbantis asmuo paima piniginį atlygį už paslaugos atlikimą ar atlikimo pagreitinimą </a:t>
            </a:r>
            <a:r>
              <a:rPr lang="en-US" sz="1600" dirty="0"/>
              <a:t>(88 %), 2022 m. </a:t>
            </a:r>
            <a:r>
              <a:rPr lang="lt-LT" sz="1600" dirty="0"/>
              <a:t>šis rodiklis siekė 9</a:t>
            </a:r>
            <a:r>
              <a:rPr lang="en-US" sz="1600" dirty="0"/>
              <a:t>0 %;</a:t>
            </a:r>
          </a:p>
          <a:p>
            <a:pPr marL="342900" indent="-342900" algn="just">
              <a:buAutoNum type="arabicParenR"/>
            </a:pPr>
            <a:r>
              <a:rPr lang="lt-LT" sz="1600" dirty="0"/>
              <a:t>Politinė partija žada priimti verslininkui naudingą sprendimą, jei jis suteiks finansinę paramą partijai</a:t>
            </a:r>
            <a:r>
              <a:rPr lang="en-US" sz="1600" dirty="0"/>
              <a:t> (88 %), 2022 m. </a:t>
            </a:r>
            <a:r>
              <a:rPr lang="lt-LT" sz="1600" dirty="0"/>
              <a:t>šis rodiklis siekė 9</a:t>
            </a:r>
            <a:r>
              <a:rPr lang="en-US" sz="1600" dirty="0"/>
              <a:t>1 %;</a:t>
            </a:r>
          </a:p>
          <a:p>
            <a:pPr marL="342900" indent="-342900" algn="just">
              <a:buAutoNum type="arabicParenR"/>
            </a:pPr>
            <a:r>
              <a:rPr lang="en-US" sz="1600" dirty="0"/>
              <a:t>U</a:t>
            </a:r>
            <a:r>
              <a:rPr lang="lt-LT" sz="1600" dirty="0" err="1"/>
              <a:t>žsienio</a:t>
            </a:r>
            <a:r>
              <a:rPr lang="lt-LT" sz="1600" dirty="0"/>
              <a:t> verslininkas paperka Lietuvos valstybės tarnautoją ar pareigūną, siekdamas naudos savo verslui (</a:t>
            </a:r>
            <a:r>
              <a:rPr lang="en-US" sz="1600" dirty="0"/>
              <a:t>88 %), 2022 m. </a:t>
            </a:r>
            <a:r>
              <a:rPr lang="lt-LT" sz="1600" dirty="0"/>
              <a:t>šis rodiklis siekė </a:t>
            </a:r>
            <a:r>
              <a:rPr lang="en-US" sz="1600" dirty="0"/>
              <a:t>87 %;</a:t>
            </a:r>
          </a:p>
          <a:p>
            <a:pPr marL="342900" indent="-342900" algn="just">
              <a:buAutoNum type="arabicParenR"/>
            </a:pPr>
            <a:r>
              <a:rPr lang="lt-LT" sz="1600" dirty="0"/>
              <a:t>Lietuvos verslininkas paperka užsienio valstybės tarnautoją ar pareigūną, siekdamas naudos savo verslui </a:t>
            </a:r>
            <a:r>
              <a:rPr lang="en-US" sz="1600" dirty="0"/>
              <a:t>(87 %), 2022 m. </a:t>
            </a:r>
            <a:r>
              <a:rPr lang="lt-LT" sz="1600" dirty="0"/>
              <a:t>šis rodiklis siekė </a:t>
            </a:r>
            <a:r>
              <a:rPr lang="en-US" sz="1600" dirty="0"/>
              <a:t>88 %.</a:t>
            </a:r>
          </a:p>
          <a:p>
            <a:pPr marL="342900" indent="-342900" algn="just">
              <a:buAutoNum type="arabicParenR"/>
            </a:pPr>
            <a:endParaRPr lang="lt-LT" sz="1600" dirty="0"/>
          </a:p>
          <a:p>
            <a:pPr algn="just"/>
            <a:endParaRPr lang="en-US" sz="1600" dirty="0"/>
          </a:p>
          <a:p>
            <a:pPr marL="285750" indent="-285750" algn="just">
              <a:buBlip>
                <a:blip r:embed="rId4"/>
              </a:buBlip>
            </a:pPr>
            <a:r>
              <a:rPr lang="lt-LT" sz="1600" dirty="0"/>
              <a:t>Net </a:t>
            </a:r>
            <a:r>
              <a:rPr lang="en-US" sz="1600" dirty="0"/>
              <a:t>45 % </a:t>
            </a:r>
            <a:r>
              <a:rPr lang="lt-LT" sz="1600" dirty="0"/>
              <a:t>apklaustų įmonių vadovų nesutinka, kad asmens padėka gydytojui saldainiais, gėlėmis ar alkoholiu turėtų būti laikoma korupcija.</a:t>
            </a:r>
          </a:p>
          <a:p>
            <a:pPr algn="just"/>
            <a:endParaRPr lang="lt-LT" sz="1800" b="0" i="0" u="none" strike="noStrike" dirty="0">
              <a:solidFill>
                <a:srgbClr val="000000"/>
              </a:solidFill>
              <a:effectLst/>
              <a:latin typeface="+mn-lt"/>
            </a:endParaRPr>
          </a:p>
          <a:p>
            <a:pPr algn="just"/>
            <a:endParaRPr lang="lt-LT" dirty="0"/>
          </a:p>
          <a:p>
            <a:pPr algn="just"/>
            <a:endParaRPr lang="lt-LT" dirty="0"/>
          </a:p>
        </p:txBody>
      </p:sp>
      <p:sp>
        <p:nvSpPr>
          <p:cNvPr id="9" name="TextBox 8">
            <a:extLst>
              <a:ext uri="{FF2B5EF4-FFF2-40B4-BE49-F238E27FC236}">
                <a16:creationId xmlns:a16="http://schemas.microsoft.com/office/drawing/2014/main" id="{C287DA8F-BCDB-D187-B744-F027D77FD44C}"/>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3C7202F3-49B2-A64F-31A6-EDEE821A5CF3}"/>
              </a:ext>
            </a:extLst>
          </p:cNvPr>
          <p:cNvSpPr txBox="1"/>
          <p:nvPr/>
        </p:nvSpPr>
        <p:spPr>
          <a:xfrm>
            <a:off x="2532224" y="115209"/>
            <a:ext cx="7058512" cy="797654"/>
          </a:xfrm>
          <a:prstGeom prst="rect">
            <a:avLst/>
          </a:prstGeom>
          <a:noFill/>
        </p:spPr>
        <p:txBody>
          <a:bodyPr wrap="square">
            <a:spAutoFit/>
          </a:bodyPr>
          <a:lstStyle/>
          <a:p>
            <a:pPr algn="ctr">
              <a:lnSpc>
                <a:spcPts val="6720"/>
              </a:lnSpc>
            </a:pPr>
            <a:r>
              <a:rPr lang="lt-LT" altLang="lt-LT" b="1" spc="48" dirty="0">
                <a:solidFill>
                  <a:srgbClr val="302E2C"/>
                </a:solidFill>
              </a:rPr>
              <a:t>Korupcinogeninės situacijos: įmonių vadovai</a:t>
            </a:r>
            <a:endParaRPr lang="en-US" b="1" spc="48" dirty="0">
              <a:solidFill>
                <a:srgbClr val="302E2C"/>
              </a:solidFill>
            </a:endParaRPr>
          </a:p>
        </p:txBody>
      </p:sp>
    </p:spTree>
    <p:extLst>
      <p:ext uri="{BB962C8B-B14F-4D97-AF65-F5344CB8AC3E}">
        <p14:creationId xmlns:p14="http://schemas.microsoft.com/office/powerpoint/2010/main" val="1799612283"/>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926690" y="5630113"/>
            <a:ext cx="11017045" cy="523220"/>
          </a:xfrm>
          <a:prstGeom prst="rect">
            <a:avLst/>
          </a:prstGeom>
          <a:noFill/>
        </p:spPr>
        <p:txBody>
          <a:bodyPr wrap="square">
            <a:spAutoFit/>
          </a:bodyPr>
          <a:lstStyle/>
          <a:p>
            <a:pPr algn="just"/>
            <a:r>
              <a:rPr lang="lt-LT" sz="1400" i="1" dirty="0"/>
              <a:t>57. O dabar aš Jums perskaitysiu keletą priežasčių, dėl kurių žmogus, tapęs korumpuoto įvykio liudininku, arba žmogus, tiesiogiai dalyvavęs korumpuotame įvykyje, gali apie tai ir nepranešti. Prašau išsirinkti tris priežastis, dėl kurių asmenys nepraneša apie kyšio davimą ar paėmimą.</a:t>
            </a:r>
          </a:p>
        </p:txBody>
      </p:sp>
      <p:sp>
        <p:nvSpPr>
          <p:cNvPr id="2" name="TextBox 1">
            <a:extLst>
              <a:ext uri="{FF2B5EF4-FFF2-40B4-BE49-F238E27FC236}">
                <a16:creationId xmlns:a16="http://schemas.microsoft.com/office/drawing/2014/main" id="{82AA4542-06C8-F202-C63E-030952475A6D}"/>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C2134391-6F0C-A71D-CD72-A4B3C4DFB221}"/>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F99DE4C9-0D1C-F525-7FF0-6F3B0A0DC767}"/>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F5A3D9A3-6AFF-E09B-80AF-38059CAFD93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A1B6FBC6-2775-7E49-FA5F-157C557D0826}"/>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A4430D9-DB1F-1832-B8AB-6B3335D76B3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266FC011-CB38-4EF0-AB88-E9E79F8AE526}"/>
              </a:ext>
            </a:extLst>
          </p:cNvPr>
          <p:cNvGraphicFramePr>
            <a:graphicFrameLocks/>
          </p:cNvGraphicFramePr>
          <p:nvPr>
            <p:extLst>
              <p:ext uri="{D42A27DB-BD31-4B8C-83A1-F6EECF244321}">
                <p14:modId xmlns:p14="http://schemas.microsoft.com/office/powerpoint/2010/main" val="4064815901"/>
              </p:ext>
            </p:extLst>
          </p:nvPr>
        </p:nvGraphicFramePr>
        <p:xfrm>
          <a:off x="118583" y="145442"/>
          <a:ext cx="11511944" cy="561794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5982994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2532197" y="6030911"/>
            <a:ext cx="7510163" cy="307777"/>
          </a:xfrm>
          <a:prstGeom prst="rect">
            <a:avLst/>
          </a:prstGeom>
          <a:noFill/>
        </p:spPr>
        <p:txBody>
          <a:bodyPr wrap="square">
            <a:spAutoFit/>
          </a:bodyPr>
          <a:lstStyle/>
          <a:p>
            <a:pPr algn="just"/>
            <a:r>
              <a:rPr lang="lt-LT" sz="1400" i="1" dirty="0"/>
              <a:t>57. Prašau išsirinkti tris priežastis, dėl kurių asmenys nepraneša apie kyšio davimą ar paėmimą.</a:t>
            </a:r>
          </a:p>
        </p:txBody>
      </p:sp>
      <p:graphicFrame>
        <p:nvGraphicFramePr>
          <p:cNvPr id="2" name="Lentelė 1">
            <a:extLst>
              <a:ext uri="{FF2B5EF4-FFF2-40B4-BE49-F238E27FC236}">
                <a16:creationId xmlns:a16="http://schemas.microsoft.com/office/drawing/2014/main" id="{FE036F79-A1E4-51DC-1C09-EF8977EEDCDE}"/>
              </a:ext>
            </a:extLst>
          </p:cNvPr>
          <p:cNvGraphicFramePr>
            <a:graphicFrameLocks noGrp="1"/>
          </p:cNvGraphicFramePr>
          <p:nvPr>
            <p:extLst>
              <p:ext uri="{D42A27DB-BD31-4B8C-83A1-F6EECF244321}">
                <p14:modId xmlns:p14="http://schemas.microsoft.com/office/powerpoint/2010/main" val="3633633928"/>
              </p:ext>
            </p:extLst>
          </p:nvPr>
        </p:nvGraphicFramePr>
        <p:xfrm>
          <a:off x="841365" y="1551948"/>
          <a:ext cx="10941917" cy="4314190"/>
        </p:xfrm>
        <a:graphic>
          <a:graphicData uri="http://schemas.openxmlformats.org/drawingml/2006/table">
            <a:tbl>
              <a:tblPr/>
              <a:tblGrid>
                <a:gridCol w="3515277">
                  <a:extLst>
                    <a:ext uri="{9D8B030D-6E8A-4147-A177-3AD203B41FA5}">
                      <a16:colId xmlns:a16="http://schemas.microsoft.com/office/drawing/2014/main" val="136883920"/>
                    </a:ext>
                  </a:extLst>
                </a:gridCol>
                <a:gridCol w="742664">
                  <a:extLst>
                    <a:ext uri="{9D8B030D-6E8A-4147-A177-3AD203B41FA5}">
                      <a16:colId xmlns:a16="http://schemas.microsoft.com/office/drawing/2014/main" val="3385878810"/>
                    </a:ext>
                  </a:extLst>
                </a:gridCol>
                <a:gridCol w="742664">
                  <a:extLst>
                    <a:ext uri="{9D8B030D-6E8A-4147-A177-3AD203B41FA5}">
                      <a16:colId xmlns:a16="http://schemas.microsoft.com/office/drawing/2014/main" val="1429900914"/>
                    </a:ext>
                  </a:extLst>
                </a:gridCol>
                <a:gridCol w="742664">
                  <a:extLst>
                    <a:ext uri="{9D8B030D-6E8A-4147-A177-3AD203B41FA5}">
                      <a16:colId xmlns:a16="http://schemas.microsoft.com/office/drawing/2014/main" val="2437508516"/>
                    </a:ext>
                  </a:extLst>
                </a:gridCol>
                <a:gridCol w="742664">
                  <a:extLst>
                    <a:ext uri="{9D8B030D-6E8A-4147-A177-3AD203B41FA5}">
                      <a16:colId xmlns:a16="http://schemas.microsoft.com/office/drawing/2014/main" val="1923431209"/>
                    </a:ext>
                  </a:extLst>
                </a:gridCol>
                <a:gridCol w="742664">
                  <a:extLst>
                    <a:ext uri="{9D8B030D-6E8A-4147-A177-3AD203B41FA5}">
                      <a16:colId xmlns:a16="http://schemas.microsoft.com/office/drawing/2014/main" val="3483358591"/>
                    </a:ext>
                  </a:extLst>
                </a:gridCol>
                <a:gridCol w="742664">
                  <a:extLst>
                    <a:ext uri="{9D8B030D-6E8A-4147-A177-3AD203B41FA5}">
                      <a16:colId xmlns:a16="http://schemas.microsoft.com/office/drawing/2014/main" val="4069414421"/>
                    </a:ext>
                  </a:extLst>
                </a:gridCol>
                <a:gridCol w="742664">
                  <a:extLst>
                    <a:ext uri="{9D8B030D-6E8A-4147-A177-3AD203B41FA5}">
                      <a16:colId xmlns:a16="http://schemas.microsoft.com/office/drawing/2014/main" val="726137707"/>
                    </a:ext>
                  </a:extLst>
                </a:gridCol>
                <a:gridCol w="742664">
                  <a:extLst>
                    <a:ext uri="{9D8B030D-6E8A-4147-A177-3AD203B41FA5}">
                      <a16:colId xmlns:a16="http://schemas.microsoft.com/office/drawing/2014/main" val="3264597026"/>
                    </a:ext>
                  </a:extLst>
                </a:gridCol>
                <a:gridCol w="742664">
                  <a:extLst>
                    <a:ext uri="{9D8B030D-6E8A-4147-A177-3AD203B41FA5}">
                      <a16:colId xmlns:a16="http://schemas.microsoft.com/office/drawing/2014/main" val="3558018381"/>
                    </a:ext>
                  </a:extLst>
                </a:gridCol>
                <a:gridCol w="742664">
                  <a:extLst>
                    <a:ext uri="{9D8B030D-6E8A-4147-A177-3AD203B41FA5}">
                      <a16:colId xmlns:a16="http://schemas.microsoft.com/office/drawing/2014/main" val="3805842514"/>
                    </a:ext>
                  </a:extLst>
                </a:gridCol>
              </a:tblGrid>
              <a:tr h="316865">
                <a:tc>
                  <a:txBody>
                    <a:bodyPr/>
                    <a:lstStyle/>
                    <a:p>
                      <a:pPr algn="l" rtl="0" fontAlgn="t"/>
                      <a:r>
                        <a:rPr lang="lt-LT" sz="1600" b="0" i="0" u="none" strike="noStrike" dirty="0">
                          <a:solidFill>
                            <a:srgbClr val="000000"/>
                          </a:solidFill>
                          <a:effectLst/>
                          <a:latin typeface="Calibri" panose="020F0502020204030204" pitchFamily="34" charset="0"/>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29658868"/>
                  </a:ext>
                </a:extLst>
              </a:tr>
              <a:tr h="316865">
                <a:tc>
                  <a:txBody>
                    <a:bodyPr/>
                    <a:lstStyle/>
                    <a:p>
                      <a:pPr algn="l" rtl="0" fontAlgn="ctr"/>
                      <a:r>
                        <a:rPr lang="lt-LT" sz="1600" b="0" i="0" u="none" strike="noStrike">
                          <a:solidFill>
                            <a:srgbClr val="000000"/>
                          </a:solidFill>
                          <a:effectLst/>
                          <a:latin typeface="Calibri" panose="020F0502020204030204" pitchFamily="34" charset="0"/>
                        </a:rPr>
                        <a:t>Tie, kas praneša, galų gale nukenčia skaudžiausiai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81002813"/>
                  </a:ext>
                </a:extLst>
              </a:tr>
              <a:tr h="316865">
                <a:tc>
                  <a:txBody>
                    <a:bodyPr/>
                    <a:lstStyle/>
                    <a:p>
                      <a:pPr algn="l" rtl="0" fontAlgn="ctr"/>
                      <a:r>
                        <a:rPr lang="lt-LT" sz="1600" b="0" i="0" u="none" strike="noStrike" dirty="0">
                          <a:solidFill>
                            <a:srgbClr val="000000"/>
                          </a:solidFill>
                          <a:effectLst/>
                          <a:latin typeface="Calibri" panose="020F0502020204030204" pitchFamily="34" charset="0"/>
                        </a:rPr>
                        <a:t>Nėra prasmės pranešti, nes su tuo susijusių asmenų vis tiek niekas nenuteistų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10988022"/>
                  </a:ext>
                </a:extLst>
              </a:tr>
              <a:tr h="316865">
                <a:tc>
                  <a:txBody>
                    <a:bodyPr/>
                    <a:lstStyle/>
                    <a:p>
                      <a:pPr algn="l" rtl="0" fontAlgn="ctr"/>
                      <a:r>
                        <a:rPr lang="lt-LT" sz="1600" b="0" i="0" u="none" strike="noStrike">
                          <a:solidFill>
                            <a:srgbClr val="000000"/>
                          </a:solidFill>
                          <a:effectLst/>
                          <a:latin typeface="Calibri" panose="020F0502020204030204" pitchFamily="34" charset="0"/>
                        </a:rPr>
                        <a:t>Visi žino apie šiuos atvejus, bet niekas nepraneša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68313704"/>
                  </a:ext>
                </a:extLst>
              </a:tr>
              <a:tr h="316865">
                <a:tc>
                  <a:txBody>
                    <a:bodyPr/>
                    <a:lstStyle/>
                    <a:p>
                      <a:pPr algn="l" rtl="0" fontAlgn="ctr"/>
                      <a:r>
                        <a:rPr lang="en-US" sz="1600" b="0" i="0" u="none" strike="noStrike" dirty="0">
                          <a:solidFill>
                            <a:srgbClr val="000000"/>
                          </a:solidFill>
                          <a:effectLst/>
                          <a:latin typeface="Calibri" panose="020F0502020204030204" pitchFamily="34" charset="0"/>
                        </a:rPr>
                        <a:t>N</a:t>
                      </a:r>
                      <a:r>
                        <a:rPr lang="lt-LT" sz="1600" b="0" i="0" u="none" strike="noStrike" dirty="0" err="1">
                          <a:solidFill>
                            <a:srgbClr val="000000"/>
                          </a:solidFill>
                          <a:effectLst/>
                          <a:latin typeface="Calibri" panose="020F0502020204030204" pitchFamily="34" charset="0"/>
                        </a:rPr>
                        <a:t>ėra</a:t>
                      </a:r>
                      <a:r>
                        <a:rPr lang="lt-LT" sz="1600" b="0" i="0" u="none" strike="noStrike" dirty="0">
                          <a:solidFill>
                            <a:srgbClr val="000000"/>
                          </a:solidFill>
                          <a:effectLst/>
                          <a:latin typeface="Calibri" panose="020F0502020204030204" pitchFamily="34" charset="0"/>
                        </a:rPr>
                        <a:t> įsitikinę, kad tai – korupcijos atvejis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36989940"/>
                  </a:ext>
                </a:extLst>
              </a:tr>
              <a:tr h="316865">
                <a:tc>
                  <a:txBody>
                    <a:bodyPr/>
                    <a:lstStyle/>
                    <a:p>
                      <a:pPr algn="l" rtl="0" fontAlgn="ctr"/>
                      <a:r>
                        <a:rPr lang="lt-LT" sz="1600" b="0" i="0" u="none" strike="noStrike" dirty="0">
                          <a:solidFill>
                            <a:srgbClr val="000000"/>
                          </a:solidFill>
                          <a:effectLst/>
                          <a:latin typeface="Calibri" panose="020F0502020204030204" pitchFamily="34" charset="0"/>
                        </a:rPr>
                        <a:t>Nenori nieko išduoti, sukelti papildomų rūpesčių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20</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25696463"/>
                  </a:ext>
                </a:extLst>
              </a:tr>
              <a:tr h="316865">
                <a:tc>
                  <a:txBody>
                    <a:bodyPr/>
                    <a:lstStyle/>
                    <a:p>
                      <a:pPr algn="l" rtl="0" fontAlgn="ctr"/>
                      <a:r>
                        <a:rPr lang="lt-LT" sz="1600" b="0" i="0" u="none" strike="noStrike">
                          <a:solidFill>
                            <a:srgbClr val="000000"/>
                          </a:solidFill>
                          <a:effectLst/>
                          <a:latin typeface="Calibri" panose="020F0502020204030204" pitchFamily="34" charset="0"/>
                        </a:rPr>
                        <a:t>Atvejis toks nereikšmingas, kad apie jį nėra prasmės pranešinėti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7152363"/>
                  </a:ext>
                </a:extLst>
              </a:tr>
              <a:tr h="316865">
                <a:tc>
                  <a:txBody>
                    <a:bodyPr/>
                    <a:lstStyle/>
                    <a:p>
                      <a:pPr algn="l" rtl="0" fontAlgn="ctr"/>
                      <a:r>
                        <a:rPr lang="lt-LT" sz="1600" b="0" i="0" u="none" strike="noStrike" dirty="0" err="1">
                          <a:solidFill>
                            <a:srgbClr val="000000"/>
                          </a:solidFill>
                          <a:effectLst/>
                          <a:latin typeface="Calibri" panose="020F0502020204030204" pitchFamily="34" charset="0"/>
                        </a:rPr>
                        <a:t>Nežin</a:t>
                      </a:r>
                      <a:r>
                        <a:rPr lang="en-US" sz="1600" b="0" i="0" u="none" strike="noStrike" dirty="0">
                          <a:solidFill>
                            <a:srgbClr val="000000"/>
                          </a:solidFill>
                          <a:effectLst/>
                          <a:latin typeface="Calibri" panose="020F0502020204030204" pitchFamily="34" charset="0"/>
                        </a:rPr>
                        <a:t>o</a:t>
                      </a:r>
                      <a:r>
                        <a:rPr lang="lt-LT" sz="1600" b="0" i="0" u="none" strike="noStrike" dirty="0">
                          <a:solidFill>
                            <a:srgbClr val="000000"/>
                          </a:solidFill>
                          <a:effectLst/>
                          <a:latin typeface="Calibri" panose="020F0502020204030204" pitchFamily="34" charset="0"/>
                        </a:rPr>
                        <a:t>, kur pranešti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74962603"/>
                  </a:ext>
                </a:extLst>
              </a:tr>
              <a:tr h="316865">
                <a:tc>
                  <a:txBody>
                    <a:bodyPr/>
                    <a:lstStyle/>
                    <a:p>
                      <a:pPr algn="l" rtl="0" fontAlgn="ctr"/>
                      <a:r>
                        <a:rPr lang="pl-PL" sz="1600" b="0" i="0" u="none" strike="noStrike">
                          <a:solidFill>
                            <a:srgbClr val="000000"/>
                          </a:solidFill>
                          <a:effectLst/>
                          <a:latin typeface="Calibri" panose="020F0502020204030204" pitchFamily="34" charset="0"/>
                        </a:rPr>
                        <a:t>Sunku pranešti ir tam reikia laiko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71200591"/>
                  </a:ext>
                </a:extLst>
              </a:tr>
              <a:tr h="316865">
                <a:tc>
                  <a:txBody>
                    <a:bodyPr/>
                    <a:lstStyle/>
                    <a:p>
                      <a:pPr algn="l" rtl="0" fontAlgn="ctr"/>
                      <a:r>
                        <a:rPr lang="lt-LT" sz="1600" b="0" i="0" u="none" strike="noStrike">
                          <a:solidFill>
                            <a:srgbClr val="000000"/>
                          </a:solidFill>
                          <a:effectLst/>
                          <a:latin typeface="Calibri" panose="020F0502020204030204" pitchFamily="34" charset="0"/>
                        </a:rPr>
                        <a:t>Nežino/ neatsakė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3589815"/>
                  </a:ext>
                </a:extLst>
              </a:tr>
            </a:tbl>
          </a:graphicData>
        </a:graphic>
      </p:graphicFrame>
      <p:sp>
        <p:nvSpPr>
          <p:cNvPr id="4" name="TextBox 3">
            <a:extLst>
              <a:ext uri="{FF2B5EF4-FFF2-40B4-BE49-F238E27FC236}">
                <a16:creationId xmlns:a16="http://schemas.microsoft.com/office/drawing/2014/main" id="{28B62DD1-BBE4-97A4-FF79-0779695466BD}"/>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9CD283B1-6834-8FFB-0787-F63B24117698}"/>
              </a:ext>
            </a:extLst>
          </p:cNvPr>
          <p:cNvSpPr txBox="1"/>
          <p:nvPr/>
        </p:nvSpPr>
        <p:spPr>
          <a:xfrm>
            <a:off x="2924176" y="561366"/>
            <a:ext cx="6343650"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Nenoro pranešti apie korumpuotą įvykį priežastys</a:t>
            </a:r>
          </a:p>
        </p:txBody>
      </p:sp>
      <p:grpSp>
        <p:nvGrpSpPr>
          <p:cNvPr id="6" name="Grupė 5">
            <a:extLst>
              <a:ext uri="{FF2B5EF4-FFF2-40B4-BE49-F238E27FC236}">
                <a16:creationId xmlns:a16="http://schemas.microsoft.com/office/drawing/2014/main" id="{9CD15C95-A22F-7B16-6251-EFD906608C0B}"/>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AB8CB7D4-4157-EF1A-00E8-FA9FA152406B}"/>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7EEA95B-9C8D-5505-F9E3-5632715CA12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E27EE981-F8BC-5868-DF44-B91CFA49C1D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B21A805C-03CB-8702-6DD9-4F73AC13C95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91944630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869448" y="5738975"/>
            <a:ext cx="11017045" cy="523220"/>
          </a:xfrm>
          <a:prstGeom prst="rect">
            <a:avLst/>
          </a:prstGeom>
          <a:noFill/>
        </p:spPr>
        <p:txBody>
          <a:bodyPr wrap="square">
            <a:spAutoFit/>
          </a:bodyPr>
          <a:lstStyle/>
          <a:p>
            <a:pPr algn="just"/>
            <a:r>
              <a:rPr lang="lt-LT" sz="1400" i="1" dirty="0"/>
              <a:t>57.1. Jūsų nuomone, kaip gali nukentėti apie korupciją pranešęs žmogus? Įvertinkite, kiek tikėtina kiekviena iš šių situacijų Lietuvoje?</a:t>
            </a:r>
            <a:r>
              <a:rPr lang="en-US" sz="1400" i="1" dirty="0"/>
              <a:t> </a:t>
            </a:r>
            <a:r>
              <a:rPr lang="lt-LT" sz="1400" i="1" dirty="0"/>
              <a:t>Atsakinėja tie, kurie mano, kad pranešantys nukenčia skaudžiausiai</a:t>
            </a:r>
            <a:r>
              <a:rPr lang="en-US" sz="1400" i="1" dirty="0"/>
              <a:t> (N=241). </a:t>
            </a:r>
            <a:r>
              <a:rPr lang="en-US" sz="1400" i="1" dirty="0" err="1"/>
              <a:t>Atsakymai</a:t>
            </a:r>
            <a:r>
              <a:rPr lang="en-US" sz="1400" i="1" dirty="0"/>
              <a:t> “tik</a:t>
            </a:r>
            <a:r>
              <a:rPr lang="lt-LT" sz="1400" i="1" dirty="0" err="1"/>
              <a:t>ėtina</a:t>
            </a:r>
            <a:r>
              <a:rPr lang="lt-LT" sz="1400" i="1" dirty="0"/>
              <a:t>“ ir „visiškai tikėtina“.</a:t>
            </a:r>
          </a:p>
        </p:txBody>
      </p:sp>
      <p:sp>
        <p:nvSpPr>
          <p:cNvPr id="2" name="TextBox 1">
            <a:extLst>
              <a:ext uri="{FF2B5EF4-FFF2-40B4-BE49-F238E27FC236}">
                <a16:creationId xmlns:a16="http://schemas.microsoft.com/office/drawing/2014/main" id="{3ACC9AD1-4702-6591-308F-24067E52F58C}"/>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6FF90E20-0435-219B-2803-54F3287CD401}"/>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C16F790-5E3C-EB44-5261-D540A3397854}"/>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3077D53B-B7F1-1BEC-1DED-5D316851803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C4E2E2E-7CB4-9050-12F8-676EDE15F08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9822742-8742-0FB9-4117-6B1ABCF2538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193B0FC4-152E-44F2-82BE-A7BDBB511A76}"/>
              </a:ext>
            </a:extLst>
          </p:cNvPr>
          <p:cNvGraphicFramePr>
            <a:graphicFrameLocks/>
          </p:cNvGraphicFramePr>
          <p:nvPr>
            <p:extLst>
              <p:ext uri="{D42A27DB-BD31-4B8C-83A1-F6EECF244321}">
                <p14:modId xmlns:p14="http://schemas.microsoft.com/office/powerpoint/2010/main" val="3430671396"/>
              </p:ext>
            </p:extLst>
          </p:nvPr>
        </p:nvGraphicFramePr>
        <p:xfrm>
          <a:off x="1064078" y="489340"/>
          <a:ext cx="10063843" cy="524963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780895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2031259" y="5532974"/>
            <a:ext cx="8613993" cy="523220"/>
          </a:xfrm>
          <a:prstGeom prst="rect">
            <a:avLst/>
          </a:prstGeom>
          <a:noFill/>
        </p:spPr>
        <p:txBody>
          <a:bodyPr wrap="square">
            <a:spAutoFit/>
          </a:bodyPr>
          <a:lstStyle/>
          <a:p>
            <a:pPr algn="just"/>
            <a:r>
              <a:rPr lang="lt-LT" sz="1400" i="1" dirty="0"/>
              <a:t>58. Ar sutiktumėte su tokiais teiginiais apie tuos, kurie praneša apie korupcijos atvejį?</a:t>
            </a:r>
            <a:r>
              <a:rPr lang="en-US" sz="1400" i="1" dirty="0"/>
              <a:t> </a:t>
            </a:r>
            <a:r>
              <a:rPr lang="en-US" sz="1400" i="1" dirty="0" err="1"/>
              <a:t>Atsakymai</a:t>
            </a:r>
            <a:r>
              <a:rPr lang="en-US" sz="1400" i="1" dirty="0"/>
              <a:t> “</a:t>
            </a:r>
            <a:r>
              <a:rPr lang="en-US" sz="1400" i="1" dirty="0" err="1"/>
              <a:t>visi</a:t>
            </a:r>
            <a:r>
              <a:rPr lang="lt-LT" sz="1400" i="1" dirty="0" err="1"/>
              <a:t>škai</a:t>
            </a:r>
            <a:r>
              <a:rPr lang="lt-LT" sz="1400" i="1" dirty="0"/>
              <a:t> sutinku“ ir „sutinku“.</a:t>
            </a:r>
          </a:p>
        </p:txBody>
      </p:sp>
      <p:sp>
        <p:nvSpPr>
          <p:cNvPr id="4" name="TextBox 3">
            <a:extLst>
              <a:ext uri="{FF2B5EF4-FFF2-40B4-BE49-F238E27FC236}">
                <a16:creationId xmlns:a16="http://schemas.microsoft.com/office/drawing/2014/main" id="{D2698AE0-4432-D893-3648-AF5781C554E2}"/>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AA4408DC-3A01-8F88-B3BF-24CBEF4B83D2}"/>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A6CE8AA-8537-546F-F580-29039019AF9A}"/>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7374F3B2-D4B0-856B-7843-56E180E61BA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969D49CE-608E-01E8-DB0F-045DB4CD63B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82068C1-94F1-9694-8342-B1CD76526FF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72F9FFA9-BC79-45FA-BC62-CD57959BBD6E}"/>
              </a:ext>
            </a:extLst>
          </p:cNvPr>
          <p:cNvGraphicFramePr>
            <a:graphicFrameLocks/>
          </p:cNvGraphicFramePr>
          <p:nvPr>
            <p:extLst>
              <p:ext uri="{D42A27DB-BD31-4B8C-83A1-F6EECF244321}">
                <p14:modId xmlns:p14="http://schemas.microsoft.com/office/powerpoint/2010/main" val="2135879010"/>
              </p:ext>
            </p:extLst>
          </p:nvPr>
        </p:nvGraphicFramePr>
        <p:xfrm>
          <a:off x="1009925" y="661933"/>
          <a:ext cx="10885651" cy="459245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5515402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308532" y="5672847"/>
            <a:ext cx="10187448" cy="523220"/>
          </a:xfrm>
          <a:prstGeom prst="rect">
            <a:avLst/>
          </a:prstGeom>
          <a:noFill/>
        </p:spPr>
        <p:txBody>
          <a:bodyPr wrap="square">
            <a:spAutoFit/>
          </a:bodyPr>
          <a:lstStyle/>
          <a:p>
            <a:pPr algn="just"/>
            <a:r>
              <a:rPr lang="lt-LT" sz="1400" i="1" dirty="0"/>
              <a:t>64. Ar norėtumėte pats dalyvauti antikorupcinėje veikloje (pvz., antikorupcinio švietimo mokymuose, antikorupcinio švietimo kampanijose, kuriant/ įgyvendinant korupcijos prevencijos priemones, kt.)?</a:t>
            </a:r>
          </a:p>
        </p:txBody>
      </p:sp>
      <p:sp>
        <p:nvSpPr>
          <p:cNvPr id="2" name="TextBox 1">
            <a:extLst>
              <a:ext uri="{FF2B5EF4-FFF2-40B4-BE49-F238E27FC236}">
                <a16:creationId xmlns:a16="http://schemas.microsoft.com/office/drawing/2014/main" id="{0A049790-B312-51E1-7062-C3DC24AEA4D4}"/>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FDCB588E-40E6-1A44-D59F-0ED1E29A16E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DBD2F581-56F9-EB5D-22FB-F67098607B1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19C20828-38C6-E713-CCED-D75116C2566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0FA485F-EE57-9AB9-221B-C72239DC6857}"/>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5D39B32-19AF-8AD0-4359-57D3D4AA865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9A28C54F-3A4A-4C27-B591-C73441069C8F}"/>
              </a:ext>
            </a:extLst>
          </p:cNvPr>
          <p:cNvGraphicFramePr>
            <a:graphicFrameLocks/>
          </p:cNvGraphicFramePr>
          <p:nvPr>
            <p:extLst>
              <p:ext uri="{D42A27DB-BD31-4B8C-83A1-F6EECF244321}">
                <p14:modId xmlns:p14="http://schemas.microsoft.com/office/powerpoint/2010/main" val="1381229298"/>
              </p:ext>
            </p:extLst>
          </p:nvPr>
        </p:nvGraphicFramePr>
        <p:xfrm>
          <a:off x="1206536" y="525360"/>
          <a:ext cx="9676932" cy="532043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5434488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A774B8D-D11D-B3EF-2A03-E2CC53FE85A8}"/>
              </a:ext>
            </a:extLst>
          </p:cNvPr>
          <p:cNvSpPr txBox="1"/>
          <p:nvPr/>
        </p:nvSpPr>
        <p:spPr>
          <a:xfrm>
            <a:off x="2924175" y="436790"/>
            <a:ext cx="6343650" cy="369332"/>
          </a:xfrm>
          <a:prstGeom prst="rect">
            <a:avLst/>
          </a:prstGeom>
          <a:noFill/>
        </p:spPr>
        <p:txBody>
          <a:bodyPr wrap="square">
            <a:spAutoFit/>
          </a:bodyPr>
          <a:lstStyle/>
          <a:p>
            <a:pPr algn="ctr"/>
            <a:r>
              <a:rPr lang="en-US" altLang="lt-LT" b="1" dirty="0" err="1"/>
              <a:t>Antikorupcinis</a:t>
            </a:r>
            <a:r>
              <a:rPr lang="en-US" altLang="lt-LT" b="1" dirty="0"/>
              <a:t> </a:t>
            </a:r>
            <a:r>
              <a:rPr lang="en-US" altLang="lt-LT" b="1" dirty="0" err="1"/>
              <a:t>potencialas</a:t>
            </a:r>
            <a:endParaRPr lang="lt-LT" b="1" dirty="0"/>
          </a:p>
        </p:txBody>
      </p:sp>
      <p:graphicFrame>
        <p:nvGraphicFramePr>
          <p:cNvPr id="10" name="Lentelė 9">
            <a:extLst>
              <a:ext uri="{FF2B5EF4-FFF2-40B4-BE49-F238E27FC236}">
                <a16:creationId xmlns:a16="http://schemas.microsoft.com/office/drawing/2014/main" id="{FEEA06AC-DF6C-42A6-5CE5-E88C0ED17B4C}"/>
              </a:ext>
            </a:extLst>
          </p:cNvPr>
          <p:cNvGraphicFramePr>
            <a:graphicFrameLocks noGrp="1"/>
          </p:cNvGraphicFramePr>
          <p:nvPr>
            <p:extLst>
              <p:ext uri="{D42A27DB-BD31-4B8C-83A1-F6EECF244321}">
                <p14:modId xmlns:p14="http://schemas.microsoft.com/office/powerpoint/2010/main" val="3046230353"/>
              </p:ext>
            </p:extLst>
          </p:nvPr>
        </p:nvGraphicFramePr>
        <p:xfrm>
          <a:off x="813706" y="2550492"/>
          <a:ext cx="10564588" cy="1873251"/>
        </p:xfrm>
        <a:graphic>
          <a:graphicData uri="http://schemas.openxmlformats.org/drawingml/2006/table">
            <a:tbl>
              <a:tblPr>
                <a:tableStyleId>{5C22544A-7EE6-4342-B048-85BDC9FD1C3A}</a:tableStyleId>
              </a:tblPr>
              <a:tblGrid>
                <a:gridCol w="2372338">
                  <a:extLst>
                    <a:ext uri="{9D8B030D-6E8A-4147-A177-3AD203B41FA5}">
                      <a16:colId xmlns:a16="http://schemas.microsoft.com/office/drawing/2014/main" val="3347202220"/>
                    </a:ext>
                  </a:extLst>
                </a:gridCol>
                <a:gridCol w="819225">
                  <a:extLst>
                    <a:ext uri="{9D8B030D-6E8A-4147-A177-3AD203B41FA5}">
                      <a16:colId xmlns:a16="http://schemas.microsoft.com/office/drawing/2014/main" val="18031266"/>
                    </a:ext>
                  </a:extLst>
                </a:gridCol>
                <a:gridCol w="819225">
                  <a:extLst>
                    <a:ext uri="{9D8B030D-6E8A-4147-A177-3AD203B41FA5}">
                      <a16:colId xmlns:a16="http://schemas.microsoft.com/office/drawing/2014/main" val="1040584444"/>
                    </a:ext>
                  </a:extLst>
                </a:gridCol>
                <a:gridCol w="819225">
                  <a:extLst>
                    <a:ext uri="{9D8B030D-6E8A-4147-A177-3AD203B41FA5}">
                      <a16:colId xmlns:a16="http://schemas.microsoft.com/office/drawing/2014/main" val="2641386163"/>
                    </a:ext>
                  </a:extLst>
                </a:gridCol>
                <a:gridCol w="819225">
                  <a:extLst>
                    <a:ext uri="{9D8B030D-6E8A-4147-A177-3AD203B41FA5}">
                      <a16:colId xmlns:a16="http://schemas.microsoft.com/office/drawing/2014/main" val="897354081"/>
                    </a:ext>
                  </a:extLst>
                </a:gridCol>
                <a:gridCol w="819225">
                  <a:extLst>
                    <a:ext uri="{9D8B030D-6E8A-4147-A177-3AD203B41FA5}">
                      <a16:colId xmlns:a16="http://schemas.microsoft.com/office/drawing/2014/main" val="1926194755"/>
                    </a:ext>
                  </a:extLst>
                </a:gridCol>
                <a:gridCol w="819225">
                  <a:extLst>
                    <a:ext uri="{9D8B030D-6E8A-4147-A177-3AD203B41FA5}">
                      <a16:colId xmlns:a16="http://schemas.microsoft.com/office/drawing/2014/main" val="1152822271"/>
                    </a:ext>
                  </a:extLst>
                </a:gridCol>
                <a:gridCol w="819225">
                  <a:extLst>
                    <a:ext uri="{9D8B030D-6E8A-4147-A177-3AD203B41FA5}">
                      <a16:colId xmlns:a16="http://schemas.microsoft.com/office/drawing/2014/main" val="2929617161"/>
                    </a:ext>
                  </a:extLst>
                </a:gridCol>
                <a:gridCol w="819225">
                  <a:extLst>
                    <a:ext uri="{9D8B030D-6E8A-4147-A177-3AD203B41FA5}">
                      <a16:colId xmlns:a16="http://schemas.microsoft.com/office/drawing/2014/main" val="2880395628"/>
                    </a:ext>
                  </a:extLst>
                </a:gridCol>
                <a:gridCol w="819225">
                  <a:extLst>
                    <a:ext uri="{9D8B030D-6E8A-4147-A177-3AD203B41FA5}">
                      <a16:colId xmlns:a16="http://schemas.microsoft.com/office/drawing/2014/main" val="1563110926"/>
                    </a:ext>
                  </a:extLst>
                </a:gridCol>
                <a:gridCol w="819225">
                  <a:extLst>
                    <a:ext uri="{9D8B030D-6E8A-4147-A177-3AD203B41FA5}">
                      <a16:colId xmlns:a16="http://schemas.microsoft.com/office/drawing/2014/main" val="44655812"/>
                    </a:ext>
                  </a:extLst>
                </a:gridCol>
              </a:tblGrid>
              <a:tr h="357378">
                <a:tc>
                  <a:txBody>
                    <a:bodyPr/>
                    <a:lstStyle/>
                    <a:p>
                      <a:pPr algn="l" fontAlgn="t"/>
                      <a:r>
                        <a:rPr lang="lt-LT" sz="1600" b="0" i="0" u="none" strike="noStrike" dirty="0">
                          <a:effectLst/>
                          <a:latin typeface="+mn-lt"/>
                        </a:rPr>
                        <a:t> </a:t>
                      </a:r>
                    </a:p>
                  </a:txBody>
                  <a:tcPr marL="9525" marR="9525" marT="9525" marB="0">
                    <a:gradFill>
                      <a:gsLst>
                        <a:gs pos="60000">
                          <a:srgbClr val="7FBC98"/>
                        </a:gs>
                        <a:gs pos="0">
                          <a:schemeClr val="bg1"/>
                        </a:gs>
                      </a:gsLst>
                      <a:lin ang="5400000" scaled="1"/>
                    </a:gradFill>
                  </a:tcPr>
                </a:tc>
                <a:tc>
                  <a:txBody>
                    <a:bodyPr/>
                    <a:lstStyle/>
                    <a:p>
                      <a:pPr algn="ctr" rtl="0" fontAlgn="ctr"/>
                      <a:r>
                        <a:rPr lang="lt-LT" sz="1600" b="1" i="0" u="none" strike="noStrike" dirty="0">
                          <a:solidFill>
                            <a:srgbClr val="000000"/>
                          </a:solidFill>
                          <a:effectLst/>
                          <a:latin typeface="+mn-lt"/>
                        </a:rPr>
                        <a:t>200</a:t>
                      </a:r>
                      <a:r>
                        <a:rPr lang="en-US" sz="1600" b="1" i="0" u="none" strike="noStrike" dirty="0">
                          <a:solidFill>
                            <a:srgbClr val="000000"/>
                          </a:solidFill>
                          <a:effectLst/>
                          <a:latin typeface="+mn-lt"/>
                        </a:rPr>
                        <a:t>7</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dirty="0">
                          <a:solidFill>
                            <a:srgbClr val="000000"/>
                          </a:solidFill>
                          <a:effectLst/>
                          <a:latin typeface="+mn-lt"/>
                        </a:rPr>
                        <a:t>2014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2018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2019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2020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2021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2022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mn-lt"/>
                        </a:rPr>
                        <a:t>2023</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919813000"/>
                  </a:ext>
                </a:extLst>
              </a:tr>
              <a:tr h="357378">
                <a:tc>
                  <a:txBody>
                    <a:bodyPr/>
                    <a:lstStyle/>
                    <a:p>
                      <a:pPr algn="l" rtl="0" fontAlgn="ctr"/>
                      <a:r>
                        <a:rPr lang="lt-LT" sz="1600" b="1" i="0" u="none" strike="noStrike" dirty="0">
                          <a:solidFill>
                            <a:srgbClr val="000000"/>
                          </a:solidFill>
                          <a:effectLst/>
                          <a:latin typeface="+mn-lt"/>
                        </a:rPr>
                        <a:t>Žino, kur kreiptis</a:t>
                      </a:r>
                    </a:p>
                  </a:txBody>
                  <a:tcPr marL="9525" marR="9525" marT="9525" marB="0" anchor="ctr">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35</a:t>
                      </a:r>
                      <a:r>
                        <a:rPr kumimoji="0" lang="en-US" sz="1600" b="0" i="0" u="none" strike="noStrike" cap="none" normalizeH="0" baseline="0" dirty="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a:ln>
                            <a:noFill/>
                          </a:ln>
                          <a:solidFill>
                            <a:schemeClr val="tx1"/>
                          </a:solidFill>
                          <a:effectLst/>
                          <a:latin typeface="+mn-lt"/>
                        </a:rPr>
                        <a:t>60</a:t>
                      </a:r>
                      <a:r>
                        <a:rPr kumimoji="0" lang="en-US" sz="1600" b="0" i="0" u="none" strike="noStrike" cap="none" normalizeH="0" baseline="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37%</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61%</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62%</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61%</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66%</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lt-LT" sz="1600" b="0" i="0" u="none" strike="noStrike" cap="none" normalizeH="0" baseline="0" dirty="0">
                          <a:ln>
                            <a:noFill/>
                          </a:ln>
                          <a:solidFill>
                            <a:schemeClr val="tx1"/>
                          </a:solidFill>
                          <a:effectLst/>
                          <a:latin typeface="+mn-lt"/>
                        </a:rPr>
                        <a:t>71%</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lt-LT" sz="1600" b="0" i="0" u="none" strike="noStrike" cap="none" normalizeH="0" baseline="0" dirty="0">
                          <a:ln>
                            <a:noFill/>
                          </a:ln>
                          <a:solidFill>
                            <a:schemeClr val="tx1"/>
                          </a:solidFill>
                          <a:effectLst/>
                          <a:latin typeface="+mn-lt"/>
                        </a:rPr>
                        <a:t>76%</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algn="ctr" rtl="0" fontAlgn="ctr"/>
                      <a:r>
                        <a:rPr lang="en-US" sz="1600" b="0" i="0" u="none" strike="noStrike" dirty="0">
                          <a:solidFill>
                            <a:srgbClr val="000000"/>
                          </a:solidFill>
                          <a:effectLst/>
                          <a:latin typeface="+mn-lt"/>
                        </a:rPr>
                        <a:t>71%</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634381801"/>
                  </a:ext>
                </a:extLst>
              </a:tr>
              <a:tr h="357378">
                <a:tc>
                  <a:txBody>
                    <a:bodyPr/>
                    <a:lstStyle/>
                    <a:p>
                      <a:pPr algn="l" rtl="0" fontAlgn="ctr"/>
                      <a:r>
                        <a:rPr lang="lt-LT" sz="1600" b="1" i="0" u="none" strike="noStrike" dirty="0">
                          <a:solidFill>
                            <a:srgbClr val="000000"/>
                          </a:solidFill>
                          <a:effectLst/>
                          <a:latin typeface="+mn-lt"/>
                        </a:rPr>
                        <a:t>Praneštų apie korupciją</a:t>
                      </a:r>
                    </a:p>
                  </a:txBody>
                  <a:tcPr marL="9525" marR="9525" marT="9525" marB="0" anchor="ctr">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25</a:t>
                      </a:r>
                      <a:r>
                        <a:rPr kumimoji="0" lang="en-US" sz="1600" b="0" i="0" u="none" strike="noStrike" cap="none" normalizeH="0" baseline="0" dirty="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34</a:t>
                      </a:r>
                      <a:r>
                        <a:rPr kumimoji="0" lang="en-US" sz="1600" b="0" i="0" u="none" strike="noStrike" cap="none" normalizeH="0" baseline="0" dirty="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36%</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35%</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32%</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31%</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28%</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defRPr/>
                      </a:pPr>
                      <a:r>
                        <a:rPr kumimoji="0" lang="lt-LT" sz="1600" b="0" i="0" u="none" strike="noStrike" cap="none" normalizeH="0" baseline="0" dirty="0">
                          <a:ln>
                            <a:noFill/>
                          </a:ln>
                          <a:solidFill>
                            <a:schemeClr val="tx1"/>
                          </a:solidFill>
                          <a:effectLst/>
                          <a:latin typeface="+mn-lt"/>
                        </a:rPr>
                        <a:t>27%</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150000"/>
                        </a:lnSpc>
                        <a:spcBef>
                          <a:spcPct val="20000"/>
                        </a:spcBef>
                        <a:spcAft>
                          <a:spcPct val="0"/>
                        </a:spcAft>
                        <a:buClrTx/>
                        <a:buSzTx/>
                        <a:buFontTx/>
                        <a:buNone/>
                        <a:tabLst/>
                        <a:defRPr/>
                      </a:pPr>
                      <a:r>
                        <a:rPr kumimoji="0" lang="lt-LT" sz="1600" b="0" i="0" u="none" strike="noStrike" cap="none" normalizeH="0" baseline="0" dirty="0">
                          <a:ln>
                            <a:noFill/>
                          </a:ln>
                          <a:solidFill>
                            <a:schemeClr val="tx1"/>
                          </a:solidFill>
                          <a:effectLst/>
                          <a:latin typeface="+mn-lt"/>
                        </a:rPr>
                        <a:t>25%</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algn="ctr" rtl="0" fontAlgn="ctr"/>
                      <a:r>
                        <a:rPr lang="en-US" sz="1600" b="0" i="0" u="none" strike="noStrike" dirty="0">
                          <a:solidFill>
                            <a:srgbClr val="000000"/>
                          </a:solidFill>
                          <a:effectLst/>
                          <a:latin typeface="+mn-lt"/>
                        </a:rPr>
                        <a:t>26%</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562931619"/>
                  </a:ext>
                </a:extLst>
              </a:tr>
              <a:tr h="701321">
                <a:tc>
                  <a:txBody>
                    <a:bodyPr/>
                    <a:lstStyle/>
                    <a:p>
                      <a:pPr algn="l" rtl="0" fontAlgn="ctr"/>
                      <a:r>
                        <a:rPr lang="lt-LT" sz="1600" b="1" i="0" u="none" strike="noStrike" dirty="0">
                          <a:solidFill>
                            <a:srgbClr val="000000"/>
                          </a:solidFill>
                          <a:effectLst/>
                          <a:latin typeface="+mn-lt"/>
                        </a:rPr>
                        <a:t>Norėtų dalyvauti </a:t>
                      </a:r>
                      <a:r>
                        <a:rPr lang="lt-LT" sz="1600" b="1" i="0" u="none" strike="noStrike" dirty="0">
                          <a:solidFill>
                            <a:srgbClr val="000000"/>
                          </a:solidFill>
                          <a:effectLst/>
                          <a:latin typeface="Calibri" panose="020F0502020204030204" pitchFamily="34" charset="0"/>
                        </a:rPr>
                        <a:t>antikorupcinė</a:t>
                      </a:r>
                      <a:r>
                        <a:rPr lang="en-US" sz="1600" b="1" i="0" u="none" strike="noStrike" dirty="0">
                          <a:solidFill>
                            <a:srgbClr val="000000"/>
                          </a:solidFill>
                          <a:effectLst/>
                          <a:latin typeface="Calibri" panose="020F0502020204030204" pitchFamily="34" charset="0"/>
                        </a:rPr>
                        <a:t>se</a:t>
                      </a:r>
                      <a:r>
                        <a:rPr lang="lt-LT" sz="1600" b="1" i="0" u="none" strike="noStrike" dirty="0">
                          <a:solidFill>
                            <a:srgbClr val="000000"/>
                          </a:solidFill>
                          <a:effectLst/>
                          <a:latin typeface="Calibri" panose="020F0502020204030204" pitchFamily="34" charset="0"/>
                        </a:rPr>
                        <a:t> </a:t>
                      </a:r>
                      <a:r>
                        <a:rPr lang="lt-LT" sz="1600" b="1" i="0" u="none" strike="noStrike" dirty="0" err="1">
                          <a:solidFill>
                            <a:srgbClr val="000000"/>
                          </a:solidFill>
                          <a:effectLst/>
                          <a:latin typeface="Calibri" panose="020F0502020204030204" pitchFamily="34" charset="0"/>
                        </a:rPr>
                        <a:t>veiklo</a:t>
                      </a:r>
                      <a:r>
                        <a:rPr lang="en-US" sz="1600" b="1" i="0" u="none" strike="noStrike" dirty="0">
                          <a:solidFill>
                            <a:srgbClr val="000000"/>
                          </a:solidFill>
                          <a:effectLst/>
                          <a:latin typeface="Calibri" panose="020F0502020204030204" pitchFamily="34" charset="0"/>
                        </a:rPr>
                        <a:t>se</a:t>
                      </a:r>
                      <a:endParaRPr lang="lt-LT" sz="1600" b="1"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21</a:t>
                      </a:r>
                      <a:r>
                        <a:rPr kumimoji="0" lang="en-US" sz="1600" b="0" i="0" u="none" strike="noStrike" cap="none" normalizeH="0" baseline="0" dirty="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28</a:t>
                      </a:r>
                      <a:r>
                        <a:rPr kumimoji="0" lang="en-US" sz="1600" b="0" i="0" u="none" strike="noStrike" cap="none" normalizeH="0" baseline="0" dirty="0">
                          <a:ln>
                            <a:noFill/>
                          </a:ln>
                          <a:solidFill>
                            <a:schemeClr val="tx1"/>
                          </a:solidFill>
                          <a:effectLst/>
                          <a:latin typeface="+mn-lt"/>
                        </a:rPr>
                        <a:t>%</a:t>
                      </a: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21%</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18%</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13%</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10%</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8%</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8</a:t>
                      </a:r>
                      <a:r>
                        <a:rPr kumimoji="0" lang="lt-LT" sz="1600" b="0" i="0" u="none" strike="noStrike" cap="none" normalizeH="0" baseline="0" dirty="0">
                          <a:ln>
                            <a:noFill/>
                          </a:ln>
                          <a:solidFill>
                            <a:schemeClr val="tx1"/>
                          </a:solidFill>
                          <a:effectLst/>
                          <a:latin typeface="+mn-lt"/>
                          <a:cs typeface="Times New Roman"/>
                        </a:rPr>
                        <a:t>%</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marL="0" marR="0" lvl="0" indent="0" algn="ctr" defTabSz="914400" rtl="0" eaLnBrk="1" fontAlgn="base" latinLnBrk="0" hangingPunct="1">
                        <a:lnSpc>
                          <a:spcPct val="200000"/>
                        </a:lnSpc>
                        <a:spcBef>
                          <a:spcPct val="20000"/>
                        </a:spcBef>
                        <a:spcAft>
                          <a:spcPct val="0"/>
                        </a:spcAft>
                        <a:buClrTx/>
                        <a:buSzTx/>
                        <a:buFontTx/>
                        <a:buNone/>
                        <a:tabLst/>
                      </a:pPr>
                      <a:r>
                        <a:rPr kumimoji="0" lang="lt-LT" sz="1600" b="0" i="0" u="none" strike="noStrike" cap="none" normalizeH="0" baseline="0" dirty="0">
                          <a:ln>
                            <a:noFill/>
                          </a:ln>
                          <a:solidFill>
                            <a:schemeClr val="tx1"/>
                          </a:solidFill>
                          <a:effectLst/>
                          <a:latin typeface="+mn-lt"/>
                        </a:rPr>
                        <a:t>15%</a:t>
                      </a:r>
                      <a:endParaRPr kumimoji="0" lang="en-US" sz="1600" b="0" i="0" u="none" strike="noStrike" cap="none" normalizeH="0" baseline="0" dirty="0">
                        <a:ln>
                          <a:noFill/>
                        </a:ln>
                        <a:solidFill>
                          <a:schemeClr val="tx1"/>
                        </a:solidFill>
                        <a:effectLst/>
                        <a:latin typeface="+mn-lt"/>
                      </a:endParaRPr>
                    </a:p>
                  </a:txBody>
                  <a:tcPr marL="91447" marR="91447" marT="45707" marB="45707" horzOverflow="overflow">
                    <a:gradFill>
                      <a:gsLst>
                        <a:gs pos="60000">
                          <a:srgbClr val="7FBC98"/>
                        </a:gs>
                        <a:gs pos="0">
                          <a:schemeClr val="bg1"/>
                        </a:gs>
                      </a:gsLst>
                      <a:lin ang="5400000" scaled="1"/>
                    </a:gradFill>
                  </a:tcPr>
                </a:tc>
                <a:tc>
                  <a:txBody>
                    <a:bodyPr/>
                    <a:lstStyle/>
                    <a:p>
                      <a:pPr algn="ctr" rtl="0" fontAlgn="ctr"/>
                      <a:r>
                        <a:rPr lang="en-US" sz="1600" b="0" i="0" u="none" strike="noStrike" dirty="0">
                          <a:solidFill>
                            <a:srgbClr val="000000"/>
                          </a:solidFill>
                          <a:effectLst/>
                          <a:latin typeface="+mn-lt"/>
                        </a:rPr>
                        <a:t>18%</a:t>
                      </a:r>
                      <a:endParaRPr lang="lt-LT" sz="1600" b="0" i="0" u="none" strike="noStrike" dirty="0">
                        <a:solidFill>
                          <a:srgbClr val="000000"/>
                        </a:solidFill>
                        <a:effectLst/>
                        <a:latin typeface="+mn-lt"/>
                      </a:endParaRP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061500616"/>
                  </a:ext>
                </a:extLst>
              </a:tr>
            </a:tbl>
          </a:graphicData>
        </a:graphic>
      </p:graphicFrame>
      <p:sp>
        <p:nvSpPr>
          <p:cNvPr id="2" name="TextBox 1">
            <a:extLst>
              <a:ext uri="{FF2B5EF4-FFF2-40B4-BE49-F238E27FC236}">
                <a16:creationId xmlns:a16="http://schemas.microsoft.com/office/drawing/2014/main" id="{EE1F6704-A1A8-B0F6-E8D6-8CF1CC50CC54}"/>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F69308FC-5763-98D8-6F25-844C8B9D4423}"/>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87CA92E6-2D0A-F132-87B3-A993608D6AC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1ABE41E-00D5-0CF5-7ADA-0435D6FDA40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7B34177D-451D-0EA0-D574-F87A78C86511}"/>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9F25B26-8852-89BC-0D04-90A7F29CE9C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993957024"/>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2" name="TextBox 1">
            <a:extLst>
              <a:ext uri="{FF2B5EF4-FFF2-40B4-BE49-F238E27FC236}">
                <a16:creationId xmlns:a16="http://schemas.microsoft.com/office/drawing/2014/main" id="{630BAEC2-5E60-D677-56A0-6B2EAE1284E7}"/>
              </a:ext>
            </a:extLst>
          </p:cNvPr>
          <p:cNvSpPr txBox="1"/>
          <p:nvPr/>
        </p:nvSpPr>
        <p:spPr>
          <a:xfrm>
            <a:off x="920867" y="5631864"/>
            <a:ext cx="10244358" cy="307777"/>
          </a:xfrm>
          <a:prstGeom prst="rect">
            <a:avLst/>
          </a:prstGeom>
          <a:noFill/>
        </p:spPr>
        <p:txBody>
          <a:bodyPr wrap="square">
            <a:spAutoFit/>
          </a:bodyPr>
          <a:lstStyle/>
          <a:p>
            <a:pPr algn="just"/>
            <a:r>
              <a:rPr lang="lt-LT" sz="1400" i="1" dirty="0"/>
              <a:t>64.1. Kokiose antikorupcinio sąmoningumo didinimo veiklose norėtumėte dalyvauti?</a:t>
            </a:r>
            <a:r>
              <a:rPr lang="en-US" sz="1400" i="1" dirty="0"/>
              <a:t> </a:t>
            </a:r>
            <a:r>
              <a:rPr lang="en-US" sz="1400" i="1" dirty="0" err="1"/>
              <a:t>Atsakin</a:t>
            </a:r>
            <a:r>
              <a:rPr lang="lt-LT" sz="1400" i="1" dirty="0"/>
              <a:t>ėja tie, kurie norėtų jose dalyvauti (</a:t>
            </a:r>
            <a:r>
              <a:rPr lang="en-US" sz="1400" i="1" dirty="0"/>
              <a:t>N=88).</a:t>
            </a:r>
            <a:endParaRPr lang="lt-LT" sz="1400" i="1" dirty="0"/>
          </a:p>
        </p:txBody>
      </p:sp>
      <p:sp>
        <p:nvSpPr>
          <p:cNvPr id="6" name="TextBox 5">
            <a:extLst>
              <a:ext uri="{FF2B5EF4-FFF2-40B4-BE49-F238E27FC236}">
                <a16:creationId xmlns:a16="http://schemas.microsoft.com/office/drawing/2014/main" id="{494F2FD8-EFF0-0D87-2ACD-6489F246C3DC}"/>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F551C114-6E22-BA21-6524-30EA3D676120}"/>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8C859FC5-CC98-E2D2-C37F-6CFCEBDE5CD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BADBAC2-F0DC-F82C-9FD5-50C6F362132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49A9A1E4-880F-2C36-B30F-491F3418FCC2}"/>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76CF83F-AF2B-E24B-7236-7DF3D1944D5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5ACB1D52-D63B-48A6-A73C-FC203CD8E4E7}"/>
              </a:ext>
            </a:extLst>
          </p:cNvPr>
          <p:cNvGraphicFramePr>
            <a:graphicFrameLocks/>
          </p:cNvGraphicFramePr>
          <p:nvPr>
            <p:extLst>
              <p:ext uri="{D42A27DB-BD31-4B8C-83A1-F6EECF244321}">
                <p14:modId xmlns:p14="http://schemas.microsoft.com/office/powerpoint/2010/main" val="551898694"/>
              </p:ext>
            </p:extLst>
          </p:nvPr>
        </p:nvGraphicFramePr>
        <p:xfrm>
          <a:off x="732159" y="446179"/>
          <a:ext cx="10621773" cy="496993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0491319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2" name="TextBox 1">
            <a:extLst>
              <a:ext uri="{FF2B5EF4-FFF2-40B4-BE49-F238E27FC236}">
                <a16:creationId xmlns:a16="http://schemas.microsoft.com/office/drawing/2014/main" id="{630BAEC2-5E60-D677-56A0-6B2EAE1284E7}"/>
              </a:ext>
            </a:extLst>
          </p:cNvPr>
          <p:cNvSpPr txBox="1"/>
          <p:nvPr/>
        </p:nvSpPr>
        <p:spPr>
          <a:xfrm>
            <a:off x="2688561" y="5700315"/>
            <a:ext cx="7179444" cy="307777"/>
          </a:xfrm>
          <a:prstGeom prst="rect">
            <a:avLst/>
          </a:prstGeom>
          <a:noFill/>
        </p:spPr>
        <p:txBody>
          <a:bodyPr wrap="square">
            <a:spAutoFit/>
          </a:bodyPr>
          <a:lstStyle/>
          <a:p>
            <a:pPr algn="just"/>
            <a:r>
              <a:rPr lang="lt-LT" sz="1400" i="1" dirty="0"/>
              <a:t>65. Ar žinote apie priemones, kuriomis Jūsų įmonėje yra kuriama korupcijai atsparesnė aplinka?</a:t>
            </a:r>
          </a:p>
        </p:txBody>
      </p:sp>
      <p:sp>
        <p:nvSpPr>
          <p:cNvPr id="4" name="TextBox 3">
            <a:extLst>
              <a:ext uri="{FF2B5EF4-FFF2-40B4-BE49-F238E27FC236}">
                <a16:creationId xmlns:a16="http://schemas.microsoft.com/office/drawing/2014/main" id="{A463B1D7-9307-AA3D-9D4D-8213007BF340}"/>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114B7577-EA80-48F7-25F7-A73806ABE836}"/>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2341110F-F274-A2DD-B10C-8039EE640B13}"/>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21709D0-26D0-4084-D03D-1EB20527828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DCF7BF92-6DDE-4442-897F-A2723914E1FC}"/>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4C255B1-7B5F-E952-FD8C-A85A2FD619F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BC97BCB4-4069-4B42-A55C-5D96610B66CB}"/>
              </a:ext>
            </a:extLst>
          </p:cNvPr>
          <p:cNvGraphicFramePr>
            <a:graphicFrameLocks/>
          </p:cNvGraphicFramePr>
          <p:nvPr>
            <p:extLst>
              <p:ext uri="{D42A27DB-BD31-4B8C-83A1-F6EECF244321}">
                <p14:modId xmlns:p14="http://schemas.microsoft.com/office/powerpoint/2010/main" val="2543351953"/>
              </p:ext>
            </p:extLst>
          </p:nvPr>
        </p:nvGraphicFramePr>
        <p:xfrm>
          <a:off x="869448" y="504905"/>
          <a:ext cx="10570955" cy="51472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95402711"/>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38B6E62F-25B0-5E5A-FF00-557632887B51}"/>
              </a:ext>
            </a:extLst>
          </p:cNvPr>
          <p:cNvSpPr txBox="1"/>
          <p:nvPr/>
        </p:nvSpPr>
        <p:spPr>
          <a:xfrm>
            <a:off x="2654710" y="5610457"/>
            <a:ext cx="6882580" cy="307777"/>
          </a:xfrm>
          <a:prstGeom prst="rect">
            <a:avLst/>
          </a:prstGeom>
          <a:noFill/>
        </p:spPr>
        <p:txBody>
          <a:bodyPr wrap="square">
            <a:spAutoFit/>
          </a:bodyPr>
          <a:lstStyle/>
          <a:p>
            <a:r>
              <a:rPr lang="lt-LT" sz="1400" i="1" dirty="0"/>
              <a:t>66. Ar Jūsų įmonėje vykdoma antikorupcinė politika, taikomos antikorupcinės priemonės?</a:t>
            </a:r>
          </a:p>
        </p:txBody>
      </p:sp>
      <p:sp>
        <p:nvSpPr>
          <p:cNvPr id="2" name="TextBox 1">
            <a:extLst>
              <a:ext uri="{FF2B5EF4-FFF2-40B4-BE49-F238E27FC236}">
                <a16:creationId xmlns:a16="http://schemas.microsoft.com/office/drawing/2014/main" id="{4EFBAD4E-0477-CF49-F75E-87EF64F15DFE}"/>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D700EB08-4784-1F9B-3714-74E09DF1B72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8F4E3BF5-350F-26F0-9798-5C9C746D6761}"/>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A7268E6-C525-A750-131F-8A1C6D90394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04CAB8D6-F9BA-B060-74F9-AAEFDC3B605B}"/>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8C956B6-A4E2-2369-9068-44C3B1AA61A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Diagrama 12">
            <a:extLst>
              <a:ext uri="{FF2B5EF4-FFF2-40B4-BE49-F238E27FC236}">
                <a16:creationId xmlns:a16="http://schemas.microsoft.com/office/drawing/2014/main" id="{B788F4DA-2D2D-86D4-9DAA-2DFA2E37E9A1}"/>
              </a:ext>
            </a:extLst>
          </p:cNvPr>
          <p:cNvGraphicFramePr>
            <a:graphicFrameLocks/>
          </p:cNvGraphicFramePr>
          <p:nvPr>
            <p:extLst>
              <p:ext uri="{D42A27DB-BD31-4B8C-83A1-F6EECF244321}">
                <p14:modId xmlns:p14="http://schemas.microsoft.com/office/powerpoint/2010/main" val="2960942070"/>
              </p:ext>
            </p:extLst>
          </p:nvPr>
        </p:nvGraphicFramePr>
        <p:xfrm>
          <a:off x="481263" y="661933"/>
          <a:ext cx="11479859" cy="49485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8235556"/>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572013" y="969371"/>
            <a:ext cx="11047973" cy="4939814"/>
          </a:xfrm>
          <a:prstGeom prst="rect">
            <a:avLst/>
          </a:prstGeom>
          <a:noFill/>
        </p:spPr>
        <p:txBody>
          <a:bodyPr wrap="square" rtlCol="0">
            <a:spAutoFit/>
          </a:bodyPr>
          <a:lstStyle/>
          <a:p>
            <a:pPr marL="285750" indent="-285750" algn="just">
              <a:buBlip>
                <a:blip r:embed="rId3"/>
              </a:buBlip>
            </a:pPr>
            <a:r>
              <a:rPr lang="lt-LT" sz="1500" dirty="0"/>
              <a:t>57 % apklaustų įmonių vadovų teigia, kad per pastaruosius 12 mėnesių nepastebėjo korupcinės situacijos. 16 % teigia, kad tokią situaciją pastebėjo. Iš jų 20 % pranešė apie korupcinius atvejus, o 67 % nepranešė.</a:t>
            </a:r>
          </a:p>
          <a:p>
            <a:pPr marL="285750" indent="-285750" algn="just">
              <a:buBlip>
                <a:blip r:embed="rId3"/>
              </a:buBlip>
            </a:pPr>
            <a:endParaRPr lang="lt-LT" sz="1500" dirty="0"/>
          </a:p>
          <a:p>
            <a:pPr marL="285750" indent="-285750" algn="just">
              <a:buBlip>
                <a:blip r:embed="rId3"/>
              </a:buBlip>
            </a:pPr>
            <a:r>
              <a:rPr lang="lt-LT" sz="1500" dirty="0"/>
              <a:t>Jeigu pastebėtų korupcinę situaciją, 26 % praneštų apie ją, o 12 % - nepraneštų. 2022 m. pasiryžusių pranešti apie korupcinę situaciją buvo 25 %.</a:t>
            </a:r>
          </a:p>
          <a:p>
            <a:pPr marL="285750" indent="-285750" algn="just">
              <a:buBlip>
                <a:blip r:embed="rId3"/>
              </a:buBlip>
            </a:pPr>
            <a:endParaRPr lang="lt-LT" sz="1500" dirty="0"/>
          </a:p>
          <a:p>
            <a:pPr marL="285750" indent="-285750" algn="just">
              <a:buBlip>
                <a:blip r:embed="rId3"/>
              </a:buBlip>
            </a:pPr>
            <a:r>
              <a:rPr lang="lt-LT" sz="1500" dirty="0"/>
              <a:t>71 % įmonių vadovų žino kur kreiptis, norint pranešti apie korupcijos atvejį.  Iš jų 53 % kreiptųsi į STT, 4 % - į policiją.</a:t>
            </a:r>
          </a:p>
          <a:p>
            <a:pPr marL="285750" indent="-285750" algn="just">
              <a:buBlip>
                <a:blip r:embed="rId3"/>
              </a:buBlip>
            </a:pPr>
            <a:endParaRPr lang="lt-LT" sz="1500" dirty="0"/>
          </a:p>
          <a:p>
            <a:pPr marL="285750" indent="-285750" algn="just">
              <a:buBlip>
                <a:blip r:embed="rId3"/>
              </a:buBlip>
            </a:pPr>
            <a:r>
              <a:rPr lang="lt-LT" sz="1500" dirty="0"/>
              <a:t>Įmonių vadovai mano, kad dažniausiai apie korupcines situacijas nepranešama, nes tie, kas praneša, nukenčia skaudžiausiai (48 %).</a:t>
            </a:r>
          </a:p>
          <a:p>
            <a:pPr marL="285750" indent="-285750" algn="just">
              <a:buBlip>
                <a:blip r:embed="rId3"/>
              </a:buBlip>
            </a:pPr>
            <a:endParaRPr lang="lt-LT" sz="1500" dirty="0"/>
          </a:p>
          <a:p>
            <a:pPr marL="285750" indent="-285750" algn="just">
              <a:buBlip>
                <a:blip r:embed="rId3"/>
              </a:buBlip>
            </a:pPr>
            <a:r>
              <a:rPr lang="lt-LT" sz="1500" dirty="0"/>
              <a:t>Įmonių vadovų manymu, apie korupciją pranešęs asmuo patiria spaudimą darbe (68 %) ir pranešęs parranda darbą (68 %).</a:t>
            </a:r>
          </a:p>
          <a:p>
            <a:pPr marL="285750" indent="-285750" algn="just">
              <a:buBlip>
                <a:blip r:embed="rId3"/>
              </a:buBlip>
            </a:pPr>
            <a:endParaRPr lang="lt-LT" sz="1500" dirty="0"/>
          </a:p>
          <a:p>
            <a:pPr marL="285750" indent="-285750" algn="just">
              <a:buBlip>
                <a:blip r:embed="rId3"/>
              </a:buBlip>
            </a:pPr>
            <a:r>
              <a:rPr lang="lt-LT" sz="1500" dirty="0"/>
              <a:t>Įmonių vadovų nuomone, žmonės, pranešę apie korupciją, yra drąsūs (</a:t>
            </a:r>
            <a:r>
              <a:rPr lang="en-US" sz="1500" dirty="0"/>
              <a:t>84</a:t>
            </a:r>
            <a:r>
              <a:rPr lang="lt-LT" sz="1500" dirty="0"/>
              <a:t> %) ir pilietiškai aktyvūs (</a:t>
            </a:r>
            <a:r>
              <a:rPr lang="en-US" sz="1500" dirty="0"/>
              <a:t>82</a:t>
            </a:r>
            <a:r>
              <a:rPr lang="lt-LT" sz="1500" dirty="0"/>
              <a:t> %).</a:t>
            </a:r>
          </a:p>
          <a:p>
            <a:pPr marL="285750" indent="-285750" algn="just">
              <a:buBlip>
                <a:blip r:embed="rId3"/>
              </a:buBlip>
            </a:pPr>
            <a:endParaRPr lang="lt-LT" sz="1500" dirty="0"/>
          </a:p>
          <a:p>
            <a:pPr marL="285750" indent="-285750" algn="just">
              <a:buBlip>
                <a:blip r:embed="rId3"/>
              </a:buBlip>
            </a:pPr>
            <a:r>
              <a:rPr lang="lt-LT" sz="1500" dirty="0"/>
              <a:t>18 % įmonių vadovų norėtų dalyvauti antikorupcinėje veikloje, pavyzdžiui, didinant įmonės darbuotojų antikorupcinį sąmoningumą. Šį būdą rinkosi 76 % </a:t>
            </a:r>
            <a:r>
              <a:rPr lang="lt-LT" sz="1500" dirty="0" err="1"/>
              <a:t>norinč</a:t>
            </a:r>
            <a:r>
              <a:rPr lang="en-US" sz="1500" dirty="0" err="1"/>
              <a:t>i</a:t>
            </a:r>
            <a:r>
              <a:rPr lang="lt-LT" sz="1500" dirty="0"/>
              <a:t>ų dalyvauti antikorupcinėje veikloje.</a:t>
            </a:r>
          </a:p>
          <a:p>
            <a:pPr marL="285750" indent="-285750" algn="just">
              <a:buBlip>
                <a:blip r:embed="rId3"/>
              </a:buBlip>
            </a:pPr>
            <a:endParaRPr lang="lt-LT" sz="1500" dirty="0"/>
          </a:p>
          <a:p>
            <a:pPr marL="285750" indent="-285750" algn="just">
              <a:buBlip>
                <a:blip r:embed="rId3"/>
              </a:buBlip>
            </a:pPr>
            <a:r>
              <a:rPr lang="en-US" sz="1500" dirty="0"/>
              <a:t>55</a:t>
            </a:r>
            <a:r>
              <a:rPr lang="lt-LT" sz="1500" dirty="0"/>
              <a:t> % respondentų žino (arba iš dalies žino) apie priemones, kuriomis jų įmonėje yra kuriama korupcijai atspari aplinka.</a:t>
            </a:r>
          </a:p>
          <a:p>
            <a:pPr marL="285750" indent="-285750" algn="just">
              <a:buBlip>
                <a:blip r:embed="rId3"/>
              </a:buBlip>
            </a:pPr>
            <a:endParaRPr lang="lt-LT" sz="1500" dirty="0"/>
          </a:p>
          <a:p>
            <a:pPr marL="285750" indent="-285750" algn="just">
              <a:buBlip>
                <a:blip r:embed="rId3"/>
              </a:buBlip>
            </a:pPr>
            <a:r>
              <a:rPr lang="lt-LT" sz="1500" dirty="0"/>
              <a:t>Dažniausiai pasitaikančios antikorupcinės priemonės įmonėse yra vidinis elgesio kodeksas, kuris skatina darbuotojus neduoti ir neimti kyšio (</a:t>
            </a:r>
            <a:r>
              <a:rPr lang="en-US" sz="1500" dirty="0"/>
              <a:t>50</a:t>
            </a:r>
            <a:r>
              <a:rPr lang="lt-LT" sz="1500" dirty="0"/>
              <a:t> %) ir darbuotojų skatinimas pranešti apie įmonės duotus kyšius ar kitą neteisėtą veiklą (4</a:t>
            </a:r>
            <a:r>
              <a:rPr lang="en-US" sz="1500" dirty="0"/>
              <a:t>5</a:t>
            </a:r>
            <a:r>
              <a:rPr lang="lt-LT" sz="1500" dirty="0"/>
              <a:t> %).</a:t>
            </a:r>
          </a:p>
        </p:txBody>
      </p:sp>
      <p:sp>
        <p:nvSpPr>
          <p:cNvPr id="2" name="TextBox 1">
            <a:extLst>
              <a:ext uri="{FF2B5EF4-FFF2-40B4-BE49-F238E27FC236}">
                <a16:creationId xmlns:a16="http://schemas.microsoft.com/office/drawing/2014/main" id="{D8310B08-0BFA-30F3-DD0E-C66F48A7D40C}"/>
              </a:ext>
            </a:extLst>
          </p:cNvPr>
          <p:cNvSpPr txBox="1"/>
          <p:nvPr/>
        </p:nvSpPr>
        <p:spPr>
          <a:xfrm>
            <a:off x="-38490" y="6371148"/>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CD51DD28-0BB6-5459-ED9B-CDE026E33146}"/>
              </a:ext>
            </a:extLst>
          </p:cNvPr>
          <p:cNvSpPr txBox="1"/>
          <p:nvPr/>
        </p:nvSpPr>
        <p:spPr>
          <a:xfrm>
            <a:off x="3691192" y="365031"/>
            <a:ext cx="5530031" cy="369332"/>
          </a:xfrm>
          <a:prstGeom prst="rect">
            <a:avLst/>
          </a:prstGeom>
          <a:noFill/>
        </p:spPr>
        <p:txBody>
          <a:bodyPr wrap="square" rtlCol="0">
            <a:spAutoFit/>
          </a:bodyPr>
          <a:lstStyle/>
          <a:p>
            <a:r>
              <a:rPr lang="lt-LT" b="1" dirty="0"/>
              <a:t>Antikorupcinis potencialas: įmonių vadovai</a:t>
            </a:r>
          </a:p>
        </p:txBody>
      </p:sp>
    </p:spTree>
    <p:extLst>
      <p:ext uri="{BB962C8B-B14F-4D97-AF65-F5344CB8AC3E}">
        <p14:creationId xmlns:p14="http://schemas.microsoft.com/office/powerpoint/2010/main" val="17463463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895ED6CE-6434-BE43-5FC5-8B25A887F507}"/>
              </a:ext>
            </a:extLst>
          </p:cNvPr>
          <p:cNvSpPr txBox="1"/>
          <p:nvPr/>
        </p:nvSpPr>
        <p:spPr>
          <a:xfrm>
            <a:off x="3872109" y="5998532"/>
            <a:ext cx="4843929" cy="307777"/>
          </a:xfrm>
          <a:prstGeom prst="rect">
            <a:avLst/>
          </a:prstGeom>
          <a:noFill/>
        </p:spPr>
        <p:txBody>
          <a:bodyPr wrap="square">
            <a:spAutoFit/>
          </a:bodyPr>
          <a:lstStyle/>
          <a:p>
            <a:r>
              <a:rPr lang="lt-LT" sz="1400" i="1" dirty="0"/>
              <a:t>2. Prašome įvertinti šias situacijas, ar jos yra korupcinės, ar ne.</a:t>
            </a:r>
          </a:p>
        </p:txBody>
      </p:sp>
      <p:sp>
        <p:nvSpPr>
          <p:cNvPr id="9" name="TextBox 8">
            <a:extLst>
              <a:ext uri="{FF2B5EF4-FFF2-40B4-BE49-F238E27FC236}">
                <a16:creationId xmlns:a16="http://schemas.microsoft.com/office/drawing/2014/main" id="{27BCE8F6-2B64-04F9-534F-E6CD981AD8D5}"/>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Diagrama 9">
            <a:extLst>
              <a:ext uri="{FF2B5EF4-FFF2-40B4-BE49-F238E27FC236}">
                <a16:creationId xmlns:a16="http://schemas.microsoft.com/office/drawing/2014/main" id="{AE3655B5-08AC-0430-1E37-5E2B1DA92B51}"/>
              </a:ext>
            </a:extLst>
          </p:cNvPr>
          <p:cNvGraphicFramePr>
            <a:graphicFrameLocks/>
          </p:cNvGraphicFramePr>
          <p:nvPr>
            <p:extLst>
              <p:ext uri="{D42A27DB-BD31-4B8C-83A1-F6EECF244321}">
                <p14:modId xmlns:p14="http://schemas.microsoft.com/office/powerpoint/2010/main" val="770599004"/>
              </p:ext>
            </p:extLst>
          </p:nvPr>
        </p:nvGraphicFramePr>
        <p:xfrm>
          <a:off x="762677" y="661933"/>
          <a:ext cx="10960750" cy="51337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051084583"/>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7" name="TextBox 6">
            <a:extLst>
              <a:ext uri="{FF2B5EF4-FFF2-40B4-BE49-F238E27FC236}">
                <a16:creationId xmlns:a16="http://schemas.microsoft.com/office/drawing/2014/main" id="{486A3DB5-DC99-4CBD-2CFF-02E29652AE28}"/>
              </a:ext>
            </a:extLst>
          </p:cNvPr>
          <p:cNvSpPr txBox="1"/>
          <p:nvPr/>
        </p:nvSpPr>
        <p:spPr>
          <a:xfrm>
            <a:off x="592668" y="338667"/>
            <a:ext cx="11057466" cy="369332"/>
          </a:xfrm>
          <a:prstGeom prst="rect">
            <a:avLst/>
          </a:prstGeom>
          <a:noFill/>
        </p:spPr>
        <p:txBody>
          <a:bodyPr wrap="square" rtlCol="0">
            <a:spAutoFit/>
          </a:bodyPr>
          <a:lstStyle/>
          <a:p>
            <a:pPr algn="ctr"/>
            <a:r>
              <a:rPr lang="lt-LT" altLang="lt-LT" b="1" dirty="0"/>
              <a:t>Galimai korupcinės situacijos ir pranešimai apie korupcinius atvejus</a:t>
            </a:r>
            <a:endParaRPr lang="lt-LT" b="1" dirty="0"/>
          </a:p>
        </p:txBody>
      </p:sp>
      <p:sp>
        <p:nvSpPr>
          <p:cNvPr id="13" name="TextBox 12">
            <a:extLst>
              <a:ext uri="{FF2B5EF4-FFF2-40B4-BE49-F238E27FC236}">
                <a16:creationId xmlns:a16="http://schemas.microsoft.com/office/drawing/2014/main" id="{29B7A2CD-3C05-B18F-3B6A-05E15A70B27D}"/>
              </a:ext>
            </a:extLst>
          </p:cNvPr>
          <p:cNvSpPr txBox="1"/>
          <p:nvPr/>
        </p:nvSpPr>
        <p:spPr>
          <a:xfrm>
            <a:off x="851681" y="5404212"/>
            <a:ext cx="10488638" cy="738664"/>
          </a:xfrm>
          <a:prstGeom prst="rect">
            <a:avLst/>
          </a:prstGeom>
          <a:noFill/>
        </p:spPr>
        <p:txBody>
          <a:bodyPr wrap="square">
            <a:spAutoFit/>
          </a:bodyPr>
          <a:lstStyle/>
          <a:p>
            <a:pPr algn="just"/>
            <a:r>
              <a:rPr lang="lt-LT" sz="1400" i="1" dirty="0"/>
              <a:t>Skliausteliuose pateikti 2022 m. tyrimo duomenys.</a:t>
            </a:r>
          </a:p>
          <a:p>
            <a:pPr algn="just"/>
            <a:r>
              <a:rPr lang="lt-LT" sz="1400" i="1" dirty="0"/>
              <a:t>63. Ar per pastaruosius 12 mėnesių Jums teko susidurti ar pastebėti situaciją, kuri Jums atrodė kaip galimai korupcinė?</a:t>
            </a:r>
          </a:p>
          <a:p>
            <a:pPr algn="just"/>
            <a:r>
              <a:rPr lang="lt-LT" sz="1400" i="1" dirty="0"/>
              <a:t>63.1. Ar pranešėte apie galimai korupcinį atvejį atsakingoms institucijoms?</a:t>
            </a:r>
            <a:r>
              <a:rPr lang="en-US" sz="1400" i="1" dirty="0"/>
              <a:t> </a:t>
            </a:r>
            <a:r>
              <a:rPr lang="en-US" sz="1400" i="1" dirty="0" err="1"/>
              <a:t>Atsakin</a:t>
            </a:r>
            <a:r>
              <a:rPr lang="lt-LT" sz="1400" i="1" dirty="0"/>
              <a:t>ėja tie, kurie pastebėjo korupcines situacijas (N</a:t>
            </a:r>
            <a:r>
              <a:rPr lang="en-US" sz="1400" i="1" dirty="0"/>
              <a:t>=185).</a:t>
            </a:r>
            <a:endParaRPr lang="lt-LT" sz="1400" i="1" dirty="0"/>
          </a:p>
        </p:txBody>
      </p:sp>
      <p:sp>
        <p:nvSpPr>
          <p:cNvPr id="6" name="TextBox 5">
            <a:extLst>
              <a:ext uri="{FF2B5EF4-FFF2-40B4-BE49-F238E27FC236}">
                <a16:creationId xmlns:a16="http://schemas.microsoft.com/office/drawing/2014/main" id="{CF91C2AB-3596-12FB-F309-DC222842AE7B}"/>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8" name="Grupė 7">
            <a:extLst>
              <a:ext uri="{FF2B5EF4-FFF2-40B4-BE49-F238E27FC236}">
                <a16:creationId xmlns:a16="http://schemas.microsoft.com/office/drawing/2014/main" id="{20C9D6ED-7859-8EC9-A0FF-6CAF81B32AA7}"/>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4E466074-8880-7D82-A6EA-386DD892D0A0}"/>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DA5DF3CC-437D-9388-468F-19AE5BE7DE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32C5CC53-4124-72D2-DA17-EABD96868969}"/>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57803B8E-426C-6F59-7ADE-CF00F0246E7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6" name="Diagrama 15">
            <a:extLst>
              <a:ext uri="{FF2B5EF4-FFF2-40B4-BE49-F238E27FC236}">
                <a16:creationId xmlns:a16="http://schemas.microsoft.com/office/drawing/2014/main" id="{00000000-0008-0000-0000-00001B000000}"/>
              </a:ext>
            </a:extLst>
          </p:cNvPr>
          <p:cNvGraphicFramePr>
            <a:graphicFrameLocks/>
          </p:cNvGraphicFramePr>
          <p:nvPr>
            <p:extLst>
              <p:ext uri="{D42A27DB-BD31-4B8C-83A1-F6EECF244321}">
                <p14:modId xmlns:p14="http://schemas.microsoft.com/office/powerpoint/2010/main" val="4183987489"/>
              </p:ext>
            </p:extLst>
          </p:nvPr>
        </p:nvGraphicFramePr>
        <p:xfrm>
          <a:off x="-298131" y="1248202"/>
          <a:ext cx="6882419" cy="383837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Diagrama 16">
            <a:extLst>
              <a:ext uri="{FF2B5EF4-FFF2-40B4-BE49-F238E27FC236}">
                <a16:creationId xmlns:a16="http://schemas.microsoft.com/office/drawing/2014/main" id="{00000000-0008-0000-0000-00001A000000}"/>
              </a:ext>
            </a:extLst>
          </p:cNvPr>
          <p:cNvGraphicFramePr>
            <a:graphicFrameLocks/>
          </p:cNvGraphicFramePr>
          <p:nvPr>
            <p:extLst>
              <p:ext uri="{D42A27DB-BD31-4B8C-83A1-F6EECF244321}">
                <p14:modId xmlns:p14="http://schemas.microsoft.com/office/powerpoint/2010/main" val="3432724884"/>
              </p:ext>
            </p:extLst>
          </p:nvPr>
        </p:nvGraphicFramePr>
        <p:xfrm>
          <a:off x="5591755" y="1116922"/>
          <a:ext cx="6831123" cy="40657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23319277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36551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3658451" y="5811559"/>
            <a:ext cx="5961805" cy="523220"/>
          </a:xfrm>
          <a:prstGeom prst="rect">
            <a:avLst/>
          </a:prstGeom>
          <a:noFill/>
        </p:spPr>
        <p:txBody>
          <a:bodyPr wrap="square">
            <a:spAutoFit/>
          </a:bodyPr>
          <a:lstStyle/>
          <a:p>
            <a:pPr algn="just"/>
            <a:r>
              <a:rPr lang="lt-LT" sz="1400" i="1" dirty="0"/>
              <a:t>Skliausteliuose pateikti 2022 m. tyrimo duomenys.</a:t>
            </a:r>
          </a:p>
          <a:p>
            <a:pPr algn="just"/>
            <a:r>
              <a:rPr lang="lt-LT" sz="1400" i="1" dirty="0"/>
              <a:t>64. Ar Jūs asmeniškai praneštumėte apie Jums žinomą korupcijos atvejį</a:t>
            </a:r>
            <a:r>
              <a:rPr lang="en-US" sz="1400" i="1" dirty="0"/>
              <a:t>?</a:t>
            </a:r>
            <a:endParaRPr lang="lt-LT" sz="1400" i="1" dirty="0"/>
          </a:p>
        </p:txBody>
      </p:sp>
      <p:sp>
        <p:nvSpPr>
          <p:cNvPr id="4" name="TextBox 3">
            <a:extLst>
              <a:ext uri="{FF2B5EF4-FFF2-40B4-BE49-F238E27FC236}">
                <a16:creationId xmlns:a16="http://schemas.microsoft.com/office/drawing/2014/main" id="{DB3A57F5-478B-DCDE-D42E-9A5AE5FF7E7D}"/>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E8B6ADDA-DFE5-344A-23EF-56CB844FE634}"/>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1EB74517-DD56-C133-817A-A6D1859BF45D}"/>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0F996A01-C014-D25B-900F-FDC47D19940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2DD6CEB1-8043-92F3-08B0-3BA6CCF5A23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BB5E1E4-DE79-F6E8-8BC0-1B00147F494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17000000}"/>
              </a:ext>
            </a:extLst>
          </p:cNvPr>
          <p:cNvGraphicFramePr>
            <a:graphicFrameLocks/>
          </p:cNvGraphicFramePr>
          <p:nvPr>
            <p:extLst>
              <p:ext uri="{D42A27DB-BD31-4B8C-83A1-F6EECF244321}">
                <p14:modId xmlns:p14="http://schemas.microsoft.com/office/powerpoint/2010/main" val="3072101961"/>
              </p:ext>
            </p:extLst>
          </p:nvPr>
        </p:nvGraphicFramePr>
        <p:xfrm>
          <a:off x="757131" y="853545"/>
          <a:ext cx="10795379" cy="46276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28801838"/>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5" y="0"/>
            <a:ext cx="12433749"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3854786" y="5839327"/>
            <a:ext cx="5254774" cy="307777"/>
          </a:xfrm>
          <a:prstGeom prst="rect">
            <a:avLst/>
          </a:prstGeom>
          <a:noFill/>
        </p:spPr>
        <p:txBody>
          <a:bodyPr wrap="square">
            <a:spAutoFit/>
          </a:bodyPr>
          <a:lstStyle/>
          <a:p>
            <a:pPr algn="just"/>
            <a:r>
              <a:rPr lang="lt-LT" sz="1400" i="1" dirty="0"/>
              <a:t>65. Ar žinote, kur reikia kreiptis, norint pranešti apie korupcijos atvejį</a:t>
            </a:r>
            <a:r>
              <a:rPr lang="en-US" sz="1400" i="1" dirty="0"/>
              <a:t>?</a:t>
            </a:r>
            <a:endParaRPr lang="lt-LT" sz="1400" i="1" dirty="0"/>
          </a:p>
        </p:txBody>
      </p:sp>
      <p:graphicFrame>
        <p:nvGraphicFramePr>
          <p:cNvPr id="8" name="Lentelė 7">
            <a:extLst>
              <a:ext uri="{FF2B5EF4-FFF2-40B4-BE49-F238E27FC236}">
                <a16:creationId xmlns:a16="http://schemas.microsoft.com/office/drawing/2014/main" id="{152EAC70-4DE6-A2DD-68D8-62DEEDEE00B5}"/>
              </a:ext>
            </a:extLst>
          </p:cNvPr>
          <p:cNvGraphicFramePr>
            <a:graphicFrameLocks noGrp="1"/>
          </p:cNvGraphicFramePr>
          <p:nvPr>
            <p:extLst>
              <p:ext uri="{D42A27DB-BD31-4B8C-83A1-F6EECF244321}">
                <p14:modId xmlns:p14="http://schemas.microsoft.com/office/powerpoint/2010/main" val="1469859145"/>
              </p:ext>
            </p:extLst>
          </p:nvPr>
        </p:nvGraphicFramePr>
        <p:xfrm>
          <a:off x="7581431" y="2581821"/>
          <a:ext cx="3056258" cy="1147500"/>
        </p:xfrm>
        <a:graphic>
          <a:graphicData uri="http://schemas.openxmlformats.org/drawingml/2006/table">
            <a:tbl>
              <a:tblPr>
                <a:tableStyleId>{5C22544A-7EE6-4342-B048-85BDC9FD1C3A}</a:tableStyleId>
              </a:tblPr>
              <a:tblGrid>
                <a:gridCol w="1528129">
                  <a:extLst>
                    <a:ext uri="{9D8B030D-6E8A-4147-A177-3AD203B41FA5}">
                      <a16:colId xmlns:a16="http://schemas.microsoft.com/office/drawing/2014/main" val="3547720904"/>
                    </a:ext>
                  </a:extLst>
                </a:gridCol>
                <a:gridCol w="1528129">
                  <a:extLst>
                    <a:ext uri="{9D8B030D-6E8A-4147-A177-3AD203B41FA5}">
                      <a16:colId xmlns:a16="http://schemas.microsoft.com/office/drawing/2014/main" val="1139393751"/>
                    </a:ext>
                  </a:extLst>
                </a:gridCol>
              </a:tblGrid>
              <a:tr h="286875">
                <a:tc>
                  <a:txBody>
                    <a:bodyPr/>
                    <a:lstStyle/>
                    <a:p>
                      <a:pPr algn="l" fontAlgn="b"/>
                      <a:r>
                        <a:rPr lang="lt-LT" sz="1600" b="0" i="0" u="none" strike="noStrike" dirty="0">
                          <a:effectLst/>
                          <a:latin typeface="+mn-lt"/>
                        </a:rPr>
                        <a:t>STT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0523031"/>
                  </a:ext>
                </a:extLst>
              </a:tr>
              <a:tr h="286875">
                <a:tc>
                  <a:txBody>
                    <a:bodyPr/>
                    <a:lstStyle/>
                    <a:p>
                      <a:pPr algn="l" fontAlgn="b"/>
                      <a:r>
                        <a:rPr lang="lt-LT" sz="1600" b="0" i="0" u="none" strike="noStrike">
                          <a:effectLst/>
                          <a:latin typeface="+mn-lt"/>
                        </a:rPr>
                        <a:t>Vidiniu kanalu</a:t>
                      </a:r>
                      <a:endParaRPr lang="lt-LT" sz="1600" b="0"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89344706"/>
                  </a:ext>
                </a:extLst>
              </a:tr>
              <a:tr h="286875">
                <a:tc>
                  <a:txBody>
                    <a:bodyPr/>
                    <a:lstStyle/>
                    <a:p>
                      <a:pPr algn="l" fontAlgn="b"/>
                      <a:r>
                        <a:rPr lang="lt-LT" sz="1600" b="0" i="0" u="none" strike="noStrike" dirty="0">
                          <a:effectLst/>
                          <a:latin typeface="+mn-lt"/>
                        </a:rPr>
                        <a:t>Darbovietei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85362360"/>
                  </a:ext>
                </a:extLst>
              </a:tr>
              <a:tr h="286875">
                <a:tc>
                  <a:txBody>
                    <a:bodyPr/>
                    <a:lstStyle/>
                    <a:p>
                      <a:pPr algn="l" fontAlgn="b"/>
                      <a:r>
                        <a:rPr lang="lt-LT" sz="1600" b="0" i="0" u="none" strike="noStrike">
                          <a:effectLst/>
                          <a:latin typeface="+mn-lt"/>
                        </a:rPr>
                        <a:t>Teisėsaugai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0449866"/>
                  </a:ext>
                </a:extLst>
              </a:tr>
            </a:tbl>
          </a:graphicData>
        </a:graphic>
      </p:graphicFrame>
      <p:sp>
        <p:nvSpPr>
          <p:cNvPr id="9" name="TextBox 8">
            <a:extLst>
              <a:ext uri="{FF2B5EF4-FFF2-40B4-BE49-F238E27FC236}">
                <a16:creationId xmlns:a16="http://schemas.microsoft.com/office/drawing/2014/main" id="{1A4501D9-5DDE-4F6E-F8A2-639866A9AD97}"/>
              </a:ext>
            </a:extLst>
          </p:cNvPr>
          <p:cNvSpPr txBox="1"/>
          <p:nvPr/>
        </p:nvSpPr>
        <p:spPr>
          <a:xfrm>
            <a:off x="6907199" y="1148840"/>
            <a:ext cx="4544705" cy="646331"/>
          </a:xfrm>
          <a:prstGeom prst="rect">
            <a:avLst/>
          </a:prstGeom>
          <a:noFill/>
        </p:spPr>
        <p:txBody>
          <a:bodyPr wrap="square" rtlCol="0">
            <a:spAutoFit/>
          </a:bodyPr>
          <a:lstStyle/>
          <a:p>
            <a:pPr algn="ctr"/>
            <a:r>
              <a:rPr lang="lt-LT" b="1" dirty="0"/>
              <a:t>Kam</a:t>
            </a:r>
            <a:r>
              <a:rPr lang="en-US" b="1" dirty="0"/>
              <a:t> </a:t>
            </a:r>
            <a:r>
              <a:rPr lang="en-US" b="1" dirty="0" err="1"/>
              <a:t>prane</a:t>
            </a:r>
            <a:r>
              <a:rPr lang="lt-LT" b="1" dirty="0" err="1"/>
              <a:t>šti</a:t>
            </a:r>
            <a:r>
              <a:rPr lang="lt-LT" b="1" dirty="0"/>
              <a:t> apie korupcijos atvejį? (atviras klausimas)</a:t>
            </a:r>
          </a:p>
        </p:txBody>
      </p:sp>
      <p:sp>
        <p:nvSpPr>
          <p:cNvPr id="4" name="TextBox 3">
            <a:extLst>
              <a:ext uri="{FF2B5EF4-FFF2-40B4-BE49-F238E27FC236}">
                <a16:creationId xmlns:a16="http://schemas.microsoft.com/office/drawing/2014/main" id="{2A432E6D-F8B6-C9EF-C93B-F0FDC6141194}"/>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044E3707-CCD2-BE91-7396-21DBFEAAF316}"/>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7F705F9-A0A7-DD0E-291F-AE64105DD16A}"/>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11AEF265-D5A1-CFD4-4549-E676359AD80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A7A5AC9A-B7D3-8076-EF37-60B47B97BDD7}"/>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E8685850-F8A5-FB2A-9A57-A5BB6C16BDB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0000000-0008-0000-0000-000016000000}"/>
              </a:ext>
            </a:extLst>
          </p:cNvPr>
          <p:cNvGraphicFramePr>
            <a:graphicFrameLocks/>
          </p:cNvGraphicFramePr>
          <p:nvPr>
            <p:extLst>
              <p:ext uri="{D42A27DB-BD31-4B8C-83A1-F6EECF244321}">
                <p14:modId xmlns:p14="http://schemas.microsoft.com/office/powerpoint/2010/main" val="459729951"/>
              </p:ext>
            </p:extLst>
          </p:nvPr>
        </p:nvGraphicFramePr>
        <p:xfrm>
          <a:off x="296424" y="1111590"/>
          <a:ext cx="6784071" cy="398717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22891954"/>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392806"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560439" y="5370461"/>
            <a:ext cx="11223522" cy="523220"/>
          </a:xfrm>
          <a:prstGeom prst="rect">
            <a:avLst/>
          </a:prstGeom>
          <a:noFill/>
        </p:spPr>
        <p:txBody>
          <a:bodyPr wrap="square">
            <a:spAutoFit/>
          </a:bodyPr>
          <a:lstStyle/>
          <a:p>
            <a:pPr algn="just"/>
            <a:r>
              <a:rPr lang="lt-LT" sz="1400" i="1" dirty="0"/>
              <a:t>67. O dabar aš Jums perskaitysiu keletą priežasčių, dėl kurių žmogus, tapęs korumpuoto įvykio liudininku, arba žmogus, tiesiogiai dalyvavęs korumpuotame įvykyje, gali apie tai ir nepranešti. Prašau išsirinkti tris priežastis, dėl kurių asmenys nepraneša apie kyšio davimą ar paėmimą. </a:t>
            </a:r>
          </a:p>
        </p:txBody>
      </p:sp>
      <p:sp>
        <p:nvSpPr>
          <p:cNvPr id="2" name="TextBox 1">
            <a:extLst>
              <a:ext uri="{FF2B5EF4-FFF2-40B4-BE49-F238E27FC236}">
                <a16:creationId xmlns:a16="http://schemas.microsoft.com/office/drawing/2014/main" id="{D3A8FAD7-E58A-AF65-32B4-A3E105906B60}"/>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5A49E356-30C1-C081-3DCE-5408EFFC5506}"/>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D3E097F7-AA94-9D63-FDC5-13D658C9A039}"/>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E601425E-6E56-EC2C-824F-E6F872AE9D7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7B5F3974-0972-4A92-2193-0A32790D2FB9}"/>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524D082D-6CF2-E388-CA7B-93A9EB0C5B9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7" name="Diagrama 6">
            <a:extLst>
              <a:ext uri="{FF2B5EF4-FFF2-40B4-BE49-F238E27FC236}">
                <a16:creationId xmlns:a16="http://schemas.microsoft.com/office/drawing/2014/main" id="{00000000-0008-0000-0000-000012000000}"/>
              </a:ext>
            </a:extLst>
          </p:cNvPr>
          <p:cNvGraphicFramePr>
            <a:graphicFrameLocks/>
          </p:cNvGraphicFramePr>
          <p:nvPr>
            <p:extLst>
              <p:ext uri="{D42A27DB-BD31-4B8C-83A1-F6EECF244321}">
                <p14:modId xmlns:p14="http://schemas.microsoft.com/office/powerpoint/2010/main" val="3406654024"/>
              </p:ext>
            </p:extLst>
          </p:nvPr>
        </p:nvGraphicFramePr>
        <p:xfrm>
          <a:off x="230879" y="337996"/>
          <a:ext cx="11562608" cy="487544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5135581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790062" y="5503450"/>
            <a:ext cx="10611875" cy="523220"/>
          </a:xfrm>
          <a:prstGeom prst="rect">
            <a:avLst/>
          </a:prstGeom>
          <a:noFill/>
        </p:spPr>
        <p:txBody>
          <a:bodyPr wrap="square">
            <a:spAutoFit/>
          </a:bodyPr>
          <a:lstStyle/>
          <a:p>
            <a:pPr algn="just"/>
            <a:r>
              <a:rPr lang="lt-LT" sz="1400" i="1" dirty="0"/>
              <a:t>67. O dabar aš Jums perskaitysiu keletą priežasčių, dėl kurių žmogus, tapęs korumpuoto įvykio liudininku, arba žmogus, tiesiogiai dalyvavęs korumpuotame įvykyje, gali apie tai ir nepranešti. Prašau išsirinkti tris priežastis, dėl kurių asmenys nepraneša apie kyšio davimą ar paėmimą. </a:t>
            </a:r>
          </a:p>
        </p:txBody>
      </p:sp>
      <p:graphicFrame>
        <p:nvGraphicFramePr>
          <p:cNvPr id="2" name="Lentelė 1">
            <a:extLst>
              <a:ext uri="{FF2B5EF4-FFF2-40B4-BE49-F238E27FC236}">
                <a16:creationId xmlns:a16="http://schemas.microsoft.com/office/drawing/2014/main" id="{25B366BC-A23D-B5FA-2B1A-2E89E02C235F}"/>
              </a:ext>
            </a:extLst>
          </p:cNvPr>
          <p:cNvGraphicFramePr>
            <a:graphicFrameLocks noGrp="1"/>
          </p:cNvGraphicFramePr>
          <p:nvPr>
            <p:extLst>
              <p:ext uri="{D42A27DB-BD31-4B8C-83A1-F6EECF244321}">
                <p14:modId xmlns:p14="http://schemas.microsoft.com/office/powerpoint/2010/main" val="3977078743"/>
              </p:ext>
            </p:extLst>
          </p:nvPr>
        </p:nvGraphicFramePr>
        <p:xfrm>
          <a:off x="790063" y="815667"/>
          <a:ext cx="10611874" cy="4213091"/>
        </p:xfrm>
        <a:graphic>
          <a:graphicData uri="http://schemas.openxmlformats.org/drawingml/2006/table">
            <a:tbl>
              <a:tblPr>
                <a:tableStyleId>{5C22544A-7EE6-4342-B048-85BDC9FD1C3A}</a:tableStyleId>
              </a:tblPr>
              <a:tblGrid>
                <a:gridCol w="5126352">
                  <a:extLst>
                    <a:ext uri="{9D8B030D-6E8A-4147-A177-3AD203B41FA5}">
                      <a16:colId xmlns:a16="http://schemas.microsoft.com/office/drawing/2014/main" val="4242478013"/>
                    </a:ext>
                  </a:extLst>
                </a:gridCol>
                <a:gridCol w="783646">
                  <a:extLst>
                    <a:ext uri="{9D8B030D-6E8A-4147-A177-3AD203B41FA5}">
                      <a16:colId xmlns:a16="http://schemas.microsoft.com/office/drawing/2014/main" val="1778852067"/>
                    </a:ext>
                  </a:extLst>
                </a:gridCol>
                <a:gridCol w="783646">
                  <a:extLst>
                    <a:ext uri="{9D8B030D-6E8A-4147-A177-3AD203B41FA5}">
                      <a16:colId xmlns:a16="http://schemas.microsoft.com/office/drawing/2014/main" val="1330001827"/>
                    </a:ext>
                  </a:extLst>
                </a:gridCol>
                <a:gridCol w="783646">
                  <a:extLst>
                    <a:ext uri="{9D8B030D-6E8A-4147-A177-3AD203B41FA5}">
                      <a16:colId xmlns:a16="http://schemas.microsoft.com/office/drawing/2014/main" val="2691554247"/>
                    </a:ext>
                  </a:extLst>
                </a:gridCol>
                <a:gridCol w="783646">
                  <a:extLst>
                    <a:ext uri="{9D8B030D-6E8A-4147-A177-3AD203B41FA5}">
                      <a16:colId xmlns:a16="http://schemas.microsoft.com/office/drawing/2014/main" val="1683272621"/>
                    </a:ext>
                  </a:extLst>
                </a:gridCol>
                <a:gridCol w="783646">
                  <a:extLst>
                    <a:ext uri="{9D8B030D-6E8A-4147-A177-3AD203B41FA5}">
                      <a16:colId xmlns:a16="http://schemas.microsoft.com/office/drawing/2014/main" val="595201305"/>
                    </a:ext>
                  </a:extLst>
                </a:gridCol>
                <a:gridCol w="783646">
                  <a:extLst>
                    <a:ext uri="{9D8B030D-6E8A-4147-A177-3AD203B41FA5}">
                      <a16:colId xmlns:a16="http://schemas.microsoft.com/office/drawing/2014/main" val="997286077"/>
                    </a:ext>
                  </a:extLst>
                </a:gridCol>
                <a:gridCol w="783646">
                  <a:extLst>
                    <a:ext uri="{9D8B030D-6E8A-4147-A177-3AD203B41FA5}">
                      <a16:colId xmlns:a16="http://schemas.microsoft.com/office/drawing/2014/main" val="1135953866"/>
                    </a:ext>
                  </a:extLst>
                </a:gridCol>
              </a:tblGrid>
              <a:tr h="280592">
                <a:tc>
                  <a:txBody>
                    <a:bodyPr/>
                    <a:lstStyle/>
                    <a:p>
                      <a:pPr algn="l" rtl="0" fontAlgn="t"/>
                      <a:r>
                        <a:rPr lang="lt-LT" sz="1600" b="0" i="0" u="none" strike="noStrike" dirty="0">
                          <a:solidFill>
                            <a:srgbClr val="000000"/>
                          </a:solidFill>
                          <a:effectLst/>
                          <a:latin typeface="Calibri" panose="020F0502020204030204" pitchFamily="34" charset="0"/>
                        </a:rPr>
                        <a:t>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61453220"/>
                  </a:ext>
                </a:extLst>
              </a:tr>
              <a:tr h="550634">
                <a:tc>
                  <a:txBody>
                    <a:bodyPr/>
                    <a:lstStyle/>
                    <a:p>
                      <a:pPr algn="l" rtl="0" fontAlgn="ctr"/>
                      <a:r>
                        <a:rPr lang="lt-LT" sz="1600" b="0" i="0" u="none" strike="noStrike">
                          <a:solidFill>
                            <a:srgbClr val="000000"/>
                          </a:solidFill>
                          <a:effectLst/>
                          <a:latin typeface="Calibri" panose="020F0502020204030204" pitchFamily="34" charset="0"/>
                        </a:rPr>
                        <a:t>Tie, kas praneša, galų gale nukenčia skaudžiausiai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55540443"/>
                  </a:ext>
                </a:extLst>
              </a:tr>
              <a:tr h="550634">
                <a:tc>
                  <a:txBody>
                    <a:bodyPr/>
                    <a:lstStyle/>
                    <a:p>
                      <a:pPr algn="l" rtl="0" fontAlgn="ctr"/>
                      <a:r>
                        <a:rPr lang="lt-LT" sz="1600" b="0" i="0" u="none" strike="noStrike" dirty="0">
                          <a:solidFill>
                            <a:srgbClr val="000000"/>
                          </a:solidFill>
                          <a:effectLst/>
                          <a:latin typeface="Calibri" panose="020F0502020204030204" pitchFamily="34" charset="0"/>
                        </a:rPr>
                        <a:t>Nėra prasmės pranešti, nes su tuo susijusių asmenų vis tiek niekas nenuteistų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83314398"/>
                  </a:ext>
                </a:extLst>
              </a:tr>
              <a:tr h="337553">
                <a:tc>
                  <a:txBody>
                    <a:bodyPr/>
                    <a:lstStyle/>
                    <a:p>
                      <a:pPr algn="l" rtl="0" fontAlgn="ctr"/>
                      <a:r>
                        <a:rPr lang="lt-LT" sz="1600" b="0" i="0" u="none" strike="noStrike">
                          <a:solidFill>
                            <a:srgbClr val="000000"/>
                          </a:solidFill>
                          <a:effectLst/>
                          <a:latin typeface="Calibri" panose="020F0502020204030204" pitchFamily="34" charset="0"/>
                        </a:rPr>
                        <a:t>Nėra įsitikinę, kad tai – korupcijos atvejis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97939293"/>
                  </a:ext>
                </a:extLst>
              </a:tr>
              <a:tr h="280592">
                <a:tc>
                  <a:txBody>
                    <a:bodyPr/>
                    <a:lstStyle/>
                    <a:p>
                      <a:pPr algn="l" rtl="0" fontAlgn="ctr"/>
                      <a:r>
                        <a:rPr lang="lt-LT" sz="1600" b="0" i="0" u="none" strike="noStrike">
                          <a:solidFill>
                            <a:srgbClr val="000000"/>
                          </a:solidFill>
                          <a:effectLst/>
                          <a:latin typeface="Calibri" panose="020F0502020204030204" pitchFamily="34" charset="0"/>
                        </a:rPr>
                        <a:t>Nežino, kur pranešti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98394043"/>
                  </a:ext>
                </a:extLst>
              </a:tr>
              <a:tr h="550634">
                <a:tc>
                  <a:txBody>
                    <a:bodyPr/>
                    <a:lstStyle/>
                    <a:p>
                      <a:pPr algn="l" rtl="0" fontAlgn="ctr"/>
                      <a:r>
                        <a:rPr lang="lt-LT" sz="1600" b="0" i="0" u="none" strike="noStrike">
                          <a:solidFill>
                            <a:srgbClr val="000000"/>
                          </a:solidFill>
                          <a:effectLst/>
                          <a:latin typeface="Calibri" panose="020F0502020204030204" pitchFamily="34" charset="0"/>
                        </a:rPr>
                        <a:t>Visi žino apie šiuos atvejus, bet niekas nepraneša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62294754"/>
                  </a:ext>
                </a:extLst>
              </a:tr>
              <a:tr h="550634">
                <a:tc>
                  <a:txBody>
                    <a:bodyPr/>
                    <a:lstStyle/>
                    <a:p>
                      <a:pPr algn="l" rtl="0" fontAlgn="ctr"/>
                      <a:r>
                        <a:rPr lang="lt-LT" sz="1600" b="0" i="0" u="none" strike="noStrike" dirty="0">
                          <a:solidFill>
                            <a:srgbClr val="000000"/>
                          </a:solidFill>
                          <a:effectLst/>
                          <a:latin typeface="Calibri" panose="020F0502020204030204" pitchFamily="34" charset="0"/>
                        </a:rPr>
                        <a:t>Nenori nieko išduoti, sukelti papildomų rūpesčių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5485950"/>
                  </a:ext>
                </a:extLst>
              </a:tr>
              <a:tr h="550634">
                <a:tc>
                  <a:txBody>
                    <a:bodyPr/>
                    <a:lstStyle/>
                    <a:p>
                      <a:pPr algn="l" rtl="0" fontAlgn="ctr"/>
                      <a:r>
                        <a:rPr lang="lt-LT" sz="1600" b="0" i="0" u="none" strike="noStrike">
                          <a:solidFill>
                            <a:srgbClr val="000000"/>
                          </a:solidFill>
                          <a:effectLst/>
                          <a:latin typeface="Calibri" panose="020F0502020204030204" pitchFamily="34" charset="0"/>
                        </a:rPr>
                        <a:t>Atvejis toks nereikšmingas, kad apie jį nėra prasmės pranešinėti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42061350"/>
                  </a:ext>
                </a:extLst>
              </a:tr>
              <a:tr h="280592">
                <a:tc>
                  <a:txBody>
                    <a:bodyPr/>
                    <a:lstStyle/>
                    <a:p>
                      <a:pPr algn="l" rtl="0" fontAlgn="ctr"/>
                      <a:r>
                        <a:rPr lang="pl-PL" sz="1600" b="0" i="0" u="none" strike="noStrike">
                          <a:solidFill>
                            <a:srgbClr val="000000"/>
                          </a:solidFill>
                          <a:effectLst/>
                          <a:latin typeface="Calibri" panose="020F0502020204030204" pitchFamily="34" charset="0"/>
                        </a:rPr>
                        <a:t>Sunku pranešti ir tam reikia laiko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52669102"/>
                  </a:ext>
                </a:extLst>
              </a:tr>
              <a:tr h="280592">
                <a:tc>
                  <a:txBody>
                    <a:bodyPr/>
                    <a:lstStyle/>
                    <a:p>
                      <a:pPr algn="l" rtl="0" fontAlgn="ctr"/>
                      <a:r>
                        <a:rPr lang="lt-LT" sz="1600" b="0" i="0" u="none" strike="noStrike" dirty="0">
                          <a:solidFill>
                            <a:srgbClr val="000000"/>
                          </a:solidFill>
                          <a:effectLst/>
                          <a:latin typeface="Calibri" panose="020F0502020204030204" pitchFamily="34" charset="0"/>
                        </a:rPr>
                        <a:t>Nežino</a:t>
                      </a:r>
                      <a:r>
                        <a:rPr lang="en-US" sz="1600" b="0" i="0" u="none" strike="noStrike" dirty="0">
                          <a:solidFill>
                            <a:srgbClr val="000000"/>
                          </a:solidFill>
                          <a:effectLst/>
                          <a:latin typeface="Calibri" panose="020F0502020204030204" pitchFamily="34" charset="0"/>
                        </a:rPr>
                        <a:t>,</a:t>
                      </a:r>
                      <a:r>
                        <a:rPr lang="lt-LT" sz="1600" b="0" i="0" u="none" strike="noStrike" dirty="0">
                          <a:solidFill>
                            <a:srgbClr val="000000"/>
                          </a:solidFill>
                          <a:effectLst/>
                          <a:latin typeface="Calibri" panose="020F0502020204030204" pitchFamily="34" charset="0"/>
                        </a:rPr>
                        <a:t> neatsakė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27740358"/>
                  </a:ext>
                </a:extLst>
              </a:tr>
            </a:tbl>
          </a:graphicData>
        </a:graphic>
      </p:graphicFrame>
      <p:sp>
        <p:nvSpPr>
          <p:cNvPr id="4" name="TextBox 3">
            <a:extLst>
              <a:ext uri="{FF2B5EF4-FFF2-40B4-BE49-F238E27FC236}">
                <a16:creationId xmlns:a16="http://schemas.microsoft.com/office/drawing/2014/main" id="{F0C62009-E557-B9AA-C0C9-98D2863F27DA}"/>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FC3BAC0E-35EE-5A18-B712-6B93AB763726}"/>
              </a:ext>
            </a:extLst>
          </p:cNvPr>
          <p:cNvSpPr txBox="1"/>
          <p:nvPr/>
        </p:nvSpPr>
        <p:spPr>
          <a:xfrm>
            <a:off x="2924174" y="308111"/>
            <a:ext cx="6343650" cy="387798"/>
          </a:xfrm>
          <a:prstGeom prst="rect">
            <a:avLst/>
          </a:prstGeom>
          <a:noFill/>
        </p:spPr>
        <p:txBody>
          <a:bodyPr wrap="square">
            <a:spAutoFit/>
          </a:bodyPr>
          <a:lstStyle/>
          <a:p>
            <a:pPr algn="ctr" rtl="0">
              <a:defRPr sz="1920" b="1" i="0" u="none" strike="noStrike" kern="1200" spc="0" baseline="0">
                <a:solidFill>
                  <a:prstClr val="black"/>
                </a:solidFill>
                <a:latin typeface="+mn-lt"/>
                <a:ea typeface="+mn-ea"/>
                <a:cs typeface="+mn-cs"/>
              </a:defRPr>
            </a:pPr>
            <a:r>
              <a:rPr lang="lt-LT" b="1" dirty="0"/>
              <a:t>Nenoro pranešti apie korumpuotą įvykį priežastys</a:t>
            </a:r>
          </a:p>
        </p:txBody>
      </p:sp>
    </p:spTree>
    <p:extLst>
      <p:ext uri="{BB962C8B-B14F-4D97-AF65-F5344CB8AC3E}">
        <p14:creationId xmlns:p14="http://schemas.microsoft.com/office/powerpoint/2010/main" val="1563806535"/>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460824"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1307690" y="5424459"/>
            <a:ext cx="9689690" cy="523220"/>
          </a:xfrm>
          <a:prstGeom prst="rect">
            <a:avLst/>
          </a:prstGeom>
          <a:noFill/>
        </p:spPr>
        <p:txBody>
          <a:bodyPr wrap="square">
            <a:spAutoFit/>
          </a:bodyPr>
          <a:lstStyle/>
          <a:p>
            <a:pPr algn="just"/>
            <a:r>
              <a:rPr lang="lt-LT" sz="1400" i="1" dirty="0"/>
              <a:t>67.1. Jūsų nuomone, kaip gali nukentėti apie korupciją pranešęs žmogus? Įvertinkite, kiek tikėtina kiekviena iš šių situacijų Lietuvoje? Pateikti atsakymai „labai tikėtina“ ir „tikėtina“. Atsakinėja tie, kurie mano, kad pranešantys nukenčia skaudžiausiai</a:t>
            </a:r>
            <a:r>
              <a:rPr lang="en-US" sz="1400" i="1" dirty="0"/>
              <a:t> (N=608).</a:t>
            </a:r>
            <a:endParaRPr lang="lt-LT" sz="1400" i="1" dirty="0"/>
          </a:p>
        </p:txBody>
      </p:sp>
      <p:sp>
        <p:nvSpPr>
          <p:cNvPr id="7" name="TextBox 6">
            <a:extLst>
              <a:ext uri="{FF2B5EF4-FFF2-40B4-BE49-F238E27FC236}">
                <a16:creationId xmlns:a16="http://schemas.microsoft.com/office/drawing/2014/main" id="{A61ECD8F-5199-AC13-F4DE-1A92B91FDA19}"/>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BAD549CF-65E5-335C-DE4E-BF10105256BE}"/>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B3F16BF9-77C9-FBFA-21E8-035623BC4986}"/>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F3F096AE-F9FA-C691-3F28-881D0EBB87F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4AA66B8-4E89-C5EF-DA94-9204639A7BC1}"/>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1638664-2751-C563-33AE-F48B898F517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10000000}"/>
              </a:ext>
            </a:extLst>
          </p:cNvPr>
          <p:cNvGraphicFramePr>
            <a:graphicFrameLocks/>
          </p:cNvGraphicFramePr>
          <p:nvPr>
            <p:extLst>
              <p:ext uri="{D42A27DB-BD31-4B8C-83A1-F6EECF244321}">
                <p14:modId xmlns:p14="http://schemas.microsoft.com/office/powerpoint/2010/main" val="154856305"/>
              </p:ext>
            </p:extLst>
          </p:nvPr>
        </p:nvGraphicFramePr>
        <p:xfrm>
          <a:off x="981502" y="240036"/>
          <a:ext cx="10015878" cy="49443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31475674"/>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460824"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1284908" y="5583183"/>
            <a:ext cx="10170695" cy="307777"/>
          </a:xfrm>
          <a:prstGeom prst="rect">
            <a:avLst/>
          </a:prstGeom>
          <a:noFill/>
        </p:spPr>
        <p:txBody>
          <a:bodyPr wrap="square">
            <a:spAutoFit/>
          </a:bodyPr>
          <a:lstStyle/>
          <a:p>
            <a:pPr algn="just"/>
            <a:r>
              <a:rPr lang="lt-LT" sz="1400" i="1" dirty="0"/>
              <a:t>68. Ar sutiktumėte su tokiais teiginiais apie tuos, kurie praneša apie korupcijos atvejį?</a:t>
            </a:r>
            <a:r>
              <a:rPr lang="en-US" sz="1400" i="1" dirty="0"/>
              <a:t> </a:t>
            </a:r>
            <a:r>
              <a:rPr lang="en-US" sz="1400" i="1" dirty="0" err="1"/>
              <a:t>Pateikti</a:t>
            </a:r>
            <a:r>
              <a:rPr lang="en-US" sz="1400" i="1" dirty="0"/>
              <a:t> a</a:t>
            </a:r>
            <a:r>
              <a:rPr lang="lt-LT" sz="1400" i="1" dirty="0" err="1"/>
              <a:t>tsakymai</a:t>
            </a:r>
            <a:r>
              <a:rPr lang="lt-LT" sz="1400" i="1" dirty="0"/>
              <a:t> „</a:t>
            </a:r>
            <a:r>
              <a:rPr lang="en-US" sz="1400" i="1" dirty="0" err="1"/>
              <a:t>visi</a:t>
            </a:r>
            <a:r>
              <a:rPr lang="lt-LT" sz="1400" i="1" dirty="0" err="1"/>
              <a:t>škai</a:t>
            </a:r>
            <a:r>
              <a:rPr lang="lt-LT" sz="1400" i="1" dirty="0"/>
              <a:t> sutinku“ ir „sutinku“.</a:t>
            </a:r>
          </a:p>
        </p:txBody>
      </p:sp>
      <p:sp>
        <p:nvSpPr>
          <p:cNvPr id="4" name="TextBox 3">
            <a:extLst>
              <a:ext uri="{FF2B5EF4-FFF2-40B4-BE49-F238E27FC236}">
                <a16:creationId xmlns:a16="http://schemas.microsoft.com/office/drawing/2014/main" id="{7D9021CE-31E5-B70A-05DF-03E6FD9F2BE7}"/>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35B7A795-7C0D-FE40-9C57-3CE21C7AAB66}"/>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5C244AE-533A-0E9D-C60C-E583E00B3BD6}"/>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1CFA5C8-5787-ADD8-6E8D-20A7F8693BD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F2F67BE7-7D69-F9E7-D9B1-E7FCC9C9F7D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35CBF7A3-B91D-8623-8A8B-59BF9C3ED2E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00000000-0008-0000-0000-00000F000000}"/>
              </a:ext>
            </a:extLst>
          </p:cNvPr>
          <p:cNvGraphicFramePr>
            <a:graphicFrameLocks/>
          </p:cNvGraphicFramePr>
          <p:nvPr>
            <p:extLst>
              <p:ext uri="{D42A27DB-BD31-4B8C-83A1-F6EECF244321}">
                <p14:modId xmlns:p14="http://schemas.microsoft.com/office/powerpoint/2010/main" val="4148161173"/>
              </p:ext>
            </p:extLst>
          </p:nvPr>
        </p:nvGraphicFramePr>
        <p:xfrm>
          <a:off x="1187735" y="529981"/>
          <a:ext cx="10029485" cy="48312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6319292"/>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460824"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1300950" y="5406720"/>
            <a:ext cx="10170695" cy="523220"/>
          </a:xfrm>
          <a:prstGeom prst="rect">
            <a:avLst/>
          </a:prstGeom>
          <a:noFill/>
        </p:spPr>
        <p:txBody>
          <a:bodyPr wrap="square">
            <a:spAutoFit/>
          </a:bodyPr>
          <a:lstStyle/>
          <a:p>
            <a:pPr algn="just"/>
            <a:r>
              <a:rPr lang="en-US" sz="1400" i="1" dirty="0"/>
              <a:t>7</a:t>
            </a:r>
            <a:r>
              <a:rPr lang="lt-LT" sz="1400" i="1" dirty="0"/>
              <a:t>4. Ar norėtumėte pats dalyvauti antikorupcinėje veikloje (pvz., antikorupcinio švietimo mokymuose, antikorupcinio švietimo kampanijose, kuriant/ įgyvendinant korupcijos prevencijos priemones, kt.)?</a:t>
            </a:r>
          </a:p>
        </p:txBody>
      </p:sp>
      <p:sp>
        <p:nvSpPr>
          <p:cNvPr id="4" name="TextBox 3">
            <a:extLst>
              <a:ext uri="{FF2B5EF4-FFF2-40B4-BE49-F238E27FC236}">
                <a16:creationId xmlns:a16="http://schemas.microsoft.com/office/drawing/2014/main" id="{38692D2E-FF28-09B7-C257-18ACF6A6EE8E}"/>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CFCC73D8-1691-B3A7-1015-D3F85256D4E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3FBB0BC-D08B-9EA1-26D3-E413A5C375D6}"/>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AF1CDF3B-DBF7-9376-440E-344BA28B216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3D20E2B3-DC7D-C95A-4CEF-F958178F0FD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7976492-067F-BF53-0862-AAF863A3408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04000000}"/>
              </a:ext>
            </a:extLst>
          </p:cNvPr>
          <p:cNvGraphicFramePr>
            <a:graphicFrameLocks/>
          </p:cNvGraphicFramePr>
          <p:nvPr>
            <p:extLst>
              <p:ext uri="{D42A27DB-BD31-4B8C-83A1-F6EECF244321}">
                <p14:modId xmlns:p14="http://schemas.microsoft.com/office/powerpoint/2010/main" val="2687130316"/>
              </p:ext>
            </p:extLst>
          </p:nvPr>
        </p:nvGraphicFramePr>
        <p:xfrm>
          <a:off x="1442472" y="559559"/>
          <a:ext cx="9543976" cy="441460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2052070"/>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6A774B8D-D11D-B3EF-2A03-E2CC53FE85A8}"/>
              </a:ext>
            </a:extLst>
          </p:cNvPr>
          <p:cNvSpPr txBox="1"/>
          <p:nvPr/>
        </p:nvSpPr>
        <p:spPr>
          <a:xfrm>
            <a:off x="2924175" y="436790"/>
            <a:ext cx="6343650" cy="369332"/>
          </a:xfrm>
          <a:prstGeom prst="rect">
            <a:avLst/>
          </a:prstGeom>
          <a:noFill/>
        </p:spPr>
        <p:txBody>
          <a:bodyPr wrap="square">
            <a:spAutoFit/>
          </a:bodyPr>
          <a:lstStyle/>
          <a:p>
            <a:pPr algn="ctr"/>
            <a:r>
              <a:rPr lang="lt-LT" altLang="lt-LT" b="1" dirty="0"/>
              <a:t>Dalyvavimas antikorupcinėje veikloje</a:t>
            </a:r>
            <a:endParaRPr lang="lt-LT" b="1" dirty="0"/>
          </a:p>
        </p:txBody>
      </p:sp>
      <p:graphicFrame>
        <p:nvGraphicFramePr>
          <p:cNvPr id="10" name="Lentelė 9">
            <a:extLst>
              <a:ext uri="{FF2B5EF4-FFF2-40B4-BE49-F238E27FC236}">
                <a16:creationId xmlns:a16="http://schemas.microsoft.com/office/drawing/2014/main" id="{FEEA06AC-DF6C-42A6-5CE5-E88C0ED17B4C}"/>
              </a:ext>
            </a:extLst>
          </p:cNvPr>
          <p:cNvGraphicFramePr>
            <a:graphicFrameLocks noGrp="1"/>
          </p:cNvGraphicFramePr>
          <p:nvPr>
            <p:extLst>
              <p:ext uri="{D42A27DB-BD31-4B8C-83A1-F6EECF244321}">
                <p14:modId xmlns:p14="http://schemas.microsoft.com/office/powerpoint/2010/main" val="2071265011"/>
              </p:ext>
            </p:extLst>
          </p:nvPr>
        </p:nvGraphicFramePr>
        <p:xfrm>
          <a:off x="813706" y="2550492"/>
          <a:ext cx="10564588" cy="1773455"/>
        </p:xfrm>
        <a:graphic>
          <a:graphicData uri="http://schemas.openxmlformats.org/drawingml/2006/table">
            <a:tbl>
              <a:tblPr>
                <a:tableStyleId>{5C22544A-7EE6-4342-B048-85BDC9FD1C3A}</a:tableStyleId>
              </a:tblPr>
              <a:tblGrid>
                <a:gridCol w="2372338">
                  <a:extLst>
                    <a:ext uri="{9D8B030D-6E8A-4147-A177-3AD203B41FA5}">
                      <a16:colId xmlns:a16="http://schemas.microsoft.com/office/drawing/2014/main" val="3347202220"/>
                    </a:ext>
                  </a:extLst>
                </a:gridCol>
                <a:gridCol w="819225">
                  <a:extLst>
                    <a:ext uri="{9D8B030D-6E8A-4147-A177-3AD203B41FA5}">
                      <a16:colId xmlns:a16="http://schemas.microsoft.com/office/drawing/2014/main" val="18031266"/>
                    </a:ext>
                  </a:extLst>
                </a:gridCol>
                <a:gridCol w="819225">
                  <a:extLst>
                    <a:ext uri="{9D8B030D-6E8A-4147-A177-3AD203B41FA5}">
                      <a16:colId xmlns:a16="http://schemas.microsoft.com/office/drawing/2014/main" val="1040584444"/>
                    </a:ext>
                  </a:extLst>
                </a:gridCol>
                <a:gridCol w="819225">
                  <a:extLst>
                    <a:ext uri="{9D8B030D-6E8A-4147-A177-3AD203B41FA5}">
                      <a16:colId xmlns:a16="http://schemas.microsoft.com/office/drawing/2014/main" val="2641386163"/>
                    </a:ext>
                  </a:extLst>
                </a:gridCol>
                <a:gridCol w="819225">
                  <a:extLst>
                    <a:ext uri="{9D8B030D-6E8A-4147-A177-3AD203B41FA5}">
                      <a16:colId xmlns:a16="http://schemas.microsoft.com/office/drawing/2014/main" val="897354081"/>
                    </a:ext>
                  </a:extLst>
                </a:gridCol>
                <a:gridCol w="819225">
                  <a:extLst>
                    <a:ext uri="{9D8B030D-6E8A-4147-A177-3AD203B41FA5}">
                      <a16:colId xmlns:a16="http://schemas.microsoft.com/office/drawing/2014/main" val="1926194755"/>
                    </a:ext>
                  </a:extLst>
                </a:gridCol>
                <a:gridCol w="819225">
                  <a:extLst>
                    <a:ext uri="{9D8B030D-6E8A-4147-A177-3AD203B41FA5}">
                      <a16:colId xmlns:a16="http://schemas.microsoft.com/office/drawing/2014/main" val="1152822271"/>
                    </a:ext>
                  </a:extLst>
                </a:gridCol>
                <a:gridCol w="819225">
                  <a:extLst>
                    <a:ext uri="{9D8B030D-6E8A-4147-A177-3AD203B41FA5}">
                      <a16:colId xmlns:a16="http://schemas.microsoft.com/office/drawing/2014/main" val="2929617161"/>
                    </a:ext>
                  </a:extLst>
                </a:gridCol>
                <a:gridCol w="819225">
                  <a:extLst>
                    <a:ext uri="{9D8B030D-6E8A-4147-A177-3AD203B41FA5}">
                      <a16:colId xmlns:a16="http://schemas.microsoft.com/office/drawing/2014/main" val="2880395628"/>
                    </a:ext>
                  </a:extLst>
                </a:gridCol>
                <a:gridCol w="819225">
                  <a:extLst>
                    <a:ext uri="{9D8B030D-6E8A-4147-A177-3AD203B41FA5}">
                      <a16:colId xmlns:a16="http://schemas.microsoft.com/office/drawing/2014/main" val="1563110926"/>
                    </a:ext>
                  </a:extLst>
                </a:gridCol>
                <a:gridCol w="819225">
                  <a:extLst>
                    <a:ext uri="{9D8B030D-6E8A-4147-A177-3AD203B41FA5}">
                      <a16:colId xmlns:a16="http://schemas.microsoft.com/office/drawing/2014/main" val="44655812"/>
                    </a:ext>
                  </a:extLst>
                </a:gridCol>
              </a:tblGrid>
              <a:tr h="357378">
                <a:tc>
                  <a:txBody>
                    <a:bodyPr/>
                    <a:lstStyle/>
                    <a:p>
                      <a:pPr algn="l" fontAlgn="t"/>
                      <a:r>
                        <a:rPr lang="lt-LT" sz="1600" b="0" i="0" u="none" strike="noStrike" dirty="0">
                          <a:effectLst/>
                          <a:latin typeface="Calibri" panose="020F0502020204030204" pitchFamily="34" charset="0"/>
                        </a:rPr>
                        <a:t> </a:t>
                      </a:r>
                    </a:p>
                  </a:txBody>
                  <a:tcPr marL="9525" marR="9525" marT="9525" marB="0">
                    <a:gradFill>
                      <a:gsLst>
                        <a:gs pos="60000">
                          <a:srgbClr val="7FBC98"/>
                        </a:gs>
                        <a:gs pos="0">
                          <a:schemeClr val="bg1"/>
                        </a:gs>
                      </a:gsLst>
                      <a:lin ang="5400000" scaled="1"/>
                    </a:gradFill>
                  </a:tcPr>
                </a:tc>
                <a:tc>
                  <a:txBody>
                    <a:bodyPr/>
                    <a:lstStyle/>
                    <a:p>
                      <a:pPr algn="ctr" rtl="0" fontAlgn="ctr"/>
                      <a:r>
                        <a:rPr lang="lt-LT" sz="1600" b="1" i="0" u="none" strike="noStrike" dirty="0">
                          <a:solidFill>
                            <a:srgbClr val="000000"/>
                          </a:solidFill>
                          <a:effectLst/>
                          <a:latin typeface="Calibri" panose="020F0502020204030204" pitchFamily="34" charset="0"/>
                        </a:rPr>
                        <a:t>2008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dirty="0">
                          <a:solidFill>
                            <a:srgbClr val="000000"/>
                          </a:solidFill>
                          <a:effectLst/>
                          <a:latin typeface="Calibri" panose="020F0502020204030204" pitchFamily="34" charset="0"/>
                        </a:rPr>
                        <a:t>2014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2019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919813000"/>
                  </a:ext>
                </a:extLst>
              </a:tr>
              <a:tr h="357378">
                <a:tc>
                  <a:txBody>
                    <a:bodyPr/>
                    <a:lstStyle/>
                    <a:p>
                      <a:pPr algn="l" rtl="0" fontAlgn="ctr"/>
                      <a:r>
                        <a:rPr lang="lt-LT" sz="1600" b="1" i="0" u="none" strike="noStrike" dirty="0">
                          <a:solidFill>
                            <a:srgbClr val="000000"/>
                          </a:solidFill>
                          <a:effectLst/>
                          <a:latin typeface="Calibri" panose="020F0502020204030204" pitchFamily="34" charset="0"/>
                        </a:rPr>
                        <a:t>Žino, kur kreiptis</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61%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89%</a:t>
                      </a:r>
                    </a:p>
                  </a:txBody>
                  <a:tcPr marL="9525" marR="9525" marT="9525" marB="0" anchor="ctr">
                    <a:gradFill>
                      <a:gsLst>
                        <a:gs pos="60000">
                          <a:srgbClr val="7FBC98"/>
                        </a:gs>
                        <a:gs pos="0">
                          <a:schemeClr val="bg1"/>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71</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3634381801"/>
                  </a:ext>
                </a:extLst>
              </a:tr>
              <a:tr h="357378">
                <a:tc>
                  <a:txBody>
                    <a:bodyPr/>
                    <a:lstStyle/>
                    <a:p>
                      <a:pPr algn="l" rtl="0" fontAlgn="ctr"/>
                      <a:r>
                        <a:rPr lang="lt-LT" sz="1600" b="1" i="0" u="none" strike="noStrike" dirty="0">
                          <a:solidFill>
                            <a:srgbClr val="000000"/>
                          </a:solidFill>
                          <a:effectLst/>
                          <a:latin typeface="Calibri" panose="020F0502020204030204" pitchFamily="34" charset="0"/>
                        </a:rPr>
                        <a:t>Praneštų apie korupciją</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54%</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66%</a:t>
                      </a:r>
                    </a:p>
                  </a:txBody>
                  <a:tcPr marL="9525" marR="9525" marT="9525" marB="0" anchor="ctr">
                    <a:gradFill>
                      <a:gsLst>
                        <a:gs pos="60000">
                          <a:srgbClr val="7FBC98"/>
                        </a:gs>
                        <a:gs pos="0">
                          <a:schemeClr val="bg1"/>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50</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562931619"/>
                  </a:ext>
                </a:extLst>
              </a:tr>
              <a:tr h="701321">
                <a:tc>
                  <a:txBody>
                    <a:bodyPr/>
                    <a:lstStyle/>
                    <a:p>
                      <a:pPr algn="l" rtl="0" fontAlgn="ctr"/>
                      <a:r>
                        <a:rPr lang="lt-LT" sz="1600" b="1" i="0" u="none" strike="noStrike" dirty="0">
                          <a:solidFill>
                            <a:srgbClr val="000000"/>
                          </a:solidFill>
                          <a:effectLst/>
                          <a:latin typeface="Calibri" panose="020F0502020204030204" pitchFamily="34" charset="0"/>
                        </a:rPr>
                        <a:t>Norėtų dalyvauti antikorupcinė</a:t>
                      </a:r>
                      <a:r>
                        <a:rPr lang="en-US" sz="1600" b="1" i="0" u="none" strike="noStrike" dirty="0">
                          <a:solidFill>
                            <a:srgbClr val="000000"/>
                          </a:solidFill>
                          <a:effectLst/>
                          <a:latin typeface="Calibri" panose="020F0502020204030204" pitchFamily="34" charset="0"/>
                        </a:rPr>
                        <a:t>se</a:t>
                      </a:r>
                      <a:r>
                        <a:rPr lang="lt-LT" sz="1600" b="1" i="0" u="none" strike="noStrike" dirty="0">
                          <a:solidFill>
                            <a:srgbClr val="000000"/>
                          </a:solidFill>
                          <a:effectLst/>
                          <a:latin typeface="Calibri" panose="020F0502020204030204" pitchFamily="34" charset="0"/>
                        </a:rPr>
                        <a:t> </a:t>
                      </a:r>
                      <a:r>
                        <a:rPr lang="lt-LT" sz="1600" b="1" i="0" u="none" strike="noStrike" dirty="0" err="1">
                          <a:solidFill>
                            <a:srgbClr val="000000"/>
                          </a:solidFill>
                          <a:effectLst/>
                          <a:latin typeface="Calibri" panose="020F0502020204030204" pitchFamily="34" charset="0"/>
                        </a:rPr>
                        <a:t>veiklo</a:t>
                      </a:r>
                      <a:r>
                        <a:rPr lang="en-US" sz="1600" b="1" i="0" u="none" strike="noStrike" dirty="0">
                          <a:solidFill>
                            <a:srgbClr val="000000"/>
                          </a:solidFill>
                          <a:effectLst/>
                          <a:latin typeface="Calibri" panose="020F0502020204030204" pitchFamily="34" charset="0"/>
                        </a:rPr>
                        <a:t>se</a:t>
                      </a:r>
                      <a:endParaRPr lang="lt-LT" sz="1600" b="1" i="0" u="none" strike="noStrike" dirty="0">
                        <a:solidFill>
                          <a:srgbClr val="000000"/>
                        </a:solidFill>
                        <a:effectLst/>
                        <a:latin typeface="Calibri" panose="020F0502020204030204" pitchFamily="34" charset="0"/>
                      </a:endParaRP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26%</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31%</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30%</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28%</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33%</a:t>
                      </a:r>
                    </a:p>
                  </a:txBody>
                  <a:tcPr marL="9525" marR="9525" marT="9525" marB="0" anchor="ctr">
                    <a:gradFill>
                      <a:gsLst>
                        <a:gs pos="60000">
                          <a:srgbClr val="7FBC98"/>
                        </a:gs>
                        <a:gs pos="0">
                          <a:schemeClr val="bg1"/>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a:t>
                      </a:r>
                      <a:r>
                        <a:rPr lang="en-US" sz="1600" b="0" i="0" u="none" strike="noStrike" dirty="0">
                          <a:solidFill>
                            <a:srgbClr val="000000"/>
                          </a:solidFill>
                          <a:effectLst/>
                          <a:latin typeface="Calibri" panose="020F0502020204030204" pitchFamily="34" charset="0"/>
                        </a:rPr>
                        <a:t>1</a:t>
                      </a:r>
                      <a:r>
                        <a:rPr lang="lt-LT" sz="1600" b="0" i="0" u="none" strike="noStrike" dirty="0">
                          <a:solidFill>
                            <a:srgbClr val="000000"/>
                          </a:solidFill>
                          <a:effectLst/>
                          <a:latin typeface="Calibri" panose="020F0502020204030204" pitchFamily="34" charset="0"/>
                        </a:rPr>
                        <a:t>%</a:t>
                      </a:r>
                    </a:p>
                  </a:txBody>
                  <a:tcPr marL="9525" marR="9525" marT="9525" marB="0" anchor="ctr">
                    <a:gradFill>
                      <a:gsLst>
                        <a:gs pos="60000">
                          <a:srgbClr val="7FBC98"/>
                        </a:gs>
                        <a:gs pos="0">
                          <a:schemeClr val="bg1"/>
                        </a:gs>
                      </a:gsLst>
                      <a:lin ang="5400000" scaled="1"/>
                    </a:gradFill>
                  </a:tcPr>
                </a:tc>
                <a:extLst>
                  <a:ext uri="{0D108BD9-81ED-4DB2-BD59-A6C34878D82A}">
                    <a16:rowId xmlns:a16="http://schemas.microsoft.com/office/drawing/2014/main" val="1061500616"/>
                  </a:ext>
                </a:extLst>
              </a:tr>
            </a:tbl>
          </a:graphicData>
        </a:graphic>
      </p:graphicFrame>
      <p:sp>
        <p:nvSpPr>
          <p:cNvPr id="2" name="TextBox 1">
            <a:extLst>
              <a:ext uri="{FF2B5EF4-FFF2-40B4-BE49-F238E27FC236}">
                <a16:creationId xmlns:a16="http://schemas.microsoft.com/office/drawing/2014/main" id="{E7C2FCD3-7AAE-9E87-1C11-631B2F81DE61}"/>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3FCB34FA-DA9B-6B1E-E937-13F4324F0CFC}"/>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6023806D-22EB-C2BB-C30F-F02C035AD60D}"/>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4518C4C-0A37-F62F-B23B-6B4DB35DB79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5B9CF6D1-384B-7DA4-1CE0-5C00A17A96CA}"/>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8FA20438-08EA-5D96-DF9B-DB988200E0C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283936009"/>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38B6E62F-25B0-5E5A-FF00-557632887B51}"/>
              </a:ext>
            </a:extLst>
          </p:cNvPr>
          <p:cNvSpPr txBox="1"/>
          <p:nvPr/>
        </p:nvSpPr>
        <p:spPr>
          <a:xfrm>
            <a:off x="1245298" y="5672279"/>
            <a:ext cx="9990160" cy="307777"/>
          </a:xfrm>
          <a:prstGeom prst="rect">
            <a:avLst/>
          </a:prstGeom>
          <a:noFill/>
        </p:spPr>
        <p:txBody>
          <a:bodyPr wrap="square">
            <a:spAutoFit/>
          </a:bodyPr>
          <a:lstStyle/>
          <a:p>
            <a:r>
              <a:rPr lang="en-US" sz="1400" i="1" dirty="0"/>
              <a:t>7</a:t>
            </a:r>
            <a:r>
              <a:rPr lang="lt-LT" sz="1400" i="1" dirty="0"/>
              <a:t>4.1. Kokiose antikorupcinio sąmoningumo didinimo veiklose norėtumėte dalyvauti?</a:t>
            </a:r>
            <a:r>
              <a:rPr lang="en-US" sz="1400" i="1" dirty="0"/>
              <a:t> </a:t>
            </a:r>
            <a:r>
              <a:rPr lang="en-US" sz="1400" i="1" dirty="0" err="1"/>
              <a:t>Atsakin</a:t>
            </a:r>
            <a:r>
              <a:rPr lang="lt-LT" sz="1400" i="1" dirty="0"/>
              <a:t>ėja tie, kurie norėtų dalyvauti (N</a:t>
            </a:r>
            <a:r>
              <a:rPr lang="en-US" sz="1400" i="1" dirty="0"/>
              <a:t>=287).</a:t>
            </a:r>
            <a:endParaRPr lang="lt-LT" sz="1400" i="1" dirty="0"/>
          </a:p>
        </p:txBody>
      </p:sp>
      <p:sp>
        <p:nvSpPr>
          <p:cNvPr id="2" name="TextBox 1">
            <a:extLst>
              <a:ext uri="{FF2B5EF4-FFF2-40B4-BE49-F238E27FC236}">
                <a16:creationId xmlns:a16="http://schemas.microsoft.com/office/drawing/2014/main" id="{874BC81E-069D-9E6E-B8A7-78316830B7B4}"/>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FB00F643-3A8F-6504-760F-1E0DB5DFF706}"/>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4D57FDBB-95B1-BA16-829F-1F7026B32526}"/>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D5352A59-C5F5-B2E2-5D42-59868D31ADC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4D6B2198-DA4C-581E-3239-2360935EAF0E}"/>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7FC4BCE2-7818-6484-3E6D-43A49BAD175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02000000}"/>
              </a:ext>
            </a:extLst>
          </p:cNvPr>
          <p:cNvGraphicFramePr>
            <a:graphicFrameLocks/>
          </p:cNvGraphicFramePr>
          <p:nvPr>
            <p:extLst>
              <p:ext uri="{D42A27DB-BD31-4B8C-83A1-F6EECF244321}">
                <p14:modId xmlns:p14="http://schemas.microsoft.com/office/powerpoint/2010/main" val="4192811868"/>
              </p:ext>
            </p:extLst>
          </p:nvPr>
        </p:nvGraphicFramePr>
        <p:xfrm>
          <a:off x="690861" y="521862"/>
          <a:ext cx="11099033" cy="47728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992306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895ED6CE-6434-BE43-5FC5-8B25A887F507}"/>
              </a:ext>
            </a:extLst>
          </p:cNvPr>
          <p:cNvSpPr txBox="1"/>
          <p:nvPr/>
        </p:nvSpPr>
        <p:spPr>
          <a:xfrm>
            <a:off x="3779791" y="5761952"/>
            <a:ext cx="4681697" cy="318998"/>
          </a:xfrm>
          <a:prstGeom prst="rect">
            <a:avLst/>
          </a:prstGeom>
          <a:noFill/>
        </p:spPr>
        <p:txBody>
          <a:bodyPr wrap="square">
            <a:spAutoFit/>
          </a:bodyPr>
          <a:lstStyle/>
          <a:p>
            <a:r>
              <a:rPr lang="lt-LT" sz="1400" i="1" dirty="0"/>
              <a:t>2. Prašome įvertinti šias situacijas, ar jos yra korupcinės, ar ne.</a:t>
            </a:r>
          </a:p>
        </p:txBody>
      </p:sp>
      <p:sp>
        <p:nvSpPr>
          <p:cNvPr id="10" name="TextBox 9">
            <a:extLst>
              <a:ext uri="{FF2B5EF4-FFF2-40B4-BE49-F238E27FC236}">
                <a16:creationId xmlns:a16="http://schemas.microsoft.com/office/drawing/2014/main" id="{054BBD82-5B7B-6E16-AE0E-22554661345C}"/>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DE967DEC-19ED-7549-2846-AB3778ACF327}"/>
              </a:ext>
            </a:extLst>
          </p:cNvPr>
          <p:cNvGraphicFramePr>
            <a:graphicFrameLocks/>
          </p:cNvGraphicFramePr>
          <p:nvPr>
            <p:extLst>
              <p:ext uri="{D42A27DB-BD31-4B8C-83A1-F6EECF244321}">
                <p14:modId xmlns:p14="http://schemas.microsoft.com/office/powerpoint/2010/main" val="3122138936"/>
              </p:ext>
            </p:extLst>
          </p:nvPr>
        </p:nvGraphicFramePr>
        <p:xfrm>
          <a:off x="869448" y="661933"/>
          <a:ext cx="10818745" cy="514826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096264467"/>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38B6E62F-25B0-5E5A-FF00-557632887B51}"/>
              </a:ext>
            </a:extLst>
          </p:cNvPr>
          <p:cNvSpPr txBox="1"/>
          <p:nvPr/>
        </p:nvSpPr>
        <p:spPr>
          <a:xfrm>
            <a:off x="2516799" y="5189780"/>
            <a:ext cx="7639664" cy="307777"/>
          </a:xfrm>
          <a:prstGeom prst="rect">
            <a:avLst/>
          </a:prstGeom>
          <a:noFill/>
        </p:spPr>
        <p:txBody>
          <a:bodyPr wrap="square">
            <a:spAutoFit/>
          </a:bodyPr>
          <a:lstStyle/>
          <a:p>
            <a:r>
              <a:rPr lang="en-US" sz="1400" i="1" dirty="0"/>
              <a:t>7</a:t>
            </a:r>
            <a:r>
              <a:rPr lang="lt-LT" sz="1400" i="1" dirty="0"/>
              <a:t>5. Ar žinote apie priemones, kuriomis Jūsų įstaigoje yra kuriama korupcijai atsparesnė aplinka?</a:t>
            </a:r>
          </a:p>
        </p:txBody>
      </p:sp>
      <p:sp>
        <p:nvSpPr>
          <p:cNvPr id="4" name="TextBox 3">
            <a:extLst>
              <a:ext uri="{FF2B5EF4-FFF2-40B4-BE49-F238E27FC236}">
                <a16:creationId xmlns:a16="http://schemas.microsoft.com/office/drawing/2014/main" id="{E263C811-4D7E-CAF1-3248-4A9FD36BF1EB}"/>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547EE8AC-D36C-D9E2-4979-6C6D40008F2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AD67A7A-B2A9-425E-3BC5-9FC179EF3390}"/>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859BC91-DBE6-C80A-4448-B1C1F667173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6625C18-BB4B-2467-869A-1CA36580B025}"/>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5D34DE48-AF62-DAD4-2687-F14F0255DAF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8E33314C-88A7-ECAD-1D87-EFB5C75A72BB}"/>
              </a:ext>
            </a:extLst>
          </p:cNvPr>
          <p:cNvGraphicFramePr>
            <a:graphicFrameLocks/>
          </p:cNvGraphicFramePr>
          <p:nvPr>
            <p:extLst>
              <p:ext uri="{D42A27DB-BD31-4B8C-83A1-F6EECF244321}">
                <p14:modId xmlns:p14="http://schemas.microsoft.com/office/powerpoint/2010/main" val="4096321568"/>
              </p:ext>
            </p:extLst>
          </p:nvPr>
        </p:nvGraphicFramePr>
        <p:xfrm>
          <a:off x="1162075" y="728153"/>
          <a:ext cx="10349112" cy="416641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9373827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1509090" y="5681377"/>
            <a:ext cx="9441475" cy="307777"/>
          </a:xfrm>
          <a:prstGeom prst="rect">
            <a:avLst/>
          </a:prstGeom>
          <a:noFill/>
        </p:spPr>
        <p:txBody>
          <a:bodyPr wrap="square">
            <a:spAutoFit/>
          </a:bodyPr>
          <a:lstStyle/>
          <a:p>
            <a:pPr algn="just"/>
            <a:r>
              <a:rPr lang="lt-LT" sz="1400" i="1" dirty="0"/>
              <a:t>66. Ar institucijoje, kurioje dirbate, yra vidinis pranešimų kanalas? Skliausteliuose pateikti 2022 m. tyrimo duomenys.</a:t>
            </a:r>
          </a:p>
        </p:txBody>
      </p:sp>
      <p:sp>
        <p:nvSpPr>
          <p:cNvPr id="6" name="TextBox 5">
            <a:extLst>
              <a:ext uri="{FF2B5EF4-FFF2-40B4-BE49-F238E27FC236}">
                <a16:creationId xmlns:a16="http://schemas.microsoft.com/office/drawing/2014/main" id="{CF91C2AB-3596-12FB-F309-DC222842AE7B}"/>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841BD0E4-5B81-1AC6-C956-ED5F0CE58E35}"/>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22DF86FD-A926-26BA-8E38-E45B16DC59C2}"/>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146A6CAF-7395-1DCC-6F82-EE53EF4FA7B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B280B1D-6210-A997-C68C-B1239E977C48}"/>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334B1DF6-0F0A-B663-8F43-0221BCB5A10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7" name="Diagrama 6">
            <a:extLst>
              <a:ext uri="{FF2B5EF4-FFF2-40B4-BE49-F238E27FC236}">
                <a16:creationId xmlns:a16="http://schemas.microsoft.com/office/drawing/2014/main" id="{00000000-0008-0000-0000-000015000000}"/>
              </a:ext>
            </a:extLst>
          </p:cNvPr>
          <p:cNvGraphicFramePr>
            <a:graphicFrameLocks/>
          </p:cNvGraphicFramePr>
          <p:nvPr>
            <p:extLst>
              <p:ext uri="{D42A27DB-BD31-4B8C-83A1-F6EECF244321}">
                <p14:modId xmlns:p14="http://schemas.microsoft.com/office/powerpoint/2010/main" val="907812731"/>
              </p:ext>
            </p:extLst>
          </p:nvPr>
        </p:nvGraphicFramePr>
        <p:xfrm>
          <a:off x="1285665" y="477672"/>
          <a:ext cx="10369523" cy="48799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16501428"/>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27934" y="0"/>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grpSp>
      <p:sp>
        <p:nvSpPr>
          <p:cNvPr id="13" name="TextBox 12">
            <a:extLst>
              <a:ext uri="{FF2B5EF4-FFF2-40B4-BE49-F238E27FC236}">
                <a16:creationId xmlns:a16="http://schemas.microsoft.com/office/drawing/2014/main" id="{29B7A2CD-3C05-B18F-3B6A-05E15A70B27D}"/>
              </a:ext>
            </a:extLst>
          </p:cNvPr>
          <p:cNvSpPr txBox="1"/>
          <p:nvPr/>
        </p:nvSpPr>
        <p:spPr>
          <a:xfrm>
            <a:off x="1294047" y="5616515"/>
            <a:ext cx="9603906" cy="523220"/>
          </a:xfrm>
          <a:prstGeom prst="rect">
            <a:avLst/>
          </a:prstGeom>
          <a:noFill/>
        </p:spPr>
        <p:txBody>
          <a:bodyPr wrap="square">
            <a:spAutoFit/>
          </a:bodyPr>
          <a:lstStyle/>
          <a:p>
            <a:pPr algn="just"/>
            <a:r>
              <a:rPr lang="en-US" sz="1400" i="1" dirty="0"/>
              <a:t>6</a:t>
            </a:r>
            <a:r>
              <a:rPr lang="lt-LT" sz="1400" i="1" dirty="0"/>
              <a:t>6.1. Kaip manote, ar pranešus apie korupciją ar kitus pažeidimus vidiniu kanalu, institucijoje būtų</a:t>
            </a:r>
            <a:r>
              <a:rPr lang="en-US" sz="1400" i="1" dirty="0"/>
              <a:t>? </a:t>
            </a:r>
            <a:r>
              <a:rPr lang="en-US" sz="1400" i="1" dirty="0" err="1"/>
              <a:t>Atsakin</a:t>
            </a:r>
            <a:r>
              <a:rPr lang="lt-LT" sz="1400" i="1" dirty="0"/>
              <a:t>ėja tie, kurie nurodė, kad jų institucijose yra vidinis kanalas (N</a:t>
            </a:r>
            <a:r>
              <a:rPr lang="en-US" sz="1400" i="1" dirty="0"/>
              <a:t>=1071).</a:t>
            </a:r>
            <a:endParaRPr lang="lt-LT" sz="1400" i="1" dirty="0"/>
          </a:p>
        </p:txBody>
      </p:sp>
      <p:sp>
        <p:nvSpPr>
          <p:cNvPr id="7" name="TextBox 6">
            <a:extLst>
              <a:ext uri="{FF2B5EF4-FFF2-40B4-BE49-F238E27FC236}">
                <a16:creationId xmlns:a16="http://schemas.microsoft.com/office/drawing/2014/main" id="{718C4607-2A78-E7F1-DDC0-2C429EE993C3}"/>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A35A3ABF-C99B-A267-C70E-58FB6DDA36E6}"/>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FD2DA93A-DCC0-A14B-B2C2-034CC33D816B}"/>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378F3981-867C-E660-FBA8-D84C20F1C21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E77856D9-40D7-91A9-5FAC-35FB00B72BB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CE5025E-9C28-7057-65E7-0D154BFA82E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00000000-0008-0000-0000-000014000000}"/>
              </a:ext>
            </a:extLst>
          </p:cNvPr>
          <p:cNvGraphicFramePr>
            <a:graphicFrameLocks/>
          </p:cNvGraphicFramePr>
          <p:nvPr>
            <p:extLst>
              <p:ext uri="{D42A27DB-BD31-4B8C-83A1-F6EECF244321}">
                <p14:modId xmlns:p14="http://schemas.microsoft.com/office/powerpoint/2010/main" val="1002323488"/>
              </p:ext>
            </p:extLst>
          </p:nvPr>
        </p:nvGraphicFramePr>
        <p:xfrm>
          <a:off x="-27934" y="477230"/>
          <a:ext cx="12219934" cy="494474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69086542"/>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731856" y="783606"/>
            <a:ext cx="10728288" cy="5478423"/>
          </a:xfrm>
          <a:prstGeom prst="rect">
            <a:avLst/>
          </a:prstGeom>
          <a:noFill/>
        </p:spPr>
        <p:txBody>
          <a:bodyPr wrap="square" rtlCol="0">
            <a:spAutoFit/>
          </a:bodyPr>
          <a:lstStyle/>
          <a:p>
            <a:pPr marL="285750" indent="-285750" algn="just">
              <a:buBlip>
                <a:blip r:embed="rId3"/>
              </a:buBlip>
            </a:pPr>
            <a:r>
              <a:rPr lang="en-US" sz="1400" dirty="0"/>
              <a:t>67</a:t>
            </a:r>
            <a:r>
              <a:rPr lang="lt-LT" sz="1400" dirty="0"/>
              <a:t> % apklaustų valstybės tarnautojų teigia, kad per pastaruosius 12 mėnesių nepastebėjo korupcinės situacijos.</a:t>
            </a:r>
            <a:r>
              <a:rPr lang="en-US" sz="1400" dirty="0"/>
              <a:t> 14</a:t>
            </a:r>
            <a:r>
              <a:rPr lang="lt-LT" sz="1400" dirty="0"/>
              <a:t> % teigia, kad tokią situaciją pastebėjo. Iš jų </a:t>
            </a:r>
            <a:r>
              <a:rPr lang="en-US" sz="1400" dirty="0"/>
              <a:t>14</a:t>
            </a:r>
            <a:r>
              <a:rPr lang="lt-LT" sz="1400" dirty="0"/>
              <a:t> % pranešė apie korupcinius atvejus, o </a:t>
            </a:r>
            <a:r>
              <a:rPr lang="en-US" sz="1400" dirty="0"/>
              <a:t>75</a:t>
            </a:r>
            <a:r>
              <a:rPr lang="lt-LT" sz="1400" dirty="0"/>
              <a:t> % nepranešė.</a:t>
            </a:r>
          </a:p>
          <a:p>
            <a:pPr marL="285750" indent="-285750" algn="just">
              <a:buBlip>
                <a:blip r:embed="rId3"/>
              </a:buBlip>
            </a:pPr>
            <a:endParaRPr lang="lt-LT" sz="1400" dirty="0"/>
          </a:p>
          <a:p>
            <a:pPr marL="285750" indent="-285750" algn="just">
              <a:buBlip>
                <a:blip r:embed="rId3"/>
              </a:buBlip>
            </a:pPr>
            <a:r>
              <a:rPr lang="lt-LT" sz="1400" dirty="0"/>
              <a:t>Jeigu pastebėtų korupcinę situaciją, </a:t>
            </a:r>
            <a:r>
              <a:rPr lang="en-US" sz="1400" dirty="0"/>
              <a:t>50</a:t>
            </a:r>
            <a:r>
              <a:rPr lang="lt-LT" sz="1400" dirty="0"/>
              <a:t> % praneštų apie ją, o </a:t>
            </a:r>
            <a:r>
              <a:rPr lang="en-US" sz="1400" dirty="0"/>
              <a:t>2</a:t>
            </a:r>
            <a:r>
              <a:rPr lang="lt-LT" sz="1400" dirty="0"/>
              <a:t> % - nepraneštų. 2022 m. pasiryžusių pranešti apie korupcinę situaciją buvo daugiau – 66 %.</a:t>
            </a:r>
          </a:p>
          <a:p>
            <a:pPr marL="285750" indent="-285750" algn="just">
              <a:buBlip>
                <a:blip r:embed="rId3"/>
              </a:buBlip>
            </a:pPr>
            <a:endParaRPr lang="lt-LT" sz="1400" dirty="0"/>
          </a:p>
          <a:p>
            <a:pPr marL="285750" indent="-285750" algn="just">
              <a:buBlip>
                <a:blip r:embed="rId3"/>
              </a:buBlip>
            </a:pPr>
            <a:r>
              <a:rPr lang="en-US" sz="1400" dirty="0"/>
              <a:t>71</a:t>
            </a:r>
            <a:r>
              <a:rPr lang="lt-LT" sz="1400" dirty="0"/>
              <a:t> % valstybės tarnautojų žino kur kreiptis, norint pranešti apie korupcijos atvejį.  Iš jų </a:t>
            </a:r>
            <a:r>
              <a:rPr lang="en-US" sz="1400" dirty="0"/>
              <a:t>80</a:t>
            </a:r>
            <a:r>
              <a:rPr lang="lt-LT" sz="1400" dirty="0"/>
              <a:t> % kreiptųsi į STT</a:t>
            </a:r>
            <a:r>
              <a:rPr lang="en-US" sz="1400" dirty="0"/>
              <a:t>.</a:t>
            </a:r>
          </a:p>
          <a:p>
            <a:pPr algn="just"/>
            <a:endParaRPr lang="lt-LT" sz="1400" dirty="0"/>
          </a:p>
          <a:p>
            <a:pPr marL="285750" indent="-285750" algn="just">
              <a:buBlip>
                <a:blip r:embed="rId3"/>
              </a:buBlip>
            </a:pPr>
            <a:r>
              <a:rPr lang="lt-LT" sz="1400" dirty="0"/>
              <a:t>Valstybės tarnautojai mano, kad dažniausiai apie korupcines situacijas nepranešama, nes: tie, kas praneša, nukenčia skaudžiausiai (4</a:t>
            </a:r>
            <a:r>
              <a:rPr lang="en-US" sz="1400" dirty="0"/>
              <a:t>4</a:t>
            </a:r>
            <a:r>
              <a:rPr lang="lt-LT" sz="1400" dirty="0"/>
              <a:t> %); nėra prasmės pranešti, nes su tuo susijusių asmenų vis tiek niekas nenuteistų (4</a:t>
            </a:r>
            <a:r>
              <a:rPr lang="en-US" sz="1400" dirty="0"/>
              <a:t>2</a:t>
            </a:r>
            <a:r>
              <a:rPr lang="lt-LT" sz="1400" dirty="0"/>
              <a:t> %); nėra įsitikinę, kad tai korupcijos atvejis (38 %).</a:t>
            </a:r>
          </a:p>
          <a:p>
            <a:pPr marL="285750" indent="-285750" algn="just">
              <a:buBlip>
                <a:blip r:embed="rId3"/>
              </a:buBlip>
            </a:pPr>
            <a:endParaRPr lang="lt-LT" sz="1400" dirty="0"/>
          </a:p>
          <a:p>
            <a:pPr marL="285750" indent="-285750" algn="just">
              <a:buBlip>
                <a:blip r:embed="rId3"/>
              </a:buBlip>
            </a:pPr>
            <a:r>
              <a:rPr lang="lt-LT" sz="1400" dirty="0"/>
              <a:t>Valstybės tarnautojų manymu, apie korupciją pranešęs asmuo patiria spaudimą darbe (7</a:t>
            </a:r>
            <a:r>
              <a:rPr lang="en-US" sz="1400" dirty="0"/>
              <a:t>8</a:t>
            </a:r>
            <a:r>
              <a:rPr lang="lt-LT" sz="1400" dirty="0"/>
              <a:t> %) ir gali prarasti darbą (</a:t>
            </a:r>
            <a:r>
              <a:rPr lang="en-US" sz="1400" dirty="0"/>
              <a:t>64</a:t>
            </a:r>
            <a:r>
              <a:rPr lang="lt-LT" sz="1400" dirty="0"/>
              <a:t> %).</a:t>
            </a:r>
          </a:p>
          <a:p>
            <a:pPr marL="285750" indent="-285750" algn="just">
              <a:buBlip>
                <a:blip r:embed="rId3"/>
              </a:buBlip>
            </a:pPr>
            <a:endParaRPr lang="lt-LT" sz="1400" dirty="0"/>
          </a:p>
          <a:p>
            <a:pPr marL="285750" indent="-285750" algn="just">
              <a:buBlip>
                <a:blip r:embed="rId3"/>
              </a:buBlip>
            </a:pPr>
            <a:r>
              <a:rPr lang="lt-LT" sz="1400" dirty="0"/>
              <a:t>Manoma, kad  žmonės, pranešę apie korupciją, yra pilietiškai aktyvūs (9</a:t>
            </a:r>
            <a:r>
              <a:rPr lang="en-US" sz="1400" dirty="0"/>
              <a:t>4</a:t>
            </a:r>
            <a:r>
              <a:rPr lang="lt-LT" sz="1400" dirty="0"/>
              <a:t> %) ir drąsūs (</a:t>
            </a:r>
            <a:r>
              <a:rPr lang="en-US" sz="1400" dirty="0"/>
              <a:t>90</a:t>
            </a:r>
            <a:r>
              <a:rPr lang="lt-LT" sz="1400" dirty="0"/>
              <a:t> %).</a:t>
            </a:r>
          </a:p>
          <a:p>
            <a:pPr marL="285750" indent="-285750" algn="just">
              <a:buBlip>
                <a:blip r:embed="rId3"/>
              </a:buBlip>
            </a:pPr>
            <a:endParaRPr lang="lt-LT" sz="1400" dirty="0"/>
          </a:p>
          <a:p>
            <a:pPr marL="285750" indent="-285750" algn="just">
              <a:buBlip>
                <a:blip r:embed="rId3"/>
              </a:buBlip>
            </a:pPr>
            <a:r>
              <a:rPr lang="lt-LT" sz="1400" dirty="0"/>
              <a:t>2</a:t>
            </a:r>
            <a:r>
              <a:rPr lang="en-US" sz="1400" dirty="0"/>
              <a:t>1</a:t>
            </a:r>
            <a:r>
              <a:rPr lang="lt-LT" sz="1400" dirty="0"/>
              <a:t> % valstybės tarnautojų norėtų dalyvauti antikorupcinėje veikloje, pavyzdžiui, didinant įstaigos darbuotojų antikorupcinį sąmoningumą – šį variantą pasirinko </a:t>
            </a:r>
            <a:r>
              <a:rPr lang="en-US" sz="1400" dirty="0"/>
              <a:t>62 % </a:t>
            </a:r>
            <a:r>
              <a:rPr lang="lt-LT" sz="1400" dirty="0"/>
              <a:t>norinčiųjų dalyvauti antikorupcinėje veikloje.</a:t>
            </a:r>
          </a:p>
          <a:p>
            <a:pPr marL="285750" indent="-285750" algn="just">
              <a:buBlip>
                <a:blip r:embed="rId3"/>
              </a:buBlip>
            </a:pPr>
            <a:endParaRPr lang="lt-LT" sz="1400" dirty="0"/>
          </a:p>
          <a:p>
            <a:pPr marL="285750" indent="-285750" algn="just">
              <a:buBlip>
                <a:blip r:embed="rId3"/>
              </a:buBlip>
            </a:pPr>
            <a:r>
              <a:rPr lang="lt-LT" sz="1400" dirty="0"/>
              <a:t>79 % respondentų žino (arba iš dalies žino) apie priemones, kuriomis jų įstaigoje yra kuriama korupcijai atspari aplinka.</a:t>
            </a:r>
          </a:p>
          <a:p>
            <a:pPr marL="285750" indent="-285750" algn="just">
              <a:buBlip>
                <a:blip r:embed="rId3"/>
              </a:buBlip>
            </a:pPr>
            <a:endParaRPr lang="lt-LT" sz="1400" dirty="0"/>
          </a:p>
          <a:p>
            <a:pPr marL="285750" indent="-285750" algn="just">
              <a:buBlip>
                <a:blip r:embed="rId3"/>
              </a:buBlip>
            </a:pPr>
            <a:r>
              <a:rPr lang="lt-LT" sz="1400" dirty="0"/>
              <a:t>Vidinis pranešimų kanalas yra </a:t>
            </a:r>
            <a:r>
              <a:rPr lang="en-US" sz="1400" dirty="0"/>
              <a:t>78</a:t>
            </a:r>
            <a:r>
              <a:rPr lang="lt-LT" sz="1400" dirty="0"/>
              <a:t> % apklaustųjų institucijose. </a:t>
            </a:r>
            <a:r>
              <a:rPr lang="en-US" sz="1400" dirty="0"/>
              <a:t>18 % </a:t>
            </a:r>
            <a:r>
              <a:rPr lang="lt-LT" sz="1400" dirty="0"/>
              <a:t>nežino, ar jų institucijose yra vidinis kanalas. Praeitų metų tyrimas parodė, kad vidinį kanalą turi net 80 % valstybės tarnautojų, 15 % - nežinojo ar jį turi.</a:t>
            </a:r>
          </a:p>
          <a:p>
            <a:pPr marL="285750" indent="-285750" algn="just">
              <a:buBlip>
                <a:blip r:embed="rId3"/>
              </a:buBlip>
            </a:pPr>
            <a:endParaRPr lang="lt-LT" sz="1400" dirty="0"/>
          </a:p>
          <a:p>
            <a:pPr marL="285750" indent="-285750" algn="just">
              <a:buBlip>
                <a:blip r:embed="rId3"/>
              </a:buBlip>
            </a:pPr>
            <a:r>
              <a:rPr lang="lt-LT" sz="1400" dirty="0"/>
              <a:t>Valstybės tarnautojai mano, kad pranešus apie korupciją vidiniu institucijos kanalu, būtų patikimai vertinama informacija, skiriamas dėmesys (tikrai taip ir tikriausiai taip - </a:t>
            </a:r>
            <a:r>
              <a:rPr lang="en-US" sz="1400" dirty="0"/>
              <a:t>88</a:t>
            </a:r>
            <a:r>
              <a:rPr lang="lt-LT" sz="1400" dirty="0"/>
              <a:t> %) ir imtasi priemonių pašalinti pažeidimus, užkristi kelią korupcijai (tikrai taip ir tikriausiai taip - </a:t>
            </a:r>
            <a:r>
              <a:rPr lang="en-US" sz="1400" dirty="0"/>
              <a:t>88</a:t>
            </a:r>
            <a:r>
              <a:rPr lang="lt-LT" sz="1400" dirty="0"/>
              <a:t> %)</a:t>
            </a:r>
            <a:r>
              <a:rPr lang="en-US" sz="1400" dirty="0"/>
              <a:t>.</a:t>
            </a:r>
            <a:endParaRPr lang="lt-LT" sz="1400" dirty="0"/>
          </a:p>
        </p:txBody>
      </p:sp>
      <p:sp>
        <p:nvSpPr>
          <p:cNvPr id="2" name="TextBox 1">
            <a:extLst>
              <a:ext uri="{FF2B5EF4-FFF2-40B4-BE49-F238E27FC236}">
                <a16:creationId xmlns:a16="http://schemas.microsoft.com/office/drawing/2014/main" id="{8820E049-4C0B-CBD3-8C0A-ADEB1DB71D27}"/>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BDC212AA-A677-8699-D036-B8363E8BB44A}"/>
              </a:ext>
            </a:extLst>
          </p:cNvPr>
          <p:cNvSpPr txBox="1"/>
          <p:nvPr/>
        </p:nvSpPr>
        <p:spPr>
          <a:xfrm>
            <a:off x="3661695" y="230410"/>
            <a:ext cx="5530031" cy="369332"/>
          </a:xfrm>
          <a:prstGeom prst="rect">
            <a:avLst/>
          </a:prstGeom>
          <a:noFill/>
        </p:spPr>
        <p:txBody>
          <a:bodyPr wrap="square" rtlCol="0">
            <a:spAutoFit/>
          </a:bodyPr>
          <a:lstStyle/>
          <a:p>
            <a:r>
              <a:rPr lang="lt-LT" b="1" dirty="0"/>
              <a:t>Antikorupcinis potencialas: valstybės tarnautojai</a:t>
            </a:r>
          </a:p>
        </p:txBody>
      </p:sp>
    </p:spTree>
    <p:extLst>
      <p:ext uri="{BB962C8B-B14F-4D97-AF65-F5344CB8AC3E}">
        <p14:creationId xmlns:p14="http://schemas.microsoft.com/office/powerpoint/2010/main" val="317345886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STT žinomumas ir įvaizdis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3869690929"/>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3848760" y="5693114"/>
            <a:ext cx="4494479" cy="311901"/>
          </a:xfrm>
          <a:prstGeom prst="rect">
            <a:avLst/>
          </a:prstGeom>
          <a:noFill/>
        </p:spPr>
        <p:txBody>
          <a:bodyPr wrap="square">
            <a:spAutoFit/>
          </a:bodyPr>
          <a:lstStyle/>
          <a:p>
            <a:pPr algn="just"/>
            <a:r>
              <a:rPr lang="lt-LT" sz="1400" i="1" dirty="0"/>
              <a:t>58. Ar esate girdėję apie Specialiųjų tyrimų tarnybą (STT)?</a:t>
            </a:r>
          </a:p>
        </p:txBody>
      </p:sp>
      <p:graphicFrame>
        <p:nvGraphicFramePr>
          <p:cNvPr id="6" name="Diagrama 5">
            <a:extLst>
              <a:ext uri="{FF2B5EF4-FFF2-40B4-BE49-F238E27FC236}">
                <a16:creationId xmlns:a16="http://schemas.microsoft.com/office/drawing/2014/main" id="{516B6DEF-0AF5-8F56-B48C-58D53B624DC8}"/>
              </a:ext>
            </a:extLst>
          </p:cNvPr>
          <p:cNvGraphicFramePr>
            <a:graphicFrameLocks/>
          </p:cNvGraphicFramePr>
          <p:nvPr>
            <p:extLst>
              <p:ext uri="{D42A27DB-BD31-4B8C-83A1-F6EECF244321}">
                <p14:modId xmlns:p14="http://schemas.microsoft.com/office/powerpoint/2010/main" val="2008517372"/>
              </p:ext>
            </p:extLst>
          </p:nvPr>
        </p:nvGraphicFramePr>
        <p:xfrm>
          <a:off x="1574636" y="668757"/>
          <a:ext cx="8789158" cy="464793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CAF45530-A0FC-969E-A061-A4191770250A}"/>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B31582F3-A3EF-4B84-1F35-1D7461E294BE}"/>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3C4D14A9-CC17-9F67-8E77-38C4E21D7ADF}"/>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A2B1F98A-1D70-E672-248A-83801808EA3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7B9B7F3-151A-7B37-7DF8-55893407BB4F}"/>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BBA1171-E84E-B469-3EEE-C77CB98AC6A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537928681"/>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700463" y="5559234"/>
            <a:ext cx="9937870" cy="307777"/>
          </a:xfrm>
          <a:prstGeom prst="rect">
            <a:avLst/>
          </a:prstGeom>
          <a:noFill/>
        </p:spPr>
        <p:txBody>
          <a:bodyPr wrap="square">
            <a:spAutoFit/>
          </a:bodyPr>
          <a:lstStyle/>
          <a:p>
            <a:pPr algn="just"/>
            <a:r>
              <a:rPr lang="lt-LT" sz="1400" i="1" dirty="0"/>
              <a:t>58.1. Ar žinote, koks yra Specialiųjų tyrimų tarnybos (STT) pagrindinis uždavinys?</a:t>
            </a:r>
            <a:r>
              <a:rPr lang="en-US" sz="1400" i="1" dirty="0"/>
              <a:t> </a:t>
            </a:r>
            <a:r>
              <a:rPr lang="lt-LT" sz="1400" i="1" dirty="0"/>
              <a:t>Atsakinėja nurodę, kad girdėjo apie STT (N=860)</a:t>
            </a:r>
            <a:r>
              <a:rPr lang="en-US" sz="1400" i="1" dirty="0"/>
              <a:t>.</a:t>
            </a:r>
            <a:endParaRPr lang="lt-LT" sz="1400" i="1" dirty="0"/>
          </a:p>
        </p:txBody>
      </p:sp>
      <p:graphicFrame>
        <p:nvGraphicFramePr>
          <p:cNvPr id="9" name="Diagrama 8">
            <a:extLst>
              <a:ext uri="{FF2B5EF4-FFF2-40B4-BE49-F238E27FC236}">
                <a16:creationId xmlns:a16="http://schemas.microsoft.com/office/drawing/2014/main" id="{357E3990-D44F-3FE9-02A4-571E4CA9E240}"/>
              </a:ext>
            </a:extLst>
          </p:cNvPr>
          <p:cNvGraphicFramePr>
            <a:graphicFrameLocks/>
          </p:cNvGraphicFramePr>
          <p:nvPr>
            <p:extLst>
              <p:ext uri="{D42A27DB-BD31-4B8C-83A1-F6EECF244321}">
                <p14:modId xmlns:p14="http://schemas.microsoft.com/office/powerpoint/2010/main" val="3418955955"/>
              </p:ext>
            </p:extLst>
          </p:nvPr>
        </p:nvGraphicFramePr>
        <p:xfrm>
          <a:off x="1508018" y="775546"/>
          <a:ext cx="9369247" cy="470263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E662F719-1250-9494-5231-CFBDAC77992F}"/>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70938DB-D3E3-BA82-68AB-0E16C2C90984}"/>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58DD0FFA-7B05-BA28-24B6-33820D48658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9BDA2F97-E17C-CF0D-D354-CCC65217FDE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6BF31483-93E8-063E-ABE5-E8C6E327035C}"/>
                </a:ext>
              </a:extLst>
            </p:cNvPr>
            <p:cNvGrpSpPr>
              <a:grpSpLocks noChangeAspect="1"/>
            </p:cNvGrpSpPr>
            <p:nvPr/>
          </p:nvGrpSpPr>
          <p:grpSpPr>
            <a:xfrm>
              <a:off x="296424" y="661933"/>
              <a:ext cx="1146054" cy="502080"/>
              <a:chOff x="0" y="0"/>
              <a:chExt cx="2292108" cy="1004161"/>
            </a:xfrm>
          </p:grpSpPr>
          <p:sp>
            <p:nvSpPr>
              <p:cNvPr id="8" name="Freeform 7">
                <a:extLst>
                  <a:ext uri="{FF2B5EF4-FFF2-40B4-BE49-F238E27FC236}">
                    <a16:creationId xmlns:a16="http://schemas.microsoft.com/office/drawing/2014/main" id="{C4516C33-288B-E2C1-4B58-A5118DC8F6F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277955198"/>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7202905"/>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574636" y="5420400"/>
            <a:ext cx="9831411" cy="523220"/>
          </a:xfrm>
          <a:prstGeom prst="rect">
            <a:avLst/>
          </a:prstGeom>
          <a:noFill/>
        </p:spPr>
        <p:txBody>
          <a:bodyPr wrap="square">
            <a:spAutoFit/>
          </a:bodyPr>
          <a:lstStyle/>
          <a:p>
            <a:pPr algn="just"/>
            <a:r>
              <a:rPr lang="lt-LT" sz="1400" i="1" dirty="0"/>
              <a:t>58.2. Kai Jūs išgirstate pavadinimą „Specialiųjų tyrimų tarnyba“, kas Jums pirmiausiai ATEINA Į GALVĄ – kokia asociacija, mintis ar vaizdas? (atviras klausimas)</a:t>
            </a:r>
            <a:r>
              <a:rPr lang="en-US" sz="1400" i="1" dirty="0"/>
              <a:t> </a:t>
            </a:r>
            <a:r>
              <a:rPr lang="lt-LT" sz="1400" i="1" dirty="0"/>
              <a:t>Atsakinėja nurodę, kad girdėjo apie STT (N=860)</a:t>
            </a:r>
            <a:r>
              <a:rPr lang="en-US" sz="1400" i="1" dirty="0"/>
              <a:t>.</a:t>
            </a:r>
            <a:endParaRPr lang="lt-LT" sz="1400" i="1" dirty="0"/>
          </a:p>
        </p:txBody>
      </p:sp>
      <p:graphicFrame>
        <p:nvGraphicFramePr>
          <p:cNvPr id="6" name="Lentelė 5">
            <a:extLst>
              <a:ext uri="{FF2B5EF4-FFF2-40B4-BE49-F238E27FC236}">
                <a16:creationId xmlns:a16="http://schemas.microsoft.com/office/drawing/2014/main" id="{A61124AB-0B72-AE2A-C94F-E05F6421AD69}"/>
              </a:ext>
            </a:extLst>
          </p:cNvPr>
          <p:cNvGraphicFramePr>
            <a:graphicFrameLocks noGrp="1"/>
          </p:cNvGraphicFramePr>
          <p:nvPr>
            <p:extLst>
              <p:ext uri="{D42A27DB-BD31-4B8C-83A1-F6EECF244321}">
                <p14:modId xmlns:p14="http://schemas.microsoft.com/office/powerpoint/2010/main" val="1280856026"/>
              </p:ext>
            </p:extLst>
          </p:nvPr>
        </p:nvGraphicFramePr>
        <p:xfrm>
          <a:off x="1574636" y="787844"/>
          <a:ext cx="9831411" cy="4448886"/>
        </p:xfrm>
        <a:graphic>
          <a:graphicData uri="http://schemas.openxmlformats.org/drawingml/2006/table">
            <a:tbl>
              <a:tblPr>
                <a:tableStyleId>{5C22544A-7EE6-4342-B048-85BDC9FD1C3A}</a:tableStyleId>
              </a:tblPr>
              <a:tblGrid>
                <a:gridCol w="8961968">
                  <a:extLst>
                    <a:ext uri="{9D8B030D-6E8A-4147-A177-3AD203B41FA5}">
                      <a16:colId xmlns:a16="http://schemas.microsoft.com/office/drawing/2014/main" val="1025910907"/>
                    </a:ext>
                  </a:extLst>
                </a:gridCol>
                <a:gridCol w="869443">
                  <a:extLst>
                    <a:ext uri="{9D8B030D-6E8A-4147-A177-3AD203B41FA5}">
                      <a16:colId xmlns:a16="http://schemas.microsoft.com/office/drawing/2014/main" val="2469622995"/>
                    </a:ext>
                  </a:extLst>
                </a:gridCol>
              </a:tblGrid>
              <a:tr h="514357">
                <a:tc gridSpan="2">
                  <a:txBody>
                    <a:bodyPr/>
                    <a:lstStyle/>
                    <a:p>
                      <a:pPr algn="ctr" fontAlgn="ctr"/>
                      <a:r>
                        <a:rPr lang="lt-LT" sz="1600" b="1" i="0" u="none" strike="noStrike" dirty="0">
                          <a:solidFill>
                            <a:srgbClr val="000000"/>
                          </a:solidFill>
                          <a:effectLst/>
                          <a:latin typeface="Calibri  "/>
                        </a:rPr>
                        <a:t>Asociacija, mintis ar vaizdas</a:t>
                      </a:r>
                      <a:r>
                        <a:rPr lang="en-US" sz="1600" b="1" i="0" u="none" strike="noStrike" dirty="0">
                          <a:solidFill>
                            <a:srgbClr val="000000"/>
                          </a:solidFill>
                          <a:effectLst/>
                          <a:latin typeface="Calibri  "/>
                        </a:rPr>
                        <a:t>  </a:t>
                      </a:r>
                      <a:endParaRPr lang="lt-LT" sz="1600" b="1"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hMerge="1">
                  <a:txBody>
                    <a:bodyPr/>
                    <a:lstStyle/>
                    <a:p>
                      <a:pPr algn="r" fontAlgn="ctr"/>
                      <a:endParaRPr lang="lt-LT" sz="18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89000">
                          <a:srgbClr val="54B581"/>
                        </a:gs>
                      </a:gsLst>
                      <a:lin ang="5400000" scaled="1"/>
                    </a:gradFill>
                  </a:tcPr>
                </a:tc>
                <a:extLst>
                  <a:ext uri="{0D108BD9-81ED-4DB2-BD59-A6C34878D82A}">
                    <a16:rowId xmlns:a16="http://schemas.microsoft.com/office/drawing/2014/main" val="4275918389"/>
                  </a:ext>
                </a:extLst>
              </a:tr>
              <a:tr h="602837">
                <a:tc>
                  <a:txBody>
                    <a:bodyPr/>
                    <a:lstStyle/>
                    <a:p>
                      <a:pPr algn="l" fontAlgn="ctr"/>
                      <a:r>
                        <a:rPr lang="lt-LT" sz="1600" u="none" strike="noStrike" dirty="0">
                          <a:effectLst/>
                          <a:latin typeface="Calibri  "/>
                        </a:rPr>
                        <a:t>Kovoja su korupcija</a:t>
                      </a:r>
                      <a:r>
                        <a:rPr lang="en-US" sz="1600" u="none" strike="noStrike" dirty="0">
                          <a:effectLst/>
                          <a:latin typeface="Calibri  "/>
                        </a:rPr>
                        <a:t> </a:t>
                      </a:r>
                      <a:r>
                        <a:rPr lang="lt-LT" sz="1600" u="none" strike="noStrike" dirty="0">
                          <a:effectLst/>
                          <a:latin typeface="Calibri  "/>
                        </a:rPr>
                        <a:t>/</a:t>
                      </a:r>
                      <a:r>
                        <a:rPr lang="en-US" sz="1600" u="none" strike="noStrike" dirty="0">
                          <a:effectLst/>
                          <a:latin typeface="Calibri  "/>
                        </a:rPr>
                        <a:t> </a:t>
                      </a:r>
                      <a:r>
                        <a:rPr lang="lt-LT" sz="1600" u="none" strike="noStrike" dirty="0">
                          <a:effectLst/>
                          <a:latin typeface="Calibri  "/>
                        </a:rPr>
                        <a:t>su nelegalia veikla, mokesčių slėpimu</a:t>
                      </a:r>
                      <a:r>
                        <a:rPr lang="en-US" sz="1600" u="none" strike="noStrike" dirty="0">
                          <a:effectLst/>
                          <a:latin typeface="Calibri  "/>
                        </a:rPr>
                        <a:t> </a:t>
                      </a:r>
                      <a:r>
                        <a:rPr lang="lt-LT" sz="1600" u="none" strike="noStrike" dirty="0">
                          <a:effectLst/>
                          <a:latin typeface="Calibri  "/>
                        </a:rPr>
                        <a:t>/ nepotizmu</a:t>
                      </a:r>
                      <a:r>
                        <a:rPr lang="en-US" sz="1600" u="none" strike="noStrike" dirty="0">
                          <a:effectLst/>
                          <a:latin typeface="Calibri  "/>
                        </a:rPr>
                        <a:t> </a:t>
                      </a:r>
                      <a:r>
                        <a:rPr lang="lt-LT" sz="1600" u="none" strike="noStrike" dirty="0">
                          <a:effectLst/>
                          <a:latin typeface="Calibri  "/>
                        </a:rPr>
                        <a:t>/ tiria ekonominius nusikaltimus</a:t>
                      </a:r>
                      <a:r>
                        <a:rPr lang="en-US" sz="1600" u="none" strike="noStrike" dirty="0">
                          <a:effectLst/>
                          <a:latin typeface="Calibri  "/>
                        </a:rPr>
                        <a:t> </a:t>
                      </a:r>
                      <a:r>
                        <a:rPr lang="lt-LT" sz="1600" u="none" strike="noStrike" dirty="0">
                          <a:effectLst/>
                          <a:latin typeface="Calibri  "/>
                        </a:rPr>
                        <a:t>/ užsiima korupcijos prevencija</a:t>
                      </a:r>
                      <a:r>
                        <a:rPr lang="en-US" sz="1600" u="none" strike="noStrike" dirty="0">
                          <a:effectLst/>
                          <a:latin typeface="Calibri  "/>
                        </a:rPr>
                        <a:t> </a:t>
                      </a:r>
                      <a:r>
                        <a:rPr lang="lt-LT" sz="1600" u="none" strike="noStrike" dirty="0">
                          <a:effectLst/>
                          <a:latin typeface="Calibri  "/>
                        </a:rPr>
                        <a:t>/ saugo valstybės turtą</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Calibri  "/>
                        </a:rPr>
                        <a:t>34%</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94625239"/>
                  </a:ext>
                </a:extLst>
              </a:tr>
              <a:tr h="304805">
                <a:tc>
                  <a:txBody>
                    <a:bodyPr/>
                    <a:lstStyle/>
                    <a:p>
                      <a:pPr algn="l" fontAlgn="ctr"/>
                      <a:r>
                        <a:rPr lang="lt-LT" sz="1600" u="none" strike="noStrike" dirty="0">
                          <a:effectLst/>
                          <a:latin typeface="Calibri  "/>
                        </a:rPr>
                        <a:t>Tiria</a:t>
                      </a:r>
                      <a:r>
                        <a:rPr lang="en-US" sz="1600" u="none" strike="noStrike" dirty="0">
                          <a:effectLst/>
                          <a:latin typeface="Calibri  "/>
                        </a:rPr>
                        <a:t> </a:t>
                      </a:r>
                      <a:r>
                        <a:rPr lang="lt-LT" sz="1600" u="none" strike="noStrike" dirty="0">
                          <a:effectLst/>
                          <a:latin typeface="Calibri  "/>
                        </a:rPr>
                        <a:t>/specialūs tyrimai</a:t>
                      </a:r>
                      <a:r>
                        <a:rPr lang="en-US" sz="1600" u="none" strike="noStrike" dirty="0">
                          <a:effectLst/>
                          <a:latin typeface="Calibri  "/>
                        </a:rPr>
                        <a:t> </a:t>
                      </a:r>
                      <a:r>
                        <a:rPr lang="lt-LT" sz="1600" u="none" strike="noStrike" dirty="0">
                          <a:effectLst/>
                          <a:latin typeface="Calibri  "/>
                        </a:rPr>
                        <a:t>/ išaiškina nusikaltimus</a:t>
                      </a:r>
                      <a:r>
                        <a:rPr lang="en-US" sz="1600" u="none" strike="noStrike" dirty="0">
                          <a:effectLst/>
                          <a:latin typeface="Calibri  "/>
                        </a:rPr>
                        <a:t> </a:t>
                      </a:r>
                      <a:r>
                        <a:rPr lang="lt-LT" sz="1600" u="none" strike="noStrike" dirty="0">
                          <a:effectLst/>
                          <a:latin typeface="Calibri  "/>
                        </a:rPr>
                        <a:t>/ stambaus masto nusikaltimus</a:t>
                      </a:r>
                      <a:r>
                        <a:rPr lang="en-US" sz="1600" u="none" strike="noStrike" dirty="0">
                          <a:effectLst/>
                          <a:latin typeface="Calibri  "/>
                        </a:rPr>
                        <a:t> </a:t>
                      </a:r>
                      <a:r>
                        <a:rPr lang="lt-LT" sz="1600" u="none" strike="noStrike" dirty="0">
                          <a:effectLst/>
                          <a:latin typeface="Calibri  "/>
                        </a:rPr>
                        <a:t>/ teisėsauga</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Calibri  "/>
                        </a:rPr>
                        <a:t>24%</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77270582"/>
                  </a:ext>
                </a:extLst>
              </a:tr>
              <a:tr h="304594">
                <a:tc>
                  <a:txBody>
                    <a:bodyPr/>
                    <a:lstStyle/>
                    <a:p>
                      <a:pPr algn="l" fontAlgn="ctr"/>
                      <a:r>
                        <a:rPr lang="lt-LT" sz="1600" u="none" strike="noStrike" dirty="0">
                          <a:effectLst/>
                          <a:latin typeface="Calibri  "/>
                        </a:rPr>
                        <a:t>Kratos,</a:t>
                      </a:r>
                      <a:r>
                        <a:rPr lang="en-US" sz="1600" u="none" strike="noStrike" dirty="0">
                          <a:effectLst/>
                          <a:latin typeface="Calibri  "/>
                        </a:rPr>
                        <a:t> </a:t>
                      </a:r>
                      <a:r>
                        <a:rPr lang="lt-LT" sz="1600" u="none" strike="noStrike" dirty="0">
                          <a:effectLst/>
                          <a:latin typeface="Calibri  "/>
                        </a:rPr>
                        <a:t>patikrinimai</a:t>
                      </a:r>
                      <a:r>
                        <a:rPr lang="en-US" sz="1600" u="none" strike="noStrike" dirty="0">
                          <a:effectLst/>
                          <a:latin typeface="Calibri  "/>
                        </a:rPr>
                        <a:t> </a:t>
                      </a:r>
                      <a:r>
                        <a:rPr lang="lt-LT" sz="1600" u="none" strike="noStrike" dirty="0">
                          <a:effectLst/>
                          <a:latin typeface="Calibri  "/>
                        </a:rPr>
                        <a:t>/ poėmiai, patalpų užantspaudavimas</a:t>
                      </a:r>
                      <a:r>
                        <a:rPr lang="en-US" sz="1600" u="none" strike="noStrike" dirty="0">
                          <a:effectLst/>
                          <a:latin typeface="Calibri  "/>
                        </a:rPr>
                        <a:t> </a:t>
                      </a:r>
                      <a:r>
                        <a:rPr lang="lt-LT" sz="1600" u="none" strike="noStrike" dirty="0">
                          <a:effectLst/>
                          <a:latin typeface="Calibri  "/>
                        </a:rPr>
                        <a:t>/ suėmimas, antrankiai</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Calibri  "/>
                        </a:rPr>
                        <a:t>8</a:t>
                      </a:r>
                      <a:r>
                        <a:rPr lang="lt-LT" sz="1600" u="none" strike="noStrike" dirty="0">
                          <a:effectLst/>
                          <a:latin typeface="Calibri  "/>
                        </a:rPr>
                        <a:t>%</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5988893"/>
                  </a:ext>
                </a:extLst>
              </a:tr>
              <a:tr h="602837">
                <a:tc>
                  <a:txBody>
                    <a:bodyPr/>
                    <a:lstStyle/>
                    <a:p>
                      <a:pPr algn="l" fontAlgn="ctr"/>
                      <a:r>
                        <a:rPr lang="lt-LT" sz="1600" u="none" strike="noStrike" dirty="0">
                          <a:effectLst/>
                          <a:latin typeface="Calibri  "/>
                        </a:rPr>
                        <a:t>Renka informaciją</a:t>
                      </a:r>
                      <a:r>
                        <a:rPr lang="en-US" sz="1600" u="none" strike="noStrike" dirty="0">
                          <a:effectLst/>
                          <a:latin typeface="Calibri  "/>
                        </a:rPr>
                        <a:t> </a:t>
                      </a:r>
                      <a:r>
                        <a:rPr lang="lt-LT" sz="1600" u="none" strike="noStrike" dirty="0">
                          <a:effectLst/>
                          <a:latin typeface="Calibri  "/>
                        </a:rPr>
                        <a:t>/ kontroliuoja</a:t>
                      </a:r>
                      <a:r>
                        <a:rPr lang="en-US" sz="1600" u="none" strike="noStrike" dirty="0">
                          <a:effectLst/>
                          <a:latin typeface="Calibri  "/>
                        </a:rPr>
                        <a:t> </a:t>
                      </a:r>
                      <a:r>
                        <a:rPr lang="lt-LT" sz="1600" u="none" strike="noStrike" dirty="0">
                          <a:effectLst/>
                          <a:latin typeface="Calibri  "/>
                        </a:rPr>
                        <a:t>/ seka gyventojus</a:t>
                      </a:r>
                      <a:r>
                        <a:rPr lang="en-US" sz="1600" u="none" strike="noStrike" dirty="0">
                          <a:effectLst/>
                          <a:latin typeface="Calibri  "/>
                        </a:rPr>
                        <a:t> </a:t>
                      </a:r>
                      <a:r>
                        <a:rPr lang="lt-LT" sz="1600" u="none" strike="noStrike" dirty="0">
                          <a:effectLst/>
                          <a:latin typeface="Calibri  "/>
                        </a:rPr>
                        <a:t>/ grupes</a:t>
                      </a:r>
                      <a:r>
                        <a:rPr lang="en-US" sz="1600" u="none" strike="noStrike" dirty="0">
                          <a:effectLst/>
                          <a:latin typeface="Calibri  "/>
                        </a:rPr>
                        <a:t> </a:t>
                      </a:r>
                      <a:r>
                        <a:rPr lang="lt-LT" sz="1600" u="none" strike="noStrike" dirty="0">
                          <a:effectLst/>
                          <a:latin typeface="Calibri  "/>
                        </a:rPr>
                        <a:t>/ įmones</a:t>
                      </a:r>
                      <a:r>
                        <a:rPr lang="en-US" sz="1600" u="none" strike="noStrike" dirty="0">
                          <a:effectLst/>
                          <a:latin typeface="Calibri  "/>
                        </a:rPr>
                        <a:t> </a:t>
                      </a:r>
                      <a:r>
                        <a:rPr lang="lt-LT" sz="1600" u="none" strike="noStrike" dirty="0">
                          <a:effectLst/>
                          <a:latin typeface="Calibri  "/>
                        </a:rPr>
                        <a:t>/ rizikos faktorių stebėsena</a:t>
                      </a:r>
                      <a:r>
                        <a:rPr lang="en-US" sz="1600" u="none" strike="noStrike" dirty="0">
                          <a:effectLst/>
                          <a:latin typeface="Calibri  "/>
                        </a:rPr>
                        <a:t> </a:t>
                      </a:r>
                      <a:r>
                        <a:rPr lang="lt-LT" sz="1600" u="none" strike="noStrike" dirty="0">
                          <a:effectLst/>
                          <a:latin typeface="Calibri  "/>
                        </a:rPr>
                        <a:t>/ slaptos tarnybos</a:t>
                      </a:r>
                      <a:r>
                        <a:rPr lang="en-US" sz="1600" u="none" strike="noStrike" dirty="0">
                          <a:effectLst/>
                          <a:latin typeface="Calibri  "/>
                        </a:rPr>
                        <a:t> </a:t>
                      </a:r>
                      <a:r>
                        <a:rPr lang="lt-LT" sz="1600" u="none" strike="noStrike" dirty="0">
                          <a:effectLst/>
                          <a:latin typeface="Calibri  "/>
                        </a:rPr>
                        <a:t>/ CŽV</a:t>
                      </a:r>
                      <a:r>
                        <a:rPr lang="en-US" sz="1600" u="none" strike="noStrike" dirty="0">
                          <a:effectLst/>
                          <a:latin typeface="Calibri  "/>
                        </a:rPr>
                        <a:t> </a:t>
                      </a:r>
                      <a:r>
                        <a:rPr lang="lt-LT" sz="1600" u="none" strike="noStrike" dirty="0">
                          <a:effectLst/>
                          <a:latin typeface="Calibri  "/>
                        </a:rPr>
                        <a:t>/ stebėjimo kameros</a:t>
                      </a:r>
                      <a:r>
                        <a:rPr lang="en-US" sz="1600" u="none" strike="noStrike" dirty="0">
                          <a:effectLst/>
                          <a:latin typeface="Calibri  "/>
                        </a:rPr>
                        <a:t> </a:t>
                      </a:r>
                      <a:r>
                        <a:rPr lang="lt-LT" sz="1600" u="none" strike="noStrike" dirty="0">
                          <a:effectLst/>
                          <a:latin typeface="Calibri  "/>
                        </a:rPr>
                        <a:t>/ NKVD</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Calibri  "/>
                        </a:rPr>
                        <a:t>3%</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06063839"/>
                  </a:ext>
                </a:extLst>
              </a:tr>
              <a:tr h="602837">
                <a:tc>
                  <a:txBody>
                    <a:bodyPr/>
                    <a:lstStyle/>
                    <a:p>
                      <a:pPr algn="l" fontAlgn="ctr"/>
                      <a:r>
                        <a:rPr lang="lt-LT" sz="1600" u="none" strike="noStrike" dirty="0">
                          <a:effectLst/>
                          <a:latin typeface="Calibri  "/>
                        </a:rPr>
                        <a:t>Vyrai juodais drabužiais</a:t>
                      </a:r>
                      <a:r>
                        <a:rPr lang="en-US" sz="1600" u="none" strike="noStrike" dirty="0">
                          <a:effectLst/>
                          <a:latin typeface="Calibri  "/>
                        </a:rPr>
                        <a:t> </a:t>
                      </a:r>
                      <a:r>
                        <a:rPr lang="lt-LT" sz="1600" u="none" strike="noStrike" dirty="0">
                          <a:effectLst/>
                          <a:latin typeface="Calibri  "/>
                        </a:rPr>
                        <a:t>/ </a:t>
                      </a:r>
                      <a:r>
                        <a:rPr lang="lt-LT" sz="1600" u="none" strike="noStrike" dirty="0" err="1">
                          <a:effectLst/>
                          <a:latin typeface="Calibri  "/>
                        </a:rPr>
                        <a:t>kostiumuoti</a:t>
                      </a:r>
                      <a:r>
                        <a:rPr lang="en-US" sz="1600" u="none" strike="noStrike" dirty="0">
                          <a:effectLst/>
                          <a:latin typeface="Calibri  "/>
                        </a:rPr>
                        <a:t> </a:t>
                      </a:r>
                      <a:r>
                        <a:rPr lang="lt-LT" sz="1600" u="none" strike="noStrike" dirty="0">
                          <a:effectLst/>
                          <a:latin typeface="Calibri  "/>
                        </a:rPr>
                        <a:t>/ </a:t>
                      </a:r>
                      <a:r>
                        <a:rPr lang="lt-LT" sz="1600" u="none" strike="noStrike" dirty="0" err="1">
                          <a:effectLst/>
                          <a:latin typeface="Calibri  "/>
                        </a:rPr>
                        <a:t>kaukėti</a:t>
                      </a:r>
                      <a:r>
                        <a:rPr lang="lt-LT" sz="1600" u="none" strike="noStrike" dirty="0">
                          <a:effectLst/>
                          <a:latin typeface="Calibri  "/>
                        </a:rPr>
                        <a:t> vyrai</a:t>
                      </a:r>
                      <a:r>
                        <a:rPr lang="en-US" sz="1600" u="none" strike="noStrike" dirty="0">
                          <a:effectLst/>
                          <a:latin typeface="Calibri  "/>
                        </a:rPr>
                        <a:t> </a:t>
                      </a:r>
                      <a:r>
                        <a:rPr lang="lt-LT" sz="1600" u="none" strike="noStrike" dirty="0">
                          <a:effectLst/>
                          <a:latin typeface="Calibri  "/>
                        </a:rPr>
                        <a:t>/ vyrai griežtu veidu</a:t>
                      </a:r>
                      <a:r>
                        <a:rPr lang="en-US" sz="1600" u="none" strike="noStrike" dirty="0">
                          <a:effectLst/>
                          <a:latin typeface="Calibri  "/>
                        </a:rPr>
                        <a:t> </a:t>
                      </a:r>
                      <a:r>
                        <a:rPr lang="lt-LT" sz="1600" u="none" strike="noStrike" dirty="0">
                          <a:effectLst/>
                          <a:latin typeface="Calibri  "/>
                        </a:rPr>
                        <a:t>/ rimtu veidu</a:t>
                      </a:r>
                      <a:r>
                        <a:rPr lang="en-US" sz="1600" u="none" strike="noStrike" dirty="0">
                          <a:effectLst/>
                          <a:latin typeface="Calibri  "/>
                        </a:rPr>
                        <a:t> </a:t>
                      </a:r>
                      <a:r>
                        <a:rPr lang="lt-LT" sz="1600" u="none" strike="noStrike" dirty="0">
                          <a:effectLst/>
                          <a:latin typeface="Calibri  "/>
                        </a:rPr>
                        <a:t>/ kaip iš filmo "Matrica" - visi vienodi</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Calibri  "/>
                        </a:rPr>
                        <a:t>3%</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29520157"/>
                  </a:ext>
                </a:extLst>
              </a:tr>
              <a:tr h="602837">
                <a:tc>
                  <a:txBody>
                    <a:bodyPr/>
                    <a:lstStyle/>
                    <a:p>
                      <a:pPr algn="l" fontAlgn="ctr"/>
                      <a:r>
                        <a:rPr lang="lt-LT" sz="1600" u="none" strike="noStrike" dirty="0">
                          <a:effectLst/>
                          <a:latin typeface="Calibri  "/>
                        </a:rPr>
                        <a:t>Policija</a:t>
                      </a:r>
                      <a:r>
                        <a:rPr lang="en-US" sz="1600" u="none" strike="noStrike" dirty="0">
                          <a:effectLst/>
                          <a:latin typeface="Calibri  "/>
                        </a:rPr>
                        <a:t> </a:t>
                      </a:r>
                      <a:r>
                        <a:rPr lang="lt-LT" sz="1600" u="none" strike="noStrike" dirty="0">
                          <a:effectLst/>
                          <a:latin typeface="Calibri  "/>
                        </a:rPr>
                        <a:t>/ policijos padalinys</a:t>
                      </a:r>
                      <a:r>
                        <a:rPr lang="en-US" sz="1600" u="none" strike="noStrike" dirty="0">
                          <a:effectLst/>
                          <a:latin typeface="Calibri  "/>
                        </a:rPr>
                        <a:t> </a:t>
                      </a:r>
                      <a:r>
                        <a:rPr lang="lt-LT" sz="1600" u="none" strike="noStrike" dirty="0">
                          <a:effectLst/>
                          <a:latin typeface="Calibri  "/>
                        </a:rPr>
                        <a:t>/ ekonominė policija</a:t>
                      </a:r>
                      <a:r>
                        <a:rPr lang="en-US" sz="1600" u="none" strike="noStrike" dirty="0">
                          <a:effectLst/>
                          <a:latin typeface="Calibri  "/>
                        </a:rPr>
                        <a:t> </a:t>
                      </a:r>
                      <a:r>
                        <a:rPr lang="lt-LT" sz="1600" u="none" strike="noStrike" dirty="0">
                          <a:effectLst/>
                          <a:latin typeface="Calibri  "/>
                        </a:rPr>
                        <a:t>/ Aras/ teisėsaugos įstaiga</a:t>
                      </a:r>
                      <a:r>
                        <a:rPr lang="en-US" sz="1600" u="none" strike="noStrike" dirty="0">
                          <a:effectLst/>
                          <a:latin typeface="Calibri  "/>
                        </a:rPr>
                        <a:t> </a:t>
                      </a:r>
                      <a:r>
                        <a:rPr lang="lt-LT" sz="1600" u="none" strike="noStrike" dirty="0">
                          <a:effectLst/>
                          <a:latin typeface="Calibri  "/>
                        </a:rPr>
                        <a:t>/ pareigūnai</a:t>
                      </a:r>
                      <a:r>
                        <a:rPr lang="en-US" sz="1600" u="none" strike="noStrike" dirty="0">
                          <a:effectLst/>
                          <a:latin typeface="Calibri  "/>
                        </a:rPr>
                        <a:t> </a:t>
                      </a:r>
                      <a:r>
                        <a:rPr lang="lt-LT" sz="1600" u="none" strike="noStrike" dirty="0">
                          <a:effectLst/>
                          <a:latin typeface="Calibri  "/>
                        </a:rPr>
                        <a:t>/ mašina su švyturėliais</a:t>
                      </a:r>
                      <a:r>
                        <a:rPr lang="en-US" sz="1600" u="none" strike="noStrike" dirty="0">
                          <a:effectLst/>
                          <a:latin typeface="Calibri  "/>
                        </a:rPr>
                        <a:t> </a:t>
                      </a:r>
                      <a:r>
                        <a:rPr lang="lt-LT" sz="1600" u="none" strike="noStrike" dirty="0">
                          <a:effectLst/>
                          <a:latin typeface="Calibri  "/>
                        </a:rPr>
                        <a:t>/ FBI</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Calibri  "/>
                        </a:rPr>
                        <a:t>3</a:t>
                      </a:r>
                      <a:r>
                        <a:rPr lang="lt-LT" sz="1600" u="none" strike="noStrike" dirty="0">
                          <a:effectLst/>
                          <a:latin typeface="Calibri  "/>
                        </a:rPr>
                        <a:t>%</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4060582"/>
                  </a:ext>
                </a:extLst>
              </a:tr>
              <a:tr h="304594">
                <a:tc>
                  <a:txBody>
                    <a:bodyPr/>
                    <a:lstStyle/>
                    <a:p>
                      <a:pPr algn="l" fontAlgn="ctr"/>
                      <a:r>
                        <a:rPr lang="lt-LT" sz="1600" u="none" strike="noStrike" dirty="0">
                          <a:effectLst/>
                          <a:latin typeface="Calibri  "/>
                        </a:rPr>
                        <a:t>Neteikia informacijos apie savo darbą</a:t>
                      </a:r>
                      <a:r>
                        <a:rPr lang="en-US" sz="1600" u="none" strike="noStrike" dirty="0">
                          <a:effectLst/>
                          <a:latin typeface="Calibri  "/>
                        </a:rPr>
                        <a:t> </a:t>
                      </a:r>
                      <a:r>
                        <a:rPr lang="lt-LT" sz="1600" u="none" strike="noStrike" dirty="0">
                          <a:effectLst/>
                          <a:latin typeface="Calibri  "/>
                        </a:rPr>
                        <a:t>/ slapta organizacija</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Calibri  "/>
                        </a:rPr>
                        <a:t>3</a:t>
                      </a:r>
                      <a:r>
                        <a:rPr lang="lt-LT" sz="1600" u="none" strike="noStrike" dirty="0">
                          <a:effectLst/>
                          <a:latin typeface="Calibri  "/>
                        </a:rPr>
                        <a:t>%</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04087686"/>
                  </a:ext>
                </a:extLst>
              </a:tr>
              <a:tr h="304594">
                <a:tc>
                  <a:txBody>
                    <a:bodyPr/>
                    <a:lstStyle/>
                    <a:p>
                      <a:pPr algn="l" fontAlgn="ctr"/>
                      <a:r>
                        <a:rPr lang="lt-LT" sz="1600" u="none" strike="noStrike" dirty="0">
                          <a:effectLst/>
                          <a:latin typeface="Calibri  "/>
                        </a:rPr>
                        <a:t>Sąžiningi, skaidrūs, teisingi, aukštos moralės</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Calibri  "/>
                        </a:rPr>
                        <a:t>2%</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7958371"/>
                  </a:ext>
                </a:extLst>
              </a:tr>
              <a:tr h="304594">
                <a:tc>
                  <a:txBody>
                    <a:bodyPr/>
                    <a:lstStyle/>
                    <a:p>
                      <a:pPr algn="l" fontAlgn="ctr"/>
                      <a:r>
                        <a:rPr lang="lt-LT" sz="1600" u="none" strike="noStrike" dirty="0">
                          <a:effectLst/>
                          <a:latin typeface="Calibri  "/>
                        </a:rPr>
                        <a:t>Gerai dirba, kruopštūs</a:t>
                      </a:r>
                      <a:r>
                        <a:rPr lang="en-US" sz="1600" u="none" strike="noStrike" dirty="0">
                          <a:effectLst/>
                          <a:latin typeface="Calibri  "/>
                        </a:rPr>
                        <a:t> </a:t>
                      </a:r>
                      <a:r>
                        <a:rPr lang="lt-LT" sz="1600" u="none" strike="noStrike" dirty="0">
                          <a:effectLst/>
                          <a:latin typeface="Calibri  "/>
                        </a:rPr>
                        <a:t>/ matomi darbo rezultatai</a:t>
                      </a:r>
                      <a:r>
                        <a:rPr lang="en-US" sz="1600" u="none" strike="noStrike" dirty="0">
                          <a:effectLst/>
                          <a:latin typeface="Calibri  "/>
                        </a:rPr>
                        <a:t> </a:t>
                      </a:r>
                      <a:r>
                        <a:rPr lang="lt-LT" sz="1600" u="none" strike="noStrike" dirty="0">
                          <a:effectLst/>
                          <a:latin typeface="Calibri  "/>
                        </a:rPr>
                        <a:t>/ geri atsiliepimai</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Calibri  "/>
                        </a:rPr>
                        <a:t>2</a:t>
                      </a:r>
                      <a:r>
                        <a:rPr lang="lt-LT" sz="1600" u="none" strike="noStrike" dirty="0">
                          <a:effectLst/>
                          <a:latin typeface="Calibri  "/>
                        </a:rPr>
                        <a:t>%</a:t>
                      </a:r>
                      <a:endParaRPr lang="lt-LT" sz="1600" b="0" i="0" u="none" strike="noStrike" dirty="0">
                        <a:solidFill>
                          <a:srgbClr val="000000"/>
                        </a:solidFill>
                        <a:effectLst/>
                        <a:latin typeface="Calibri  "/>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3867922"/>
                  </a:ext>
                </a:extLst>
              </a:tr>
            </a:tbl>
          </a:graphicData>
        </a:graphic>
      </p:graphicFrame>
      <p:sp>
        <p:nvSpPr>
          <p:cNvPr id="2" name="TextBox 1">
            <a:extLst>
              <a:ext uri="{FF2B5EF4-FFF2-40B4-BE49-F238E27FC236}">
                <a16:creationId xmlns:a16="http://schemas.microsoft.com/office/drawing/2014/main" id="{06A88ADD-09FA-9D99-3291-762B25F96F28}"/>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693DD059-0F76-3238-614C-990E90AD93E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E8FDC55-1883-F231-D1E5-34E507CA347F}"/>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B48B2D1-57AA-F6C6-A0C5-1323A3A0783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E07FB68-9B3B-2C4C-6F99-EB7E096EB1E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6576A4F-D3B3-1455-B7BF-B41DDB730EB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815256491"/>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7202905"/>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509090" y="5296020"/>
            <a:ext cx="9764793" cy="523220"/>
          </a:xfrm>
          <a:prstGeom prst="rect">
            <a:avLst/>
          </a:prstGeom>
          <a:noFill/>
        </p:spPr>
        <p:txBody>
          <a:bodyPr wrap="square">
            <a:spAutoFit/>
          </a:bodyPr>
          <a:lstStyle/>
          <a:p>
            <a:pPr algn="just"/>
            <a:r>
              <a:rPr lang="lt-LT" sz="1400" i="1" dirty="0"/>
              <a:t>58.2. Kai Jūs išgirstate pavadinimą „Specialiųjų tyrimų tarnyba“, kas Jums pirmiausiai ATEINA Į GALVĄ – kokia asociacija, mintis ar vaizdas? (atviras klausimas)</a:t>
            </a:r>
            <a:r>
              <a:rPr lang="en-US" sz="1400" i="1" dirty="0"/>
              <a:t> </a:t>
            </a:r>
            <a:r>
              <a:rPr lang="lt-LT" sz="1400" i="1" dirty="0"/>
              <a:t>Atsakinėja nurodę, kad girdėjo apie STT (N=860)</a:t>
            </a:r>
            <a:r>
              <a:rPr lang="en-US" sz="1400" i="1" dirty="0"/>
              <a:t>.</a:t>
            </a:r>
            <a:endParaRPr lang="lt-LT" sz="1400" i="1" dirty="0"/>
          </a:p>
        </p:txBody>
      </p:sp>
      <p:graphicFrame>
        <p:nvGraphicFramePr>
          <p:cNvPr id="6" name="Lentelė 5">
            <a:extLst>
              <a:ext uri="{FF2B5EF4-FFF2-40B4-BE49-F238E27FC236}">
                <a16:creationId xmlns:a16="http://schemas.microsoft.com/office/drawing/2014/main" id="{A61124AB-0B72-AE2A-C94F-E05F6421AD69}"/>
              </a:ext>
            </a:extLst>
          </p:cNvPr>
          <p:cNvGraphicFramePr>
            <a:graphicFrameLocks noGrp="1"/>
          </p:cNvGraphicFramePr>
          <p:nvPr>
            <p:extLst>
              <p:ext uri="{D42A27DB-BD31-4B8C-83A1-F6EECF244321}">
                <p14:modId xmlns:p14="http://schemas.microsoft.com/office/powerpoint/2010/main" val="3729451130"/>
              </p:ext>
            </p:extLst>
          </p:nvPr>
        </p:nvGraphicFramePr>
        <p:xfrm>
          <a:off x="1442472" y="864797"/>
          <a:ext cx="9831411" cy="4469040"/>
        </p:xfrm>
        <a:graphic>
          <a:graphicData uri="http://schemas.openxmlformats.org/drawingml/2006/table">
            <a:tbl>
              <a:tblPr>
                <a:tableStyleId>{5C22544A-7EE6-4342-B048-85BDC9FD1C3A}</a:tableStyleId>
              </a:tblPr>
              <a:tblGrid>
                <a:gridCol w="8961968">
                  <a:extLst>
                    <a:ext uri="{9D8B030D-6E8A-4147-A177-3AD203B41FA5}">
                      <a16:colId xmlns:a16="http://schemas.microsoft.com/office/drawing/2014/main" val="1025910907"/>
                    </a:ext>
                  </a:extLst>
                </a:gridCol>
                <a:gridCol w="869443">
                  <a:extLst>
                    <a:ext uri="{9D8B030D-6E8A-4147-A177-3AD203B41FA5}">
                      <a16:colId xmlns:a16="http://schemas.microsoft.com/office/drawing/2014/main" val="2469622995"/>
                    </a:ext>
                  </a:extLst>
                </a:gridCol>
              </a:tblGrid>
              <a:tr h="447689">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lt-LT" sz="1600" b="1" i="0" u="none" strike="noStrike" dirty="0">
                          <a:solidFill>
                            <a:srgbClr val="000000"/>
                          </a:solidFill>
                          <a:effectLst/>
                          <a:latin typeface="+mn-lt"/>
                        </a:rPr>
                        <a:t>Asociacija, mintis ar vaizdas</a:t>
                      </a:r>
                    </a:p>
                  </a:txBody>
                  <a:tcPr marL="5841" marR="5841" marT="5841" marB="0" anchor="ctr">
                    <a:gradFill>
                      <a:gsLst>
                        <a:gs pos="0">
                          <a:schemeClr val="accent1">
                            <a:lumMod val="5000"/>
                            <a:lumOff val="95000"/>
                          </a:schemeClr>
                        </a:gs>
                        <a:gs pos="60000">
                          <a:srgbClr val="7FBC98"/>
                        </a:gs>
                      </a:gsLst>
                      <a:lin ang="5400000" scaled="1"/>
                    </a:gradFill>
                  </a:tcPr>
                </a:tc>
                <a:tc hMerge="1">
                  <a:txBody>
                    <a:bodyPr/>
                    <a:lstStyle/>
                    <a:p>
                      <a:pPr algn="r" fontAlgn="ctr"/>
                      <a:endParaRPr lang="lt-LT" sz="1600" b="0" i="0" u="none" strike="noStrike" dirty="0">
                        <a:solidFill>
                          <a:srgbClr val="000000"/>
                        </a:solidFill>
                        <a:effectLst/>
                        <a:latin typeface="Arial" panose="020B0604020202020204" pitchFamily="34" charset="0"/>
                      </a:endParaRPr>
                    </a:p>
                  </a:txBody>
                  <a:tcPr marL="5841" marR="5841" marT="5841" marB="0" anchor="ctr">
                    <a:gradFill>
                      <a:gsLst>
                        <a:gs pos="0">
                          <a:schemeClr val="accent1">
                            <a:lumMod val="5000"/>
                            <a:lumOff val="95000"/>
                          </a:schemeClr>
                        </a:gs>
                        <a:gs pos="89000">
                          <a:srgbClr val="54B581"/>
                        </a:gs>
                      </a:gsLst>
                      <a:lin ang="5400000" scaled="1"/>
                    </a:gradFill>
                  </a:tcPr>
                </a:tc>
                <a:extLst>
                  <a:ext uri="{0D108BD9-81ED-4DB2-BD59-A6C34878D82A}">
                    <a16:rowId xmlns:a16="http://schemas.microsoft.com/office/drawing/2014/main" val="4275918389"/>
                  </a:ext>
                </a:extLst>
              </a:tr>
              <a:tr h="378387">
                <a:tc>
                  <a:txBody>
                    <a:bodyPr/>
                    <a:lstStyle/>
                    <a:p>
                      <a:pPr algn="l" fontAlgn="ctr"/>
                      <a:r>
                        <a:rPr lang="lt-LT" sz="1600" u="none" strike="noStrike" dirty="0">
                          <a:effectLst/>
                          <a:latin typeface="+mn-lt"/>
                        </a:rPr>
                        <a:t>Užtikrina valstybės</a:t>
                      </a:r>
                      <a:r>
                        <a:rPr lang="en-US" sz="1600" u="none" strike="noStrike" dirty="0">
                          <a:effectLst/>
                          <a:latin typeface="+mn-lt"/>
                        </a:rPr>
                        <a:t> </a:t>
                      </a:r>
                      <a:r>
                        <a:rPr lang="lt-LT" sz="1600" u="none" strike="noStrike" dirty="0">
                          <a:effectLst/>
                          <a:latin typeface="+mn-lt"/>
                        </a:rPr>
                        <a:t>/ visuomenės saugumą</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2</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70940331"/>
                  </a:ext>
                </a:extLst>
              </a:tr>
              <a:tr h="447689">
                <a:tc>
                  <a:txBody>
                    <a:bodyPr/>
                    <a:lstStyle/>
                    <a:p>
                      <a:pPr algn="l" fontAlgn="ctr"/>
                      <a:r>
                        <a:rPr lang="lt-LT" sz="1600" u="none" strike="noStrike" dirty="0">
                          <a:effectLst/>
                          <a:latin typeface="+mn-lt"/>
                        </a:rPr>
                        <a:t>Neišaiškina</a:t>
                      </a:r>
                      <a:r>
                        <a:rPr lang="en-US" sz="1600" u="none" strike="noStrike" dirty="0">
                          <a:effectLst/>
                          <a:latin typeface="+mn-lt"/>
                        </a:rPr>
                        <a:t> </a:t>
                      </a:r>
                      <a:r>
                        <a:rPr lang="lt-LT" sz="1600" u="none" strike="noStrike" dirty="0">
                          <a:effectLst/>
                          <a:latin typeface="+mn-lt"/>
                        </a:rPr>
                        <a:t>/ per mažai išaiškina nusikaltimų</a:t>
                      </a:r>
                      <a:r>
                        <a:rPr lang="en-US" sz="1600" u="none" strike="noStrike" dirty="0">
                          <a:effectLst/>
                          <a:latin typeface="+mn-lt"/>
                        </a:rPr>
                        <a:t> </a:t>
                      </a:r>
                      <a:r>
                        <a:rPr lang="lt-LT" sz="1600" u="none" strike="noStrike" dirty="0">
                          <a:effectLst/>
                          <a:latin typeface="+mn-lt"/>
                        </a:rPr>
                        <a:t>/ nėra galutinio rezultato</a:t>
                      </a:r>
                      <a:r>
                        <a:rPr lang="en-US" sz="1600" u="none" strike="noStrike" dirty="0">
                          <a:effectLst/>
                          <a:latin typeface="+mn-lt"/>
                        </a:rPr>
                        <a:t> </a:t>
                      </a:r>
                      <a:r>
                        <a:rPr lang="lt-LT" sz="1600" u="none" strike="noStrike" dirty="0">
                          <a:effectLst/>
                          <a:latin typeface="+mn-lt"/>
                        </a:rPr>
                        <a:t>/ bylos subliūkšta</a:t>
                      </a:r>
                      <a:r>
                        <a:rPr lang="en-US" sz="1600" u="none" strike="noStrike" dirty="0">
                          <a:effectLst/>
                          <a:latin typeface="+mn-lt"/>
                        </a:rPr>
                        <a:t> </a:t>
                      </a:r>
                      <a:r>
                        <a:rPr lang="lt-LT" sz="1600" u="none" strike="noStrike" dirty="0">
                          <a:effectLst/>
                          <a:latin typeface="+mn-lt"/>
                        </a:rPr>
                        <a:t>/ vilkina tyrimus</a:t>
                      </a:r>
                      <a:r>
                        <a:rPr lang="en-US" sz="1600" u="none" strike="noStrike" dirty="0">
                          <a:effectLst/>
                          <a:latin typeface="+mn-lt"/>
                        </a:rPr>
                        <a:t> </a:t>
                      </a:r>
                      <a:r>
                        <a:rPr lang="lt-LT" sz="1600" u="none" strike="noStrike" dirty="0">
                          <a:effectLst/>
                          <a:latin typeface="+mn-lt"/>
                        </a:rPr>
                        <a:t>/ skandalai</a:t>
                      </a:r>
                      <a:r>
                        <a:rPr lang="en-US" sz="1600" u="none" strike="noStrike" dirty="0">
                          <a:effectLst/>
                          <a:latin typeface="+mn-lt"/>
                        </a:rPr>
                        <a:t> </a:t>
                      </a:r>
                      <a:r>
                        <a:rPr lang="lt-LT" sz="1600" u="none" strike="noStrike" dirty="0">
                          <a:effectLst/>
                          <a:latin typeface="+mn-lt"/>
                        </a:rPr>
                        <a:t>/ nieko nenubaudė</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2</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50794700"/>
                  </a:ext>
                </a:extLst>
              </a:tr>
              <a:tr h="365225">
                <a:tc>
                  <a:txBody>
                    <a:bodyPr/>
                    <a:lstStyle/>
                    <a:p>
                      <a:pPr algn="l" fontAlgn="ctr"/>
                      <a:r>
                        <a:rPr lang="lt-LT" sz="1600" u="none" strike="noStrike" dirty="0">
                          <a:effectLst/>
                          <a:latin typeface="+mn-lt"/>
                        </a:rPr>
                        <a:t>Valstybinė institucija</a:t>
                      </a:r>
                      <a:r>
                        <a:rPr lang="en-US" sz="1600" u="none" strike="noStrike" dirty="0">
                          <a:effectLst/>
                          <a:latin typeface="+mn-lt"/>
                        </a:rPr>
                        <a:t> </a:t>
                      </a:r>
                      <a:r>
                        <a:rPr lang="lt-LT" sz="1600" u="none" strike="noStrike" dirty="0">
                          <a:effectLst/>
                          <a:latin typeface="+mn-lt"/>
                        </a:rPr>
                        <a:t>/ valstybės tarnyba</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1</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94625239"/>
                  </a:ext>
                </a:extLst>
              </a:tr>
              <a:tr h="265298">
                <a:tc>
                  <a:txBody>
                    <a:bodyPr/>
                    <a:lstStyle/>
                    <a:p>
                      <a:pPr algn="l" fontAlgn="ctr"/>
                      <a:r>
                        <a:rPr lang="lt-LT" sz="1600" u="none" strike="noStrike" dirty="0">
                          <a:effectLst/>
                          <a:latin typeface="+mn-lt"/>
                        </a:rPr>
                        <a:t>Tiria gautus skundus</a:t>
                      </a:r>
                      <a:r>
                        <a:rPr lang="en-US" sz="1600" u="none" strike="noStrike" dirty="0">
                          <a:effectLst/>
                          <a:latin typeface="+mn-lt"/>
                        </a:rPr>
                        <a:t> </a:t>
                      </a:r>
                      <a:r>
                        <a:rPr lang="lt-LT" sz="1600" u="none" strike="noStrike" dirty="0">
                          <a:effectLst/>
                          <a:latin typeface="+mn-lt"/>
                        </a:rPr>
                        <a:t>/ pranešimus</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1</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77270582"/>
                  </a:ext>
                </a:extLst>
              </a:tr>
              <a:tr h="265115">
                <a:tc>
                  <a:txBody>
                    <a:bodyPr/>
                    <a:lstStyle/>
                    <a:p>
                      <a:pPr algn="l" fontAlgn="ctr"/>
                      <a:r>
                        <a:rPr lang="it-IT" sz="1600" u="none" strike="noStrike" dirty="0">
                          <a:effectLst/>
                          <a:latin typeface="+mn-lt"/>
                        </a:rPr>
                        <a:t>Informuoja visuomenę / viešinami tiriami atvejai</a:t>
                      </a:r>
                      <a:endParaRPr lang="it-I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1</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5988893"/>
                  </a:ext>
                </a:extLst>
              </a:tr>
              <a:tr h="347341">
                <a:tc>
                  <a:txBody>
                    <a:bodyPr/>
                    <a:lstStyle/>
                    <a:p>
                      <a:pPr algn="l" fontAlgn="ctr"/>
                      <a:r>
                        <a:rPr lang="lt-LT" sz="1600" u="none" strike="noStrike" dirty="0">
                          <a:effectLst/>
                          <a:latin typeface="+mn-lt"/>
                        </a:rPr>
                        <a:t>Kelia baimę</a:t>
                      </a:r>
                      <a:r>
                        <a:rPr lang="en-US" sz="1600" u="none" strike="noStrike" dirty="0">
                          <a:effectLst/>
                          <a:latin typeface="+mn-lt"/>
                        </a:rPr>
                        <a:t> </a:t>
                      </a:r>
                      <a:r>
                        <a:rPr lang="lt-LT" sz="1600" u="none" strike="noStrike" dirty="0">
                          <a:effectLst/>
                          <a:latin typeface="+mn-lt"/>
                        </a:rPr>
                        <a:t>/ geriau nesusidurti</a:t>
                      </a:r>
                      <a:r>
                        <a:rPr lang="en-US" sz="1600" u="none" strike="noStrike" dirty="0">
                          <a:effectLst/>
                          <a:latin typeface="+mn-lt"/>
                        </a:rPr>
                        <a:t> </a:t>
                      </a:r>
                      <a:r>
                        <a:rPr lang="lt-LT" sz="1600" u="none" strike="noStrike" dirty="0">
                          <a:effectLst/>
                          <a:latin typeface="+mn-lt"/>
                        </a:rPr>
                        <a:t>/ agresyvūs</a:t>
                      </a:r>
                      <a:r>
                        <a:rPr lang="en-US" sz="1600" u="none" strike="noStrike" dirty="0">
                          <a:effectLst/>
                          <a:latin typeface="+mn-lt"/>
                        </a:rPr>
                        <a:t> </a:t>
                      </a:r>
                      <a:r>
                        <a:rPr lang="lt-LT" sz="1600" u="none" strike="noStrike" dirty="0">
                          <a:effectLst/>
                          <a:latin typeface="+mn-lt"/>
                        </a:rPr>
                        <a:t>/ grubiai besielgiantys</a:t>
                      </a:r>
                      <a:r>
                        <a:rPr lang="en-US" sz="1600" u="none" strike="noStrike" dirty="0">
                          <a:effectLst/>
                          <a:latin typeface="+mn-lt"/>
                        </a:rPr>
                        <a:t> </a:t>
                      </a:r>
                      <a:r>
                        <a:rPr lang="lt-LT" sz="1600" u="none" strike="noStrike" dirty="0">
                          <a:effectLst/>
                          <a:latin typeface="+mn-lt"/>
                        </a:rPr>
                        <a:t>/ daug prievartos</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1</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06063839"/>
                  </a:ext>
                </a:extLst>
              </a:tr>
              <a:tr h="327607">
                <a:tc>
                  <a:txBody>
                    <a:bodyPr/>
                    <a:lstStyle/>
                    <a:p>
                      <a:pPr algn="l" fontAlgn="ctr"/>
                      <a:r>
                        <a:rPr lang="it-IT" sz="1600" u="none" strike="noStrike" dirty="0">
                          <a:effectLst/>
                          <a:latin typeface="+mn-lt"/>
                        </a:rPr>
                        <a:t>Blogai dirba / tik kalba, o ne daro / nedirba žmogui</a:t>
                      </a:r>
                      <a:endParaRPr lang="it-I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u="none" strike="noStrike" dirty="0">
                          <a:effectLst/>
                          <a:latin typeface="+mn-lt"/>
                        </a:rPr>
                        <a:t>1</a:t>
                      </a:r>
                      <a:r>
                        <a:rPr lang="lt-LT" sz="1600" u="none" strike="noStrike" dirty="0">
                          <a:effectLst/>
                          <a:latin typeface="+mn-lt"/>
                        </a:rPr>
                        <a:t>%</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29520157"/>
                  </a:ext>
                </a:extLst>
              </a:tr>
              <a:tr h="253282">
                <a:tc>
                  <a:txBody>
                    <a:bodyPr/>
                    <a:lstStyle/>
                    <a:p>
                      <a:pPr algn="l" fontAlgn="ctr"/>
                      <a:r>
                        <a:rPr lang="lt-LT" sz="1600" u="none" strike="noStrike" dirty="0">
                          <a:effectLst/>
                          <a:latin typeface="+mn-lt"/>
                        </a:rPr>
                        <a:t>Patikimi, atsakingi, principingi</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mn-lt"/>
                        </a:rPr>
                        <a:t>0.4%</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4060582"/>
                  </a:ext>
                </a:extLst>
              </a:tr>
              <a:tr h="265115">
                <a:tc>
                  <a:txBody>
                    <a:bodyPr/>
                    <a:lstStyle/>
                    <a:p>
                      <a:pPr algn="l" fontAlgn="ctr"/>
                      <a:r>
                        <a:rPr lang="lt-LT" sz="1600" u="none" strike="noStrike" dirty="0">
                          <a:effectLst/>
                          <a:latin typeface="+mn-lt"/>
                        </a:rPr>
                        <a:t>Korumpuoti</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mn-lt"/>
                        </a:rPr>
                        <a:t>0.4%</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04087686"/>
                  </a:ext>
                </a:extLst>
              </a:tr>
              <a:tr h="265115">
                <a:tc>
                  <a:txBody>
                    <a:bodyPr/>
                    <a:lstStyle/>
                    <a:p>
                      <a:pPr algn="l" fontAlgn="ctr"/>
                      <a:r>
                        <a:rPr lang="lt-LT" sz="1600" u="none" strike="noStrike" dirty="0">
                          <a:effectLst/>
                          <a:latin typeface="+mn-lt"/>
                        </a:rPr>
                        <a:t>Logotipas - erelis su fakelu</a:t>
                      </a:r>
                      <a:r>
                        <a:rPr lang="en-US" sz="1600" u="none" strike="noStrike" dirty="0">
                          <a:effectLst/>
                          <a:latin typeface="+mn-lt"/>
                        </a:rPr>
                        <a:t> </a:t>
                      </a:r>
                      <a:r>
                        <a:rPr lang="lt-LT" sz="1600" u="none" strike="noStrike" dirty="0">
                          <a:effectLst/>
                          <a:latin typeface="+mn-lt"/>
                        </a:rPr>
                        <a:t>/ STT raidės</a:t>
                      </a:r>
                      <a:r>
                        <a:rPr lang="en-US" sz="1600" u="none" strike="noStrike" dirty="0">
                          <a:effectLst/>
                          <a:latin typeface="+mn-lt"/>
                        </a:rPr>
                        <a:t> </a:t>
                      </a:r>
                      <a:r>
                        <a:rPr lang="lt-LT" sz="1600" u="none" strike="noStrike" dirty="0">
                          <a:effectLst/>
                          <a:latin typeface="+mn-lt"/>
                        </a:rPr>
                        <a:t>/ mėlynas fonas, žvaigždutės</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mn-lt"/>
                        </a:rPr>
                        <a:t>0.4%</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047958371"/>
                  </a:ext>
                </a:extLst>
              </a:tr>
              <a:tr h="265115">
                <a:tc>
                  <a:txBody>
                    <a:bodyPr/>
                    <a:lstStyle/>
                    <a:p>
                      <a:pPr algn="l" fontAlgn="ctr"/>
                      <a:r>
                        <a:rPr lang="lt-LT" sz="1600" u="none" strike="noStrike" kern="1200" dirty="0">
                          <a:solidFill>
                            <a:schemeClr val="dk1"/>
                          </a:solidFill>
                          <a:effectLst/>
                          <a:latin typeface="+mn-lt"/>
                          <a:ea typeface="+mn-ea"/>
                          <a:cs typeface="+mn-cs"/>
                        </a:rPr>
                        <a:t>Nesąžiningi</a:t>
                      </a:r>
                    </a:p>
                  </a:txBody>
                  <a:tcPr marL="5841" marR="5841" marT="5841"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u="none" strike="noStrike" dirty="0">
                          <a:effectLst/>
                          <a:latin typeface="+mn-lt"/>
                        </a:rPr>
                        <a:t>0.3%</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3867922"/>
                  </a:ext>
                </a:extLst>
              </a:tr>
              <a:tr h="265115">
                <a:tc>
                  <a:txBody>
                    <a:bodyPr/>
                    <a:lstStyle/>
                    <a:p>
                      <a:pPr marL="0" algn="l" defTabSz="914400" rtl="0" eaLnBrk="1" fontAlgn="ctr" latinLnBrk="0" hangingPunct="1"/>
                      <a:r>
                        <a:rPr lang="lt-LT" sz="1600" u="none" strike="noStrike" kern="1200" dirty="0">
                          <a:solidFill>
                            <a:schemeClr val="dk1"/>
                          </a:solidFill>
                          <a:effectLst/>
                          <a:latin typeface="+mn-lt"/>
                          <a:ea typeface="+mn-ea"/>
                          <a:cs typeface="+mn-cs"/>
                        </a:rPr>
                        <a:t>Baudžianti organizacija/ bausmės</a:t>
                      </a:r>
                    </a:p>
                  </a:txBody>
                  <a:tcPr marL="28575" marR="28575" marT="0"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0.</a:t>
                      </a:r>
                      <a:r>
                        <a:rPr lang="en-US" sz="1600" b="0" i="0" u="none" strike="noStrike" dirty="0">
                          <a:solidFill>
                            <a:srgbClr val="000000"/>
                          </a:solidFill>
                          <a:effectLst/>
                          <a:latin typeface="+mn-lt"/>
                        </a:rPr>
                        <a:t>2%</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570376808"/>
                  </a:ext>
                </a:extLst>
              </a:tr>
              <a:tr h="265115">
                <a:tc>
                  <a:txBody>
                    <a:bodyPr/>
                    <a:lstStyle/>
                    <a:p>
                      <a:pPr rtl="0" fontAlgn="ctr"/>
                      <a:r>
                        <a:rPr lang="fi-FI" sz="1600" u="none" strike="noStrike" kern="1200" dirty="0">
                          <a:solidFill>
                            <a:schemeClr val="dk1"/>
                          </a:solidFill>
                          <a:effectLst/>
                          <a:latin typeface="+mn-lt"/>
                          <a:ea typeface="+mn-ea"/>
                          <a:cs typeface="+mn-cs"/>
                        </a:rPr>
                        <a:t>Kompromituoja/ susidoroja su politikais, verslais</a:t>
                      </a:r>
                    </a:p>
                  </a:txBody>
                  <a:tcPr marL="28575" marR="28575" marT="0" marB="0" anchor="ctr">
                    <a:gradFill>
                      <a:gsLst>
                        <a:gs pos="0">
                          <a:schemeClr val="accent1">
                            <a:lumMod val="5000"/>
                            <a:lumOff val="95000"/>
                          </a:schemeClr>
                        </a:gs>
                        <a:gs pos="60000">
                          <a:srgbClr val="7FBC98"/>
                        </a:gs>
                      </a:gsLst>
                      <a:lin ang="5400000" scaled="1"/>
                    </a:gradFill>
                  </a:tcPr>
                </a:tc>
                <a:tc>
                  <a:txBody>
                    <a:bodyPr/>
                    <a:lstStyle/>
                    <a:p>
                      <a:pPr algn="ctr" fontAlgn="ctr"/>
                      <a:r>
                        <a:rPr lang="en-US" sz="1600" b="0" i="0" u="none" strike="noStrike" dirty="0">
                          <a:solidFill>
                            <a:srgbClr val="000000"/>
                          </a:solidFill>
                          <a:effectLst/>
                          <a:latin typeface="+mn-lt"/>
                        </a:rPr>
                        <a:t>0.2%</a:t>
                      </a:r>
                      <a:endParaRPr lang="lt-LT" sz="1600" b="0" i="0" u="none" strike="noStrike" dirty="0">
                        <a:solidFill>
                          <a:srgbClr val="000000"/>
                        </a:solidFill>
                        <a:effectLst/>
                        <a:latin typeface="+mn-lt"/>
                      </a:endParaRPr>
                    </a:p>
                  </a:txBody>
                  <a:tcPr marL="5841" marR="5841" marT="5841"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55834703"/>
                  </a:ext>
                </a:extLst>
              </a:tr>
            </a:tbl>
          </a:graphicData>
        </a:graphic>
      </p:graphicFrame>
      <p:sp>
        <p:nvSpPr>
          <p:cNvPr id="2" name="TextBox 1">
            <a:extLst>
              <a:ext uri="{FF2B5EF4-FFF2-40B4-BE49-F238E27FC236}">
                <a16:creationId xmlns:a16="http://schemas.microsoft.com/office/drawing/2014/main" id="{06A88ADD-09FA-9D99-3291-762B25F96F28}"/>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693DD059-0F76-3238-614C-990E90AD93EB}"/>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6E8FDC55-1883-F231-D1E5-34E507CA347F}"/>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B48B2D1-57AA-F6C6-A0C5-1323A3A0783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2E07FB68-9B3B-2C4C-6F99-EB7E096EB1E2}"/>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6576A4F-D3B3-1455-B7BF-B41DDB730EB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142214765"/>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2251022" y="5522663"/>
            <a:ext cx="7586152" cy="307777"/>
          </a:xfrm>
          <a:prstGeom prst="rect">
            <a:avLst/>
          </a:prstGeom>
          <a:noFill/>
        </p:spPr>
        <p:txBody>
          <a:bodyPr wrap="square">
            <a:spAutoFit/>
          </a:bodyPr>
          <a:lstStyle/>
          <a:p>
            <a:pPr algn="just"/>
            <a:r>
              <a:rPr lang="lt-LT" sz="1400" i="1" dirty="0"/>
              <a:t>59. Ar Jūs pasitikite Specialiųjų tyrimų tarnyba (STT)?</a:t>
            </a:r>
            <a:r>
              <a:rPr lang="en-US" sz="1400" i="1" dirty="0"/>
              <a:t> </a:t>
            </a:r>
            <a:r>
              <a:rPr lang="lt-LT" sz="1400" i="1" dirty="0"/>
              <a:t>Atsakinėja nurodę, kad girdėjo apie STT (N=860)</a:t>
            </a:r>
            <a:r>
              <a:rPr lang="en-US" sz="1400" i="1" dirty="0"/>
              <a:t>.</a:t>
            </a:r>
            <a:endParaRPr lang="lt-LT" sz="1400" i="1" dirty="0"/>
          </a:p>
        </p:txBody>
      </p:sp>
      <p:sp>
        <p:nvSpPr>
          <p:cNvPr id="3" name="TextBox 2">
            <a:extLst>
              <a:ext uri="{FF2B5EF4-FFF2-40B4-BE49-F238E27FC236}">
                <a16:creationId xmlns:a16="http://schemas.microsoft.com/office/drawing/2014/main" id="{D0C17894-733B-7E58-4F92-319D9D2203BF}"/>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37A3A638-3718-6970-B3E7-1266A94B66A5}"/>
              </a:ext>
            </a:extLst>
          </p:cNvPr>
          <p:cNvGrpSpPr/>
          <p:nvPr/>
        </p:nvGrpSpPr>
        <p:grpSpPr>
          <a:xfrm>
            <a:off x="230878" y="273778"/>
            <a:ext cx="1278138" cy="1278138"/>
            <a:chOff x="230878" y="273778"/>
            <a:chExt cx="1278138" cy="1278138"/>
          </a:xfrm>
        </p:grpSpPr>
        <p:grpSp>
          <p:nvGrpSpPr>
            <p:cNvPr id="4" name="Group 4">
              <a:extLst>
                <a:ext uri="{FF2B5EF4-FFF2-40B4-BE49-F238E27FC236}">
                  <a16:creationId xmlns:a16="http://schemas.microsoft.com/office/drawing/2014/main" id="{74A80987-399F-0318-5D0D-3F23FFD1DF82}"/>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76EA77FA-BEBD-AFC6-0B9F-1C727317A8B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5" name="Group 6">
              <a:extLst>
                <a:ext uri="{FF2B5EF4-FFF2-40B4-BE49-F238E27FC236}">
                  <a16:creationId xmlns:a16="http://schemas.microsoft.com/office/drawing/2014/main" id="{4F6AE6B7-F344-7FF5-4EA9-4EC45B8E2CEB}"/>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2563DED-4890-1269-9380-446BE69DF70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A9A8DD87-14CD-F1D8-B2BD-4786BB637065}"/>
              </a:ext>
            </a:extLst>
          </p:cNvPr>
          <p:cNvGraphicFramePr>
            <a:graphicFrameLocks/>
          </p:cNvGraphicFramePr>
          <p:nvPr>
            <p:extLst>
              <p:ext uri="{D42A27DB-BD31-4B8C-83A1-F6EECF244321}">
                <p14:modId xmlns:p14="http://schemas.microsoft.com/office/powerpoint/2010/main" val="337818485"/>
              </p:ext>
            </p:extLst>
          </p:nvPr>
        </p:nvGraphicFramePr>
        <p:xfrm>
          <a:off x="1577602" y="479285"/>
          <a:ext cx="9036796" cy="46201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6025727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graphicFrame>
        <p:nvGraphicFramePr>
          <p:cNvPr id="9" name="Lentelė 8">
            <a:extLst>
              <a:ext uri="{FF2B5EF4-FFF2-40B4-BE49-F238E27FC236}">
                <a16:creationId xmlns:a16="http://schemas.microsoft.com/office/drawing/2014/main" id="{575E471A-18E5-5591-50E9-20ADDAA90622}"/>
              </a:ext>
            </a:extLst>
          </p:cNvPr>
          <p:cNvGraphicFramePr>
            <a:graphicFrameLocks noGrp="1"/>
          </p:cNvGraphicFramePr>
          <p:nvPr>
            <p:extLst>
              <p:ext uri="{D42A27DB-BD31-4B8C-83A1-F6EECF244321}">
                <p14:modId xmlns:p14="http://schemas.microsoft.com/office/powerpoint/2010/main" val="475699334"/>
              </p:ext>
            </p:extLst>
          </p:nvPr>
        </p:nvGraphicFramePr>
        <p:xfrm>
          <a:off x="1508017" y="911768"/>
          <a:ext cx="9922121" cy="4887722"/>
        </p:xfrm>
        <a:graphic>
          <a:graphicData uri="http://schemas.openxmlformats.org/drawingml/2006/table">
            <a:tbl>
              <a:tblPr/>
              <a:tblGrid>
                <a:gridCol w="5209573">
                  <a:extLst>
                    <a:ext uri="{9D8B030D-6E8A-4147-A177-3AD203B41FA5}">
                      <a16:colId xmlns:a16="http://schemas.microsoft.com/office/drawing/2014/main" val="4180063114"/>
                    </a:ext>
                  </a:extLst>
                </a:gridCol>
                <a:gridCol w="1178137">
                  <a:extLst>
                    <a:ext uri="{9D8B030D-6E8A-4147-A177-3AD203B41FA5}">
                      <a16:colId xmlns:a16="http://schemas.microsoft.com/office/drawing/2014/main" val="2845858946"/>
                    </a:ext>
                  </a:extLst>
                </a:gridCol>
                <a:gridCol w="1178137">
                  <a:extLst>
                    <a:ext uri="{9D8B030D-6E8A-4147-A177-3AD203B41FA5}">
                      <a16:colId xmlns:a16="http://schemas.microsoft.com/office/drawing/2014/main" val="3261736199"/>
                    </a:ext>
                  </a:extLst>
                </a:gridCol>
                <a:gridCol w="1178137">
                  <a:extLst>
                    <a:ext uri="{9D8B030D-6E8A-4147-A177-3AD203B41FA5}">
                      <a16:colId xmlns:a16="http://schemas.microsoft.com/office/drawing/2014/main" val="1039234275"/>
                    </a:ext>
                  </a:extLst>
                </a:gridCol>
                <a:gridCol w="1178137">
                  <a:extLst>
                    <a:ext uri="{9D8B030D-6E8A-4147-A177-3AD203B41FA5}">
                      <a16:colId xmlns:a16="http://schemas.microsoft.com/office/drawing/2014/main" val="1804836534"/>
                    </a:ext>
                  </a:extLst>
                </a:gridCol>
              </a:tblGrid>
              <a:tr h="251491">
                <a:tc>
                  <a:txBody>
                    <a:bodyPr/>
                    <a:lstStyle/>
                    <a:p>
                      <a:pPr algn="ctr" rtl="0" fontAlgn="t"/>
                      <a:r>
                        <a:rPr lang="lt-LT" sz="1600" b="0" i="0" u="none" strike="noStrike" dirty="0">
                          <a:solidFill>
                            <a:srgbClr val="000000"/>
                          </a:solidFill>
                          <a:effectLst/>
                          <a:latin typeface="Calibri" panose="020F0502020204030204" pitchFamily="34" charset="0"/>
                        </a:rPr>
                        <a:t> </a:t>
                      </a:r>
                      <a:r>
                        <a:rPr lang="lt-LT" sz="1600" b="1" i="0" u="none" strike="noStrike" dirty="0">
                          <a:solidFill>
                            <a:srgbClr val="000000"/>
                          </a:solidFill>
                          <a:effectLst/>
                          <a:latin typeface="Calibri" panose="020F0502020204030204" pitchFamily="34" charset="0"/>
                        </a:rPr>
                        <a:t>Situacija</a:t>
                      </a:r>
                      <a:endParaRPr lang="lt-LT" sz="1600" b="0" i="0" u="none" strike="noStrike" dirty="0">
                        <a:solidFill>
                          <a:srgbClr val="000000"/>
                        </a:solidFill>
                        <a:effectLst/>
                        <a:latin typeface="Calibri" panose="020F0502020204030204" pitchFamily="34" charset="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06865388"/>
                  </a:ext>
                </a:extLst>
              </a:tr>
              <a:tr h="904249">
                <a:tc>
                  <a:txBody>
                    <a:bodyPr/>
                    <a:lstStyle/>
                    <a:p>
                      <a:pPr algn="l" rtl="0" fontAlgn="ctr"/>
                      <a:r>
                        <a:rPr lang="lt-LT" sz="1600" b="0" i="0" u="none" strike="noStrike">
                          <a:solidFill>
                            <a:srgbClr val="000000"/>
                          </a:solidFill>
                          <a:effectLst/>
                          <a:latin typeface="Calibri" panose="020F0502020204030204" pitchFamily="34" charset="0"/>
                        </a:rPr>
                        <a:t>Asmuo duoda piniginį atlygį valstybės tarnyboje dirbančiam asmeniui ar pareigūnui, norėdamas, kad jam reikalinga paslauga būtų suteikta geriau ar greičiau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069911544"/>
                  </a:ext>
                </a:extLst>
              </a:tr>
              <a:tr h="519283">
                <a:tc>
                  <a:txBody>
                    <a:bodyPr/>
                    <a:lstStyle/>
                    <a:p>
                      <a:pPr algn="l" rtl="0" fontAlgn="ctr"/>
                      <a:r>
                        <a:rPr lang="lt-LT" sz="1600" b="0" i="0" u="none" strike="noStrike" dirty="0">
                          <a:solidFill>
                            <a:srgbClr val="000000"/>
                          </a:solidFill>
                          <a:effectLst/>
                          <a:latin typeface="Calibri" panose="020F0502020204030204" pitchFamily="34" charset="0"/>
                        </a:rPr>
                        <a:t>Valstybės tarnyboje dirbantis asmuo paima piniginį atlygį už paslaugos atlikimą ar atlikimo pagreitinimą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343667751"/>
                  </a:ext>
                </a:extLst>
              </a:tr>
              <a:tr h="493527">
                <a:tc>
                  <a:txBody>
                    <a:bodyPr/>
                    <a:lstStyle/>
                    <a:p>
                      <a:pPr algn="l" rtl="0" fontAlgn="ctr"/>
                      <a:r>
                        <a:rPr lang="lt-LT" sz="1600" b="0" i="0" u="none" strike="noStrike">
                          <a:solidFill>
                            <a:srgbClr val="000000"/>
                          </a:solidFill>
                          <a:effectLst/>
                          <a:latin typeface="Calibri" panose="020F0502020204030204" pitchFamily="34" charset="0"/>
                        </a:rPr>
                        <a:t>Užsienio verslininkas paperka Lietuvos valstybės tarnautoją ar pareigūną, siekdamas naudos savo verslui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15431230"/>
                  </a:ext>
                </a:extLst>
              </a:tr>
              <a:tr h="519283">
                <a:tc>
                  <a:txBody>
                    <a:bodyPr/>
                    <a:lstStyle/>
                    <a:p>
                      <a:pPr algn="l" rtl="0" fontAlgn="ctr"/>
                      <a:r>
                        <a:rPr lang="lt-LT" sz="1600" b="0" i="0" u="none" strike="noStrike" dirty="0">
                          <a:solidFill>
                            <a:srgbClr val="000000"/>
                          </a:solidFill>
                          <a:effectLst/>
                          <a:latin typeface="Calibri" panose="020F0502020204030204" pitchFamily="34" charset="0"/>
                        </a:rPr>
                        <a:t>Asmuo, norėdamas, kad jam  reikalinga paslauga būtų suteikta geriau ar greičiau, siūlo valstybės tarnyboje dirbančiam asmeniui pasinaudoti jo įmonės teikiamomis paslaugomis nemokamai arba su didele nuolaida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a:t>
                      </a: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843993769"/>
                  </a:ext>
                </a:extLst>
              </a:tr>
              <a:tr h="519283">
                <a:tc>
                  <a:txBody>
                    <a:bodyPr/>
                    <a:lstStyle/>
                    <a:p>
                      <a:pPr algn="l" rtl="0" fontAlgn="ctr"/>
                      <a:r>
                        <a:rPr lang="lt-LT" sz="1600" b="0" i="0" u="none" strike="noStrike" dirty="0">
                          <a:solidFill>
                            <a:srgbClr val="000000"/>
                          </a:solidFill>
                          <a:effectLst/>
                          <a:latin typeface="Calibri" panose="020F0502020204030204" pitchFamily="34" charset="0"/>
                        </a:rPr>
                        <a:t>Politinė partija žada priimti verslininkui naudingą sprendimą, jei jis suteiks finansinę paramą partijai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86170822"/>
                  </a:ext>
                </a:extLst>
              </a:tr>
              <a:tr h="519283">
                <a:tc>
                  <a:txBody>
                    <a:bodyPr/>
                    <a:lstStyle/>
                    <a:p>
                      <a:pPr algn="l" rtl="0" fontAlgn="ctr"/>
                      <a:r>
                        <a:rPr lang="lt-LT" sz="1600" b="0" i="0" u="none" strike="noStrike">
                          <a:solidFill>
                            <a:srgbClr val="000000"/>
                          </a:solidFill>
                          <a:effectLst/>
                          <a:latin typeface="Calibri" panose="020F0502020204030204" pitchFamily="34" charset="0"/>
                        </a:rPr>
                        <a:t>Lietuvos verslininkas paperka užsienio valstybės tarnautoją ar pareigūną, siekdamas naudos savo verslui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505226846"/>
                  </a:ext>
                </a:extLst>
              </a:tr>
              <a:tr h="690169">
                <a:tc>
                  <a:txBody>
                    <a:bodyPr/>
                    <a:lstStyle/>
                    <a:p>
                      <a:pPr algn="l" rtl="0" fontAlgn="ctr"/>
                      <a:r>
                        <a:rPr lang="lt-LT" sz="1600" b="0" i="0" u="none" strike="noStrike" dirty="0">
                          <a:solidFill>
                            <a:srgbClr val="000000"/>
                          </a:solidFill>
                          <a:effectLst/>
                          <a:latin typeface="Calibri" panose="020F0502020204030204" pitchFamily="34" charset="0"/>
                        </a:rPr>
                        <a:t>Verslai laimi viešuosius pirkimus padedant asmeniniams ryšiams (politiniams, giminystės, bičiulystės)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344322950"/>
                  </a:ext>
                </a:extLst>
              </a:tr>
            </a:tbl>
          </a:graphicData>
        </a:graphic>
      </p:graphicFrame>
      <p:sp>
        <p:nvSpPr>
          <p:cNvPr id="13" name="TextBox 12">
            <a:extLst>
              <a:ext uri="{FF2B5EF4-FFF2-40B4-BE49-F238E27FC236}">
                <a16:creationId xmlns:a16="http://schemas.microsoft.com/office/drawing/2014/main" id="{F5F79FD8-2918-3AF7-747A-0B37764D5BA2}"/>
              </a:ext>
            </a:extLst>
          </p:cNvPr>
          <p:cNvSpPr txBox="1"/>
          <p:nvPr/>
        </p:nvSpPr>
        <p:spPr>
          <a:xfrm>
            <a:off x="4442669" y="345717"/>
            <a:ext cx="4053890" cy="369332"/>
          </a:xfrm>
          <a:prstGeom prst="rect">
            <a:avLst/>
          </a:prstGeom>
          <a:noFill/>
        </p:spPr>
        <p:txBody>
          <a:bodyPr wrap="square">
            <a:spAutoFit/>
          </a:bodyPr>
          <a:lstStyle/>
          <a:p>
            <a:pPr algn="ctr"/>
            <a:r>
              <a:rPr lang="lt-LT" b="1" dirty="0"/>
              <a:t>Korupcinogeninių situacijų dinamika</a:t>
            </a:r>
            <a:r>
              <a:rPr lang="en-US" b="1" dirty="0"/>
              <a:t> </a:t>
            </a:r>
            <a:endParaRPr lang="lt-LT" dirty="0"/>
          </a:p>
        </p:txBody>
      </p:sp>
      <p:sp>
        <p:nvSpPr>
          <p:cNvPr id="15" name="TextBox 14">
            <a:extLst>
              <a:ext uri="{FF2B5EF4-FFF2-40B4-BE49-F238E27FC236}">
                <a16:creationId xmlns:a16="http://schemas.microsoft.com/office/drawing/2014/main" id="{8DB9C1CD-43DC-7EA8-97D5-1E2BBDCEE9F0}"/>
              </a:ext>
            </a:extLst>
          </p:cNvPr>
          <p:cNvSpPr txBox="1"/>
          <p:nvPr/>
        </p:nvSpPr>
        <p:spPr>
          <a:xfrm>
            <a:off x="2210939" y="5959379"/>
            <a:ext cx="8516278" cy="307777"/>
          </a:xfrm>
          <a:prstGeom prst="rect">
            <a:avLst/>
          </a:prstGeom>
          <a:noFill/>
        </p:spPr>
        <p:txBody>
          <a:bodyPr wrap="square">
            <a:spAutoFit/>
          </a:bodyPr>
          <a:lstStyle/>
          <a:p>
            <a:pPr algn="ctr"/>
            <a:r>
              <a:rPr lang="lt-LT" sz="1400" i="1" dirty="0"/>
              <a:t>2. Prašome įvertinti šias situacijas, ar jos yra korupcinės, ar ne.</a:t>
            </a:r>
            <a:r>
              <a:rPr lang="en-US" sz="1400" i="1" dirty="0"/>
              <a:t> P</a:t>
            </a:r>
            <a:r>
              <a:rPr lang="lt-LT" sz="1400" i="1" dirty="0" err="1"/>
              <a:t>ateikti</a:t>
            </a:r>
            <a:r>
              <a:rPr lang="lt-LT" sz="1400" i="1" dirty="0"/>
              <a:t> atsakymai “</a:t>
            </a:r>
            <a:r>
              <a:rPr lang="en-US" sz="1400" i="1" dirty="0"/>
              <a:t>t</a:t>
            </a:r>
            <a:r>
              <a:rPr lang="lt-LT" sz="1400" i="1" dirty="0"/>
              <a:t>ai yra korupcija”.</a:t>
            </a:r>
          </a:p>
        </p:txBody>
      </p:sp>
      <p:sp>
        <p:nvSpPr>
          <p:cNvPr id="16" name="TextBox 15">
            <a:extLst>
              <a:ext uri="{FF2B5EF4-FFF2-40B4-BE49-F238E27FC236}">
                <a16:creationId xmlns:a16="http://schemas.microsoft.com/office/drawing/2014/main" id="{463A06EF-1C94-1B59-0211-00AF88D68AB0}"/>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390371861"/>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559858" y="5526524"/>
            <a:ext cx="9249170" cy="307777"/>
          </a:xfrm>
          <a:prstGeom prst="rect">
            <a:avLst/>
          </a:prstGeom>
          <a:noFill/>
        </p:spPr>
        <p:txBody>
          <a:bodyPr wrap="square">
            <a:spAutoFit/>
          </a:bodyPr>
          <a:lstStyle/>
          <a:p>
            <a:pPr algn="ctr"/>
            <a:r>
              <a:rPr lang="lt-LT" sz="1400" i="1" dirty="0"/>
              <a:t>59.1.</a:t>
            </a:r>
            <a:r>
              <a:rPr lang="en-US" sz="1400" i="1" dirty="0"/>
              <a:t> </a:t>
            </a:r>
            <a:r>
              <a:rPr lang="lt-LT" sz="1400" i="1" dirty="0"/>
              <a:t>Kodėl Jūs PASITIKITE Specialiųjų tyrimų tarnyba (</a:t>
            </a:r>
            <a:r>
              <a:rPr lang="en-US" sz="1400" i="1" dirty="0" err="1"/>
              <a:t>atviras</a:t>
            </a:r>
            <a:r>
              <a:rPr lang="en-US" sz="1400" i="1" dirty="0"/>
              <a:t> </a:t>
            </a:r>
            <a:r>
              <a:rPr lang="en-US" sz="1400" i="1" dirty="0" err="1"/>
              <a:t>klausimas</a:t>
            </a:r>
            <a:r>
              <a:rPr lang="en-US" sz="1400" i="1" dirty="0"/>
              <a:t>). </a:t>
            </a:r>
            <a:r>
              <a:rPr lang="en-US" sz="1400" i="1" dirty="0" err="1"/>
              <a:t>Atsakin</a:t>
            </a:r>
            <a:r>
              <a:rPr lang="lt-LT" sz="1400" i="1" dirty="0"/>
              <a:t>ėja</a:t>
            </a:r>
            <a:r>
              <a:rPr lang="en-US" sz="1400" i="1" dirty="0"/>
              <a:t> </a:t>
            </a:r>
            <a:r>
              <a:rPr lang="en-US" sz="1400" i="1" dirty="0" err="1"/>
              <a:t>nurod</a:t>
            </a:r>
            <a:r>
              <a:rPr lang="lt-LT" sz="1400" i="1" dirty="0"/>
              <a:t>ę, kad pasitiki STT </a:t>
            </a:r>
            <a:r>
              <a:rPr lang="en-US" sz="1400" i="1" dirty="0"/>
              <a:t>(N=479).</a:t>
            </a:r>
            <a:endParaRPr lang="lt-LT" sz="1400" i="1" dirty="0"/>
          </a:p>
        </p:txBody>
      </p:sp>
      <p:graphicFrame>
        <p:nvGraphicFramePr>
          <p:cNvPr id="2" name="Lentelė 1">
            <a:extLst>
              <a:ext uri="{FF2B5EF4-FFF2-40B4-BE49-F238E27FC236}">
                <a16:creationId xmlns:a16="http://schemas.microsoft.com/office/drawing/2014/main" id="{10F1AE0C-69B0-FF61-52D6-FC7AC1214A84}"/>
              </a:ext>
            </a:extLst>
          </p:cNvPr>
          <p:cNvGraphicFramePr>
            <a:graphicFrameLocks noGrp="1"/>
          </p:cNvGraphicFramePr>
          <p:nvPr>
            <p:extLst>
              <p:ext uri="{D42A27DB-BD31-4B8C-83A1-F6EECF244321}">
                <p14:modId xmlns:p14="http://schemas.microsoft.com/office/powerpoint/2010/main" val="2303040709"/>
              </p:ext>
            </p:extLst>
          </p:nvPr>
        </p:nvGraphicFramePr>
        <p:xfrm>
          <a:off x="1559858" y="479318"/>
          <a:ext cx="9489380" cy="4871322"/>
        </p:xfrm>
        <a:graphic>
          <a:graphicData uri="http://schemas.openxmlformats.org/drawingml/2006/table">
            <a:tbl>
              <a:tblPr>
                <a:tableStyleId>{5C22544A-7EE6-4342-B048-85BDC9FD1C3A}</a:tableStyleId>
              </a:tblPr>
              <a:tblGrid>
                <a:gridCol w="7967600">
                  <a:extLst>
                    <a:ext uri="{9D8B030D-6E8A-4147-A177-3AD203B41FA5}">
                      <a16:colId xmlns:a16="http://schemas.microsoft.com/office/drawing/2014/main" val="209339520"/>
                    </a:ext>
                  </a:extLst>
                </a:gridCol>
                <a:gridCol w="1521780">
                  <a:extLst>
                    <a:ext uri="{9D8B030D-6E8A-4147-A177-3AD203B41FA5}">
                      <a16:colId xmlns:a16="http://schemas.microsoft.com/office/drawing/2014/main" val="3014353341"/>
                    </a:ext>
                  </a:extLst>
                </a:gridCol>
              </a:tblGrid>
              <a:tr h="566837">
                <a:tc gridSpan="2">
                  <a:txBody>
                    <a:bodyPr/>
                    <a:lstStyle/>
                    <a:p>
                      <a:pPr algn="ctr" fontAlgn="ctr"/>
                      <a:r>
                        <a:rPr lang="lt-LT" sz="1800" b="1" i="0" u="none" strike="noStrike" noProof="0" dirty="0" err="1">
                          <a:solidFill>
                            <a:srgbClr val="000000"/>
                          </a:solidFill>
                          <a:effectLst/>
                          <a:latin typeface="Calibri  "/>
                        </a:rPr>
                        <a:t>Priežast</a:t>
                      </a:r>
                      <a:r>
                        <a:rPr lang="en-US" sz="1800" b="1" i="0" u="none" strike="noStrike" noProof="0" dirty="0">
                          <a:solidFill>
                            <a:srgbClr val="000000"/>
                          </a:solidFill>
                          <a:effectLst/>
                          <a:latin typeface="Calibri  "/>
                        </a:rPr>
                        <a:t>y</a:t>
                      </a:r>
                      <a:r>
                        <a:rPr lang="lt-LT" sz="1800" b="1" i="0" u="none" strike="noStrike" noProof="0" dirty="0">
                          <a:solidFill>
                            <a:srgbClr val="000000"/>
                          </a:solidFill>
                          <a:effectLst/>
                          <a:latin typeface="Calibri  "/>
                        </a:rPr>
                        <a:t>s, kodėl pasitiki Specialiąja tyrimų tarnyba (STT)</a:t>
                      </a: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ct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89000">
                          <a:srgbClr val="54B581"/>
                        </a:gs>
                      </a:gsLst>
                      <a:lin ang="5400000" scaled="1"/>
                    </a:gradFill>
                  </a:tcPr>
                </a:tc>
                <a:extLst>
                  <a:ext uri="{0D108BD9-81ED-4DB2-BD59-A6C34878D82A}">
                    <a16:rowId xmlns:a16="http://schemas.microsoft.com/office/drawing/2014/main" val="1050177190"/>
                  </a:ext>
                </a:extLst>
              </a:tr>
              <a:tr h="566837">
                <a:tc>
                  <a:txBody>
                    <a:bodyPr/>
                    <a:lstStyle/>
                    <a:p>
                      <a:pPr algn="l" fontAlgn="ctr"/>
                      <a:r>
                        <a:rPr lang="lt-LT" sz="1600" u="none" strike="noStrike" dirty="0">
                          <a:effectLst/>
                        </a:rPr>
                        <a:t>Gerai dirba, kruopštūs</a:t>
                      </a:r>
                      <a:r>
                        <a:rPr lang="en-US" sz="1600" u="none" strike="noStrike" dirty="0">
                          <a:effectLst/>
                        </a:rPr>
                        <a:t> </a:t>
                      </a:r>
                      <a:r>
                        <a:rPr lang="lt-LT" sz="1600" u="none" strike="noStrike" dirty="0">
                          <a:effectLst/>
                        </a:rPr>
                        <a:t>/ matomi darbo rezultatai</a:t>
                      </a:r>
                      <a:r>
                        <a:rPr lang="en-US" sz="1600" u="none" strike="noStrike" dirty="0">
                          <a:effectLst/>
                        </a:rPr>
                        <a:t> </a:t>
                      </a:r>
                      <a:r>
                        <a:rPr lang="lt-LT" sz="1600" u="none" strike="noStrike" dirty="0">
                          <a:effectLst/>
                        </a:rPr>
                        <a:t>/ geri atsiliepimai</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31%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837890"/>
                  </a:ext>
                </a:extLst>
              </a:tr>
              <a:tr h="288848">
                <a:tc>
                  <a:txBody>
                    <a:bodyPr/>
                    <a:lstStyle/>
                    <a:p>
                      <a:pPr algn="l" fontAlgn="ctr"/>
                      <a:r>
                        <a:rPr lang="lt-LT" sz="1600" u="none" strike="noStrike">
                          <a:effectLst/>
                        </a:rPr>
                        <a:t>Patikimi, atsakingi, principingi</a:t>
                      </a:r>
                      <a:endParaRPr lang="lt-LT" sz="1600" b="0" i="0" u="none" strike="noStrike">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30%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96850077"/>
                  </a:ext>
                </a:extLst>
              </a:tr>
              <a:tr h="347486">
                <a:tc>
                  <a:txBody>
                    <a:bodyPr/>
                    <a:lstStyle/>
                    <a:p>
                      <a:pPr algn="l" fontAlgn="ctr"/>
                      <a:r>
                        <a:rPr lang="lt-LT" sz="1600" u="none" strike="noStrike" dirty="0">
                          <a:effectLst/>
                        </a:rPr>
                        <a:t>Kompetentingi, kvalifikuoti, profesionalai</a:t>
                      </a:r>
                      <a:r>
                        <a:rPr lang="en-US" sz="1600" u="none" strike="noStrike" dirty="0">
                          <a:effectLst/>
                        </a:rPr>
                        <a:t> </a:t>
                      </a:r>
                      <a:r>
                        <a:rPr lang="lt-LT" sz="1600" u="none" strike="noStrike" dirty="0">
                          <a:effectLst/>
                        </a:rPr>
                        <a:t>/ šaunūs vyrai</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66805826"/>
                  </a:ext>
                </a:extLst>
              </a:tr>
              <a:tr h="347486">
                <a:tc>
                  <a:txBody>
                    <a:bodyPr/>
                    <a:lstStyle/>
                    <a:p>
                      <a:pPr algn="l" fontAlgn="ctr"/>
                      <a:r>
                        <a:rPr lang="lt-LT" sz="1600" u="none" strike="noStrike" dirty="0">
                          <a:effectLst/>
                        </a:rPr>
                        <a:t>Sąžiningi, skaidrūs, teisingi, aukštos moralės</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30794186"/>
                  </a:ext>
                </a:extLst>
              </a:tr>
              <a:tr h="347486">
                <a:tc>
                  <a:txBody>
                    <a:bodyPr/>
                    <a:lstStyle/>
                    <a:p>
                      <a:pPr algn="l" fontAlgn="ctr"/>
                      <a:r>
                        <a:rPr lang="it-IT" sz="1600" u="none" strike="noStrike" dirty="0">
                          <a:effectLst/>
                        </a:rPr>
                        <a:t>Informuoja visuomenę / viešinami tiriami atvejai</a:t>
                      </a:r>
                      <a:endParaRPr lang="it-I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55462656"/>
                  </a:ext>
                </a:extLst>
              </a:tr>
              <a:tr h="566837">
                <a:tc>
                  <a:txBody>
                    <a:bodyPr/>
                    <a:lstStyle/>
                    <a:p>
                      <a:pPr algn="l" fontAlgn="ctr"/>
                      <a:r>
                        <a:rPr lang="lt-LT" sz="1600" u="none" strike="noStrike" dirty="0">
                          <a:effectLst/>
                        </a:rPr>
                        <a:t>Tiria</a:t>
                      </a:r>
                      <a:r>
                        <a:rPr lang="en-US" sz="1600" u="none" strike="noStrike" dirty="0">
                          <a:effectLst/>
                        </a:rPr>
                        <a:t> </a:t>
                      </a:r>
                      <a:r>
                        <a:rPr lang="lt-LT" sz="1600" u="none" strike="noStrike" dirty="0">
                          <a:effectLst/>
                        </a:rPr>
                        <a:t>/ specialūs tyrimai</a:t>
                      </a:r>
                      <a:r>
                        <a:rPr lang="en-US" sz="1600" u="none" strike="noStrike" dirty="0">
                          <a:effectLst/>
                        </a:rPr>
                        <a:t> </a:t>
                      </a:r>
                      <a:r>
                        <a:rPr lang="lt-LT" sz="1600" u="none" strike="noStrike" dirty="0">
                          <a:effectLst/>
                        </a:rPr>
                        <a:t>/ išaiškina nusikaltimus</a:t>
                      </a:r>
                      <a:r>
                        <a:rPr lang="en-US" sz="1600" u="none" strike="noStrike" dirty="0">
                          <a:effectLst/>
                        </a:rPr>
                        <a:t> </a:t>
                      </a:r>
                      <a:r>
                        <a:rPr lang="lt-LT" sz="1600" u="none" strike="noStrike" dirty="0">
                          <a:effectLst/>
                        </a:rPr>
                        <a:t>/ stambaus masto nusikaltimus</a:t>
                      </a:r>
                      <a:r>
                        <a:rPr lang="en-US" sz="1600" u="none" strike="noStrike" dirty="0">
                          <a:effectLst/>
                        </a:rPr>
                        <a:t> </a:t>
                      </a:r>
                      <a:r>
                        <a:rPr lang="lt-LT" sz="1600" u="none" strike="noStrike" dirty="0">
                          <a:effectLst/>
                        </a:rPr>
                        <a:t>/ teisėsauga</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22862984"/>
                  </a:ext>
                </a:extLst>
              </a:tr>
              <a:tr h="566837">
                <a:tc>
                  <a:txBody>
                    <a:bodyPr/>
                    <a:lstStyle/>
                    <a:p>
                      <a:pPr algn="l" fontAlgn="ctr"/>
                      <a:r>
                        <a:rPr lang="lt-LT" sz="1600" u="none" strike="noStrike" dirty="0">
                          <a:effectLst/>
                        </a:rPr>
                        <a:t>Kovoja su korupcija</a:t>
                      </a:r>
                      <a:r>
                        <a:rPr lang="en-US" sz="1600" u="none" strike="noStrike" dirty="0">
                          <a:effectLst/>
                        </a:rPr>
                        <a:t> </a:t>
                      </a:r>
                      <a:r>
                        <a:rPr lang="lt-LT" sz="1600" u="none" strike="noStrike" dirty="0">
                          <a:effectLst/>
                        </a:rPr>
                        <a:t>/</a:t>
                      </a:r>
                      <a:r>
                        <a:rPr lang="en-US" sz="1600" u="none" strike="noStrike" dirty="0">
                          <a:effectLst/>
                        </a:rPr>
                        <a:t> </a:t>
                      </a:r>
                      <a:r>
                        <a:rPr lang="lt-LT" sz="1600" u="none" strike="noStrike" dirty="0">
                          <a:effectLst/>
                        </a:rPr>
                        <a:t>su nelegalia veikla, mokesčių slėpimu</a:t>
                      </a:r>
                      <a:r>
                        <a:rPr lang="en-US" sz="1600" u="none" strike="noStrike" dirty="0">
                          <a:effectLst/>
                        </a:rPr>
                        <a:t> </a:t>
                      </a:r>
                      <a:r>
                        <a:rPr lang="lt-LT" sz="1600" u="none" strike="noStrike" dirty="0">
                          <a:effectLst/>
                        </a:rPr>
                        <a:t>/ užsiima korupcijos prevencija</a:t>
                      </a:r>
                      <a:r>
                        <a:rPr lang="en-US" sz="1600" u="none" strike="noStrike" dirty="0">
                          <a:effectLst/>
                        </a:rPr>
                        <a:t> </a:t>
                      </a:r>
                      <a:r>
                        <a:rPr lang="lt-LT" sz="1600" u="none" strike="noStrike" dirty="0">
                          <a:effectLst/>
                        </a:rPr>
                        <a:t>/ saugo valstybės turtą</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59420127"/>
                  </a:ext>
                </a:extLst>
              </a:tr>
              <a:tr h="347486">
                <a:tc>
                  <a:txBody>
                    <a:bodyPr/>
                    <a:lstStyle/>
                    <a:p>
                      <a:pPr algn="l" fontAlgn="ctr"/>
                      <a:r>
                        <a:rPr lang="lt-LT" sz="1600" u="none" strike="noStrike" dirty="0">
                          <a:effectLst/>
                        </a:rPr>
                        <a:t>Valstybinė institucija</a:t>
                      </a:r>
                      <a:r>
                        <a:rPr lang="en-US" sz="1600" u="none" strike="noStrike" dirty="0">
                          <a:effectLst/>
                        </a:rPr>
                        <a:t> </a:t>
                      </a:r>
                      <a:r>
                        <a:rPr lang="lt-LT" sz="1600" u="none" strike="noStrike" dirty="0">
                          <a:effectLst/>
                        </a:rPr>
                        <a:t>/ valstybės tarnyba</a:t>
                      </a:r>
                      <a:r>
                        <a:rPr lang="en-US" sz="1600" u="none" strike="noStrike" dirty="0">
                          <a:effectLst/>
                        </a:rPr>
                        <a:t> </a:t>
                      </a:r>
                      <a:r>
                        <a:rPr lang="lt-LT" sz="1600" u="none" strike="noStrike" dirty="0">
                          <a:effectLst/>
                        </a:rPr>
                        <a:t>/ statutinė tarnyba</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58337056"/>
                  </a:ext>
                </a:extLst>
              </a:tr>
              <a:tr h="288848">
                <a:tc>
                  <a:txBody>
                    <a:bodyPr/>
                    <a:lstStyle/>
                    <a:p>
                      <a:pPr algn="l" fontAlgn="ctr"/>
                      <a:r>
                        <a:rPr lang="lt-LT" sz="1600" u="none" strike="noStrike">
                          <a:effectLst/>
                        </a:rPr>
                        <a:t>Operatyviai dirba</a:t>
                      </a:r>
                      <a:endParaRPr lang="lt-LT" sz="1600" b="0" i="0" u="none" strike="noStrike">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48621589"/>
                  </a:ext>
                </a:extLst>
              </a:tr>
              <a:tr h="288848">
                <a:tc>
                  <a:txBody>
                    <a:bodyPr/>
                    <a:lstStyle/>
                    <a:p>
                      <a:pPr algn="l" fontAlgn="ctr"/>
                      <a:r>
                        <a:rPr lang="lt-LT" sz="1600" u="none" strike="noStrike" dirty="0">
                          <a:effectLst/>
                        </a:rPr>
                        <a:t>Užtikrina valstybės</a:t>
                      </a:r>
                      <a:r>
                        <a:rPr lang="en-US" sz="1600" u="none" strike="noStrike" dirty="0">
                          <a:effectLst/>
                        </a:rPr>
                        <a:t> </a:t>
                      </a:r>
                      <a:r>
                        <a:rPr lang="lt-LT" sz="1600" u="none" strike="noStrike" dirty="0">
                          <a:effectLst/>
                        </a:rPr>
                        <a:t>/</a:t>
                      </a:r>
                      <a:r>
                        <a:rPr lang="en-US" sz="1600" u="none" strike="noStrike" dirty="0">
                          <a:effectLst/>
                        </a:rPr>
                        <a:t> </a:t>
                      </a:r>
                      <a:r>
                        <a:rPr lang="lt-LT" sz="1600" u="none" strike="noStrike" dirty="0">
                          <a:effectLst/>
                        </a:rPr>
                        <a:t>visuomenės saugumą</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16178046"/>
                  </a:ext>
                </a:extLst>
              </a:tr>
              <a:tr h="347486">
                <a:tc>
                  <a:txBody>
                    <a:bodyPr/>
                    <a:lstStyle/>
                    <a:p>
                      <a:pPr algn="l" fontAlgn="ctr"/>
                      <a:r>
                        <a:rPr lang="lt-LT" sz="1600" u="none" strike="noStrike" dirty="0">
                          <a:effectLst/>
                        </a:rPr>
                        <a:t>Turi didesnį savarankiškumą</a:t>
                      </a:r>
                      <a:r>
                        <a:rPr lang="en-US" sz="1600" u="none" strike="noStrike" dirty="0">
                          <a:effectLst/>
                        </a:rPr>
                        <a:t> </a:t>
                      </a:r>
                      <a:r>
                        <a:rPr lang="lt-LT" sz="1600" u="none" strike="noStrike" dirty="0">
                          <a:effectLst/>
                        </a:rPr>
                        <a:t>/ nepriklausoma tarnyba</a:t>
                      </a: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0</a:t>
                      </a:r>
                      <a:r>
                        <a:rPr lang="en-US" sz="1600" b="0" i="0" u="none" strike="noStrike" dirty="0">
                          <a:solidFill>
                            <a:srgbClr val="000000"/>
                          </a:solidFill>
                          <a:effectLst/>
                          <a:latin typeface="+mn-lt"/>
                        </a:rPr>
                        <a:t>.4</a:t>
                      </a:r>
                      <a:r>
                        <a:rPr lang="lt-LT" sz="1600" b="0" i="0" u="none" strike="noStrike" dirty="0">
                          <a:solidFill>
                            <a:srgbClr val="000000"/>
                          </a:solidFill>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75341352"/>
                  </a:ext>
                </a:extLst>
              </a:tr>
            </a:tbl>
          </a:graphicData>
        </a:graphic>
      </p:graphicFrame>
      <p:sp>
        <p:nvSpPr>
          <p:cNvPr id="3" name="TextBox 2">
            <a:extLst>
              <a:ext uri="{FF2B5EF4-FFF2-40B4-BE49-F238E27FC236}">
                <a16:creationId xmlns:a16="http://schemas.microsoft.com/office/drawing/2014/main" id="{BEC6E063-1E80-58CA-ABB4-37B1AAFB1D82}"/>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C87ECEE2-EAB4-9461-223B-F618BB03D5AC}"/>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B23E81D3-90C1-F814-3CE3-B31E57A9F78E}"/>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FDE634FC-4C53-370A-C193-082C9084F37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E84FF13A-2A77-1C9E-396E-95099E5CEB9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36826BE7-7C9E-3026-5EDB-BB55B601EEA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71565299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574636" y="5618822"/>
            <a:ext cx="9489380" cy="307777"/>
          </a:xfrm>
          <a:prstGeom prst="rect">
            <a:avLst/>
          </a:prstGeom>
          <a:noFill/>
        </p:spPr>
        <p:txBody>
          <a:bodyPr wrap="square">
            <a:spAutoFit/>
          </a:bodyPr>
          <a:lstStyle/>
          <a:p>
            <a:pPr algn="just"/>
            <a:r>
              <a:rPr lang="lt-LT" sz="1400" i="1" dirty="0"/>
              <a:t>59.2. Kodėl Jūs NEPASITIKITE Specialiųjų tyrimų tarnyba (STT)? (atviras klausimas)</a:t>
            </a:r>
            <a:r>
              <a:rPr lang="en-US" sz="1400" i="1" dirty="0"/>
              <a:t> </a:t>
            </a:r>
            <a:r>
              <a:rPr lang="lt-LT" sz="1400" i="1" dirty="0"/>
              <a:t>Atsakinėja nurodę, kad nepasitiki STT (N=179)</a:t>
            </a:r>
          </a:p>
        </p:txBody>
      </p:sp>
      <p:graphicFrame>
        <p:nvGraphicFramePr>
          <p:cNvPr id="2" name="Lentelė 1">
            <a:extLst>
              <a:ext uri="{FF2B5EF4-FFF2-40B4-BE49-F238E27FC236}">
                <a16:creationId xmlns:a16="http://schemas.microsoft.com/office/drawing/2014/main" id="{10F1AE0C-69B0-FF61-52D6-FC7AC1214A84}"/>
              </a:ext>
            </a:extLst>
          </p:cNvPr>
          <p:cNvGraphicFramePr>
            <a:graphicFrameLocks noGrp="1"/>
          </p:cNvGraphicFramePr>
          <p:nvPr>
            <p:extLst>
              <p:ext uri="{D42A27DB-BD31-4B8C-83A1-F6EECF244321}">
                <p14:modId xmlns:p14="http://schemas.microsoft.com/office/powerpoint/2010/main" val="2027746349"/>
              </p:ext>
            </p:extLst>
          </p:nvPr>
        </p:nvGraphicFramePr>
        <p:xfrm>
          <a:off x="1574636" y="385056"/>
          <a:ext cx="9489380" cy="5047829"/>
        </p:xfrm>
        <a:graphic>
          <a:graphicData uri="http://schemas.openxmlformats.org/drawingml/2006/table">
            <a:tbl>
              <a:tblPr>
                <a:tableStyleId>{5C22544A-7EE6-4342-B048-85BDC9FD1C3A}</a:tableStyleId>
              </a:tblPr>
              <a:tblGrid>
                <a:gridCol w="7895929">
                  <a:extLst>
                    <a:ext uri="{9D8B030D-6E8A-4147-A177-3AD203B41FA5}">
                      <a16:colId xmlns:a16="http://schemas.microsoft.com/office/drawing/2014/main" val="209339520"/>
                    </a:ext>
                  </a:extLst>
                </a:gridCol>
                <a:gridCol w="1593451">
                  <a:extLst>
                    <a:ext uri="{9D8B030D-6E8A-4147-A177-3AD203B41FA5}">
                      <a16:colId xmlns:a16="http://schemas.microsoft.com/office/drawing/2014/main" val="3014353341"/>
                    </a:ext>
                  </a:extLst>
                </a:gridCol>
              </a:tblGrid>
              <a:tr h="650649">
                <a:tc gridSpan="2">
                  <a:txBody>
                    <a:bodyPr/>
                    <a:lstStyle/>
                    <a:p>
                      <a:pPr algn="ctr" fontAlgn="ctr"/>
                      <a:r>
                        <a:rPr lang="lt-LT" sz="1800" b="1" i="0" u="none" strike="noStrike" noProof="0" dirty="0" err="1">
                          <a:solidFill>
                            <a:srgbClr val="000000"/>
                          </a:solidFill>
                          <a:effectLst/>
                          <a:latin typeface="+mn-lt"/>
                        </a:rPr>
                        <a:t>Priežast</a:t>
                      </a:r>
                      <a:r>
                        <a:rPr lang="en-US" sz="1800" b="1" i="0" u="none" strike="noStrike" noProof="0" dirty="0">
                          <a:solidFill>
                            <a:srgbClr val="000000"/>
                          </a:solidFill>
                          <a:effectLst/>
                          <a:latin typeface="+mn-lt"/>
                        </a:rPr>
                        <a:t>y</a:t>
                      </a:r>
                      <a:r>
                        <a:rPr lang="lt-LT" sz="1800" b="1" i="0" u="none" strike="noStrike" noProof="0" dirty="0">
                          <a:solidFill>
                            <a:srgbClr val="000000"/>
                          </a:solidFill>
                          <a:effectLst/>
                          <a:latin typeface="+mn-lt"/>
                        </a:rPr>
                        <a:t>s, kodėl nepasitiki Specialiąja tyrimų tarnyba (STT)</a:t>
                      </a: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ctr"/>
                      <a:endParaRPr lang="lt-LT" sz="1600" b="0" i="0" u="none" strike="noStrike" dirty="0">
                        <a:solidFill>
                          <a:srgbClr val="000000"/>
                        </a:solidFill>
                        <a:effectLst/>
                        <a:latin typeface="Arial" panose="020B0604020202020204" pitchFamily="34" charset="0"/>
                      </a:endParaRPr>
                    </a:p>
                  </a:txBody>
                  <a:tcPr marL="9525" marR="9525" marT="9525" marB="0" anchor="ctr">
                    <a:gradFill>
                      <a:gsLst>
                        <a:gs pos="0">
                          <a:schemeClr val="accent1">
                            <a:lumMod val="5000"/>
                            <a:lumOff val="95000"/>
                          </a:schemeClr>
                        </a:gs>
                        <a:gs pos="89000">
                          <a:srgbClr val="54B581"/>
                        </a:gs>
                      </a:gsLst>
                      <a:lin ang="5400000" scaled="1"/>
                    </a:gradFill>
                  </a:tcPr>
                </a:tc>
                <a:extLst>
                  <a:ext uri="{0D108BD9-81ED-4DB2-BD59-A6C34878D82A}">
                    <a16:rowId xmlns:a16="http://schemas.microsoft.com/office/drawing/2014/main" val="1050177190"/>
                  </a:ext>
                </a:extLst>
              </a:tr>
              <a:tr h="650649">
                <a:tc>
                  <a:txBody>
                    <a:bodyPr/>
                    <a:lstStyle/>
                    <a:p>
                      <a:pPr algn="l" fontAlgn="ctr"/>
                      <a:r>
                        <a:rPr lang="lt-LT" sz="1600" b="0" i="0" u="none" strike="noStrike" dirty="0">
                          <a:solidFill>
                            <a:srgbClr val="000000"/>
                          </a:solidFill>
                          <a:effectLst/>
                          <a:latin typeface="+mn-lt"/>
                        </a:rPr>
                        <a:t>Neišaiškina / per mažai išaiškina nusikaltimų / nėra galutinio rezultato / bylos subliūkšta / vilkina tyrimus / skandalai / nieko nenubaudė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33%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837890"/>
                  </a:ext>
                </a:extLst>
              </a:tr>
              <a:tr h="331557">
                <a:tc>
                  <a:txBody>
                    <a:bodyPr/>
                    <a:lstStyle/>
                    <a:p>
                      <a:pPr algn="l" fontAlgn="ctr"/>
                      <a:r>
                        <a:rPr lang="fi-FI" sz="1600" b="0" i="0" u="none" strike="noStrike" dirty="0">
                          <a:solidFill>
                            <a:srgbClr val="000000"/>
                          </a:solidFill>
                          <a:effectLst/>
                          <a:latin typeface="+mn-lt"/>
                        </a:rPr>
                        <a:t>Korumpuoti</a:t>
                      </a:r>
                      <a:r>
                        <a:rPr lang="lt-LT" sz="1600" b="0" i="0" u="none" strike="noStrike" dirty="0">
                          <a:solidFill>
                            <a:srgbClr val="000000"/>
                          </a:solidFill>
                          <a:effectLst/>
                          <a:latin typeface="+mn-lt"/>
                        </a:rPr>
                        <a:t> </a:t>
                      </a:r>
                      <a:r>
                        <a:rPr lang="fi-FI" sz="1600" b="0" i="0" u="none" strike="noStrike" dirty="0">
                          <a:solidFill>
                            <a:srgbClr val="000000"/>
                          </a:solidFill>
                          <a:effectLst/>
                          <a:latin typeface="+mn-lt"/>
                        </a:rPr>
                        <a:t>/ tarp jų yra korumpuotų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24%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96850077"/>
                  </a:ext>
                </a:extLst>
              </a:tr>
              <a:tr h="398865">
                <a:tc>
                  <a:txBody>
                    <a:bodyPr/>
                    <a:lstStyle/>
                    <a:p>
                      <a:pPr algn="l" fontAlgn="ctr"/>
                      <a:r>
                        <a:rPr lang="lt-LT" sz="1600" b="0" i="0" u="none" strike="noStrike" dirty="0">
                          <a:solidFill>
                            <a:srgbClr val="000000"/>
                          </a:solidFill>
                          <a:effectLst/>
                          <a:latin typeface="+mn-lt"/>
                        </a:rPr>
                        <a:t>Neteikia informacijos apie savo darbą / slapta organizacija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66805826"/>
                  </a:ext>
                </a:extLst>
              </a:tr>
              <a:tr h="398865">
                <a:tc>
                  <a:txBody>
                    <a:bodyPr/>
                    <a:lstStyle/>
                    <a:p>
                      <a:pPr algn="l" fontAlgn="ctr"/>
                      <a:r>
                        <a:rPr lang="lt-LT" sz="1600" b="0" i="0" u="none" strike="noStrike" dirty="0">
                          <a:solidFill>
                            <a:srgbClr val="000000"/>
                          </a:solidFill>
                          <a:effectLst/>
                          <a:latin typeface="+mn-lt"/>
                        </a:rPr>
                        <a:t>Nepatikimi, nekelia pasitikėjimo / niekuo negalima pasitikėti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30794186"/>
                  </a:ext>
                </a:extLst>
              </a:tr>
              <a:tr h="398865">
                <a:tc>
                  <a:txBody>
                    <a:bodyPr/>
                    <a:lstStyle/>
                    <a:p>
                      <a:pPr algn="l" fontAlgn="ctr"/>
                      <a:r>
                        <a:rPr lang="it-IT" sz="1600" b="0" i="0" u="none" strike="noStrike" dirty="0">
                          <a:solidFill>
                            <a:srgbClr val="000000"/>
                          </a:solidFill>
                          <a:effectLst/>
                          <a:latin typeface="+mn-lt"/>
                        </a:rPr>
                        <a:t>Blogai dirba</a:t>
                      </a:r>
                      <a:r>
                        <a:rPr lang="lt-LT" sz="1600" b="0" i="0" u="none" strike="noStrike" dirty="0">
                          <a:solidFill>
                            <a:srgbClr val="000000"/>
                          </a:solidFill>
                          <a:effectLst/>
                          <a:latin typeface="+mn-lt"/>
                        </a:rPr>
                        <a:t> </a:t>
                      </a:r>
                      <a:r>
                        <a:rPr lang="it-IT" sz="1600" b="0" i="0" u="none" strike="noStrike" dirty="0">
                          <a:solidFill>
                            <a:srgbClr val="000000"/>
                          </a:solidFill>
                          <a:effectLst/>
                          <a:latin typeface="+mn-lt"/>
                        </a:rPr>
                        <a:t>/tik kalba, o ne daro</a:t>
                      </a:r>
                      <a:r>
                        <a:rPr lang="lt-LT" sz="1600" b="0" i="0" u="none" strike="noStrike" dirty="0">
                          <a:solidFill>
                            <a:srgbClr val="000000"/>
                          </a:solidFill>
                          <a:effectLst/>
                          <a:latin typeface="+mn-lt"/>
                        </a:rPr>
                        <a:t> </a:t>
                      </a:r>
                      <a:r>
                        <a:rPr lang="it-IT" sz="1600" b="0" i="0" u="none" strike="noStrike" dirty="0">
                          <a:solidFill>
                            <a:srgbClr val="000000"/>
                          </a:solidFill>
                          <a:effectLst/>
                          <a:latin typeface="+mn-lt"/>
                        </a:rPr>
                        <a:t>/ nedirba žmogui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55462656"/>
                  </a:ext>
                </a:extLst>
              </a:tr>
              <a:tr h="363914">
                <a:tc>
                  <a:txBody>
                    <a:bodyPr/>
                    <a:lstStyle/>
                    <a:p>
                      <a:pPr algn="l" fontAlgn="ctr"/>
                      <a:r>
                        <a:rPr lang="lt-LT" sz="1600" b="0" i="0" u="none" strike="noStrike" dirty="0">
                          <a:solidFill>
                            <a:srgbClr val="000000"/>
                          </a:solidFill>
                          <a:effectLst/>
                          <a:latin typeface="+mn-lt"/>
                        </a:rPr>
                        <a:t>Nenurodė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22862984"/>
                  </a:ext>
                </a:extLst>
              </a:tr>
              <a:tr h="393621">
                <a:tc>
                  <a:txBody>
                    <a:bodyPr/>
                    <a:lstStyle/>
                    <a:p>
                      <a:pPr algn="l" fontAlgn="ctr"/>
                      <a:r>
                        <a:rPr lang="lt-LT" sz="1600" b="0" i="0" u="none" strike="noStrike" dirty="0">
                          <a:solidFill>
                            <a:srgbClr val="000000"/>
                          </a:solidFill>
                          <a:effectLst/>
                          <a:latin typeface="+mn-lt"/>
                        </a:rPr>
                        <a:t>Priklauso nuo valdžios institucijų / aklai vykdo valdžios nurodymus / politizuoti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59420127"/>
                  </a:ext>
                </a:extLst>
              </a:tr>
              <a:tr h="398865">
                <a:tc>
                  <a:txBody>
                    <a:bodyPr/>
                    <a:lstStyle/>
                    <a:p>
                      <a:pPr algn="l" fontAlgn="ctr"/>
                      <a:r>
                        <a:rPr lang="lt-LT" sz="1600" b="0" i="0" u="none" strike="noStrike" dirty="0">
                          <a:solidFill>
                            <a:srgbClr val="000000"/>
                          </a:solidFill>
                          <a:effectLst/>
                          <a:latin typeface="+mn-lt"/>
                        </a:rPr>
                        <a:t>Nesąžiningi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a:solidFill>
                            <a:srgbClr val="000000"/>
                          </a:solidFill>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58337056"/>
                  </a:ext>
                </a:extLst>
              </a:tr>
              <a:tr h="331557">
                <a:tc>
                  <a:txBody>
                    <a:bodyPr/>
                    <a:lstStyle/>
                    <a:p>
                      <a:pPr algn="l" fontAlgn="ctr"/>
                      <a:r>
                        <a:rPr lang="lt-LT" sz="1600" b="0" i="0" u="none" strike="noStrike" dirty="0">
                          <a:solidFill>
                            <a:srgbClr val="000000"/>
                          </a:solidFill>
                          <a:effectLst/>
                          <a:latin typeface="+mn-lt"/>
                        </a:rPr>
                        <a:t>Bloga asmeninė / pažįstamų patirtis / prasti atsiliepimai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948621589"/>
                  </a:ext>
                </a:extLst>
              </a:tr>
              <a:tr h="331557">
                <a:tc>
                  <a:txBody>
                    <a:bodyPr/>
                    <a:lstStyle/>
                    <a:p>
                      <a:pPr algn="l" fontAlgn="ctr"/>
                      <a:r>
                        <a:rPr lang="lt-LT" sz="1600" b="0" i="0" u="none" strike="noStrike" dirty="0">
                          <a:solidFill>
                            <a:srgbClr val="000000"/>
                          </a:solidFill>
                          <a:effectLst/>
                          <a:latin typeface="+mn-lt"/>
                        </a:rPr>
                        <a:t>Nekvalifikuoti / nekompetentingi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16178046"/>
                  </a:ext>
                </a:extLst>
              </a:tr>
              <a:tr h="398865">
                <a:tc>
                  <a:txBody>
                    <a:bodyPr/>
                    <a:lstStyle/>
                    <a:p>
                      <a:pPr algn="l" fontAlgn="ctr"/>
                      <a:r>
                        <a:rPr lang="lt-LT" sz="1600" b="0" i="0" u="none" strike="noStrike" dirty="0">
                          <a:solidFill>
                            <a:srgbClr val="000000"/>
                          </a:solidFill>
                          <a:effectLst/>
                          <a:latin typeface="+mn-lt"/>
                        </a:rPr>
                        <a:t>Neužtikrina saugumo tų piliečių, kurie praneša apie korupciją</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ctr"/>
                      <a:r>
                        <a:rPr lang="lt-LT" sz="1600" b="0" i="0" u="none" strike="noStrike" dirty="0">
                          <a:solidFill>
                            <a:srgbClr val="000000"/>
                          </a:solidFill>
                          <a:effectLst/>
                          <a:latin typeface="+mn-lt"/>
                        </a:rPr>
                        <a:t>0.4%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75341352"/>
                  </a:ext>
                </a:extLst>
              </a:tr>
            </a:tbl>
          </a:graphicData>
        </a:graphic>
      </p:graphicFrame>
      <p:sp>
        <p:nvSpPr>
          <p:cNvPr id="3" name="TextBox 2">
            <a:extLst>
              <a:ext uri="{FF2B5EF4-FFF2-40B4-BE49-F238E27FC236}">
                <a16:creationId xmlns:a16="http://schemas.microsoft.com/office/drawing/2014/main" id="{B626CC4E-0ADE-5834-D771-CB3D65573B40}"/>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D08FB1AA-AB42-4BEC-2D6B-42CBAC15A7C0}"/>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CDD4D024-BAA9-657C-109B-CE0E8AC04DA5}"/>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D2E7BEE6-E0E8-2C91-00A6-764070731E3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B2EE1C92-8FD4-6D32-12BA-E44352BA1FC5}"/>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CFC135F8-D5C1-B675-6DEA-93FD389003B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56182942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060553" y="5312424"/>
            <a:ext cx="10070893" cy="523220"/>
          </a:xfrm>
          <a:prstGeom prst="rect">
            <a:avLst/>
          </a:prstGeom>
          <a:noFill/>
        </p:spPr>
        <p:txBody>
          <a:bodyPr wrap="square">
            <a:spAutoFit/>
          </a:bodyPr>
          <a:lstStyle/>
          <a:p>
            <a:pPr algn="just"/>
            <a:r>
              <a:rPr lang="lt-LT" sz="1400" i="1" dirty="0"/>
              <a:t>60. Kokius žinote būdus, kaip galima pranešti Specialiųjų tyrimų tarnybai (STT) savo įtarimus apie korupcinio pobūdžio nusikalstamas veikas? Atsakinėja nurodę, kad girdėjo apie STT (N=860)</a:t>
            </a:r>
            <a:r>
              <a:rPr lang="en-US" sz="1400" i="1" dirty="0"/>
              <a:t>.</a:t>
            </a:r>
            <a:endParaRPr lang="lt-LT" sz="1400" i="1" dirty="0"/>
          </a:p>
        </p:txBody>
      </p:sp>
      <p:graphicFrame>
        <p:nvGraphicFramePr>
          <p:cNvPr id="2" name="Diagrama 1">
            <a:extLst>
              <a:ext uri="{FF2B5EF4-FFF2-40B4-BE49-F238E27FC236}">
                <a16:creationId xmlns:a16="http://schemas.microsoft.com/office/drawing/2014/main" id="{BBF47E9F-E4B5-FBBB-7E5B-DFB7219943B9}"/>
              </a:ext>
            </a:extLst>
          </p:cNvPr>
          <p:cNvGraphicFramePr>
            <a:graphicFrameLocks/>
          </p:cNvGraphicFramePr>
          <p:nvPr>
            <p:extLst>
              <p:ext uri="{D42A27DB-BD31-4B8C-83A1-F6EECF244321}">
                <p14:modId xmlns:p14="http://schemas.microsoft.com/office/powerpoint/2010/main" val="504748010"/>
              </p:ext>
            </p:extLst>
          </p:nvPr>
        </p:nvGraphicFramePr>
        <p:xfrm>
          <a:off x="1060553" y="688549"/>
          <a:ext cx="10325202" cy="440013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E7D8CA24-7169-518D-BB61-B0381130BDA4}"/>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5C171D64-6B5D-B58A-3EDE-D8B32B9A1CD2}"/>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2A1B826F-89F2-C342-A2F8-E58C8D3E00E5}"/>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151CFF52-4B05-10DF-4099-083DBEB1B5C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B82100C-06DE-D93B-30B7-B475E17631E9}"/>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633FBF4B-0D48-CA32-5971-DF00A75BE88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6703447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209368" y="5301616"/>
            <a:ext cx="10147853" cy="523220"/>
          </a:xfrm>
          <a:prstGeom prst="rect">
            <a:avLst/>
          </a:prstGeom>
          <a:noFill/>
        </p:spPr>
        <p:txBody>
          <a:bodyPr wrap="square">
            <a:spAutoFit/>
          </a:bodyPr>
          <a:lstStyle/>
          <a:p>
            <a:pPr algn="just"/>
            <a:r>
              <a:rPr lang="lt-LT" sz="1400" i="1" dirty="0"/>
              <a:t>61. Iš kurio informacijos šaltinio Jūs gaunate daugiausiai informacijos apie Specialiųjų tyrimų tarnybą (STT) ir jos veiklą? Atsakinėja nurodę, kad girdėjo apie STT (N=860)</a:t>
            </a:r>
            <a:r>
              <a:rPr lang="en-US" sz="1400" i="1" dirty="0"/>
              <a:t>.</a:t>
            </a:r>
            <a:endParaRPr lang="lt-LT" sz="1400" i="1" dirty="0"/>
          </a:p>
        </p:txBody>
      </p:sp>
      <p:graphicFrame>
        <p:nvGraphicFramePr>
          <p:cNvPr id="4" name="Diagrama 3">
            <a:extLst>
              <a:ext uri="{FF2B5EF4-FFF2-40B4-BE49-F238E27FC236}">
                <a16:creationId xmlns:a16="http://schemas.microsoft.com/office/drawing/2014/main" id="{53D9604D-5B69-DF69-C4AF-2251045D1D42}"/>
              </a:ext>
            </a:extLst>
          </p:cNvPr>
          <p:cNvGraphicFramePr>
            <a:graphicFrameLocks/>
          </p:cNvGraphicFramePr>
          <p:nvPr>
            <p:extLst>
              <p:ext uri="{D42A27DB-BD31-4B8C-83A1-F6EECF244321}">
                <p14:modId xmlns:p14="http://schemas.microsoft.com/office/powerpoint/2010/main" val="3907116158"/>
              </p:ext>
            </p:extLst>
          </p:nvPr>
        </p:nvGraphicFramePr>
        <p:xfrm>
          <a:off x="1458774" y="513347"/>
          <a:ext cx="9898447" cy="4544861"/>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0F129E8C-A27F-7C52-37D2-F404BAB01EB9}"/>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293CFC65-18ED-3081-1B01-2A32AA6FC023}"/>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313F9085-514C-A34F-AB0B-FF27706120D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214603C-678A-9BB1-936C-5F0AB5DD109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8162CC99-E42A-CFB9-562C-98905001C9E4}"/>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09852DB-1D05-94AC-3902-14E2F91197C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419534741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509090" y="5739840"/>
            <a:ext cx="9558167" cy="523220"/>
          </a:xfrm>
          <a:prstGeom prst="rect">
            <a:avLst/>
          </a:prstGeom>
          <a:noFill/>
        </p:spPr>
        <p:txBody>
          <a:bodyPr wrap="square">
            <a:spAutoFit/>
          </a:bodyPr>
          <a:lstStyle/>
          <a:p>
            <a:pPr algn="just"/>
            <a:r>
              <a:rPr lang="lt-LT" sz="1400" i="1" dirty="0"/>
              <a:t>62. Kaip Jūs manote, kas galėtų padidinti pasitikėjimą Specialiųjų tyrimų tarnyba (STT)? Atsakinėja nurodę, kad girdėjo apie STT (N=860)</a:t>
            </a:r>
            <a:r>
              <a:rPr lang="en-US" sz="1400" i="1" dirty="0"/>
              <a:t>.</a:t>
            </a:r>
          </a:p>
        </p:txBody>
      </p:sp>
      <p:graphicFrame>
        <p:nvGraphicFramePr>
          <p:cNvPr id="2" name="Diagrama 1">
            <a:extLst>
              <a:ext uri="{FF2B5EF4-FFF2-40B4-BE49-F238E27FC236}">
                <a16:creationId xmlns:a16="http://schemas.microsoft.com/office/drawing/2014/main" id="{EA8297A8-24F0-3E90-0CFB-50C31EBD832B}"/>
              </a:ext>
            </a:extLst>
          </p:cNvPr>
          <p:cNvGraphicFramePr>
            <a:graphicFrameLocks/>
          </p:cNvGraphicFramePr>
          <p:nvPr>
            <p:extLst>
              <p:ext uri="{D42A27DB-BD31-4B8C-83A1-F6EECF244321}">
                <p14:modId xmlns:p14="http://schemas.microsoft.com/office/powerpoint/2010/main" val="752821625"/>
              </p:ext>
            </p:extLst>
          </p:nvPr>
        </p:nvGraphicFramePr>
        <p:xfrm>
          <a:off x="842694" y="514464"/>
          <a:ext cx="11450472" cy="5279239"/>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111D109E-5907-5987-4185-667B787BAFF2}"/>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4B0A9B07-7CFE-C15D-A1E6-2998167C11FC}"/>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6F465BB8-53F0-FFB2-C6A0-0579FF01C18B}"/>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F86F189-D9FA-24BE-45AC-3A3F9B8C463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D9035408-BF75-8720-161C-6DEA23CF8F3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B7AFE87-35DF-2645-3C88-70F9711819B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9947586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8DA1646B-629F-FF52-4377-5AF60B449F90}"/>
              </a:ext>
            </a:extLst>
          </p:cNvPr>
          <p:cNvSpPr txBox="1"/>
          <p:nvPr/>
        </p:nvSpPr>
        <p:spPr>
          <a:xfrm>
            <a:off x="0" y="631165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4D410B3B-6D57-EF89-49CF-61B8C0CD6759}"/>
              </a:ext>
            </a:extLst>
          </p:cNvPr>
          <p:cNvSpPr txBox="1"/>
          <p:nvPr/>
        </p:nvSpPr>
        <p:spPr>
          <a:xfrm>
            <a:off x="1262358" y="1323453"/>
            <a:ext cx="10154593" cy="4401205"/>
          </a:xfrm>
          <a:prstGeom prst="rect">
            <a:avLst/>
          </a:prstGeom>
          <a:noFill/>
        </p:spPr>
        <p:txBody>
          <a:bodyPr wrap="square" rtlCol="0">
            <a:spAutoFit/>
          </a:bodyPr>
          <a:lstStyle/>
          <a:p>
            <a:pPr marL="285750" indent="-285750" algn="just">
              <a:buBlip>
                <a:blip r:embed="rId3"/>
              </a:buBlip>
            </a:pPr>
            <a:r>
              <a:rPr lang="lt-LT" sz="1400" dirty="0"/>
              <a:t>Didžioji dalis (86 %) apklaustų gyventojų girdėjo apie Specialiųjų tyrimų tarnybą. Iš jų 66 % žino, koks yra pagrindinis STT uždavinys.</a:t>
            </a:r>
          </a:p>
          <a:p>
            <a:pPr marL="285750" indent="-285750" algn="just">
              <a:buBlip>
                <a:blip r:embed="rId3"/>
              </a:buBlip>
            </a:pPr>
            <a:endParaRPr lang="lt-LT" sz="1400" dirty="0"/>
          </a:p>
          <a:p>
            <a:pPr marL="285750" indent="-285750" algn="just">
              <a:buBlip>
                <a:blip r:embed="rId3"/>
              </a:buBlip>
            </a:pPr>
            <a:r>
              <a:rPr lang="lt-LT" sz="1400" dirty="0"/>
              <a:t>Išgirdę pavadinimą „STT“, gyventojai  dažniausiai pagalvoja apie kovą su korupcija, nelegalia veikla, mokesčiu slėpimu (34 %). Taip pat pagalvoja apie specialius tyrimus, stambaus masto išaiškintus nusikaltimus (24 %).</a:t>
            </a:r>
          </a:p>
          <a:p>
            <a:pPr marL="285750" indent="-285750" algn="just">
              <a:buBlip>
                <a:blip r:embed="rId3"/>
              </a:buBlip>
            </a:pPr>
            <a:endParaRPr lang="lt-LT" sz="1400" dirty="0"/>
          </a:p>
          <a:p>
            <a:pPr marL="285750" indent="-285750" algn="just">
              <a:buBlip>
                <a:blip r:embed="rId3"/>
              </a:buBlip>
            </a:pPr>
            <a:r>
              <a:rPr lang="lt-LT" sz="1400" dirty="0"/>
              <a:t>55% apklaustųjų teigia, jog pasitiki (arba greičiau pasitiki) Specialiąją tyrimų tarnyba.</a:t>
            </a:r>
          </a:p>
          <a:p>
            <a:pPr marL="285750" indent="-285750" algn="just">
              <a:buBlip>
                <a:blip r:embed="rId3"/>
              </a:buBlip>
            </a:pPr>
            <a:endParaRPr lang="lt-LT" sz="1400" dirty="0"/>
          </a:p>
          <a:p>
            <a:pPr marL="285750" indent="-285750" algn="just">
              <a:buBlip>
                <a:blip r:embed="rId3"/>
              </a:buBlip>
            </a:pPr>
            <a:r>
              <a:rPr lang="lt-LT" sz="1400" dirty="0"/>
              <a:t>Kalbėdami, kodėl pasitiki STT, gyventojai nurodo, jog tarnyboje dirba kruopštūs pareigūnai, matomi jų darbo rezultatai, geri atsiliepimai apie tarnybą</a:t>
            </a:r>
            <a:r>
              <a:rPr lang="en-US" sz="1400" dirty="0"/>
              <a:t> (31 %).</a:t>
            </a:r>
            <a:endParaRPr lang="lt-LT" sz="1400" dirty="0"/>
          </a:p>
          <a:p>
            <a:pPr marL="285750" indent="-285750" algn="just">
              <a:buBlip>
                <a:blip r:embed="rId3"/>
              </a:buBlip>
            </a:pPr>
            <a:endParaRPr lang="lt-LT" sz="1400" dirty="0"/>
          </a:p>
          <a:p>
            <a:pPr marL="285750" indent="-285750" algn="just">
              <a:buBlip>
                <a:blip r:embed="rId3"/>
              </a:buBlip>
            </a:pPr>
            <a:r>
              <a:rPr lang="lt-LT" sz="1400" dirty="0"/>
              <a:t>21 % gyventojų pasisakė, kad nepasitiki (arba greičiau nepasitiki) STT. Nepasitiki dėl šių priežasčių: išsiaiškina per mažai nusikaltimų, nėra galutinių rezultatų, bylos subliūkšta, tyrimai vilkinami, daug skandalų.</a:t>
            </a:r>
          </a:p>
          <a:p>
            <a:pPr marL="285750" indent="-285750" algn="just">
              <a:buBlip>
                <a:blip r:embed="rId3"/>
              </a:buBlip>
            </a:pPr>
            <a:endParaRPr lang="lt-LT" sz="1400" dirty="0"/>
          </a:p>
          <a:p>
            <a:pPr marL="285750" indent="-285750" algn="just">
              <a:buBlip>
                <a:blip r:embed="rId3"/>
              </a:buBlip>
            </a:pPr>
            <a:r>
              <a:rPr lang="lt-LT" sz="1400" dirty="0"/>
              <a:t>Gyventojai nurodo, kad apie korupciją praneštų šiais būdais: telefono linija (55 %), interneto svetainėje </a:t>
            </a:r>
            <a:r>
              <a:rPr lang="lt-LT" sz="1400" dirty="0">
                <a:hlinkClick r:id="rId4">
                  <a:extLst>
                    <a:ext uri="{A12FA001-AC4F-418D-AE19-62706E023703}">
                      <ahyp:hlinkClr xmlns:ahyp="http://schemas.microsoft.com/office/drawing/2018/hyperlinkcolor" val="tx"/>
                    </a:ext>
                  </a:extLst>
                </a:hlinkClick>
              </a:rPr>
              <a:t>www.stt.lt</a:t>
            </a:r>
            <a:r>
              <a:rPr lang="lt-LT" sz="1400" dirty="0"/>
              <a:t> (41 %), atvykus į padalinį (34 %).</a:t>
            </a:r>
          </a:p>
          <a:p>
            <a:pPr marL="285750" indent="-285750" algn="just">
              <a:buBlip>
                <a:blip r:embed="rId3"/>
              </a:buBlip>
            </a:pPr>
            <a:endParaRPr lang="lt-LT" sz="1400" dirty="0"/>
          </a:p>
          <a:p>
            <a:pPr marL="285750" indent="-285750" algn="just">
              <a:buBlip>
                <a:blip r:embed="rId3"/>
              </a:buBlip>
            </a:pPr>
            <a:r>
              <a:rPr lang="lt-LT" sz="1400" dirty="0"/>
              <a:t>Daugiausia informacijos apie STT veiklą gyventojai gauna iš televizijos (55 %) ir internetinės žiniasklaidos (34 %). </a:t>
            </a:r>
          </a:p>
          <a:p>
            <a:pPr marL="285750" indent="-285750" algn="just">
              <a:buBlip>
                <a:blip r:embed="rId3"/>
              </a:buBlip>
            </a:pPr>
            <a:endParaRPr lang="lt-LT" sz="1400" dirty="0"/>
          </a:p>
          <a:p>
            <a:pPr marL="285750" indent="-285750" algn="just">
              <a:buBlip>
                <a:blip r:embed="rId3"/>
              </a:buBlip>
            </a:pPr>
            <a:r>
              <a:rPr lang="lt-LT" sz="1400" dirty="0"/>
              <a:t>Padidinti pasitikėjimą Specialiąja tyrimų tarnyba galėtų aktyvesnis visuomenės informavimas apie veiklos rezultatus, galimybes pranešti apie korupciją (62 %), taip pat užtikrinimas, kad pranešęs apie korupciją žmogus jaustųsi saugus (62 %).</a:t>
            </a:r>
          </a:p>
        </p:txBody>
      </p:sp>
      <p:sp>
        <p:nvSpPr>
          <p:cNvPr id="2" name="TextBox 1">
            <a:extLst>
              <a:ext uri="{FF2B5EF4-FFF2-40B4-BE49-F238E27FC236}">
                <a16:creationId xmlns:a16="http://schemas.microsoft.com/office/drawing/2014/main" id="{3F891FBA-AF5F-2FC0-4571-8BB2519682D7}"/>
              </a:ext>
            </a:extLst>
          </p:cNvPr>
          <p:cNvSpPr txBox="1"/>
          <p:nvPr/>
        </p:nvSpPr>
        <p:spPr>
          <a:xfrm>
            <a:off x="4049352" y="367126"/>
            <a:ext cx="4580603" cy="369332"/>
          </a:xfrm>
          <a:prstGeom prst="rect">
            <a:avLst/>
          </a:prstGeom>
          <a:noFill/>
        </p:spPr>
        <p:txBody>
          <a:bodyPr wrap="square" rtlCol="0">
            <a:spAutoFit/>
          </a:bodyPr>
          <a:lstStyle/>
          <a:p>
            <a:pPr algn="ctr"/>
            <a:r>
              <a:rPr lang="en-US" b="1" dirty="0"/>
              <a:t>STT </a:t>
            </a:r>
            <a:r>
              <a:rPr lang="lt-LT" b="1" dirty="0"/>
              <a:t>žinomumas ir įvaizdi</a:t>
            </a:r>
            <a:r>
              <a:rPr lang="en-US" b="1" dirty="0"/>
              <a:t>s: </a:t>
            </a:r>
            <a:r>
              <a:rPr lang="lt-LT" b="1" dirty="0"/>
              <a:t>gyventojai</a:t>
            </a:r>
          </a:p>
        </p:txBody>
      </p:sp>
      <p:grpSp>
        <p:nvGrpSpPr>
          <p:cNvPr id="6" name="Grupė 5">
            <a:extLst>
              <a:ext uri="{FF2B5EF4-FFF2-40B4-BE49-F238E27FC236}">
                <a16:creationId xmlns:a16="http://schemas.microsoft.com/office/drawing/2014/main" id="{AA33848E-93DB-28F9-B74B-53B6CAF36A51}"/>
              </a:ext>
            </a:extLst>
          </p:cNvPr>
          <p:cNvGrpSpPr/>
          <p:nvPr/>
        </p:nvGrpSpPr>
        <p:grpSpPr>
          <a:xfrm>
            <a:off x="230878" y="273778"/>
            <a:ext cx="1215785" cy="1241123"/>
            <a:chOff x="230878" y="273778"/>
            <a:chExt cx="1278138" cy="1278138"/>
          </a:xfrm>
        </p:grpSpPr>
        <p:grpSp>
          <p:nvGrpSpPr>
            <p:cNvPr id="8" name="Group 4">
              <a:extLst>
                <a:ext uri="{FF2B5EF4-FFF2-40B4-BE49-F238E27FC236}">
                  <a16:creationId xmlns:a16="http://schemas.microsoft.com/office/drawing/2014/main" id="{F22385D8-1DB1-2EC5-6D06-00CD9858916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4231C8F-15D7-231E-C2CD-2232C779215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A747B368-47A7-E515-F6D8-613B077D61CA}"/>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AED3CBF1-E1BB-A06B-7082-F96D60A6DA5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5"/>
                <a:stretch>
                  <a:fillRect b="2"/>
                </a:stretch>
              </a:blipFill>
            </p:spPr>
            <p:txBody>
              <a:bodyPr/>
              <a:lstStyle/>
              <a:p>
                <a:endParaRPr lang="lt-LT"/>
              </a:p>
            </p:txBody>
          </p:sp>
        </p:grpSp>
      </p:grpSp>
    </p:spTree>
    <p:extLst>
      <p:ext uri="{BB962C8B-B14F-4D97-AF65-F5344CB8AC3E}">
        <p14:creationId xmlns:p14="http://schemas.microsoft.com/office/powerpoint/2010/main" val="165088034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3778324" y="5492508"/>
            <a:ext cx="4635349" cy="307777"/>
          </a:xfrm>
          <a:prstGeom prst="rect">
            <a:avLst/>
          </a:prstGeom>
          <a:noFill/>
        </p:spPr>
        <p:txBody>
          <a:bodyPr wrap="square">
            <a:spAutoFit/>
          </a:bodyPr>
          <a:lstStyle/>
          <a:p>
            <a:pPr algn="just"/>
            <a:r>
              <a:rPr lang="lt-LT" sz="1400" i="1" dirty="0"/>
              <a:t>59. Ar esate girdėję apie Specialiųjų tyrimų tarnybą (STT)?</a:t>
            </a:r>
          </a:p>
        </p:txBody>
      </p:sp>
      <p:sp>
        <p:nvSpPr>
          <p:cNvPr id="2" name="TextBox 1">
            <a:extLst>
              <a:ext uri="{FF2B5EF4-FFF2-40B4-BE49-F238E27FC236}">
                <a16:creationId xmlns:a16="http://schemas.microsoft.com/office/drawing/2014/main" id="{54E0C15C-EFCB-FFF6-268F-9AC19FC880D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942BC39E-37F2-CFB5-3D82-06573F429AD0}"/>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A96E7522-9114-C748-2EDD-DBBD3A9F660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75B0DD26-BCBE-9ECC-F3DA-D67DEE37048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D695E4E-2296-F4CD-410A-0BE0EDD92F3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7538E7AB-4646-8E97-E8CE-7E0D271A7C5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9B24405D-4D87-4152-BC51-1980D88BE116}"/>
              </a:ext>
            </a:extLst>
          </p:cNvPr>
          <p:cNvGraphicFramePr>
            <a:graphicFrameLocks/>
          </p:cNvGraphicFramePr>
          <p:nvPr>
            <p:extLst>
              <p:ext uri="{D42A27DB-BD31-4B8C-83A1-F6EECF244321}">
                <p14:modId xmlns:p14="http://schemas.microsoft.com/office/powerpoint/2010/main" val="1886639079"/>
              </p:ext>
            </p:extLst>
          </p:nvPr>
        </p:nvGraphicFramePr>
        <p:xfrm>
          <a:off x="1414689" y="504967"/>
          <a:ext cx="9362621" cy="47728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79693394"/>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521821" y="5545097"/>
            <a:ext cx="9657456" cy="307777"/>
          </a:xfrm>
          <a:prstGeom prst="rect">
            <a:avLst/>
          </a:prstGeom>
          <a:noFill/>
        </p:spPr>
        <p:txBody>
          <a:bodyPr wrap="square">
            <a:spAutoFit/>
          </a:bodyPr>
          <a:lstStyle/>
          <a:p>
            <a:pPr algn="just"/>
            <a:r>
              <a:rPr lang="lt-LT" sz="1400" i="1" dirty="0"/>
              <a:t>59.1. Ar žinote, koks yra Specialiųjų tyrimų tarnybos (STT) pagrindinis uždavinys?</a:t>
            </a:r>
            <a:r>
              <a:rPr lang="en-US" sz="1400" i="1" dirty="0"/>
              <a:t> </a:t>
            </a:r>
            <a:r>
              <a:rPr lang="en-US" sz="1400" i="1" dirty="0" err="1"/>
              <a:t>Atsakin</a:t>
            </a:r>
            <a:r>
              <a:rPr lang="lt-LT" sz="1400" i="1" dirty="0"/>
              <a:t>ėja tie, kurie yra girdėję apie STT (N</a:t>
            </a:r>
            <a:r>
              <a:rPr lang="en-US" sz="1400" i="1" dirty="0"/>
              <a:t>=410).</a:t>
            </a:r>
            <a:endParaRPr lang="lt-LT" sz="1400" i="1" dirty="0"/>
          </a:p>
        </p:txBody>
      </p:sp>
      <p:sp>
        <p:nvSpPr>
          <p:cNvPr id="3" name="TextBox 2">
            <a:extLst>
              <a:ext uri="{FF2B5EF4-FFF2-40B4-BE49-F238E27FC236}">
                <a16:creationId xmlns:a16="http://schemas.microsoft.com/office/drawing/2014/main" id="{E68711FC-927A-E43E-4EED-B92418C6A67D}"/>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EB54335C-65F6-AFF9-36CB-0621C7BA98E9}"/>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B0E7266B-D165-0F9F-0974-922EA0321C47}"/>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8BB94CE6-60E1-B7A5-0923-B114A132053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F31B8016-3573-5D3A-FC17-7F1A97A95895}"/>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E84F1AB-BAC1-A4F6-DEEE-A4E50ADEA62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DE64C2D1-F538-49F6-BD6D-3CBD103984F4}"/>
              </a:ext>
            </a:extLst>
          </p:cNvPr>
          <p:cNvGraphicFramePr>
            <a:graphicFrameLocks/>
          </p:cNvGraphicFramePr>
          <p:nvPr>
            <p:extLst>
              <p:ext uri="{D42A27DB-BD31-4B8C-83A1-F6EECF244321}">
                <p14:modId xmlns:p14="http://schemas.microsoft.com/office/powerpoint/2010/main" val="703732700"/>
              </p:ext>
            </p:extLst>
          </p:nvPr>
        </p:nvGraphicFramePr>
        <p:xfrm>
          <a:off x="1053153" y="704380"/>
          <a:ext cx="10085694" cy="42376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3093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1320088" y="5155294"/>
            <a:ext cx="9732923" cy="523220"/>
          </a:xfrm>
          <a:prstGeom prst="rect">
            <a:avLst/>
          </a:prstGeom>
          <a:noFill/>
        </p:spPr>
        <p:txBody>
          <a:bodyPr wrap="square">
            <a:spAutoFit/>
          </a:bodyPr>
          <a:lstStyle/>
          <a:p>
            <a:pPr algn="just"/>
            <a:r>
              <a:rPr lang="en-US" sz="1400" i="1" dirty="0"/>
              <a:t>59</a:t>
            </a:r>
            <a:r>
              <a:rPr lang="lt-LT" sz="1400" i="1" dirty="0"/>
              <a:t>.2. Kai Jūs išgirstate pavadinimą „Specialiųjų tyrimų tarnyba“, kas Jums pirmiausiai ateina į galvą – kokia asociacija, mintis ar vaizdas?</a:t>
            </a:r>
            <a:r>
              <a:rPr lang="en-US" sz="1400" i="1" dirty="0"/>
              <a:t> </a:t>
            </a:r>
            <a:r>
              <a:rPr lang="en-US" sz="1400" i="1" dirty="0" err="1"/>
              <a:t>Atsakin</a:t>
            </a:r>
            <a:r>
              <a:rPr lang="lt-LT" sz="1400" i="1" dirty="0"/>
              <a:t>ėja tie, kurie yra girdėję apie STT (N</a:t>
            </a:r>
            <a:r>
              <a:rPr lang="en-US" sz="1400" i="1" dirty="0"/>
              <a:t>=410).</a:t>
            </a:r>
            <a:endParaRPr lang="lt-LT" sz="1400" i="1" dirty="0"/>
          </a:p>
        </p:txBody>
      </p:sp>
      <p:graphicFrame>
        <p:nvGraphicFramePr>
          <p:cNvPr id="3" name="Lentelė 2">
            <a:extLst>
              <a:ext uri="{FF2B5EF4-FFF2-40B4-BE49-F238E27FC236}">
                <a16:creationId xmlns:a16="http://schemas.microsoft.com/office/drawing/2014/main" id="{32E31AE3-69E2-5391-E4DE-8A7C8953676E}"/>
              </a:ext>
            </a:extLst>
          </p:cNvPr>
          <p:cNvGraphicFramePr>
            <a:graphicFrameLocks noGrp="1"/>
          </p:cNvGraphicFramePr>
          <p:nvPr>
            <p:extLst>
              <p:ext uri="{D42A27DB-BD31-4B8C-83A1-F6EECF244321}">
                <p14:modId xmlns:p14="http://schemas.microsoft.com/office/powerpoint/2010/main" val="1299600052"/>
              </p:ext>
            </p:extLst>
          </p:nvPr>
        </p:nvGraphicFramePr>
        <p:xfrm>
          <a:off x="1739968" y="1164027"/>
          <a:ext cx="9484985" cy="3600588"/>
        </p:xfrm>
        <a:graphic>
          <a:graphicData uri="http://schemas.openxmlformats.org/drawingml/2006/table">
            <a:tbl>
              <a:tblPr>
                <a:tableStyleId>{5C22544A-7EE6-4342-B048-85BDC9FD1C3A}</a:tableStyleId>
              </a:tblPr>
              <a:tblGrid>
                <a:gridCol w="8083502">
                  <a:extLst>
                    <a:ext uri="{9D8B030D-6E8A-4147-A177-3AD203B41FA5}">
                      <a16:colId xmlns:a16="http://schemas.microsoft.com/office/drawing/2014/main" val="1098595235"/>
                    </a:ext>
                  </a:extLst>
                </a:gridCol>
                <a:gridCol w="1401483">
                  <a:extLst>
                    <a:ext uri="{9D8B030D-6E8A-4147-A177-3AD203B41FA5}">
                      <a16:colId xmlns:a16="http://schemas.microsoft.com/office/drawing/2014/main" val="2399590166"/>
                    </a:ext>
                  </a:extLst>
                </a:gridCol>
              </a:tblGrid>
              <a:tr h="0">
                <a:tc gridSpan="2">
                  <a:txBody>
                    <a:bodyPr/>
                    <a:lstStyle/>
                    <a:p>
                      <a:pPr algn="ctr" rtl="0" fontAlgn="b"/>
                      <a:r>
                        <a:rPr lang="lt-LT" sz="1800" b="1" i="0" u="none" strike="noStrike" dirty="0">
                          <a:solidFill>
                            <a:srgbClr val="000000"/>
                          </a:solidFill>
                          <a:effectLst/>
                          <a:latin typeface="+mn-lt"/>
                        </a:rPr>
                        <a:t>Asociacija, mintis ar vaizdas</a:t>
                      </a: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endParaRPr lang="lt-LT"/>
                    </a:p>
                  </a:txBody>
                  <a:tcPr>
                    <a:gradFill>
                      <a:gsLst>
                        <a:gs pos="0">
                          <a:schemeClr val="accent1">
                            <a:lumMod val="5000"/>
                            <a:lumOff val="95000"/>
                          </a:schemeClr>
                        </a:gs>
                        <a:gs pos="60000">
                          <a:srgbClr val="53B582"/>
                        </a:gs>
                      </a:gsLst>
                      <a:lin ang="5400000" scaled="1"/>
                    </a:gradFill>
                  </a:tcPr>
                </a:tc>
                <a:extLst>
                  <a:ext uri="{0D108BD9-81ED-4DB2-BD59-A6C34878D82A}">
                    <a16:rowId xmlns:a16="http://schemas.microsoft.com/office/drawing/2014/main" val="4245231747"/>
                  </a:ext>
                </a:extLst>
              </a:tr>
              <a:tr h="333513">
                <a:tc>
                  <a:txBody>
                    <a:bodyPr/>
                    <a:lstStyle/>
                    <a:p>
                      <a:pPr algn="l" fontAlgn="b"/>
                      <a:r>
                        <a:rPr lang="lt-LT" sz="1600" b="0" i="0" u="none" strike="noStrike">
                          <a:effectLst/>
                          <a:latin typeface="+mn-lt"/>
                        </a:rPr>
                        <a:t>Korupcija ir jos mažinimas / korupcijos stabdymas / korupcijos prevencija / pinigų plovimo prevencija / kova prieš korupciją / antikorupcija / ieško teisybės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92408678"/>
                  </a:ext>
                </a:extLst>
              </a:tr>
              <a:tr h="475412">
                <a:tc>
                  <a:txBody>
                    <a:bodyPr/>
                    <a:lstStyle/>
                    <a:p>
                      <a:pPr algn="l" fontAlgn="b"/>
                      <a:r>
                        <a:rPr lang="lt-LT" sz="1600" b="0" i="0" u="none" strike="noStrike">
                          <a:effectLst/>
                          <a:latin typeface="+mn-lt"/>
                        </a:rPr>
                        <a:t>Didelės sumos pinigų / įstatymai ir bausmės / pinigų plovimas / nešvarūs pinigai / kalėjimas / nelegali veikla / vagystė /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10789231"/>
                  </a:ext>
                </a:extLst>
              </a:tr>
              <a:tr h="333513">
                <a:tc>
                  <a:txBody>
                    <a:bodyPr/>
                    <a:lstStyle/>
                    <a:p>
                      <a:pPr algn="l" fontAlgn="b"/>
                      <a:r>
                        <a:rPr lang="lt-LT" sz="1600" b="0" i="0" u="none" strike="noStrike">
                          <a:effectLst/>
                          <a:latin typeface="+mn-lt"/>
                        </a:rPr>
                        <a:t>Korupcijos atvejų tyrimas / skundų analizė / tikrina įmones / politinių partijų tyrimas / tvarka / sąžiningos visuomenės kūrimas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69444575"/>
                  </a:ext>
                </a:extLst>
              </a:tr>
              <a:tr h="358201">
                <a:tc>
                  <a:txBody>
                    <a:bodyPr/>
                    <a:lstStyle/>
                    <a:p>
                      <a:pPr algn="l" fontAlgn="b"/>
                      <a:r>
                        <a:rPr lang="lt-LT" sz="1600" b="0" i="0" u="none" strike="noStrike">
                          <a:effectLst/>
                          <a:latin typeface="+mn-lt"/>
                        </a:rPr>
                        <a:t>Skaidrumas / kontrolė / atsakomybė / sąžininga visuomenė / teisingumas / konfidencialumas / saugumas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31115895"/>
                  </a:ext>
                </a:extLst>
              </a:tr>
              <a:tr h="333513">
                <a:tc>
                  <a:txBody>
                    <a:bodyPr/>
                    <a:lstStyle/>
                    <a:p>
                      <a:pPr algn="l" fontAlgn="b"/>
                      <a:r>
                        <a:rPr lang="lt-LT" sz="1600" b="0" i="0" u="none" strike="noStrike">
                          <a:effectLst/>
                          <a:latin typeface="+mn-lt"/>
                        </a:rPr>
                        <a:t>Logotipas / STT raidės / uniformos / mėlyna spalva / paukštis / vadovas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0655243"/>
                  </a:ext>
                </a:extLst>
              </a:tr>
              <a:tr h="333513">
                <a:tc>
                  <a:txBody>
                    <a:bodyPr/>
                    <a:lstStyle/>
                    <a:p>
                      <a:pPr algn="l" fontAlgn="b"/>
                      <a:r>
                        <a:rPr lang="lt-LT" sz="1600" b="0" i="0" u="none" strike="noStrike">
                          <a:effectLst/>
                          <a:latin typeface="+mn-lt"/>
                        </a:rPr>
                        <a:t>Teisėsauga / valstybinė įstaiga / prestižinė darbo vieta / valstybės tarnyba / garbė / šlovės siekimas / aukštos pareigos / geras atlygis / geros darbo sąlygos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03040831"/>
                  </a:ext>
                </a:extLst>
              </a:tr>
              <a:tr h="333513">
                <a:tc>
                  <a:txBody>
                    <a:bodyPr/>
                    <a:lstStyle/>
                    <a:p>
                      <a:pPr algn="l" fontAlgn="b"/>
                      <a:r>
                        <a:rPr lang="lt-LT" sz="1600" b="0" i="0" u="none" strike="noStrike">
                          <a:effectLst/>
                          <a:latin typeface="+mn-lt"/>
                        </a:rPr>
                        <a:t>Slapta informacija / uniformuoti vyrai / slaptas darbas / šnipai / dokumentai / kriminaliniai filmai / svarbios bylos / specialios operacijos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32297135"/>
                  </a:ext>
                </a:extLst>
              </a:tr>
            </a:tbl>
          </a:graphicData>
        </a:graphic>
      </p:graphicFrame>
      <p:sp>
        <p:nvSpPr>
          <p:cNvPr id="2" name="TextBox 1">
            <a:extLst>
              <a:ext uri="{FF2B5EF4-FFF2-40B4-BE49-F238E27FC236}">
                <a16:creationId xmlns:a16="http://schemas.microsoft.com/office/drawing/2014/main" id="{F9095ED1-901C-2181-7F32-19C31B5ABB7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7F8C5FB1-7258-BE0E-9FBF-F3BB19860395}"/>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D26280FF-EBCC-B66F-6CBA-7AE7CDD3E59B}"/>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16DB678D-1543-9276-95FD-225BBECCB10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85C17F3-6D2F-9988-2A10-13B03D283E6C}"/>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AFF1CD9-8FDC-E200-2C1F-F79A36555E7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160393675"/>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a:extLst>
              <a:ext uri="{FF2B5EF4-FFF2-40B4-BE49-F238E27FC236}">
                <a16:creationId xmlns:a16="http://schemas.microsoft.com/office/drawing/2014/main" id="{E63FF733-E779-FBD8-C82D-E4453935588F}"/>
              </a:ext>
            </a:extLst>
          </p:cNvPr>
          <p:cNvSpPr/>
          <p:nvPr/>
        </p:nvSpPr>
        <p:spPr>
          <a:xfrm>
            <a:off x="0" y="1"/>
            <a:ext cx="12192000" cy="6857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dirty="0"/>
          </a:p>
        </p:txBody>
      </p:sp>
      <p:sp>
        <p:nvSpPr>
          <p:cNvPr id="7" name="TextBox 6">
            <a:extLst>
              <a:ext uri="{FF2B5EF4-FFF2-40B4-BE49-F238E27FC236}">
                <a16:creationId xmlns:a16="http://schemas.microsoft.com/office/drawing/2014/main" id="{BE7B53EC-2804-51C8-443C-47A19F052A9C}"/>
              </a:ext>
            </a:extLst>
          </p:cNvPr>
          <p:cNvSpPr txBox="1"/>
          <p:nvPr/>
        </p:nvSpPr>
        <p:spPr>
          <a:xfrm>
            <a:off x="2532226" y="5800554"/>
            <a:ext cx="7773721" cy="307777"/>
          </a:xfrm>
          <a:prstGeom prst="rect">
            <a:avLst/>
          </a:prstGeom>
          <a:noFill/>
        </p:spPr>
        <p:txBody>
          <a:bodyPr wrap="square">
            <a:spAutoFit/>
          </a:bodyPr>
          <a:lstStyle/>
          <a:p>
            <a:pPr algn="just"/>
            <a:r>
              <a:rPr lang="lt-LT" sz="1400" i="1" dirty="0"/>
              <a:t>60. Ar Jūs pasitikite Specialiųjų tyrimų tarnyba (STT)?</a:t>
            </a:r>
            <a:r>
              <a:rPr lang="en-US" sz="1400" i="1" dirty="0"/>
              <a:t> </a:t>
            </a:r>
            <a:r>
              <a:rPr lang="en-US" sz="1400" i="1" dirty="0" err="1"/>
              <a:t>Atsakin</a:t>
            </a:r>
            <a:r>
              <a:rPr lang="lt-LT" sz="1400" i="1" dirty="0"/>
              <a:t>ėja tie, kurie yra girdėję apie STT (N</a:t>
            </a:r>
            <a:r>
              <a:rPr lang="en-US" sz="1400" i="1" dirty="0"/>
              <a:t>=410).</a:t>
            </a:r>
            <a:endParaRPr lang="lt-LT" sz="1400" i="1" dirty="0"/>
          </a:p>
        </p:txBody>
      </p:sp>
      <p:sp>
        <p:nvSpPr>
          <p:cNvPr id="3" name="TextBox 2">
            <a:extLst>
              <a:ext uri="{FF2B5EF4-FFF2-40B4-BE49-F238E27FC236}">
                <a16:creationId xmlns:a16="http://schemas.microsoft.com/office/drawing/2014/main" id="{13AEC9D9-849E-60D5-F54B-B85BACAC7D03}"/>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A4ECC4A9-E9A5-5F7C-76C2-CF091A9056E5}"/>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8E17CB38-98DD-5472-45BF-79858943687E}"/>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3C558756-6B0F-746F-5EE5-0462FA81B17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639F6CC-CD12-D819-F9B1-7EF897A56B6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299741F-72FA-C9AE-5CA4-8EA9E7FF83D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3590BE-7C28-59DE-FE78-0FAB168C229F}"/>
              </a:ext>
            </a:extLst>
          </p:cNvPr>
          <p:cNvGraphicFramePr>
            <a:graphicFrameLocks/>
          </p:cNvGraphicFramePr>
          <p:nvPr>
            <p:extLst>
              <p:ext uri="{D42A27DB-BD31-4B8C-83A1-F6EECF244321}">
                <p14:modId xmlns:p14="http://schemas.microsoft.com/office/powerpoint/2010/main" val="3509345731"/>
              </p:ext>
            </p:extLst>
          </p:nvPr>
        </p:nvGraphicFramePr>
        <p:xfrm>
          <a:off x="545432" y="513347"/>
          <a:ext cx="11197389" cy="51530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6492508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graphicFrame>
        <p:nvGraphicFramePr>
          <p:cNvPr id="9" name="Lentelė 8">
            <a:extLst>
              <a:ext uri="{FF2B5EF4-FFF2-40B4-BE49-F238E27FC236}">
                <a16:creationId xmlns:a16="http://schemas.microsoft.com/office/drawing/2014/main" id="{575E471A-18E5-5591-50E9-20ADDAA90622}"/>
              </a:ext>
            </a:extLst>
          </p:cNvPr>
          <p:cNvGraphicFramePr>
            <a:graphicFrameLocks noGrp="1"/>
          </p:cNvGraphicFramePr>
          <p:nvPr>
            <p:extLst>
              <p:ext uri="{D42A27DB-BD31-4B8C-83A1-F6EECF244321}">
                <p14:modId xmlns:p14="http://schemas.microsoft.com/office/powerpoint/2010/main" val="285348007"/>
              </p:ext>
            </p:extLst>
          </p:nvPr>
        </p:nvGraphicFramePr>
        <p:xfrm>
          <a:off x="1574636" y="895962"/>
          <a:ext cx="9922121" cy="4516788"/>
        </p:xfrm>
        <a:graphic>
          <a:graphicData uri="http://schemas.openxmlformats.org/drawingml/2006/table">
            <a:tbl>
              <a:tblPr/>
              <a:tblGrid>
                <a:gridCol w="5209573">
                  <a:extLst>
                    <a:ext uri="{9D8B030D-6E8A-4147-A177-3AD203B41FA5}">
                      <a16:colId xmlns:a16="http://schemas.microsoft.com/office/drawing/2014/main" val="4180063114"/>
                    </a:ext>
                  </a:extLst>
                </a:gridCol>
                <a:gridCol w="1178137">
                  <a:extLst>
                    <a:ext uri="{9D8B030D-6E8A-4147-A177-3AD203B41FA5}">
                      <a16:colId xmlns:a16="http://schemas.microsoft.com/office/drawing/2014/main" val="2845858946"/>
                    </a:ext>
                  </a:extLst>
                </a:gridCol>
                <a:gridCol w="1178137">
                  <a:extLst>
                    <a:ext uri="{9D8B030D-6E8A-4147-A177-3AD203B41FA5}">
                      <a16:colId xmlns:a16="http://schemas.microsoft.com/office/drawing/2014/main" val="3261736199"/>
                    </a:ext>
                  </a:extLst>
                </a:gridCol>
                <a:gridCol w="1178137">
                  <a:extLst>
                    <a:ext uri="{9D8B030D-6E8A-4147-A177-3AD203B41FA5}">
                      <a16:colId xmlns:a16="http://schemas.microsoft.com/office/drawing/2014/main" val="1039234275"/>
                    </a:ext>
                  </a:extLst>
                </a:gridCol>
                <a:gridCol w="1178137">
                  <a:extLst>
                    <a:ext uri="{9D8B030D-6E8A-4147-A177-3AD203B41FA5}">
                      <a16:colId xmlns:a16="http://schemas.microsoft.com/office/drawing/2014/main" val="1804836534"/>
                    </a:ext>
                  </a:extLst>
                </a:gridCol>
              </a:tblGrid>
              <a:tr h="226926">
                <a:tc>
                  <a:txBody>
                    <a:bodyPr/>
                    <a:lstStyle/>
                    <a:p>
                      <a:pPr algn="ctr" rtl="0" fontAlgn="t"/>
                      <a:r>
                        <a:rPr lang="lt-LT" sz="1600" b="0" i="0" u="none" strike="noStrike" dirty="0">
                          <a:solidFill>
                            <a:srgbClr val="000000"/>
                          </a:solidFill>
                          <a:effectLst/>
                          <a:latin typeface="Calibri" panose="020F0502020204030204" pitchFamily="34" charset="0"/>
                        </a:rPr>
                        <a:t> </a:t>
                      </a:r>
                      <a:r>
                        <a:rPr lang="lt-LT" sz="1600" b="1" i="0" u="none" strike="noStrike" dirty="0">
                          <a:solidFill>
                            <a:srgbClr val="000000"/>
                          </a:solidFill>
                          <a:effectLst/>
                          <a:latin typeface="Calibri" panose="020F0502020204030204" pitchFamily="34" charset="0"/>
                        </a:rPr>
                        <a:t>Situacija</a:t>
                      </a:r>
                      <a:endParaRPr lang="lt-LT" sz="1600" b="0" i="0" u="none" strike="noStrike" dirty="0">
                        <a:solidFill>
                          <a:srgbClr val="000000"/>
                        </a:solidFill>
                        <a:effectLst/>
                        <a:latin typeface="Calibri" panose="020F0502020204030204" pitchFamily="34" charset="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06865388"/>
                  </a:ext>
                </a:extLst>
              </a:tr>
              <a:tr h="587063">
                <a:tc>
                  <a:txBody>
                    <a:bodyPr/>
                    <a:lstStyle/>
                    <a:p>
                      <a:pPr algn="l" rtl="0" fontAlgn="ctr"/>
                      <a:r>
                        <a:rPr lang="en-US" sz="1600" b="0" i="0" u="none" strike="noStrike" dirty="0" err="1">
                          <a:solidFill>
                            <a:srgbClr val="000000"/>
                          </a:solidFill>
                          <a:effectLst/>
                          <a:latin typeface="Calibri" panose="020F0502020204030204" pitchFamily="34" charset="0"/>
                        </a:rPr>
                        <a:t>Asmuo</a:t>
                      </a:r>
                      <a:r>
                        <a:rPr lang="en-US" sz="1600" b="0" i="0" u="none" strike="noStrike" dirty="0">
                          <a:solidFill>
                            <a:srgbClr val="000000"/>
                          </a:solidFill>
                          <a:effectLst/>
                          <a:latin typeface="Calibri" panose="020F0502020204030204" pitchFamily="34" charset="0"/>
                        </a:rPr>
                        <a:t> </a:t>
                      </a:r>
                      <a:r>
                        <a:rPr lang="en-US" sz="1600" b="0" i="0" u="none" strike="noStrike" dirty="0" err="1">
                          <a:solidFill>
                            <a:srgbClr val="000000"/>
                          </a:solidFill>
                          <a:effectLst/>
                          <a:latin typeface="Calibri" panose="020F0502020204030204" pitchFamily="34" charset="0"/>
                        </a:rPr>
                        <a:t>valstyb</a:t>
                      </a:r>
                      <a:r>
                        <a:rPr lang="lt-LT" sz="1600" b="0" i="0" u="none" strike="noStrike" dirty="0">
                          <a:solidFill>
                            <a:srgbClr val="000000"/>
                          </a:solidFill>
                          <a:effectLst/>
                          <a:latin typeface="Calibri" panose="020F0502020204030204" pitchFamily="34" charset="0"/>
                        </a:rPr>
                        <a:t>ės tarnyboje dirbančiam asmeniui atsidėkoja pinigais PO paslaugos atlikimo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rgbClr val="000000"/>
                          </a:solidFill>
                          <a:effectLst/>
                          <a:latin typeface="Calibri" panose="020F0502020204030204" pitchFamily="34" charset="0"/>
                          <a:ea typeface="+mn-ea"/>
                          <a:cs typeface="+mn-cs"/>
                        </a:rPr>
                        <a:t>95</a:t>
                      </a:r>
                      <a:r>
                        <a:rPr lang="en-US" sz="1600" b="0" i="0" u="none" strike="noStrike" kern="1200" dirty="0">
                          <a:solidFill>
                            <a:srgbClr val="000000"/>
                          </a:solidFill>
                          <a:effectLst/>
                          <a:latin typeface="Calibri" panose="020F0502020204030204" pitchFamily="34" charset="0"/>
                          <a:ea typeface="+mn-ea"/>
                          <a:cs typeface="+mn-cs"/>
                        </a:rPr>
                        <a:t>%</a:t>
                      </a:r>
                    </a:p>
                  </a:txBody>
                  <a:tcPr marL="91448" marR="91448"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rgbClr val="000000"/>
                          </a:solidFill>
                          <a:effectLst/>
                          <a:latin typeface="Calibri" panose="020F0502020204030204" pitchFamily="34" charset="0"/>
                          <a:ea typeface="+mn-ea"/>
                          <a:cs typeface="+mn-cs"/>
                        </a:rPr>
                        <a:t>93</a:t>
                      </a:r>
                      <a:r>
                        <a:rPr lang="en-US" sz="1600" b="0" i="0" u="none" strike="noStrike" kern="1200" dirty="0">
                          <a:solidFill>
                            <a:srgbClr val="000000"/>
                          </a:solidFill>
                          <a:effectLst/>
                          <a:latin typeface="Calibri" panose="020F0502020204030204" pitchFamily="34" charset="0"/>
                          <a:ea typeface="+mn-ea"/>
                          <a:cs typeface="+mn-cs"/>
                        </a:rPr>
                        <a:t>%</a:t>
                      </a:r>
                    </a:p>
                  </a:txBody>
                  <a:tcPr marL="91448" marR="91448"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lt-LT" sz="1600" b="0" i="0" u="none" strike="noStrike" kern="1200" dirty="0">
                          <a:solidFill>
                            <a:srgbClr val="000000"/>
                          </a:solidFill>
                          <a:effectLst/>
                          <a:latin typeface="Calibri" panose="020F0502020204030204" pitchFamily="34" charset="0"/>
                          <a:ea typeface="+mn-ea"/>
                          <a:cs typeface="+mn-cs"/>
                        </a:rPr>
                        <a:t>96</a:t>
                      </a:r>
                      <a:r>
                        <a:rPr lang="en-US" sz="1600" b="0" i="0" u="none" strike="noStrike" kern="1200" dirty="0">
                          <a:solidFill>
                            <a:srgbClr val="000000"/>
                          </a:solidFill>
                          <a:effectLst/>
                          <a:latin typeface="Calibri" panose="020F0502020204030204" pitchFamily="34" charset="0"/>
                          <a:ea typeface="+mn-ea"/>
                          <a:cs typeface="+mn-cs"/>
                        </a:rPr>
                        <a:t>%</a:t>
                      </a:r>
                    </a:p>
                  </a:txBody>
                  <a:tcPr marL="91448" marR="91448"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a:t>
                      </a:r>
                      <a:r>
                        <a:rPr lang="en-US" sz="1600" b="0" i="0" u="none" strike="noStrike" dirty="0">
                          <a:solidFill>
                            <a:srgbClr val="000000"/>
                          </a:solidFill>
                          <a:effectLst/>
                          <a:latin typeface="Calibri" panose="020F0502020204030204" pitchFamily="34" charset="0"/>
                        </a:rPr>
                        <a:t>3%</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71087964"/>
                  </a:ext>
                </a:extLst>
              </a:tr>
              <a:tr h="587063">
                <a:tc>
                  <a:txBody>
                    <a:bodyPr/>
                    <a:lstStyle/>
                    <a:p>
                      <a:pPr algn="l" rtl="0" fontAlgn="ctr"/>
                      <a:r>
                        <a:rPr lang="lt-LT" sz="1600" b="0" i="0" u="none" strike="noStrike" dirty="0">
                          <a:solidFill>
                            <a:srgbClr val="000000"/>
                          </a:solidFill>
                          <a:effectLst/>
                          <a:latin typeface="Calibri" panose="020F0502020204030204" pitchFamily="34" charset="0"/>
                        </a:rPr>
                        <a:t>Asmuo gydytojui atsidėkoja pinigais PO</a:t>
                      </a:r>
                      <a:r>
                        <a:rPr lang="lt-LT" sz="1600" b="1" i="0" u="none" strike="noStrike" dirty="0">
                          <a:solidFill>
                            <a:srgbClr val="000000"/>
                          </a:solidFill>
                          <a:effectLst/>
                          <a:latin typeface="Calibri" panose="020F0502020204030204" pitchFamily="34" charset="0"/>
                        </a:rPr>
                        <a:t> </a:t>
                      </a:r>
                      <a:r>
                        <a:rPr lang="lt-LT" sz="1600" b="0" i="0" u="none" strike="noStrike" dirty="0">
                          <a:solidFill>
                            <a:srgbClr val="000000"/>
                          </a:solidFill>
                          <a:effectLst/>
                          <a:latin typeface="Calibri" panose="020F0502020204030204" pitchFamily="34" charset="0"/>
                        </a:rPr>
                        <a:t>sėkmingai atliktos operacijos ar procedūros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88%</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069911544"/>
                  </a:ext>
                </a:extLst>
              </a:tr>
              <a:tr h="587063">
                <a:tc>
                  <a:txBody>
                    <a:bodyPr/>
                    <a:lstStyle/>
                    <a:p>
                      <a:pPr algn="l" rtl="0" fontAlgn="ctr"/>
                      <a:r>
                        <a:rPr lang="lt-LT" sz="1600" b="0" i="0" u="none" strike="noStrike">
                          <a:solidFill>
                            <a:srgbClr val="000000"/>
                          </a:solidFill>
                          <a:effectLst/>
                          <a:latin typeface="Calibri" panose="020F0502020204030204" pitchFamily="34" charset="0"/>
                        </a:rPr>
                        <a:t>Asmuo tik dėl turimų pažinčių įsidarbina į valstybės instituciją</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88%</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342311927"/>
                  </a:ext>
                </a:extLst>
              </a:tr>
              <a:tr h="587063">
                <a:tc>
                  <a:txBody>
                    <a:bodyPr/>
                    <a:lstStyle/>
                    <a:p>
                      <a:pPr algn="l" rtl="0" fontAlgn="ctr"/>
                      <a:r>
                        <a:rPr lang="lt-LT" sz="1600" b="0" i="0" u="none" strike="noStrike">
                          <a:solidFill>
                            <a:srgbClr val="000000"/>
                          </a:solidFill>
                          <a:effectLst/>
                          <a:latin typeface="Calibri" panose="020F0502020204030204" pitchFamily="34" charset="0"/>
                        </a:rPr>
                        <a:t>Asmuo pasinaudoja pažintimis, kad jam reikalinga paslauga būtų atlikta geriau ar greičiau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84%</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092233842"/>
                  </a:ext>
                </a:extLst>
              </a:tr>
              <a:tr h="587063">
                <a:tc>
                  <a:txBody>
                    <a:bodyPr/>
                    <a:lstStyle/>
                    <a:p>
                      <a:pPr algn="l" rtl="0" fontAlgn="ctr"/>
                      <a:r>
                        <a:rPr lang="lt-LT" sz="1600" b="0" i="0" u="none" strike="noStrike">
                          <a:solidFill>
                            <a:srgbClr val="000000"/>
                          </a:solidFill>
                          <a:effectLst/>
                          <a:latin typeface="Calibri" panose="020F0502020204030204" pitchFamily="34" charset="0"/>
                        </a:rPr>
                        <a:t>Valstybės tarnautojas naudoja įstaigos lėšas asmeninėms reikmėms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76%</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188374227"/>
                  </a:ext>
                </a:extLst>
              </a:tr>
              <a:tr h="663716">
                <a:tc>
                  <a:txBody>
                    <a:bodyPr/>
                    <a:lstStyle/>
                    <a:p>
                      <a:pPr algn="l" rtl="0" fontAlgn="ctr"/>
                      <a:r>
                        <a:rPr lang="lt-LT" sz="1600" b="0" i="0" u="none" strike="noStrike" dirty="0">
                          <a:solidFill>
                            <a:srgbClr val="000000"/>
                          </a:solidFill>
                          <a:effectLst/>
                          <a:latin typeface="Calibri" panose="020F0502020204030204" pitchFamily="34" charset="0"/>
                        </a:rPr>
                        <a:t>Asmuo PO sėkmingai atliktos operacijos ar procedūros gydytojui atsidėkoja dovana (gėlėmis, saldainiais, alkoholiniais gėrimais ir pan.)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55%</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285444724"/>
                  </a:ext>
                </a:extLst>
              </a:tr>
              <a:tr h="587063">
                <a:tc>
                  <a:txBody>
                    <a:bodyPr/>
                    <a:lstStyle/>
                    <a:p>
                      <a:pPr algn="l" rtl="0" fontAlgn="ctr"/>
                      <a:r>
                        <a:rPr lang="lt-LT" sz="1600" b="0" i="0" u="none" strike="noStrike">
                          <a:solidFill>
                            <a:srgbClr val="000000"/>
                          </a:solidFill>
                          <a:effectLst/>
                          <a:latin typeface="Calibri" panose="020F0502020204030204" pitchFamily="34" charset="0"/>
                        </a:rPr>
                        <a:t>Asmuo tik dėl turimų pažinčių įsidarbina į privačią įmonę</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39%</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74147943"/>
                  </a:ext>
                </a:extLst>
              </a:tr>
            </a:tbl>
          </a:graphicData>
        </a:graphic>
      </p:graphicFrame>
      <p:sp>
        <p:nvSpPr>
          <p:cNvPr id="13" name="TextBox 12">
            <a:extLst>
              <a:ext uri="{FF2B5EF4-FFF2-40B4-BE49-F238E27FC236}">
                <a16:creationId xmlns:a16="http://schemas.microsoft.com/office/drawing/2014/main" id="{F5F79FD8-2918-3AF7-747A-0B37764D5BA2}"/>
              </a:ext>
            </a:extLst>
          </p:cNvPr>
          <p:cNvSpPr txBox="1"/>
          <p:nvPr/>
        </p:nvSpPr>
        <p:spPr>
          <a:xfrm>
            <a:off x="4492725" y="443715"/>
            <a:ext cx="4843003" cy="369332"/>
          </a:xfrm>
          <a:prstGeom prst="rect">
            <a:avLst/>
          </a:prstGeom>
          <a:noFill/>
        </p:spPr>
        <p:txBody>
          <a:bodyPr wrap="square">
            <a:spAutoFit/>
          </a:bodyPr>
          <a:lstStyle/>
          <a:p>
            <a:pPr algn="ctr"/>
            <a:r>
              <a:rPr lang="lt-LT" b="1" dirty="0"/>
              <a:t>Korupcinogeninių situacijų dinamika (tęsinys)</a:t>
            </a:r>
            <a:r>
              <a:rPr lang="en-US" b="1" dirty="0"/>
              <a:t> </a:t>
            </a:r>
            <a:endParaRPr lang="lt-LT" dirty="0"/>
          </a:p>
        </p:txBody>
      </p:sp>
      <p:sp>
        <p:nvSpPr>
          <p:cNvPr id="15" name="TextBox 14">
            <a:extLst>
              <a:ext uri="{FF2B5EF4-FFF2-40B4-BE49-F238E27FC236}">
                <a16:creationId xmlns:a16="http://schemas.microsoft.com/office/drawing/2014/main" id="{8DB9C1CD-43DC-7EA8-97D5-1E2BBDCEE9F0}"/>
              </a:ext>
            </a:extLst>
          </p:cNvPr>
          <p:cNvSpPr txBox="1"/>
          <p:nvPr/>
        </p:nvSpPr>
        <p:spPr>
          <a:xfrm>
            <a:off x="2092952" y="5733492"/>
            <a:ext cx="8516278" cy="307777"/>
          </a:xfrm>
          <a:prstGeom prst="rect">
            <a:avLst/>
          </a:prstGeom>
          <a:noFill/>
        </p:spPr>
        <p:txBody>
          <a:bodyPr wrap="square">
            <a:spAutoFit/>
          </a:bodyPr>
          <a:lstStyle/>
          <a:p>
            <a:pPr algn="ctr"/>
            <a:r>
              <a:rPr lang="lt-LT" sz="1400" i="1" dirty="0"/>
              <a:t>2. Prašome įvertinti šias situacijas, ar jos yra korupcinės, ar ne.</a:t>
            </a:r>
            <a:r>
              <a:rPr lang="en-US" sz="1400" i="1" dirty="0"/>
              <a:t> P</a:t>
            </a:r>
            <a:r>
              <a:rPr lang="lt-LT" sz="1400" i="1" dirty="0" err="1"/>
              <a:t>ateikti</a:t>
            </a:r>
            <a:r>
              <a:rPr lang="lt-LT" sz="1400" i="1" dirty="0"/>
              <a:t> atsakymai “</a:t>
            </a:r>
            <a:r>
              <a:rPr lang="en-US" sz="1400" i="1" dirty="0"/>
              <a:t>t</a:t>
            </a:r>
            <a:r>
              <a:rPr lang="lt-LT" sz="1400" i="1" dirty="0"/>
              <a:t>ai yra korupcija”.</a:t>
            </a:r>
          </a:p>
        </p:txBody>
      </p:sp>
      <p:sp>
        <p:nvSpPr>
          <p:cNvPr id="16" name="TextBox 15">
            <a:extLst>
              <a:ext uri="{FF2B5EF4-FFF2-40B4-BE49-F238E27FC236}">
                <a16:creationId xmlns:a16="http://schemas.microsoft.com/office/drawing/2014/main" id="{463A06EF-1C94-1B59-0211-00AF88D68AB0}"/>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25113035"/>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2301292" y="5437831"/>
            <a:ext cx="7843454" cy="307777"/>
          </a:xfrm>
          <a:prstGeom prst="rect">
            <a:avLst/>
          </a:prstGeom>
          <a:noFill/>
        </p:spPr>
        <p:txBody>
          <a:bodyPr wrap="square">
            <a:spAutoFit/>
          </a:bodyPr>
          <a:lstStyle/>
          <a:p>
            <a:pPr algn="just"/>
            <a:r>
              <a:rPr lang="en-US" sz="1400" i="1" dirty="0"/>
              <a:t>6</a:t>
            </a:r>
            <a:r>
              <a:rPr lang="lt-LT" sz="1400" i="1" dirty="0"/>
              <a:t>0.1. Kodėl Jūs PASITIKITE Specialiųjų tyrimų tarnyba (STT)?</a:t>
            </a:r>
            <a:r>
              <a:rPr lang="en-US" sz="1400" i="1" dirty="0"/>
              <a:t> </a:t>
            </a:r>
            <a:r>
              <a:rPr lang="en-US" sz="1400" i="1" dirty="0" err="1"/>
              <a:t>Atsakin</a:t>
            </a:r>
            <a:r>
              <a:rPr lang="lt-LT" sz="1400" i="1" dirty="0"/>
              <a:t>ėja</a:t>
            </a:r>
            <a:r>
              <a:rPr lang="en-US" sz="1400" i="1" dirty="0"/>
              <a:t> </a:t>
            </a:r>
            <a:r>
              <a:rPr lang="lt-LT" sz="1400" i="1" dirty="0"/>
              <a:t>nurodę, kad pasitiki</a:t>
            </a:r>
            <a:r>
              <a:rPr lang="en-US" sz="1400" i="1" dirty="0"/>
              <a:t> </a:t>
            </a:r>
            <a:r>
              <a:rPr lang="lt-LT" sz="1400" i="1" dirty="0"/>
              <a:t> STT (N</a:t>
            </a:r>
            <a:r>
              <a:rPr lang="en-US" sz="1400" i="1" dirty="0"/>
              <a:t>=293).</a:t>
            </a:r>
            <a:endParaRPr lang="lt-LT" sz="1400" i="1" dirty="0"/>
          </a:p>
        </p:txBody>
      </p:sp>
      <p:graphicFrame>
        <p:nvGraphicFramePr>
          <p:cNvPr id="6" name="Lentelė 5">
            <a:extLst>
              <a:ext uri="{FF2B5EF4-FFF2-40B4-BE49-F238E27FC236}">
                <a16:creationId xmlns:a16="http://schemas.microsoft.com/office/drawing/2014/main" id="{3237E3E8-2775-2456-CA04-24D485BBE19D}"/>
              </a:ext>
            </a:extLst>
          </p:cNvPr>
          <p:cNvGraphicFramePr>
            <a:graphicFrameLocks noGrp="1"/>
          </p:cNvGraphicFramePr>
          <p:nvPr>
            <p:extLst>
              <p:ext uri="{D42A27DB-BD31-4B8C-83A1-F6EECF244321}">
                <p14:modId xmlns:p14="http://schemas.microsoft.com/office/powerpoint/2010/main" val="2264738105"/>
              </p:ext>
            </p:extLst>
          </p:nvPr>
        </p:nvGraphicFramePr>
        <p:xfrm>
          <a:off x="974472" y="661933"/>
          <a:ext cx="10749528" cy="4581385"/>
        </p:xfrm>
        <a:graphic>
          <a:graphicData uri="http://schemas.openxmlformats.org/drawingml/2006/table">
            <a:tbl>
              <a:tblPr>
                <a:tableStyleId>{5C22544A-7EE6-4342-B048-85BDC9FD1C3A}</a:tableStyleId>
              </a:tblPr>
              <a:tblGrid>
                <a:gridCol w="9953267">
                  <a:extLst>
                    <a:ext uri="{9D8B030D-6E8A-4147-A177-3AD203B41FA5}">
                      <a16:colId xmlns:a16="http://schemas.microsoft.com/office/drawing/2014/main" val="2687525826"/>
                    </a:ext>
                  </a:extLst>
                </a:gridCol>
                <a:gridCol w="796261">
                  <a:extLst>
                    <a:ext uri="{9D8B030D-6E8A-4147-A177-3AD203B41FA5}">
                      <a16:colId xmlns:a16="http://schemas.microsoft.com/office/drawing/2014/main" val="1749035418"/>
                    </a:ext>
                  </a:extLst>
                </a:gridCol>
              </a:tblGrid>
              <a:tr h="252865">
                <a:tc gridSpan="2">
                  <a:txBody>
                    <a:bodyPr/>
                    <a:lstStyle/>
                    <a:p>
                      <a:pPr algn="ctr" fontAlgn="b"/>
                      <a:r>
                        <a:rPr lang="lt-LT" sz="1800" b="1" u="none" strike="noStrike" dirty="0" err="1">
                          <a:effectLst/>
                        </a:rPr>
                        <a:t>Priežast</a:t>
                      </a:r>
                      <a:r>
                        <a:rPr lang="en-US" sz="1800" b="1" u="none" strike="noStrike" dirty="0">
                          <a:effectLst/>
                        </a:rPr>
                        <a:t>y</a:t>
                      </a:r>
                      <a:r>
                        <a:rPr lang="lt-LT" sz="1800" b="1" u="none" strike="noStrike" dirty="0">
                          <a:effectLst/>
                        </a:rPr>
                        <a:t>s, kodėl pasitiki Specialiąja tyrimų tarnyba (STT)</a:t>
                      </a:r>
                      <a:endParaRPr lang="lt-LT" sz="18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b"/>
                      <a:endParaRPr lang="lt-LT" sz="18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38642161"/>
                  </a:ext>
                </a:extLst>
              </a:tr>
              <a:tr h="330580">
                <a:tc>
                  <a:txBody>
                    <a:bodyPr/>
                    <a:lstStyle/>
                    <a:p>
                      <a:pPr algn="l" fontAlgn="b"/>
                      <a:r>
                        <a:rPr lang="lt-LT" sz="1600" b="0" i="0" u="none" strike="noStrike" dirty="0">
                          <a:solidFill>
                            <a:srgbClr val="000000"/>
                          </a:solidFill>
                          <a:effectLst/>
                          <a:latin typeface="+mn-lt"/>
                        </a:rPr>
                        <a:t>Sėkmingai kovoja su korupcija / matomi veiklos rezultatai / korupcijos lygis mažėja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31714247"/>
                  </a:ext>
                </a:extLst>
              </a:tr>
              <a:tr h="330580">
                <a:tc>
                  <a:txBody>
                    <a:bodyPr/>
                    <a:lstStyle/>
                    <a:p>
                      <a:pPr algn="l" fontAlgn="b"/>
                      <a:r>
                        <a:rPr lang="lt-LT" sz="1600" b="0" i="0" u="none" strike="noStrike">
                          <a:solidFill>
                            <a:srgbClr val="000000"/>
                          </a:solidFill>
                          <a:effectLst/>
                          <a:latin typeface="+mn-lt"/>
                        </a:rPr>
                        <a:t>Puikiai atlieka savo pareigas / sprendžia visuomenei svarbias problemas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13351893"/>
                  </a:ext>
                </a:extLst>
              </a:tr>
              <a:tr h="330580">
                <a:tc>
                  <a:txBody>
                    <a:bodyPr/>
                    <a:lstStyle/>
                    <a:p>
                      <a:pPr algn="l" fontAlgn="b"/>
                      <a:r>
                        <a:rPr lang="lt-LT" sz="1600" b="0" i="0" u="none" strike="noStrike">
                          <a:solidFill>
                            <a:srgbClr val="000000"/>
                          </a:solidFill>
                          <a:effectLst/>
                          <a:latin typeface="+mn-lt"/>
                        </a:rPr>
                        <a:t>Nesivelia į skandalingas istorijas / gera reputacija visuomenėje / neteko girdėti nieko blogo / nėra priežasties nepasitikėti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04030309"/>
                  </a:ext>
                </a:extLst>
              </a:tr>
              <a:tr h="330580">
                <a:tc>
                  <a:txBody>
                    <a:bodyPr/>
                    <a:lstStyle/>
                    <a:p>
                      <a:pPr algn="l" fontAlgn="b"/>
                      <a:r>
                        <a:rPr lang="lt-LT" sz="1600" b="0" i="0" u="none" strike="noStrike">
                          <a:solidFill>
                            <a:srgbClr val="000000"/>
                          </a:solidFill>
                          <a:effectLst/>
                          <a:latin typeface="+mn-lt"/>
                        </a:rPr>
                        <a:t>Nekorumpuota / atsakinga / sąžininga / teisinga / operatyvi / konfidenciali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4507465"/>
                  </a:ext>
                </a:extLst>
              </a:tr>
              <a:tr h="330580">
                <a:tc>
                  <a:txBody>
                    <a:bodyPr/>
                    <a:lstStyle/>
                    <a:p>
                      <a:pPr algn="l" fontAlgn="b"/>
                      <a:r>
                        <a:rPr lang="lt-LT" sz="1600" b="0" i="0" u="none" strike="noStrike">
                          <a:solidFill>
                            <a:srgbClr val="000000"/>
                          </a:solidFill>
                          <a:effectLst/>
                          <a:latin typeface="+mn-lt"/>
                        </a:rPr>
                        <a:t>Tiesiog pasitiki / reikia pasitikėti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5843287"/>
                  </a:ext>
                </a:extLst>
              </a:tr>
              <a:tr h="330580">
                <a:tc>
                  <a:txBody>
                    <a:bodyPr/>
                    <a:lstStyle/>
                    <a:p>
                      <a:pPr algn="l" fontAlgn="b"/>
                      <a:r>
                        <a:rPr lang="lt-LT" sz="1600" b="0" i="0" u="none" strike="noStrike">
                          <a:solidFill>
                            <a:srgbClr val="000000"/>
                          </a:solidFill>
                          <a:effectLst/>
                          <a:latin typeface="+mn-lt"/>
                        </a:rPr>
                        <a:t>Ištiria daug ir sunkių korupcijos atvejų / yra nubaustų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45442163"/>
                  </a:ext>
                </a:extLst>
              </a:tr>
              <a:tr h="330580">
                <a:tc>
                  <a:txBody>
                    <a:bodyPr/>
                    <a:lstStyle/>
                    <a:p>
                      <a:pPr algn="l" fontAlgn="b"/>
                      <a:r>
                        <a:rPr lang="lt-LT" sz="1600" b="0" i="0" u="none" strike="noStrike">
                          <a:solidFill>
                            <a:srgbClr val="000000"/>
                          </a:solidFill>
                          <a:effectLst/>
                          <a:latin typeface="+mn-lt"/>
                        </a:rPr>
                        <a:t>Vienintelė tokia institucija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629243"/>
                  </a:ext>
                </a:extLst>
              </a:tr>
              <a:tr h="330580">
                <a:tc>
                  <a:txBody>
                    <a:bodyPr/>
                    <a:lstStyle/>
                    <a:p>
                      <a:pPr algn="l" fontAlgn="b"/>
                      <a:r>
                        <a:rPr lang="lt-LT" sz="1600" b="0" i="0" u="none" strike="noStrike">
                          <a:solidFill>
                            <a:srgbClr val="000000"/>
                          </a:solidFill>
                          <a:effectLst/>
                          <a:latin typeface="+mn-lt"/>
                        </a:rPr>
                        <a:t>Joje dirba atsidavę darbui žmonės / patikimas naujas vadovas / atsakingi darbuotojai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94516355"/>
                  </a:ext>
                </a:extLst>
              </a:tr>
              <a:tr h="330580">
                <a:tc>
                  <a:txBody>
                    <a:bodyPr/>
                    <a:lstStyle/>
                    <a:p>
                      <a:pPr algn="l" fontAlgn="b"/>
                      <a:r>
                        <a:rPr lang="lt-LT" sz="1600" b="0" i="0" u="none" strike="noStrike">
                          <a:solidFill>
                            <a:srgbClr val="000000"/>
                          </a:solidFill>
                          <a:effectLst/>
                          <a:latin typeface="+mn-lt"/>
                        </a:rPr>
                        <a:t>Viešina veiklos ataskaitas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14375370"/>
                  </a:ext>
                </a:extLst>
              </a:tr>
              <a:tr h="330580">
                <a:tc>
                  <a:txBody>
                    <a:bodyPr/>
                    <a:lstStyle/>
                    <a:p>
                      <a:pPr algn="l" fontAlgn="b"/>
                      <a:r>
                        <a:rPr lang="lt-LT" sz="1600" b="0" i="0" u="none" strike="noStrike">
                          <a:solidFill>
                            <a:srgbClr val="000000"/>
                          </a:solidFill>
                          <a:effectLst/>
                          <a:latin typeface="+mn-lt"/>
                        </a:rPr>
                        <a:t>Turi patirties su insitucija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55496005"/>
                  </a:ext>
                </a:extLst>
              </a:tr>
              <a:tr h="330580">
                <a:tc>
                  <a:txBody>
                    <a:bodyPr/>
                    <a:lstStyle/>
                    <a:p>
                      <a:pPr algn="l" fontAlgn="b"/>
                      <a:r>
                        <a:rPr lang="lt-LT" sz="1600" b="0" i="0" u="none" strike="noStrike">
                          <a:solidFill>
                            <a:srgbClr val="000000"/>
                          </a:solidFill>
                          <a:effectLst/>
                          <a:latin typeface="+mn-lt"/>
                        </a:rPr>
                        <a:t>Veikla griežtai kontroliuojama / veikia pagal įstatymus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72036765"/>
                  </a:ext>
                </a:extLst>
              </a:tr>
              <a:tr h="330580">
                <a:tc>
                  <a:txBody>
                    <a:bodyPr/>
                    <a:lstStyle/>
                    <a:p>
                      <a:pPr algn="l" fontAlgn="b"/>
                      <a:r>
                        <a:rPr lang="lt-LT" sz="1600" b="0" i="0" u="none" strike="noStrike">
                          <a:solidFill>
                            <a:srgbClr val="000000"/>
                          </a:solidFill>
                          <a:effectLst/>
                          <a:latin typeface="+mn-lt"/>
                        </a:rPr>
                        <a:t>Nesidomi STT veikla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68846306"/>
                  </a:ext>
                </a:extLst>
              </a:tr>
              <a:tr h="330580">
                <a:tc>
                  <a:txBody>
                    <a:bodyPr/>
                    <a:lstStyle/>
                    <a:p>
                      <a:pPr algn="l" fontAlgn="b"/>
                      <a:r>
                        <a:rPr lang="lt-LT" sz="1600" b="0" i="0" u="none" strike="noStrike" dirty="0">
                          <a:solidFill>
                            <a:srgbClr val="000000"/>
                          </a:solidFill>
                          <a:effectLst/>
                          <a:latin typeface="+mn-lt"/>
                        </a:rPr>
                        <a:t>Sunku atsakyti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3271209"/>
                  </a:ext>
                </a:extLst>
              </a:tr>
            </a:tbl>
          </a:graphicData>
        </a:graphic>
      </p:graphicFrame>
      <p:sp>
        <p:nvSpPr>
          <p:cNvPr id="2" name="TextBox 1">
            <a:extLst>
              <a:ext uri="{FF2B5EF4-FFF2-40B4-BE49-F238E27FC236}">
                <a16:creationId xmlns:a16="http://schemas.microsoft.com/office/drawing/2014/main" id="{CC406395-717E-0671-CF42-F349F32CA87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78135940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2057358" y="5161197"/>
            <a:ext cx="8333953" cy="307777"/>
          </a:xfrm>
          <a:prstGeom prst="rect">
            <a:avLst/>
          </a:prstGeom>
          <a:noFill/>
        </p:spPr>
        <p:txBody>
          <a:bodyPr wrap="square">
            <a:spAutoFit/>
          </a:bodyPr>
          <a:lstStyle/>
          <a:p>
            <a:pPr algn="just"/>
            <a:r>
              <a:rPr lang="lt-LT" sz="1400" i="1" dirty="0"/>
              <a:t>60.2. Kodėl Jūs NEPASITIKITE Specialiųjų tyrimų tarnyba (STT)</a:t>
            </a:r>
            <a:r>
              <a:rPr lang="en-US" sz="1400" i="1" dirty="0"/>
              <a:t>? </a:t>
            </a:r>
            <a:r>
              <a:rPr lang="en-US" sz="1400" i="1" dirty="0" err="1"/>
              <a:t>Atsakin</a:t>
            </a:r>
            <a:r>
              <a:rPr lang="lt-LT" sz="1400" i="1" dirty="0"/>
              <a:t>ėja</a:t>
            </a:r>
            <a:r>
              <a:rPr lang="en-US" sz="1400" i="1" dirty="0"/>
              <a:t> </a:t>
            </a:r>
            <a:r>
              <a:rPr lang="lt-LT" sz="1400" i="1" dirty="0"/>
              <a:t>nurodę, kad </a:t>
            </a:r>
            <a:r>
              <a:rPr lang="en-US" sz="1400" i="1" dirty="0"/>
              <a:t>ne</a:t>
            </a:r>
            <a:r>
              <a:rPr lang="lt-LT" sz="1400" i="1" dirty="0"/>
              <a:t>pasitiki</a:t>
            </a:r>
            <a:r>
              <a:rPr lang="en-US" sz="1400" i="1" dirty="0"/>
              <a:t> </a:t>
            </a:r>
            <a:r>
              <a:rPr lang="lt-LT" sz="1400" i="1" dirty="0"/>
              <a:t> STT (N</a:t>
            </a:r>
            <a:r>
              <a:rPr lang="en-US" sz="1400" i="1" dirty="0"/>
              <a:t>=57).</a:t>
            </a:r>
            <a:endParaRPr lang="lt-LT" sz="1400" i="1" dirty="0"/>
          </a:p>
        </p:txBody>
      </p:sp>
      <p:sp>
        <p:nvSpPr>
          <p:cNvPr id="2" name="TextBox 1">
            <a:extLst>
              <a:ext uri="{FF2B5EF4-FFF2-40B4-BE49-F238E27FC236}">
                <a16:creationId xmlns:a16="http://schemas.microsoft.com/office/drawing/2014/main" id="{B3B105F6-8053-B7FD-5988-186283B6C5B4}"/>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5E395055-E118-F18C-A833-4A179FE9F0AA}"/>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2B41D3F-E26E-4176-866F-E79F7ED732F1}"/>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8E6CC207-9E7B-87AB-0D48-E9E32BE9636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04425C2-CE10-6C02-CE28-44C36B290D1F}"/>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E78AF86B-344F-8F64-D5F3-D206DF70D18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Lentelė 10">
            <a:extLst>
              <a:ext uri="{FF2B5EF4-FFF2-40B4-BE49-F238E27FC236}">
                <a16:creationId xmlns:a16="http://schemas.microsoft.com/office/drawing/2014/main" id="{1C224D53-8A94-755B-101D-9A9B03C2EE03}"/>
              </a:ext>
            </a:extLst>
          </p:cNvPr>
          <p:cNvGraphicFramePr>
            <a:graphicFrameLocks noGrp="1"/>
          </p:cNvGraphicFramePr>
          <p:nvPr>
            <p:extLst>
              <p:ext uri="{D42A27DB-BD31-4B8C-83A1-F6EECF244321}">
                <p14:modId xmlns:p14="http://schemas.microsoft.com/office/powerpoint/2010/main" val="1140194774"/>
              </p:ext>
            </p:extLst>
          </p:nvPr>
        </p:nvGraphicFramePr>
        <p:xfrm>
          <a:off x="1442472" y="1389026"/>
          <a:ext cx="10156626" cy="3228585"/>
        </p:xfrm>
        <a:graphic>
          <a:graphicData uri="http://schemas.openxmlformats.org/drawingml/2006/table">
            <a:tbl>
              <a:tblPr>
                <a:tableStyleId>{5C22544A-7EE6-4342-B048-85BDC9FD1C3A}</a:tableStyleId>
              </a:tblPr>
              <a:tblGrid>
                <a:gridCol w="9404284">
                  <a:extLst>
                    <a:ext uri="{9D8B030D-6E8A-4147-A177-3AD203B41FA5}">
                      <a16:colId xmlns:a16="http://schemas.microsoft.com/office/drawing/2014/main" val="2687525826"/>
                    </a:ext>
                  </a:extLst>
                </a:gridCol>
                <a:gridCol w="752342">
                  <a:extLst>
                    <a:ext uri="{9D8B030D-6E8A-4147-A177-3AD203B41FA5}">
                      <a16:colId xmlns:a16="http://schemas.microsoft.com/office/drawing/2014/main" val="1749035418"/>
                    </a:ext>
                  </a:extLst>
                </a:gridCol>
              </a:tblGrid>
              <a:tr h="252865">
                <a:tc gridSpan="2">
                  <a:txBody>
                    <a:bodyPr/>
                    <a:lstStyle/>
                    <a:p>
                      <a:pPr algn="ctr" fontAlgn="b"/>
                      <a:r>
                        <a:rPr lang="lt-LT" sz="1600" b="1" u="none" strike="noStrike" dirty="0" err="1">
                          <a:effectLst/>
                          <a:latin typeface="+mn-lt"/>
                        </a:rPr>
                        <a:t>Priežast</a:t>
                      </a:r>
                      <a:r>
                        <a:rPr lang="en-US" sz="1600" b="1" u="none" strike="noStrike" dirty="0">
                          <a:effectLst/>
                          <a:latin typeface="+mn-lt"/>
                        </a:rPr>
                        <a:t>y</a:t>
                      </a:r>
                      <a:r>
                        <a:rPr lang="lt-LT" sz="1600" b="1" u="none" strike="noStrike" dirty="0">
                          <a:effectLst/>
                          <a:latin typeface="+mn-lt"/>
                        </a:rPr>
                        <a:t>s, kodėl </a:t>
                      </a:r>
                      <a:r>
                        <a:rPr lang="en-US" sz="1600" b="1" u="none" strike="noStrike" dirty="0">
                          <a:effectLst/>
                          <a:latin typeface="+mn-lt"/>
                        </a:rPr>
                        <a:t>nep</a:t>
                      </a:r>
                      <a:r>
                        <a:rPr lang="lt-LT" sz="1600" b="1" u="none" strike="noStrike" dirty="0" err="1">
                          <a:effectLst/>
                          <a:latin typeface="+mn-lt"/>
                        </a:rPr>
                        <a:t>asitiki</a:t>
                      </a:r>
                      <a:r>
                        <a:rPr lang="lt-LT" sz="1600" b="1" u="none" strike="noStrike" dirty="0">
                          <a:effectLst/>
                          <a:latin typeface="+mn-lt"/>
                        </a:rPr>
                        <a:t> Specialiąja tyrimų tarnyba (STT)</a:t>
                      </a:r>
                      <a:endParaRPr lang="lt-LT" sz="1600" b="1"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b"/>
                      <a:endParaRPr lang="lt-LT" sz="1800" b="1" i="0" u="none" strike="noStrike" dirty="0">
                        <a:effectLst/>
                        <a:latin typeface="Arial" panose="020B0604020202020204" pitchFamily="34" charset="0"/>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38642161"/>
                  </a:ext>
                </a:extLst>
              </a:tr>
              <a:tr h="330580">
                <a:tc>
                  <a:txBody>
                    <a:bodyPr/>
                    <a:lstStyle/>
                    <a:p>
                      <a:pPr algn="l" fontAlgn="b"/>
                      <a:r>
                        <a:rPr lang="fi-FI" sz="1600" b="0" i="0" u="none" strike="noStrike">
                          <a:effectLst/>
                          <a:latin typeface="+mn-lt"/>
                        </a:rPr>
                        <a:t>Nesklandi / korumpuota / manipuliuoja politikai / šališka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31714247"/>
                  </a:ext>
                </a:extLst>
              </a:tr>
              <a:tr h="330580">
                <a:tc>
                  <a:txBody>
                    <a:bodyPr/>
                    <a:lstStyle/>
                    <a:p>
                      <a:pPr algn="l" fontAlgn="b"/>
                      <a:r>
                        <a:rPr lang="lt-LT" sz="1600" b="0" i="0" u="none" strike="noStrike">
                          <a:effectLst/>
                          <a:latin typeface="+mn-lt"/>
                        </a:rPr>
                        <a:t>Nėra rezultatų / taikomos priemonės neefektyvios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13351893"/>
                  </a:ext>
                </a:extLst>
              </a:tr>
              <a:tr h="330580">
                <a:tc>
                  <a:txBody>
                    <a:bodyPr/>
                    <a:lstStyle/>
                    <a:p>
                      <a:pPr algn="l" fontAlgn="b"/>
                      <a:r>
                        <a:rPr lang="lt-LT" sz="1600" b="0" i="0" u="none" strike="noStrike">
                          <a:effectLst/>
                          <a:latin typeface="+mn-lt"/>
                        </a:rPr>
                        <a:t>Blogai vykdo savo pareigas / atmestinai žiūri į darbą</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04030309"/>
                  </a:ext>
                </a:extLst>
              </a:tr>
              <a:tr h="330580">
                <a:tc>
                  <a:txBody>
                    <a:bodyPr/>
                    <a:lstStyle/>
                    <a:p>
                      <a:pPr algn="l" fontAlgn="b"/>
                      <a:r>
                        <a:rPr lang="lt-LT" sz="1600" b="0" i="0" u="none" strike="noStrike">
                          <a:effectLst/>
                          <a:latin typeface="+mn-lt"/>
                        </a:rPr>
                        <a:t>Tiesiog nepasitiki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4507465"/>
                  </a:ext>
                </a:extLst>
              </a:tr>
              <a:tr h="330580">
                <a:tc>
                  <a:txBody>
                    <a:bodyPr/>
                    <a:lstStyle/>
                    <a:p>
                      <a:pPr algn="l" fontAlgn="b"/>
                      <a:r>
                        <a:rPr lang="lt-LT" sz="1600" b="0" i="0" u="none" strike="noStrike">
                          <a:effectLst/>
                          <a:latin typeface="+mn-lt"/>
                        </a:rPr>
                        <a:t>Mažai dėmesio korupcijos atvejams / korupcijos lygis auga / tyrimai vilkinami, kaltininkai lieka nenubausti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75843287"/>
                  </a:ext>
                </a:extLst>
              </a:tr>
              <a:tr h="330580">
                <a:tc>
                  <a:txBody>
                    <a:bodyPr/>
                    <a:lstStyle/>
                    <a:p>
                      <a:pPr algn="l" fontAlgn="b"/>
                      <a:r>
                        <a:rPr lang="lt-LT" sz="1600" b="0" i="0" u="none" strike="noStrike">
                          <a:effectLst/>
                          <a:latin typeface="+mn-lt"/>
                        </a:rPr>
                        <a:t>Veikla vykdoma slaptai / trūksta informacijos apie jų veiklą</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45442163"/>
                  </a:ext>
                </a:extLst>
              </a:tr>
              <a:tr h="330580">
                <a:tc>
                  <a:txBody>
                    <a:bodyPr/>
                    <a:lstStyle/>
                    <a:p>
                      <a:pPr algn="l" fontAlgn="b"/>
                      <a:r>
                        <a:rPr lang="lt-LT" sz="1600" b="0" i="0" u="none" strike="noStrike">
                          <a:effectLst/>
                          <a:latin typeface="+mn-lt"/>
                        </a:rPr>
                        <a:t>Grubūs metodai / dvigubi standartai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629243"/>
                  </a:ext>
                </a:extLst>
              </a:tr>
              <a:tr h="330580">
                <a:tc>
                  <a:txBody>
                    <a:bodyPr/>
                    <a:lstStyle/>
                    <a:p>
                      <a:pPr algn="l" fontAlgn="b"/>
                      <a:r>
                        <a:rPr lang="lt-LT" sz="1600" b="0" i="0" u="none" strike="noStrike" dirty="0">
                          <a:effectLst/>
                          <a:latin typeface="+mn-lt"/>
                        </a:rPr>
                        <a:t>Daug skandalų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94516355"/>
                  </a:ext>
                </a:extLst>
              </a:tr>
              <a:tr h="330580">
                <a:tc>
                  <a:txBody>
                    <a:bodyPr/>
                    <a:lstStyle/>
                    <a:p>
                      <a:pPr algn="l" fontAlgn="b"/>
                      <a:r>
                        <a:rPr lang="lt-LT" sz="1600" b="0" i="0" u="none" strike="noStrike" dirty="0">
                          <a:effectLst/>
                          <a:latin typeface="+mn-lt"/>
                        </a:rPr>
                        <a:t>Prasti atsiliepimai / bloga reputacija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34760956"/>
                  </a:ext>
                </a:extLst>
              </a:tr>
            </a:tbl>
          </a:graphicData>
        </a:graphic>
      </p:graphicFrame>
    </p:spTree>
    <p:extLst>
      <p:ext uri="{BB962C8B-B14F-4D97-AF65-F5344CB8AC3E}">
        <p14:creationId xmlns:p14="http://schemas.microsoft.com/office/powerpoint/2010/main" val="3035667547"/>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604211" y="5401745"/>
            <a:ext cx="9320463" cy="523220"/>
          </a:xfrm>
          <a:prstGeom prst="rect">
            <a:avLst/>
          </a:prstGeom>
          <a:noFill/>
        </p:spPr>
        <p:txBody>
          <a:bodyPr wrap="square">
            <a:spAutoFit/>
          </a:bodyPr>
          <a:lstStyle/>
          <a:p>
            <a:pPr algn="just"/>
            <a:r>
              <a:rPr lang="lt-LT" sz="1400" i="1" dirty="0"/>
              <a:t>61. Kokius žinote būdus, kaip galima pranešti Specialiųjų tyrimų tarnybai (STT) savo įtarimus apie korupcinio pobūdžio nusikalstamas veikas? </a:t>
            </a:r>
            <a:r>
              <a:rPr lang="en-US" sz="1400" i="1" dirty="0" err="1"/>
              <a:t>Atsakin</a:t>
            </a:r>
            <a:r>
              <a:rPr lang="lt-LT" sz="1400" i="1" dirty="0"/>
              <a:t>ėja tie, kurie yra girdėję apie STT (N</a:t>
            </a:r>
            <a:r>
              <a:rPr lang="en-US" sz="1400" i="1" dirty="0"/>
              <a:t>=410).</a:t>
            </a:r>
            <a:endParaRPr lang="lt-LT" sz="1400" i="1" dirty="0"/>
          </a:p>
        </p:txBody>
      </p:sp>
      <p:sp>
        <p:nvSpPr>
          <p:cNvPr id="6" name="TextBox 5">
            <a:extLst>
              <a:ext uri="{FF2B5EF4-FFF2-40B4-BE49-F238E27FC236}">
                <a16:creationId xmlns:a16="http://schemas.microsoft.com/office/drawing/2014/main" id="{FD0D59A9-C550-0990-09D9-F83E897F254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BE86AC9A-CF88-D197-79DB-76CA8F708DC3}"/>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36E2D6F8-591C-501C-E217-D992F364B21D}"/>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1B5B40BD-10FF-E2B9-23D0-A07F63DA77E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21C08953-CD4D-11ED-6C6B-0EDADA0FBF8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97F1583-2AEB-87BF-4DF1-CF0FF9F57CD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47047D01-4C66-4E4F-ADD6-F81064A02626}"/>
              </a:ext>
            </a:extLst>
          </p:cNvPr>
          <p:cNvGraphicFramePr>
            <a:graphicFrameLocks/>
          </p:cNvGraphicFramePr>
          <p:nvPr>
            <p:extLst>
              <p:ext uri="{D42A27DB-BD31-4B8C-83A1-F6EECF244321}">
                <p14:modId xmlns:p14="http://schemas.microsoft.com/office/powerpoint/2010/main" val="3829828978"/>
              </p:ext>
            </p:extLst>
          </p:nvPr>
        </p:nvGraphicFramePr>
        <p:xfrm>
          <a:off x="919616" y="368338"/>
          <a:ext cx="10352768" cy="462359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8218042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0"/>
            <a:ext cx="12192000" cy="6857999"/>
            <a:chOff x="-592848" y="9969911"/>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592848" y="9969911"/>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873458" y="5503670"/>
            <a:ext cx="10524458" cy="523220"/>
          </a:xfrm>
          <a:prstGeom prst="rect">
            <a:avLst/>
          </a:prstGeom>
          <a:noFill/>
        </p:spPr>
        <p:txBody>
          <a:bodyPr wrap="square">
            <a:spAutoFit/>
          </a:bodyPr>
          <a:lstStyle/>
          <a:p>
            <a:pPr algn="just"/>
            <a:r>
              <a:rPr lang="lt-LT" sz="1400" i="1" dirty="0"/>
              <a:t>62. Iš kurio informacijos šaltinio Jūs gaunate daugiausiai informacijos apie Specialiųjų tyrimų tarnybą (STT) ir jos veiklą? </a:t>
            </a:r>
            <a:r>
              <a:rPr lang="en-US" sz="1400" i="1" dirty="0" err="1"/>
              <a:t>Atsakin</a:t>
            </a:r>
            <a:r>
              <a:rPr lang="lt-LT" sz="1400" i="1" dirty="0"/>
              <a:t>ėja tie, kurie yra girdėję apie STT (N</a:t>
            </a:r>
            <a:r>
              <a:rPr lang="en-US" sz="1400" i="1" dirty="0"/>
              <a:t>=410).</a:t>
            </a:r>
            <a:endParaRPr lang="lt-LT" sz="1400" i="1" dirty="0"/>
          </a:p>
        </p:txBody>
      </p:sp>
      <p:sp>
        <p:nvSpPr>
          <p:cNvPr id="2" name="TextBox 1">
            <a:extLst>
              <a:ext uri="{FF2B5EF4-FFF2-40B4-BE49-F238E27FC236}">
                <a16:creationId xmlns:a16="http://schemas.microsoft.com/office/drawing/2014/main" id="{6C4CEAF5-B98E-5B56-7FD6-6283007789C0}"/>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685865D9-63A4-8C67-23C1-ED26ECAC0946}"/>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E88DFD51-69C1-7DE9-6232-5973E0986AFA}"/>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CCB06F31-21D6-D26B-F409-36B05CFB950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E04F0F00-ED66-6DE2-77E7-D0A86770F479}"/>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DECAE2CE-9FCE-C6CB-BF3C-93E6BE0FC97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6" name="Diagrama 5">
            <a:extLst>
              <a:ext uri="{FF2B5EF4-FFF2-40B4-BE49-F238E27FC236}">
                <a16:creationId xmlns:a16="http://schemas.microsoft.com/office/drawing/2014/main" id="{BBEDA4E2-66EB-4974-8C96-8E64E4CD2EAB}"/>
              </a:ext>
            </a:extLst>
          </p:cNvPr>
          <p:cNvGraphicFramePr>
            <a:graphicFrameLocks/>
          </p:cNvGraphicFramePr>
          <p:nvPr>
            <p:extLst>
              <p:ext uri="{D42A27DB-BD31-4B8C-83A1-F6EECF244321}">
                <p14:modId xmlns:p14="http://schemas.microsoft.com/office/powerpoint/2010/main" val="599055982"/>
              </p:ext>
            </p:extLst>
          </p:nvPr>
        </p:nvGraphicFramePr>
        <p:xfrm>
          <a:off x="1667424" y="273778"/>
          <a:ext cx="9610176" cy="505220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6464284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339212"/>
            <a:ext cx="12192000" cy="7254062"/>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657726" y="5760021"/>
            <a:ext cx="10420243" cy="307777"/>
          </a:xfrm>
          <a:prstGeom prst="rect">
            <a:avLst/>
          </a:prstGeom>
          <a:noFill/>
        </p:spPr>
        <p:txBody>
          <a:bodyPr wrap="square">
            <a:spAutoFit/>
          </a:bodyPr>
          <a:lstStyle/>
          <a:p>
            <a:pPr algn="ctr"/>
            <a:r>
              <a:rPr lang="lt-LT" sz="1400" i="1" dirty="0"/>
              <a:t>63. Kaip Jūs manote, kas galėtų padidinti pasitikėjimą Specialiųjų tyrimų tarnyba (STT)? </a:t>
            </a:r>
            <a:r>
              <a:rPr lang="en-US" sz="1400" i="1" dirty="0" err="1"/>
              <a:t>Atsakin</a:t>
            </a:r>
            <a:r>
              <a:rPr lang="lt-LT" sz="1400" i="1" dirty="0"/>
              <a:t>ėja tie, kurie yra girdėję apie STT (N</a:t>
            </a:r>
            <a:r>
              <a:rPr lang="en-US" sz="1400" i="1" dirty="0"/>
              <a:t>=410).</a:t>
            </a:r>
            <a:endParaRPr lang="lt-LT" sz="1400" i="1" dirty="0"/>
          </a:p>
        </p:txBody>
      </p:sp>
      <p:sp>
        <p:nvSpPr>
          <p:cNvPr id="4" name="TextBox 3">
            <a:extLst>
              <a:ext uri="{FF2B5EF4-FFF2-40B4-BE49-F238E27FC236}">
                <a16:creationId xmlns:a16="http://schemas.microsoft.com/office/drawing/2014/main" id="{2D9E5736-8D3D-3FF4-FD18-88DD4BCEA505}"/>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8AABF170-FA83-55F8-4D5B-1AD5C3EABEBC}"/>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5FAA82CF-094A-AD87-F1EC-F38429C9719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E299FE6B-50F1-C8F6-E4C7-C59D2B5BB8A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CC286D4-C6F2-7F1E-17EC-E97B9157B87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2F7EB6CF-1143-0F3E-7882-19691E154F7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2" name="Diagrama 1">
            <a:extLst>
              <a:ext uri="{FF2B5EF4-FFF2-40B4-BE49-F238E27FC236}">
                <a16:creationId xmlns:a16="http://schemas.microsoft.com/office/drawing/2014/main" id="{81BBCD3C-59B3-3823-D423-3231BCDE91A8}"/>
              </a:ext>
            </a:extLst>
          </p:cNvPr>
          <p:cNvGraphicFramePr>
            <a:graphicFrameLocks/>
          </p:cNvGraphicFramePr>
          <p:nvPr>
            <p:extLst>
              <p:ext uri="{D42A27DB-BD31-4B8C-83A1-F6EECF244321}">
                <p14:modId xmlns:p14="http://schemas.microsoft.com/office/powerpoint/2010/main" val="1047180910"/>
              </p:ext>
            </p:extLst>
          </p:nvPr>
        </p:nvGraphicFramePr>
        <p:xfrm>
          <a:off x="1114030" y="355862"/>
          <a:ext cx="10644292" cy="533392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3475217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7" name="TextBox 6">
            <a:extLst>
              <a:ext uri="{FF2B5EF4-FFF2-40B4-BE49-F238E27FC236}">
                <a16:creationId xmlns:a16="http://schemas.microsoft.com/office/drawing/2014/main" id="{8DA1646B-629F-FF52-4377-5AF60B449F90}"/>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4" name="TextBox 3">
            <a:extLst>
              <a:ext uri="{FF2B5EF4-FFF2-40B4-BE49-F238E27FC236}">
                <a16:creationId xmlns:a16="http://schemas.microsoft.com/office/drawing/2014/main" id="{4D410B3B-6D57-EF89-49CF-61B8C0CD6759}"/>
              </a:ext>
            </a:extLst>
          </p:cNvPr>
          <p:cNvSpPr txBox="1"/>
          <p:nvPr/>
        </p:nvSpPr>
        <p:spPr>
          <a:xfrm>
            <a:off x="523162" y="1607843"/>
            <a:ext cx="11010077" cy="3970318"/>
          </a:xfrm>
          <a:prstGeom prst="rect">
            <a:avLst/>
          </a:prstGeom>
          <a:noFill/>
        </p:spPr>
        <p:txBody>
          <a:bodyPr wrap="square" rtlCol="0">
            <a:spAutoFit/>
          </a:bodyPr>
          <a:lstStyle/>
          <a:p>
            <a:pPr marL="285750" indent="-285750" algn="just">
              <a:buBlip>
                <a:blip r:embed="rId3"/>
              </a:buBlip>
            </a:pPr>
            <a:r>
              <a:rPr lang="lt-LT" sz="1400" dirty="0"/>
              <a:t>Didžioji dalis (</a:t>
            </a:r>
            <a:r>
              <a:rPr lang="en-US" sz="1400" dirty="0"/>
              <a:t>81</a:t>
            </a:r>
            <a:r>
              <a:rPr lang="lt-LT" sz="1400" dirty="0"/>
              <a:t> %) apklaustų įmonių vadovų girdėjo apie Specialiųjų tyrimų tarnybą. Iš jų net </a:t>
            </a:r>
            <a:r>
              <a:rPr lang="en-US" sz="1400" dirty="0"/>
              <a:t>71</a:t>
            </a:r>
            <a:r>
              <a:rPr lang="lt-LT" sz="1400" dirty="0"/>
              <a:t> % žino, koks yra pagrindinis STT uždavinys.</a:t>
            </a:r>
          </a:p>
          <a:p>
            <a:pPr marL="285750" indent="-285750" algn="just">
              <a:buBlip>
                <a:blip r:embed="rId3"/>
              </a:buBlip>
            </a:pPr>
            <a:endParaRPr lang="lt-LT" sz="1400" dirty="0"/>
          </a:p>
          <a:p>
            <a:pPr marL="285750" indent="-285750" algn="just">
              <a:buBlip>
                <a:blip r:embed="rId3"/>
              </a:buBlip>
            </a:pPr>
            <a:r>
              <a:rPr lang="lt-LT" sz="1400" dirty="0"/>
              <a:t>Išgirdę pavadinimą „STT“, įmonių vadovai dažniausiai pagalvoja apie korupciją ir jos mažinimą, pinigų plovimo prevenciją, kovą prieš korupciją, taip pat apie teisybės ieškojimą.</a:t>
            </a:r>
          </a:p>
          <a:p>
            <a:pPr marL="285750" indent="-285750" algn="just">
              <a:buBlip>
                <a:blip r:embed="rId3"/>
              </a:buBlip>
            </a:pPr>
            <a:endParaRPr lang="lt-LT" sz="1400" dirty="0"/>
          </a:p>
          <a:p>
            <a:pPr marL="285750" indent="-285750" algn="just">
              <a:buBlip>
                <a:blip r:embed="rId3"/>
              </a:buBlip>
            </a:pPr>
            <a:r>
              <a:rPr lang="en-US" sz="1400" dirty="0"/>
              <a:t>71</a:t>
            </a:r>
            <a:r>
              <a:rPr lang="lt-LT" sz="1400" dirty="0"/>
              <a:t>% apklaustųjų teigia, jog pasitiki (arba greičiau pasitiki) Specialiąją tyrimų tarnyba.</a:t>
            </a:r>
          </a:p>
          <a:p>
            <a:pPr marL="285750" indent="-285750" algn="just">
              <a:buBlip>
                <a:blip r:embed="rId3"/>
              </a:buBlip>
            </a:pPr>
            <a:endParaRPr lang="lt-LT" sz="1400" dirty="0"/>
          </a:p>
          <a:p>
            <a:pPr marL="285750" indent="-285750" algn="just">
              <a:buBlip>
                <a:blip r:embed="rId3"/>
              </a:buBlip>
            </a:pPr>
            <a:r>
              <a:rPr lang="lt-LT" sz="1400" dirty="0"/>
              <a:t>Kalbėdami, kodėl pasitiki STT, įmonės vadovai nurodo, jog tarnyba dirba kokybiškai ir greitai, matosi veiklos rezultatai, mažėja korupcijos mastai, tarnyba atskleidžia daug reikšmingų tyrimų. </a:t>
            </a:r>
          </a:p>
          <a:p>
            <a:pPr marL="285750" indent="-285750" algn="just">
              <a:buBlip>
                <a:blip r:embed="rId3"/>
              </a:buBlip>
            </a:pPr>
            <a:endParaRPr lang="lt-LT" sz="1400" dirty="0"/>
          </a:p>
          <a:p>
            <a:pPr marL="285750" indent="-285750" algn="just">
              <a:buBlip>
                <a:blip r:embed="rId3"/>
              </a:buBlip>
            </a:pPr>
            <a:r>
              <a:rPr lang="en-US" sz="1400" dirty="0"/>
              <a:t>14</a:t>
            </a:r>
            <a:r>
              <a:rPr lang="lt-LT" sz="1400" dirty="0"/>
              <a:t> % įmonių vadovų pasisakė, kad nepasitiki (arba greičiau nepasitiki) STT. Nepasitiki dėl šių priežasčių: šalyje klesti korupcija, tarnyboje dirba korumpuoti darbuotojai, tarnybą papirkinėja politikai,  daroma didelė valdžios įtaka.</a:t>
            </a:r>
          </a:p>
          <a:p>
            <a:pPr marL="285750" indent="-285750" algn="just">
              <a:buBlip>
                <a:blip r:embed="rId3"/>
              </a:buBlip>
            </a:pPr>
            <a:endParaRPr lang="lt-LT" sz="1400" dirty="0"/>
          </a:p>
          <a:p>
            <a:pPr marL="285750" indent="-285750" algn="just">
              <a:buBlip>
                <a:blip r:embed="rId3"/>
              </a:buBlip>
            </a:pPr>
            <a:r>
              <a:rPr lang="lt-LT" sz="1400" dirty="0"/>
              <a:t>Įmonės vadovai nurodo, kad apie korupciją praneštų šiais būdais: interneto svetainėje</a:t>
            </a:r>
            <a:r>
              <a:rPr lang="en-US" sz="1400" dirty="0"/>
              <a:t> </a:t>
            </a:r>
            <a:r>
              <a:rPr lang="lt-LT" sz="1400" dirty="0"/>
              <a:t>telefono linija (</a:t>
            </a:r>
            <a:r>
              <a:rPr lang="en-US" sz="1400" dirty="0"/>
              <a:t>69</a:t>
            </a:r>
            <a:r>
              <a:rPr lang="lt-LT" sz="1400" dirty="0"/>
              <a:t> %)</a:t>
            </a:r>
            <a:r>
              <a:rPr lang="en-US" sz="1400" dirty="0"/>
              <a:t>, </a:t>
            </a:r>
            <a:r>
              <a:rPr lang="en-US" sz="1400" dirty="0" err="1"/>
              <a:t>interneto</a:t>
            </a:r>
            <a:r>
              <a:rPr lang="en-US" sz="1400" dirty="0"/>
              <a:t> </a:t>
            </a:r>
            <a:r>
              <a:rPr lang="en-US" sz="1400" dirty="0" err="1"/>
              <a:t>svetain</a:t>
            </a:r>
            <a:r>
              <a:rPr lang="lt-LT" sz="1400" dirty="0" err="1"/>
              <a:t>ėje</a:t>
            </a:r>
            <a:r>
              <a:rPr lang="lt-LT" sz="1400" dirty="0"/>
              <a:t> </a:t>
            </a:r>
            <a:r>
              <a:rPr lang="lt-LT" sz="1400" dirty="0">
                <a:hlinkClick r:id="rId4">
                  <a:extLst>
                    <a:ext uri="{A12FA001-AC4F-418D-AE19-62706E023703}">
                      <ahyp:hlinkClr xmlns:ahyp="http://schemas.microsoft.com/office/drawing/2018/hyperlinkcolor" val="tx"/>
                    </a:ext>
                  </a:extLst>
                </a:hlinkClick>
              </a:rPr>
              <a:t>www.stt.lt</a:t>
            </a:r>
            <a:r>
              <a:rPr lang="lt-LT" sz="1400" dirty="0"/>
              <a:t> (</a:t>
            </a:r>
            <a:r>
              <a:rPr lang="en-US" sz="1400" dirty="0"/>
              <a:t>55</a:t>
            </a:r>
            <a:r>
              <a:rPr lang="lt-LT" sz="1400" dirty="0"/>
              <a:t> %). Daugiausia informacijos apie STT veiklą įmonės vadovai gauna iš internetinės žiniasklaidos (44 %) ir televizijos (3</a:t>
            </a:r>
            <a:r>
              <a:rPr lang="en-US" sz="1400" dirty="0"/>
              <a:t>7</a:t>
            </a:r>
            <a:r>
              <a:rPr lang="lt-LT" sz="1400" dirty="0"/>
              <a:t> %).</a:t>
            </a:r>
          </a:p>
          <a:p>
            <a:pPr marL="285750" indent="-285750" algn="just">
              <a:buBlip>
                <a:blip r:embed="rId3"/>
              </a:buBlip>
            </a:pPr>
            <a:endParaRPr lang="lt-LT" sz="1400" dirty="0"/>
          </a:p>
          <a:p>
            <a:pPr marL="285750" indent="-285750" algn="just">
              <a:buBlip>
                <a:blip r:embed="rId3"/>
              </a:buBlip>
            </a:pPr>
            <a:r>
              <a:rPr lang="lt-LT" sz="1400" dirty="0"/>
              <a:t>Padidinti pasitikėjimą Specialiąja tyrimų tarnyba galėtų aktyvesnis visuomenės informavimas apie veiklos rezultatus, galimybes pranešti apie korupciją (</a:t>
            </a:r>
            <a:r>
              <a:rPr lang="en-US" sz="1400" dirty="0"/>
              <a:t>60</a:t>
            </a:r>
            <a:r>
              <a:rPr lang="lt-LT" sz="1400" dirty="0"/>
              <a:t> %), taip pat užtikrinimas, kad pranešęs apie korupciją žmogus jaustųsi saugus (</a:t>
            </a:r>
            <a:r>
              <a:rPr lang="en-US" sz="1400" dirty="0"/>
              <a:t>54</a:t>
            </a:r>
            <a:r>
              <a:rPr lang="lt-LT" sz="1400" dirty="0"/>
              <a:t> %).</a:t>
            </a:r>
          </a:p>
        </p:txBody>
      </p:sp>
      <p:sp>
        <p:nvSpPr>
          <p:cNvPr id="6" name="TextBox 5">
            <a:extLst>
              <a:ext uri="{FF2B5EF4-FFF2-40B4-BE49-F238E27FC236}">
                <a16:creationId xmlns:a16="http://schemas.microsoft.com/office/drawing/2014/main" id="{D9965FE3-7BF9-0162-FD78-72FC7623908A}"/>
              </a:ext>
            </a:extLst>
          </p:cNvPr>
          <p:cNvSpPr txBox="1"/>
          <p:nvPr/>
        </p:nvSpPr>
        <p:spPr>
          <a:xfrm>
            <a:off x="3805698" y="367126"/>
            <a:ext cx="4580603" cy="369332"/>
          </a:xfrm>
          <a:prstGeom prst="rect">
            <a:avLst/>
          </a:prstGeom>
          <a:noFill/>
        </p:spPr>
        <p:txBody>
          <a:bodyPr wrap="square" rtlCol="0">
            <a:spAutoFit/>
          </a:bodyPr>
          <a:lstStyle/>
          <a:p>
            <a:r>
              <a:rPr lang="en-US" b="1" dirty="0"/>
              <a:t>STT </a:t>
            </a:r>
            <a:r>
              <a:rPr lang="lt-LT" b="1" dirty="0"/>
              <a:t>žinomumas ir įvaizdi</a:t>
            </a:r>
            <a:r>
              <a:rPr lang="en-US" b="1" dirty="0"/>
              <a:t>s: </a:t>
            </a:r>
            <a:r>
              <a:rPr lang="lt-LT" b="1" dirty="0"/>
              <a:t>įmonių vadovai</a:t>
            </a:r>
          </a:p>
        </p:txBody>
      </p:sp>
      <p:grpSp>
        <p:nvGrpSpPr>
          <p:cNvPr id="2" name="Grupė 1">
            <a:extLst>
              <a:ext uri="{FF2B5EF4-FFF2-40B4-BE49-F238E27FC236}">
                <a16:creationId xmlns:a16="http://schemas.microsoft.com/office/drawing/2014/main" id="{713C6205-1AC1-E36F-650B-2D06752ACD4D}"/>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CC14CF4C-C173-9C94-D7F7-DCBE05CB3C4C}"/>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DB596ED8-17A3-A6EE-F788-253C1443A48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843918A-EA32-A009-6DE8-EA09786EA116}"/>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35F0A851-208E-3B07-4ADF-4F16FE51DC5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5"/>
                <a:stretch>
                  <a:fillRect b="2"/>
                </a:stretch>
              </a:blipFill>
            </p:spPr>
            <p:txBody>
              <a:bodyPr/>
              <a:lstStyle/>
              <a:p>
                <a:endParaRPr lang="lt-LT"/>
              </a:p>
            </p:txBody>
          </p:sp>
        </p:grpSp>
      </p:grpSp>
    </p:spTree>
    <p:extLst>
      <p:ext uri="{BB962C8B-B14F-4D97-AF65-F5344CB8AC3E}">
        <p14:creationId xmlns:p14="http://schemas.microsoft.com/office/powerpoint/2010/main" val="1220640720"/>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3877707" y="5629983"/>
            <a:ext cx="4436586" cy="307777"/>
          </a:xfrm>
          <a:prstGeom prst="rect">
            <a:avLst/>
          </a:prstGeom>
          <a:noFill/>
        </p:spPr>
        <p:txBody>
          <a:bodyPr wrap="square">
            <a:spAutoFit/>
          </a:bodyPr>
          <a:lstStyle/>
          <a:p>
            <a:pPr algn="just"/>
            <a:r>
              <a:rPr lang="lt-LT" sz="1400" i="1" dirty="0"/>
              <a:t>69. Ar esate girdėję apie Specialiųjų tyrimų tarnybą (STT)?</a:t>
            </a:r>
          </a:p>
        </p:txBody>
      </p:sp>
      <p:sp>
        <p:nvSpPr>
          <p:cNvPr id="4" name="TextBox 3">
            <a:extLst>
              <a:ext uri="{FF2B5EF4-FFF2-40B4-BE49-F238E27FC236}">
                <a16:creationId xmlns:a16="http://schemas.microsoft.com/office/drawing/2014/main" id="{A056B305-75D9-D9F5-B871-36F5373B3FAF}"/>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44D966DA-5E9F-8A6C-2B7F-7CCA11D20042}"/>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F4C6F0AA-ECF2-C191-C674-BDE4EF1D2E6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09CE17E7-1803-5251-09B2-42256DBF066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9D5D0AFE-1BB8-9C20-5520-1B57620B122A}"/>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7CE5291-9CAC-BFD5-3AA2-2B7EC44A322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0D000000}"/>
              </a:ext>
            </a:extLst>
          </p:cNvPr>
          <p:cNvGraphicFramePr>
            <a:graphicFrameLocks/>
          </p:cNvGraphicFramePr>
          <p:nvPr>
            <p:extLst>
              <p:ext uri="{D42A27DB-BD31-4B8C-83A1-F6EECF244321}">
                <p14:modId xmlns:p14="http://schemas.microsoft.com/office/powerpoint/2010/main" val="3469787997"/>
              </p:ext>
            </p:extLst>
          </p:nvPr>
        </p:nvGraphicFramePr>
        <p:xfrm>
          <a:off x="1574636" y="456289"/>
          <a:ext cx="9348259" cy="484942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1889894"/>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312260" y="5249683"/>
            <a:ext cx="9236068" cy="523220"/>
          </a:xfrm>
          <a:prstGeom prst="rect">
            <a:avLst/>
          </a:prstGeom>
          <a:noFill/>
        </p:spPr>
        <p:txBody>
          <a:bodyPr wrap="square">
            <a:spAutoFit/>
          </a:bodyPr>
          <a:lstStyle/>
          <a:p>
            <a:pPr algn="just"/>
            <a:r>
              <a:rPr lang="lt-LT" sz="1400" i="1" dirty="0"/>
              <a:t>69.1. Ar žinote, koks yra Specialiųjų tyrimų tarnybos (STT) pagrindinis uždavinys? Atakinėja tie, kurie yra girdėję apie STT (N</a:t>
            </a:r>
            <a:r>
              <a:rPr lang="en-US" sz="1400" i="1" dirty="0"/>
              <a:t>=1322).</a:t>
            </a:r>
            <a:endParaRPr lang="lt-LT" sz="1400" i="1" dirty="0"/>
          </a:p>
        </p:txBody>
      </p:sp>
      <p:sp>
        <p:nvSpPr>
          <p:cNvPr id="6" name="TextBox 5">
            <a:extLst>
              <a:ext uri="{FF2B5EF4-FFF2-40B4-BE49-F238E27FC236}">
                <a16:creationId xmlns:a16="http://schemas.microsoft.com/office/drawing/2014/main" id="{CAD9B4AD-1D6D-CEB8-6000-19AE7865878D}"/>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64B5BA42-8372-06C9-8160-A4DAFD89F8C4}"/>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D7DADAC4-EF70-759E-97E3-CD255337B519}"/>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2BDAD115-546B-358E-0A5D-BDBE503DB4A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2C1FC9D-8885-03B3-C1DF-EA34E0BCFED1}"/>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6708EE2-FFFD-62B2-319C-9F432773893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0C000000}"/>
              </a:ext>
            </a:extLst>
          </p:cNvPr>
          <p:cNvGraphicFramePr>
            <a:graphicFrameLocks/>
          </p:cNvGraphicFramePr>
          <p:nvPr>
            <p:extLst>
              <p:ext uri="{D42A27DB-BD31-4B8C-83A1-F6EECF244321}">
                <p14:modId xmlns:p14="http://schemas.microsoft.com/office/powerpoint/2010/main" val="1527230153"/>
              </p:ext>
            </p:extLst>
          </p:nvPr>
        </p:nvGraphicFramePr>
        <p:xfrm>
          <a:off x="1643671" y="859809"/>
          <a:ext cx="8904657" cy="390074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27702905"/>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Lentelė 5">
            <a:extLst>
              <a:ext uri="{FF2B5EF4-FFF2-40B4-BE49-F238E27FC236}">
                <a16:creationId xmlns:a16="http://schemas.microsoft.com/office/drawing/2014/main" id="{EF89A83B-572F-1EBD-FB8D-429D150EB7C7}"/>
              </a:ext>
            </a:extLst>
          </p:cNvPr>
          <p:cNvGraphicFramePr>
            <a:graphicFrameLocks noGrp="1"/>
          </p:cNvGraphicFramePr>
          <p:nvPr>
            <p:extLst>
              <p:ext uri="{D42A27DB-BD31-4B8C-83A1-F6EECF244321}">
                <p14:modId xmlns:p14="http://schemas.microsoft.com/office/powerpoint/2010/main" val="1853426331"/>
              </p:ext>
            </p:extLst>
          </p:nvPr>
        </p:nvGraphicFramePr>
        <p:xfrm>
          <a:off x="1470406" y="1249720"/>
          <a:ext cx="9889211" cy="3195614"/>
        </p:xfrm>
        <a:graphic>
          <a:graphicData uri="http://schemas.openxmlformats.org/drawingml/2006/table">
            <a:tbl>
              <a:tblPr>
                <a:tableStyleId>{5C22544A-7EE6-4342-B048-85BDC9FD1C3A}</a:tableStyleId>
              </a:tblPr>
              <a:tblGrid>
                <a:gridCol w="8428000">
                  <a:extLst>
                    <a:ext uri="{9D8B030D-6E8A-4147-A177-3AD203B41FA5}">
                      <a16:colId xmlns:a16="http://schemas.microsoft.com/office/drawing/2014/main" val="3050034848"/>
                    </a:ext>
                  </a:extLst>
                </a:gridCol>
                <a:gridCol w="1461211">
                  <a:extLst>
                    <a:ext uri="{9D8B030D-6E8A-4147-A177-3AD203B41FA5}">
                      <a16:colId xmlns:a16="http://schemas.microsoft.com/office/drawing/2014/main" val="511912458"/>
                    </a:ext>
                  </a:extLst>
                </a:gridCol>
              </a:tblGrid>
              <a:tr h="287061">
                <a:tc gridSpan="2">
                  <a:txBody>
                    <a:bodyPr/>
                    <a:lstStyle/>
                    <a:p>
                      <a:pPr algn="ctr" fontAlgn="b"/>
                      <a:r>
                        <a:rPr lang="lt-LT" sz="1800" b="1" u="none" strike="noStrike" dirty="0">
                          <a:effectLst/>
                        </a:rPr>
                        <a:t>Asociacija, mintis ar vaizdas</a:t>
                      </a:r>
                      <a:endParaRPr lang="lt-LT" sz="1800" b="1" i="0" u="none" strike="noStrike" dirty="0">
                        <a:solidFill>
                          <a:srgbClr val="FF0000"/>
                        </a:solidFill>
                        <a:effectLst/>
                        <a:latin typeface="Arial" panose="020B0604020202020204" pitchFamily="34" charset="0"/>
                      </a:endParaRPr>
                    </a:p>
                  </a:txBody>
                  <a:tcPr marL="8898" marR="8898" marT="8898" marB="0" anchor="ctr">
                    <a:gradFill>
                      <a:gsLst>
                        <a:gs pos="0">
                          <a:schemeClr val="accent1">
                            <a:lumMod val="5000"/>
                            <a:lumOff val="95000"/>
                          </a:schemeClr>
                        </a:gs>
                        <a:gs pos="60000">
                          <a:srgbClr val="7FBC98"/>
                        </a:gs>
                      </a:gsLst>
                      <a:lin ang="5400000" scaled="1"/>
                    </a:gradFill>
                  </a:tcPr>
                </a:tc>
                <a:tc hMerge="1">
                  <a:txBody>
                    <a:bodyPr/>
                    <a:lstStyle/>
                    <a:p>
                      <a:endParaRPr lang="lt-LT"/>
                    </a:p>
                  </a:txBody>
                  <a:tcPr/>
                </a:tc>
                <a:extLst>
                  <a:ext uri="{0D108BD9-81ED-4DB2-BD59-A6C34878D82A}">
                    <a16:rowId xmlns:a16="http://schemas.microsoft.com/office/drawing/2014/main" val="2200858674"/>
                  </a:ext>
                </a:extLst>
              </a:tr>
              <a:tr h="427415">
                <a:tc>
                  <a:txBody>
                    <a:bodyPr/>
                    <a:lstStyle/>
                    <a:p>
                      <a:pPr algn="l" fontAlgn="b"/>
                      <a:r>
                        <a:rPr lang="lt-LT" sz="1600" b="0" i="0" u="none" strike="noStrike">
                          <a:solidFill>
                            <a:srgbClr val="000000"/>
                          </a:solidFill>
                          <a:effectLst/>
                          <a:latin typeface="+mn-lt"/>
                        </a:rPr>
                        <a:t>Nusikaltimų tyrimas / kova su korupcija / prevencinės priemonės prieš korupciją / korupcinių atvejų pristatymas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1567258"/>
                  </a:ext>
                </a:extLst>
              </a:tr>
              <a:tr h="563897">
                <a:tc>
                  <a:txBody>
                    <a:bodyPr/>
                    <a:lstStyle/>
                    <a:p>
                      <a:pPr algn="l" fontAlgn="b"/>
                      <a:r>
                        <a:rPr lang="lt-LT" sz="1600" b="0" i="0" u="none" strike="noStrike">
                          <a:solidFill>
                            <a:srgbClr val="000000"/>
                          </a:solidFill>
                          <a:effectLst/>
                          <a:latin typeface="+mn-lt"/>
                        </a:rPr>
                        <a:t>Ypač svarbūs, sudėtingi atvejai / kriminalai / skandalai / pinigų vogimas / kyšiai ir piktnaudžiavimas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49174164"/>
                  </a:ext>
                </a:extLst>
              </a:tr>
              <a:tr h="287061">
                <a:tc>
                  <a:txBody>
                    <a:bodyPr/>
                    <a:lstStyle/>
                    <a:p>
                      <a:pPr algn="l" fontAlgn="b"/>
                      <a:r>
                        <a:rPr lang="lt-LT" sz="1600" b="0" i="0" u="none" strike="noStrike">
                          <a:solidFill>
                            <a:srgbClr val="000000"/>
                          </a:solidFill>
                          <a:effectLst/>
                          <a:latin typeface="+mn-lt"/>
                        </a:rPr>
                        <a:t>Iš darbo vietos išvedami  žmonės lydimi STT darbuotojų / antrankiai, kalėjimas / pareigūnų sulaikymas / geriau neprasidėti / kratos ir areštas / tardymas / problemos / nervinė įtampa / baimė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89336554"/>
                  </a:ext>
                </a:extLst>
              </a:tr>
              <a:tr h="565980">
                <a:tc>
                  <a:txBody>
                    <a:bodyPr/>
                    <a:lstStyle/>
                    <a:p>
                      <a:pPr algn="l" fontAlgn="b"/>
                      <a:r>
                        <a:rPr lang="lt-LT" sz="1600" b="0" i="0" u="none" strike="noStrike">
                          <a:solidFill>
                            <a:srgbClr val="000000"/>
                          </a:solidFill>
                          <a:effectLst/>
                          <a:latin typeface="+mn-lt"/>
                        </a:rPr>
                        <a:t>Logotipas - erelis su fakelu / STT raidės / uniformos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74467716"/>
                  </a:ext>
                </a:extLst>
              </a:tr>
              <a:tr h="287061">
                <a:tc>
                  <a:txBody>
                    <a:bodyPr/>
                    <a:lstStyle/>
                    <a:p>
                      <a:pPr algn="l" fontAlgn="b"/>
                      <a:r>
                        <a:rPr lang="lt-LT" sz="1600" b="0" i="0" u="none" strike="noStrike">
                          <a:solidFill>
                            <a:srgbClr val="000000"/>
                          </a:solidFill>
                          <a:effectLst/>
                          <a:latin typeface="+mn-lt"/>
                        </a:rPr>
                        <a:t>Skaidrumas / teisingumas / patikimumas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74521871"/>
                  </a:ext>
                </a:extLst>
              </a:tr>
              <a:tr h="287061">
                <a:tc>
                  <a:txBody>
                    <a:bodyPr/>
                    <a:lstStyle/>
                    <a:p>
                      <a:pPr algn="l" fontAlgn="b"/>
                      <a:r>
                        <a:rPr lang="lt-LT" sz="1600" b="0" i="0" u="none" strike="noStrike">
                          <a:solidFill>
                            <a:srgbClr val="000000"/>
                          </a:solidFill>
                          <a:effectLst/>
                          <a:latin typeface="+mn-lt"/>
                        </a:rPr>
                        <a:t>Kovotojai / kompetentingi darbuotojai / profesionalai / vyrai juodais drabužiais / sąžiningi / patikima organizacija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78749"/>
                  </a:ext>
                </a:extLst>
              </a:tr>
            </a:tbl>
          </a:graphicData>
        </a:graphic>
      </p:graphicFrame>
      <p:sp>
        <p:nvSpPr>
          <p:cNvPr id="8" name="TextBox 7">
            <a:extLst>
              <a:ext uri="{FF2B5EF4-FFF2-40B4-BE49-F238E27FC236}">
                <a16:creationId xmlns:a16="http://schemas.microsoft.com/office/drawing/2014/main" id="{FC9E9903-0C90-FEBA-AD2C-AF61ACE241B5}"/>
              </a:ext>
            </a:extLst>
          </p:cNvPr>
          <p:cNvSpPr txBox="1"/>
          <p:nvPr/>
        </p:nvSpPr>
        <p:spPr>
          <a:xfrm>
            <a:off x="1508017" y="5301033"/>
            <a:ext cx="9967847" cy="523220"/>
          </a:xfrm>
          <a:prstGeom prst="rect">
            <a:avLst/>
          </a:prstGeom>
          <a:noFill/>
        </p:spPr>
        <p:txBody>
          <a:bodyPr wrap="square">
            <a:spAutoFit/>
          </a:bodyPr>
          <a:lstStyle/>
          <a:p>
            <a:pPr algn="just"/>
            <a:r>
              <a:rPr lang="lt-LT" sz="1400" i="1" dirty="0"/>
              <a:t>69.</a:t>
            </a:r>
            <a:r>
              <a:rPr lang="en-US" sz="1400" i="1" dirty="0"/>
              <a:t>1</a:t>
            </a:r>
            <a:r>
              <a:rPr lang="lt-LT" sz="1400" i="1" dirty="0"/>
              <a:t>. Kai Jūs išgirstate pavadinimą „Specialiųjų tyrimų tarnyba“, kas Jums pirmiausiai ateina į galvą – kokia asociacija, mintis ar vaizdas?</a:t>
            </a:r>
            <a:r>
              <a:rPr lang="en-US" sz="1400" i="1" dirty="0"/>
              <a:t> (</a:t>
            </a:r>
            <a:r>
              <a:rPr lang="en-US" sz="1400" i="1" dirty="0" err="1"/>
              <a:t>atviras</a:t>
            </a:r>
            <a:r>
              <a:rPr lang="en-US" sz="1400" i="1" dirty="0"/>
              <a:t> </a:t>
            </a:r>
            <a:r>
              <a:rPr lang="en-US" sz="1400" i="1" dirty="0" err="1"/>
              <a:t>klausimas</a:t>
            </a:r>
            <a:r>
              <a:rPr lang="en-US" sz="1400" i="1" dirty="0"/>
              <a:t>). </a:t>
            </a:r>
            <a:r>
              <a:rPr lang="en-US" sz="1400" i="1" dirty="0" err="1"/>
              <a:t>Atsako</a:t>
            </a:r>
            <a:r>
              <a:rPr lang="en-US" sz="1400" i="1" dirty="0"/>
              <a:t> tie, </a:t>
            </a:r>
            <a:r>
              <a:rPr lang="en-US" sz="1400" i="1" dirty="0" err="1"/>
              <a:t>kurie</a:t>
            </a:r>
            <a:r>
              <a:rPr lang="en-US" sz="1400" i="1" dirty="0"/>
              <a:t> </a:t>
            </a:r>
            <a:r>
              <a:rPr lang="en-US" sz="1400" i="1" dirty="0" err="1"/>
              <a:t>yra</a:t>
            </a:r>
            <a:r>
              <a:rPr lang="en-US" sz="1400" i="1" dirty="0"/>
              <a:t> gird</a:t>
            </a:r>
            <a:r>
              <a:rPr lang="lt-LT" sz="1400" i="1" dirty="0"/>
              <a:t>ėję apie STT </a:t>
            </a:r>
            <a:r>
              <a:rPr lang="en-US" sz="1400" i="1" dirty="0"/>
              <a:t>(</a:t>
            </a:r>
            <a:r>
              <a:rPr lang="lt-LT" sz="1400" i="1" dirty="0"/>
              <a:t>N</a:t>
            </a:r>
            <a:r>
              <a:rPr lang="en-US" sz="1400" i="1" dirty="0"/>
              <a:t>=1322).</a:t>
            </a:r>
            <a:endParaRPr lang="lt-LT" sz="1400" i="1" dirty="0"/>
          </a:p>
        </p:txBody>
      </p:sp>
      <p:sp>
        <p:nvSpPr>
          <p:cNvPr id="4" name="TextBox 3">
            <a:extLst>
              <a:ext uri="{FF2B5EF4-FFF2-40B4-BE49-F238E27FC236}">
                <a16:creationId xmlns:a16="http://schemas.microsoft.com/office/drawing/2014/main" id="{D2BC7A0C-D571-EF00-716C-32C32C1AA729}"/>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0FA3DA87-8D80-322F-3FA0-A97561C0F40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F1E8175E-B542-E6D2-29A4-FE251CCF5D5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D704C17-F993-38ED-13DC-BAFC128E8BB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C65088DD-9A7E-AFE7-9573-D30B9B787D9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074CBAC-2328-7B56-7199-334B064A558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652589536"/>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Lentelė 5">
            <a:extLst>
              <a:ext uri="{FF2B5EF4-FFF2-40B4-BE49-F238E27FC236}">
                <a16:creationId xmlns:a16="http://schemas.microsoft.com/office/drawing/2014/main" id="{EF89A83B-572F-1EBD-FB8D-429D150EB7C7}"/>
              </a:ext>
            </a:extLst>
          </p:cNvPr>
          <p:cNvGraphicFramePr>
            <a:graphicFrameLocks noGrp="1"/>
          </p:cNvGraphicFramePr>
          <p:nvPr>
            <p:extLst>
              <p:ext uri="{D42A27DB-BD31-4B8C-83A1-F6EECF244321}">
                <p14:modId xmlns:p14="http://schemas.microsoft.com/office/powerpoint/2010/main" val="1835703959"/>
              </p:ext>
            </p:extLst>
          </p:nvPr>
        </p:nvGraphicFramePr>
        <p:xfrm>
          <a:off x="1442472" y="1239030"/>
          <a:ext cx="9889211" cy="3202741"/>
        </p:xfrm>
        <a:graphic>
          <a:graphicData uri="http://schemas.openxmlformats.org/drawingml/2006/table">
            <a:tbl>
              <a:tblPr>
                <a:tableStyleId>{5C22544A-7EE6-4342-B048-85BDC9FD1C3A}</a:tableStyleId>
              </a:tblPr>
              <a:tblGrid>
                <a:gridCol w="8428000">
                  <a:extLst>
                    <a:ext uri="{9D8B030D-6E8A-4147-A177-3AD203B41FA5}">
                      <a16:colId xmlns:a16="http://schemas.microsoft.com/office/drawing/2014/main" val="3050034848"/>
                    </a:ext>
                  </a:extLst>
                </a:gridCol>
                <a:gridCol w="1461211">
                  <a:extLst>
                    <a:ext uri="{9D8B030D-6E8A-4147-A177-3AD203B41FA5}">
                      <a16:colId xmlns:a16="http://schemas.microsoft.com/office/drawing/2014/main" val="511912458"/>
                    </a:ext>
                  </a:extLst>
                </a:gridCol>
              </a:tblGrid>
              <a:tr h="287061">
                <a:tc gridSpan="2">
                  <a:txBody>
                    <a:bodyPr/>
                    <a:lstStyle/>
                    <a:p>
                      <a:pPr algn="ctr" fontAlgn="b"/>
                      <a:r>
                        <a:rPr lang="lt-LT" sz="1800" b="1" u="none" strike="noStrike" dirty="0">
                          <a:effectLst/>
                        </a:rPr>
                        <a:t>Asociacija, mintis ar vaizdas</a:t>
                      </a:r>
                      <a:endParaRPr lang="lt-LT" sz="1800" b="1" i="0" u="none" strike="noStrike" dirty="0">
                        <a:solidFill>
                          <a:srgbClr val="FF0000"/>
                        </a:solidFill>
                        <a:effectLst/>
                        <a:latin typeface="Arial" panose="020B0604020202020204" pitchFamily="34" charset="0"/>
                      </a:endParaRPr>
                    </a:p>
                  </a:txBody>
                  <a:tcPr marL="8898" marR="8898" marT="8898" marB="0" anchor="ctr">
                    <a:gradFill>
                      <a:gsLst>
                        <a:gs pos="0">
                          <a:schemeClr val="accent1">
                            <a:lumMod val="5000"/>
                            <a:lumOff val="95000"/>
                          </a:schemeClr>
                        </a:gs>
                        <a:gs pos="60000">
                          <a:srgbClr val="7FBC98"/>
                        </a:gs>
                      </a:gsLst>
                      <a:lin ang="5400000" scaled="1"/>
                    </a:gradFill>
                  </a:tcPr>
                </a:tc>
                <a:tc hMerge="1">
                  <a:txBody>
                    <a:bodyPr/>
                    <a:lstStyle/>
                    <a:p>
                      <a:endParaRPr lang="lt-LT"/>
                    </a:p>
                  </a:txBody>
                  <a:tcPr/>
                </a:tc>
                <a:extLst>
                  <a:ext uri="{0D108BD9-81ED-4DB2-BD59-A6C34878D82A}">
                    <a16:rowId xmlns:a16="http://schemas.microsoft.com/office/drawing/2014/main" val="2200858674"/>
                  </a:ext>
                </a:extLst>
              </a:tr>
              <a:tr h="427415">
                <a:tc>
                  <a:txBody>
                    <a:bodyPr/>
                    <a:lstStyle/>
                    <a:p>
                      <a:pPr algn="l" fontAlgn="b"/>
                      <a:r>
                        <a:rPr lang="lt-LT" sz="1600" b="0" i="0" u="none" strike="noStrike">
                          <a:solidFill>
                            <a:srgbClr val="000000"/>
                          </a:solidFill>
                          <a:effectLst/>
                          <a:latin typeface="+mn-lt"/>
                        </a:rPr>
                        <a:t>Teismai / teisėsauga / policija / pareigūnai ir tyrėjai / FNTT</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4%</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1567258"/>
                  </a:ext>
                </a:extLst>
              </a:tr>
              <a:tr h="563897">
                <a:tc>
                  <a:txBody>
                    <a:bodyPr/>
                    <a:lstStyle/>
                    <a:p>
                      <a:pPr algn="l" fontAlgn="b"/>
                      <a:r>
                        <a:rPr lang="lt-LT" sz="1600" b="0" i="0" u="none" strike="noStrike">
                          <a:solidFill>
                            <a:srgbClr val="000000"/>
                          </a:solidFill>
                          <a:effectLst/>
                          <a:latin typeface="+mn-lt"/>
                        </a:rPr>
                        <a:t>Nėra rezultatų / ilgai trunkantys tyrimai / paviešinama nusikalstama veika, kuri neatneša jokios atsakomybės nusikaltėliui / nėra kaltų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49174164"/>
                  </a:ext>
                </a:extLst>
              </a:tr>
              <a:tr h="287061">
                <a:tc>
                  <a:txBody>
                    <a:bodyPr/>
                    <a:lstStyle/>
                    <a:p>
                      <a:pPr algn="l" fontAlgn="b"/>
                      <a:r>
                        <a:rPr lang="sv-SE" sz="1600" b="0" i="0" u="none" strike="noStrike">
                          <a:solidFill>
                            <a:srgbClr val="000000"/>
                          </a:solidFill>
                          <a:effectLst/>
                          <a:latin typeface="+mn-lt"/>
                        </a:rPr>
                        <a:t>Slaptumas / slapta, mistinė tarnyba / slaptoji tarnyba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89336554"/>
                  </a:ext>
                </a:extLst>
              </a:tr>
              <a:tr h="565980">
                <a:tc>
                  <a:txBody>
                    <a:bodyPr/>
                    <a:lstStyle/>
                    <a:p>
                      <a:pPr algn="l" fontAlgn="b"/>
                      <a:r>
                        <a:rPr lang="lt-LT" sz="1600" b="0" i="0" u="none" strike="noStrike">
                          <a:solidFill>
                            <a:srgbClr val="000000"/>
                          </a:solidFill>
                          <a:effectLst/>
                          <a:latin typeface="+mn-lt"/>
                        </a:rPr>
                        <a:t>Vertina valstybės institucijų veiklą / veiklos patikrinimas / dokumentų tyrimas / valstybės lėšų stebėjimas / kontrolė / žvalgyba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74467716"/>
                  </a:ext>
                </a:extLst>
              </a:tr>
              <a:tr h="287061">
                <a:tc>
                  <a:txBody>
                    <a:bodyPr/>
                    <a:lstStyle/>
                    <a:p>
                      <a:pPr algn="l" fontAlgn="b"/>
                      <a:r>
                        <a:rPr lang="lt-LT" sz="1600" b="0" i="0" u="none" strike="noStrike">
                          <a:solidFill>
                            <a:srgbClr val="000000"/>
                          </a:solidFill>
                          <a:effectLst/>
                          <a:latin typeface="+mn-lt"/>
                        </a:rPr>
                        <a:t>Slaptai seka politikų ir tarnautojų veiklą / paslėptos kameros ir pasiklausymo įranga </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274521871"/>
                  </a:ext>
                </a:extLst>
              </a:tr>
              <a:tr h="287061">
                <a:tc>
                  <a:txBody>
                    <a:bodyPr/>
                    <a:lstStyle/>
                    <a:p>
                      <a:pPr algn="l" fontAlgn="b"/>
                      <a:r>
                        <a:rPr lang="lt-LT" sz="1600" b="0" i="0" u="none" strike="noStrike">
                          <a:solidFill>
                            <a:srgbClr val="000000"/>
                          </a:solidFill>
                          <a:effectLst/>
                          <a:latin typeface="+mn-lt"/>
                        </a:rPr>
                        <a:t>Trūksta viešumo / nesėkmingas bandymas kovoti su korupcija / niekas netiria aukštas pareigas turinčių žmonių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178749"/>
                  </a:ext>
                </a:extLst>
              </a:tr>
              <a:tr h="287061">
                <a:tc>
                  <a:txBody>
                    <a:bodyPr/>
                    <a:lstStyle/>
                    <a:p>
                      <a:pPr algn="l" fontAlgn="b"/>
                      <a:r>
                        <a:rPr lang="lt-LT" sz="1600" b="0" i="0" u="none" strike="noStrike">
                          <a:solidFill>
                            <a:srgbClr val="000000"/>
                          </a:solidFill>
                          <a:effectLst/>
                          <a:latin typeface="+mn-lt"/>
                        </a:rPr>
                        <a:t>Politinių partijų įtaka / labai korumpuota institucija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33391423"/>
                  </a:ext>
                </a:extLst>
              </a:tr>
            </a:tbl>
          </a:graphicData>
        </a:graphic>
      </p:graphicFrame>
      <p:sp>
        <p:nvSpPr>
          <p:cNvPr id="8" name="TextBox 7">
            <a:extLst>
              <a:ext uri="{FF2B5EF4-FFF2-40B4-BE49-F238E27FC236}">
                <a16:creationId xmlns:a16="http://schemas.microsoft.com/office/drawing/2014/main" id="{FC9E9903-0C90-FEBA-AD2C-AF61ACE241B5}"/>
              </a:ext>
            </a:extLst>
          </p:cNvPr>
          <p:cNvSpPr txBox="1"/>
          <p:nvPr/>
        </p:nvSpPr>
        <p:spPr>
          <a:xfrm>
            <a:off x="1508017" y="5301033"/>
            <a:ext cx="9967847" cy="523220"/>
          </a:xfrm>
          <a:prstGeom prst="rect">
            <a:avLst/>
          </a:prstGeom>
          <a:noFill/>
        </p:spPr>
        <p:txBody>
          <a:bodyPr wrap="square">
            <a:spAutoFit/>
          </a:bodyPr>
          <a:lstStyle/>
          <a:p>
            <a:pPr algn="just"/>
            <a:r>
              <a:rPr lang="lt-LT" sz="1400" i="1" dirty="0"/>
              <a:t>69.</a:t>
            </a:r>
            <a:r>
              <a:rPr lang="en-US" sz="1400" i="1" dirty="0"/>
              <a:t>1</a:t>
            </a:r>
            <a:r>
              <a:rPr lang="lt-LT" sz="1400" i="1" dirty="0"/>
              <a:t>. Kai Jūs išgirstate pavadinimą „Specialiųjų tyrimų tarnyba“, kas Jums pirmiausiai ateina į galvą – kokia asociacija, mintis ar vaizdas?</a:t>
            </a:r>
            <a:r>
              <a:rPr lang="en-US" sz="1400" i="1" dirty="0"/>
              <a:t> (</a:t>
            </a:r>
            <a:r>
              <a:rPr lang="en-US" sz="1400" i="1" dirty="0" err="1"/>
              <a:t>atviras</a:t>
            </a:r>
            <a:r>
              <a:rPr lang="en-US" sz="1400" i="1" dirty="0"/>
              <a:t> </a:t>
            </a:r>
            <a:r>
              <a:rPr lang="en-US" sz="1400" i="1" dirty="0" err="1"/>
              <a:t>klausimas</a:t>
            </a:r>
            <a:r>
              <a:rPr lang="en-US" sz="1400" i="1" dirty="0"/>
              <a:t>). </a:t>
            </a:r>
            <a:r>
              <a:rPr lang="en-US" sz="1400" i="1" dirty="0" err="1"/>
              <a:t>Atsako</a:t>
            </a:r>
            <a:r>
              <a:rPr lang="en-US" sz="1400" i="1" dirty="0"/>
              <a:t> tie, </a:t>
            </a:r>
            <a:r>
              <a:rPr lang="en-US" sz="1400" i="1" dirty="0" err="1"/>
              <a:t>kurie</a:t>
            </a:r>
            <a:r>
              <a:rPr lang="en-US" sz="1400" i="1" dirty="0"/>
              <a:t> </a:t>
            </a:r>
            <a:r>
              <a:rPr lang="en-US" sz="1400" i="1" dirty="0" err="1"/>
              <a:t>yra</a:t>
            </a:r>
            <a:r>
              <a:rPr lang="en-US" sz="1400" i="1" dirty="0"/>
              <a:t> gird</a:t>
            </a:r>
            <a:r>
              <a:rPr lang="lt-LT" sz="1400" i="1" dirty="0"/>
              <a:t>ėję apie STT </a:t>
            </a:r>
            <a:r>
              <a:rPr lang="en-US" sz="1400" i="1" dirty="0"/>
              <a:t>(</a:t>
            </a:r>
            <a:r>
              <a:rPr lang="lt-LT" sz="1400" i="1" dirty="0"/>
              <a:t>N</a:t>
            </a:r>
            <a:r>
              <a:rPr lang="en-US" sz="1400" i="1" dirty="0"/>
              <a:t>=1322).</a:t>
            </a:r>
            <a:endParaRPr lang="lt-LT" sz="1400" i="1" dirty="0"/>
          </a:p>
        </p:txBody>
      </p:sp>
      <p:sp>
        <p:nvSpPr>
          <p:cNvPr id="4" name="TextBox 3">
            <a:extLst>
              <a:ext uri="{FF2B5EF4-FFF2-40B4-BE49-F238E27FC236}">
                <a16:creationId xmlns:a16="http://schemas.microsoft.com/office/drawing/2014/main" id="{D2BC7A0C-D571-EF00-716C-32C32C1AA729}"/>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2" name="Grupė 1">
            <a:extLst>
              <a:ext uri="{FF2B5EF4-FFF2-40B4-BE49-F238E27FC236}">
                <a16:creationId xmlns:a16="http://schemas.microsoft.com/office/drawing/2014/main" id="{0FA3DA87-8D80-322F-3FA0-A97561C0F40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F1E8175E-B542-E6D2-29A4-FE251CCF5D5E}"/>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D704C17-F993-38ED-13DC-BAFC128E8BB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C65088DD-9A7E-AFE7-9573-D30B9B787D9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8074CBAC-2328-7B56-7199-334B064A558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2924094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420508-DE51-4BC4-0C34-85AB941DDAB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F4800D38-BB6E-A564-A67A-9700AA869878}"/>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8EE4F6B2-FE51-F6E2-B388-B4B28953B36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CCC393B8-B83A-6D2D-8BC0-A7C8C60A0E4F}"/>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51D361B-54FB-BD11-9043-95EBA5A388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55CDC84A-AE5A-F0F6-9320-828B3B2E5C08}"/>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F66F59B-B086-0EA7-EFE2-846B9C584F2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1D17BDC5-0F8A-73E8-A2CA-F15E93672042}"/>
              </a:ext>
            </a:extLst>
          </p:cNvPr>
          <p:cNvSpPr txBox="1"/>
          <p:nvPr/>
        </p:nvSpPr>
        <p:spPr>
          <a:xfrm>
            <a:off x="711268" y="2027410"/>
            <a:ext cx="10818745" cy="553998"/>
          </a:xfrm>
          <a:prstGeom prst="rect">
            <a:avLst/>
          </a:prstGeom>
        </p:spPr>
        <p:txBody>
          <a:bodyPr wrap="square" lIns="0" tIns="0" rIns="0" bIns="0" rtlCol="0" anchor="t">
            <a:spAutoFit/>
          </a:bodyPr>
          <a:lstStyle/>
          <a:p>
            <a:pPr algn="just"/>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56E5EB11-604B-2208-258A-9E46CC665F26}"/>
              </a:ext>
            </a:extLst>
          </p:cNvPr>
          <p:cNvSpPr txBox="1"/>
          <p:nvPr/>
        </p:nvSpPr>
        <p:spPr>
          <a:xfrm>
            <a:off x="711268" y="1738187"/>
            <a:ext cx="10818745" cy="3631763"/>
          </a:xfrm>
          <a:prstGeom prst="rect">
            <a:avLst/>
          </a:prstGeom>
          <a:noFill/>
        </p:spPr>
        <p:txBody>
          <a:bodyPr wrap="square" rtlCol="0">
            <a:spAutoFit/>
          </a:bodyPr>
          <a:lstStyle/>
          <a:p>
            <a:pPr marL="285750" indent="-285750" algn="just">
              <a:buBlip>
                <a:blip r:embed="rId4"/>
              </a:buBlip>
            </a:pPr>
            <a:r>
              <a:rPr lang="lt-LT" sz="1600" dirty="0"/>
              <a:t>Beveik visi apklausti valstybės tarnautojai sutinka, jog šios situacijos yra korupcinės:</a:t>
            </a:r>
            <a:endParaRPr lang="en-US" sz="1600" dirty="0"/>
          </a:p>
          <a:p>
            <a:pPr algn="just"/>
            <a:endParaRPr lang="en-US" sz="1600" dirty="0"/>
          </a:p>
          <a:p>
            <a:pPr marL="342900" indent="-342900" algn="just">
              <a:buFont typeface="+mj-lt"/>
              <a:buAutoNum type="arabicPeriod"/>
            </a:pPr>
            <a:r>
              <a:rPr lang="lt-LT" sz="1600" dirty="0"/>
              <a:t>Kai asmuo duoda piniginį atlygį valstybės tarnyboje dirbančiam asmeniui ar pareigūnui, norėdamas, kad jam reikalinga paslauga būtų suteikta geriau ar greičiau – 99 % (2022 m. – 98 %).</a:t>
            </a:r>
            <a:endParaRPr lang="en-US" sz="1600" dirty="0"/>
          </a:p>
          <a:p>
            <a:pPr marL="342900" indent="-342900" algn="l" rtl="0" eaLnBrk="1" fontAlgn="ctr" latinLnBrk="0" hangingPunct="1">
              <a:spcBef>
                <a:spcPts val="0"/>
              </a:spcBef>
              <a:spcAft>
                <a:spcPts val="0"/>
              </a:spcAft>
              <a:buFont typeface="+mj-lt"/>
              <a:buAutoNum type="arabicPeriod"/>
            </a:pPr>
            <a:r>
              <a:rPr lang="lt-LT" sz="1600" dirty="0"/>
              <a:t>Kai valstybės tarnyboje dirbantis asmuo paima piniginį atlygį už paslaugos atlikimą ar atlikimo pagreitinimą – 98 % (2022 m. – 99 %)</a:t>
            </a:r>
            <a:r>
              <a:rPr lang="en-US" sz="1600" dirty="0"/>
              <a:t>.</a:t>
            </a:r>
            <a:endParaRPr lang="lt-LT" sz="1600" dirty="0"/>
          </a:p>
          <a:p>
            <a:pPr marL="342900" indent="-342900" algn="l" rtl="0" eaLnBrk="1" fontAlgn="ctr" latinLnBrk="0" hangingPunct="1">
              <a:spcBef>
                <a:spcPts val="0"/>
              </a:spcBef>
              <a:spcAft>
                <a:spcPts val="0"/>
              </a:spcAft>
              <a:buFont typeface="+mj-lt"/>
              <a:buAutoNum type="arabicPeriod"/>
            </a:pPr>
            <a:r>
              <a:rPr lang="lt-LT" sz="1600" dirty="0"/>
              <a:t>Kai užsienio verslininkas paperka Lietuvos valstybės tarnautoją ar pareigūną, siekdamas naudos savo verslui – 98 % (2022 m. – 99 %)</a:t>
            </a:r>
            <a:r>
              <a:rPr lang="en-US" sz="1600" dirty="0"/>
              <a:t>.</a:t>
            </a:r>
            <a:endParaRPr lang="lt-LT" sz="1600" dirty="0"/>
          </a:p>
          <a:p>
            <a:pPr algn="just"/>
            <a:endParaRPr lang="lt-LT" sz="1600" dirty="0"/>
          </a:p>
          <a:p>
            <a:pPr marL="285750" indent="-285750" algn="just">
              <a:buBlip>
                <a:blip r:embed="rId4"/>
              </a:buBlip>
            </a:pPr>
            <a:r>
              <a:rPr lang="lt-LT" sz="1600" dirty="0"/>
              <a:t>Mažiausiai korupcine situacija valstybės tarnautojai laiko asmens įsidarbinimą į privačią įmonę (39 %).  Ankstesniais metais ši situacija taip pat buvo mažiausiai korupcinė (41 %).</a:t>
            </a:r>
          </a:p>
          <a:p>
            <a:pPr algn="just"/>
            <a:endParaRPr lang="lt-LT" sz="1800" b="0" i="0" u="none" strike="noStrike" dirty="0">
              <a:solidFill>
                <a:srgbClr val="000000"/>
              </a:solidFill>
              <a:effectLst/>
              <a:latin typeface="+mn-lt"/>
            </a:endParaRPr>
          </a:p>
          <a:p>
            <a:pPr algn="just"/>
            <a:endParaRPr lang="lt-LT" dirty="0"/>
          </a:p>
          <a:p>
            <a:pPr algn="just"/>
            <a:endParaRPr lang="lt-LT" dirty="0"/>
          </a:p>
        </p:txBody>
      </p:sp>
      <p:sp>
        <p:nvSpPr>
          <p:cNvPr id="8" name="TextBox 7">
            <a:extLst>
              <a:ext uri="{FF2B5EF4-FFF2-40B4-BE49-F238E27FC236}">
                <a16:creationId xmlns:a16="http://schemas.microsoft.com/office/drawing/2014/main" id="{3C7202F3-49B2-A64F-31A6-EDEE821A5CF3}"/>
              </a:ext>
            </a:extLst>
          </p:cNvPr>
          <p:cNvSpPr txBox="1"/>
          <p:nvPr/>
        </p:nvSpPr>
        <p:spPr>
          <a:xfrm>
            <a:off x="2532224" y="115209"/>
            <a:ext cx="7058512" cy="797654"/>
          </a:xfrm>
          <a:prstGeom prst="rect">
            <a:avLst/>
          </a:prstGeom>
          <a:noFill/>
        </p:spPr>
        <p:txBody>
          <a:bodyPr wrap="square">
            <a:spAutoFit/>
          </a:bodyPr>
          <a:lstStyle/>
          <a:p>
            <a:pPr algn="ctr">
              <a:lnSpc>
                <a:spcPts val="6720"/>
              </a:lnSpc>
            </a:pPr>
            <a:r>
              <a:rPr lang="lt-LT" altLang="lt-LT" b="1" spc="48" dirty="0">
                <a:solidFill>
                  <a:srgbClr val="302E2C"/>
                </a:solidFill>
              </a:rPr>
              <a:t>Korupcinogeninės situacijos: valstybės tarnautojai</a:t>
            </a:r>
            <a:endParaRPr lang="en-US" b="1" spc="48" dirty="0">
              <a:solidFill>
                <a:srgbClr val="302E2C"/>
              </a:solidFill>
            </a:endParaRPr>
          </a:p>
        </p:txBody>
      </p:sp>
      <p:sp>
        <p:nvSpPr>
          <p:cNvPr id="12" name="TextBox 11">
            <a:extLst>
              <a:ext uri="{FF2B5EF4-FFF2-40B4-BE49-F238E27FC236}">
                <a16:creationId xmlns:a16="http://schemas.microsoft.com/office/drawing/2014/main" id="{F87A4CBB-080B-9EE7-BF95-D225D295A388}"/>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68888969"/>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731253" y="5507774"/>
            <a:ext cx="9034249" cy="307777"/>
          </a:xfrm>
          <a:prstGeom prst="rect">
            <a:avLst/>
          </a:prstGeom>
          <a:noFill/>
        </p:spPr>
        <p:txBody>
          <a:bodyPr wrap="square">
            <a:spAutoFit/>
          </a:bodyPr>
          <a:lstStyle/>
          <a:p>
            <a:pPr algn="ctr"/>
            <a:r>
              <a:rPr lang="en-US" sz="1400" i="1" dirty="0"/>
              <a:t>7</a:t>
            </a:r>
            <a:r>
              <a:rPr lang="lt-LT" sz="1400" i="1" dirty="0"/>
              <a:t>0. Ar Jūs pasitikite Specialiųjų tyrimų tarnyba (STT)?</a:t>
            </a:r>
            <a:r>
              <a:rPr lang="en-US" sz="1400" i="1" dirty="0"/>
              <a:t> </a:t>
            </a:r>
            <a:r>
              <a:rPr lang="en-US" sz="1400" i="1" dirty="0" err="1"/>
              <a:t>Atsakin</a:t>
            </a:r>
            <a:r>
              <a:rPr lang="lt-LT" sz="1400" i="1" dirty="0"/>
              <a:t>ėja</a:t>
            </a:r>
            <a:r>
              <a:rPr lang="en-US" sz="1400" i="1" dirty="0"/>
              <a:t> tie, </a:t>
            </a:r>
            <a:r>
              <a:rPr lang="en-US" sz="1400" i="1" dirty="0" err="1"/>
              <a:t>kurie</a:t>
            </a:r>
            <a:r>
              <a:rPr lang="en-US" sz="1400" i="1" dirty="0"/>
              <a:t> </a:t>
            </a:r>
            <a:r>
              <a:rPr lang="en-US" sz="1400" i="1" dirty="0" err="1"/>
              <a:t>yra</a:t>
            </a:r>
            <a:r>
              <a:rPr lang="en-US" sz="1400" i="1" dirty="0"/>
              <a:t> gird</a:t>
            </a:r>
            <a:r>
              <a:rPr lang="lt-LT" sz="1400" i="1" dirty="0"/>
              <a:t>ėję apie STT </a:t>
            </a:r>
            <a:r>
              <a:rPr lang="en-US" sz="1400" i="1" dirty="0"/>
              <a:t>(</a:t>
            </a:r>
            <a:r>
              <a:rPr lang="lt-LT" sz="1400" i="1" dirty="0"/>
              <a:t>N</a:t>
            </a:r>
            <a:r>
              <a:rPr lang="en-US" sz="1400" i="1" dirty="0"/>
              <a:t>=1322).</a:t>
            </a:r>
            <a:endParaRPr lang="lt-LT" sz="1400" i="1" dirty="0"/>
          </a:p>
        </p:txBody>
      </p:sp>
      <p:sp>
        <p:nvSpPr>
          <p:cNvPr id="6" name="TextBox 5">
            <a:extLst>
              <a:ext uri="{FF2B5EF4-FFF2-40B4-BE49-F238E27FC236}">
                <a16:creationId xmlns:a16="http://schemas.microsoft.com/office/drawing/2014/main" id="{F0215D49-0472-2E49-D15E-1A3787043C64}"/>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69EAF087-2546-82D9-90BB-30FA3709F169}"/>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F36CD6E7-0538-C71A-1F49-F47D2673218E}"/>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95DC3268-D585-ACF5-F614-F066B31F820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1EF7396B-758F-6835-94DB-7EE12AD88CC8}"/>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A3D35013-895D-595A-DC5A-C46DE8FAED0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00000000-0008-0000-0000-00000B000000}"/>
              </a:ext>
            </a:extLst>
          </p:cNvPr>
          <p:cNvGraphicFramePr>
            <a:graphicFrameLocks/>
          </p:cNvGraphicFramePr>
          <p:nvPr>
            <p:extLst>
              <p:ext uri="{D42A27DB-BD31-4B8C-83A1-F6EECF244321}">
                <p14:modId xmlns:p14="http://schemas.microsoft.com/office/powerpoint/2010/main" val="455571426"/>
              </p:ext>
            </p:extLst>
          </p:nvPr>
        </p:nvGraphicFramePr>
        <p:xfrm>
          <a:off x="1426498" y="450376"/>
          <a:ext cx="9339004" cy="491064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0523235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726438" y="5630384"/>
            <a:ext cx="9059964" cy="307777"/>
          </a:xfrm>
          <a:prstGeom prst="rect">
            <a:avLst/>
          </a:prstGeom>
          <a:noFill/>
        </p:spPr>
        <p:txBody>
          <a:bodyPr wrap="square">
            <a:spAutoFit/>
          </a:bodyPr>
          <a:lstStyle/>
          <a:p>
            <a:pPr algn="just"/>
            <a:r>
              <a:rPr lang="lt-LT" sz="1400" i="1" dirty="0"/>
              <a:t>70.1. Kodėl Jūs PASITIKITE Specialiųjų tyrimų tarnyba (</a:t>
            </a:r>
            <a:r>
              <a:rPr lang="en-US" sz="1400" i="1" dirty="0" err="1"/>
              <a:t>atviras</a:t>
            </a:r>
            <a:r>
              <a:rPr lang="en-US" sz="1400" i="1" dirty="0"/>
              <a:t> </a:t>
            </a:r>
            <a:r>
              <a:rPr lang="en-US" sz="1400" i="1" dirty="0" err="1"/>
              <a:t>klausimas</a:t>
            </a:r>
            <a:r>
              <a:rPr lang="en-US" sz="1400" i="1" dirty="0"/>
              <a:t>)? </a:t>
            </a:r>
            <a:r>
              <a:rPr lang="en-US" sz="1400" i="1" dirty="0" err="1"/>
              <a:t>Atsakin</a:t>
            </a:r>
            <a:r>
              <a:rPr lang="lt-LT" sz="1400" i="1" dirty="0"/>
              <a:t>ėja</a:t>
            </a:r>
            <a:r>
              <a:rPr lang="en-US" sz="1400" i="1" dirty="0"/>
              <a:t> </a:t>
            </a:r>
            <a:r>
              <a:rPr lang="lt-LT" sz="1400" i="1" dirty="0"/>
              <a:t>nurodę, kad pasitiki STT (N</a:t>
            </a:r>
            <a:r>
              <a:rPr lang="en-US" sz="1400" i="1" dirty="0"/>
              <a:t>=882).</a:t>
            </a:r>
            <a:endParaRPr lang="lt-LT" sz="1400" i="1" dirty="0"/>
          </a:p>
        </p:txBody>
      </p:sp>
      <p:graphicFrame>
        <p:nvGraphicFramePr>
          <p:cNvPr id="6" name="Lentelė 5">
            <a:extLst>
              <a:ext uri="{FF2B5EF4-FFF2-40B4-BE49-F238E27FC236}">
                <a16:creationId xmlns:a16="http://schemas.microsoft.com/office/drawing/2014/main" id="{3237E3E8-2775-2456-CA04-24D485BBE19D}"/>
              </a:ext>
            </a:extLst>
          </p:cNvPr>
          <p:cNvGraphicFramePr>
            <a:graphicFrameLocks noGrp="1"/>
          </p:cNvGraphicFramePr>
          <p:nvPr>
            <p:extLst>
              <p:ext uri="{D42A27DB-BD31-4B8C-83A1-F6EECF244321}">
                <p14:modId xmlns:p14="http://schemas.microsoft.com/office/powerpoint/2010/main" val="2785454583"/>
              </p:ext>
            </p:extLst>
          </p:nvPr>
        </p:nvGraphicFramePr>
        <p:xfrm>
          <a:off x="1537024" y="1024899"/>
          <a:ext cx="9561096" cy="3996690"/>
        </p:xfrm>
        <a:graphic>
          <a:graphicData uri="http://schemas.openxmlformats.org/drawingml/2006/table">
            <a:tbl>
              <a:tblPr>
                <a:tableStyleId>{5C22544A-7EE6-4342-B048-85BDC9FD1C3A}</a:tableStyleId>
              </a:tblPr>
              <a:tblGrid>
                <a:gridCol w="8589615">
                  <a:extLst>
                    <a:ext uri="{9D8B030D-6E8A-4147-A177-3AD203B41FA5}">
                      <a16:colId xmlns:a16="http://schemas.microsoft.com/office/drawing/2014/main" val="2687525826"/>
                    </a:ext>
                  </a:extLst>
                </a:gridCol>
                <a:gridCol w="971481">
                  <a:extLst>
                    <a:ext uri="{9D8B030D-6E8A-4147-A177-3AD203B41FA5}">
                      <a16:colId xmlns:a16="http://schemas.microsoft.com/office/drawing/2014/main" val="3597467661"/>
                    </a:ext>
                  </a:extLst>
                </a:gridCol>
              </a:tblGrid>
              <a:tr h="252865">
                <a:tc gridSpan="2">
                  <a:txBody>
                    <a:bodyPr/>
                    <a:lstStyle/>
                    <a:p>
                      <a:pPr algn="ctr" fontAlgn="b"/>
                      <a:r>
                        <a:rPr lang="lt-LT" sz="1600" b="1" u="none" strike="noStrike" dirty="0" err="1">
                          <a:effectLst/>
                          <a:latin typeface="+mn-lt"/>
                        </a:rPr>
                        <a:t>Priežast</a:t>
                      </a:r>
                      <a:r>
                        <a:rPr lang="en-US" sz="1600" b="1" u="none" strike="noStrike" dirty="0">
                          <a:effectLst/>
                          <a:latin typeface="+mn-lt"/>
                        </a:rPr>
                        <a:t>y</a:t>
                      </a:r>
                      <a:r>
                        <a:rPr lang="lt-LT" sz="1600" b="1" u="none" strike="noStrike" dirty="0">
                          <a:effectLst/>
                          <a:latin typeface="+mn-lt"/>
                        </a:rPr>
                        <a:t>s, kodėl pasitiki Specialiąja tyrimų tarnyba (STT)</a:t>
                      </a:r>
                      <a:endParaRPr lang="lt-LT" sz="1600" b="1"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b"/>
                      <a:endParaRPr lang="lt-LT" sz="1600" b="1" i="0" u="none" strike="noStrike" dirty="0">
                        <a:effectLst/>
                        <a:latin typeface="Arial" panose="020B0604020202020204" pitchFamily="34" charset="0"/>
                      </a:endParaRPr>
                    </a:p>
                  </a:txBody>
                  <a:tcPr marL="9525" marR="9525" marT="9525" marB="0" anchor="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38642161"/>
                  </a:ext>
                </a:extLst>
              </a:tr>
              <a:tr h="252865">
                <a:tc>
                  <a:txBody>
                    <a:bodyPr/>
                    <a:lstStyle/>
                    <a:p>
                      <a:pPr algn="l" rtl="0" fontAlgn="b"/>
                      <a:r>
                        <a:rPr lang="lt-LT" sz="1600" b="0" i="0" u="none" strike="noStrike" dirty="0">
                          <a:solidFill>
                            <a:srgbClr val="000000"/>
                          </a:solidFill>
                          <a:effectLst/>
                          <a:latin typeface="+mn-lt"/>
                        </a:rPr>
                        <a:t>Dirba profesionalai / kompetentingi darbuotojai / atlieka savo pareigas / kvalifikuoti pareigūnai / "pasišventę" darbuotojai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19973117"/>
                  </a:ext>
                </a:extLst>
              </a:tr>
              <a:tr h="252865">
                <a:tc>
                  <a:txBody>
                    <a:bodyPr/>
                    <a:lstStyle/>
                    <a:p>
                      <a:pPr algn="l" rtl="0" fontAlgn="b"/>
                      <a:r>
                        <a:rPr lang="lt-LT" sz="1600" b="0" i="0" u="none" strike="noStrike" dirty="0">
                          <a:solidFill>
                            <a:srgbClr val="000000"/>
                          </a:solidFill>
                          <a:effectLst/>
                          <a:latin typeface="+mn-lt"/>
                        </a:rPr>
                        <a:t>Mažina korupciją  / kovoja su korupcija / paskelbia korupcinius įvykius / nėra pagrindo nepasitikėti / niekada nenuvylė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58010640"/>
                  </a:ext>
                </a:extLst>
              </a:tr>
              <a:tr h="252865">
                <a:tc>
                  <a:txBody>
                    <a:bodyPr/>
                    <a:lstStyle/>
                    <a:p>
                      <a:pPr algn="l" rtl="0" fontAlgn="b"/>
                      <a:r>
                        <a:rPr lang="lt-LT" sz="1600" b="0" i="0" u="none" strike="noStrike" dirty="0">
                          <a:solidFill>
                            <a:srgbClr val="000000"/>
                          </a:solidFill>
                          <a:effectLst/>
                          <a:latin typeface="+mn-lt"/>
                        </a:rPr>
                        <a:t>Skaidri / konfidenciali / anonimiška / sąžininga / autoritetinga / nepriklausoma / nešališka / mažiausiai korumpuota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3853454"/>
                  </a:ext>
                </a:extLst>
              </a:tr>
              <a:tr h="252865">
                <a:tc>
                  <a:txBody>
                    <a:bodyPr/>
                    <a:lstStyle/>
                    <a:p>
                      <a:pPr algn="l" rtl="0" fontAlgn="b"/>
                      <a:r>
                        <a:rPr lang="lt-LT" sz="1600" b="0" i="0" u="none" strike="noStrike">
                          <a:solidFill>
                            <a:srgbClr val="000000"/>
                          </a:solidFill>
                          <a:effectLst/>
                          <a:latin typeface="+mn-lt"/>
                        </a:rPr>
                        <a:t>Tai valstybinė institucija / oficiali įstaiga / didelė ir svarbi organizacija / vienintelė tokio pobūdžio įstaiga / veikia pagal LR įstatymus / kažkuo reikia pasitikėti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36251847"/>
                  </a:ext>
                </a:extLst>
              </a:tr>
              <a:tr h="252865">
                <a:tc>
                  <a:txBody>
                    <a:bodyPr/>
                    <a:lstStyle/>
                    <a:p>
                      <a:pPr algn="l" rtl="0" fontAlgn="b"/>
                      <a:r>
                        <a:rPr lang="lt-LT" sz="1600" b="0" i="0" u="none" strike="noStrike" dirty="0">
                          <a:solidFill>
                            <a:srgbClr val="000000"/>
                          </a:solidFill>
                          <a:effectLst/>
                          <a:latin typeface="+mn-lt"/>
                        </a:rPr>
                        <a:t>Nagrinėja sudėtingas situacijas / išsiaiškina daug nusikaltimų / matosi rezultatai / dirba kryptingai / inicijuoja tyrimus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95094090"/>
                  </a:ext>
                </a:extLst>
              </a:tr>
              <a:tr h="252865">
                <a:tc>
                  <a:txBody>
                    <a:bodyPr/>
                    <a:lstStyle/>
                    <a:p>
                      <a:pPr algn="l" rtl="0" fontAlgn="b"/>
                      <a:r>
                        <a:rPr lang="lt-LT" sz="1600" b="0" i="0" u="none" strike="noStrike">
                          <a:solidFill>
                            <a:srgbClr val="000000"/>
                          </a:solidFill>
                          <a:effectLst/>
                          <a:latin typeface="+mn-lt"/>
                        </a:rPr>
                        <a:t>STT komunikacija sudaro patikimumo įspūdį / skaidrus institucijos įvaizdis</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5%</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83127231"/>
                  </a:ext>
                </a:extLst>
              </a:tr>
              <a:tr h="252865">
                <a:tc>
                  <a:txBody>
                    <a:bodyPr/>
                    <a:lstStyle/>
                    <a:p>
                      <a:pPr algn="l" rtl="0" fontAlgn="b"/>
                      <a:r>
                        <a:rPr lang="lt-LT" sz="1600" b="0" i="0" u="none" strike="noStrike">
                          <a:solidFill>
                            <a:srgbClr val="000000"/>
                          </a:solidFill>
                          <a:effectLst/>
                          <a:latin typeface="+mn-lt"/>
                        </a:rPr>
                        <a:t>Dirba Lietuvos labui / kovoja už teisybę / laikosi aukščiausių standartų / griežti reikalavimai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en-US" sz="1600" b="0" i="0" u="none" strike="noStrike" dirty="0">
                          <a:effectLst/>
                          <a:latin typeface="+mn-lt"/>
                        </a:rPr>
                        <a:t>4</a:t>
                      </a:r>
                      <a:r>
                        <a:rPr lang="lt-LT" sz="1600" b="0" i="0" u="none" strike="noStrike" dirty="0">
                          <a:effectLst/>
                          <a:latin typeface="+mn-lt"/>
                        </a:rPr>
                        <a:t>%</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76090989"/>
                  </a:ext>
                </a:extLst>
              </a:tr>
              <a:tr h="252865">
                <a:tc>
                  <a:txBody>
                    <a:bodyPr/>
                    <a:lstStyle/>
                    <a:p>
                      <a:pPr algn="l" rtl="0" fontAlgn="b"/>
                      <a:r>
                        <a:rPr lang="lt-LT" sz="1600" b="0" i="0" u="none" strike="noStrike">
                          <a:solidFill>
                            <a:srgbClr val="000000"/>
                          </a:solidFill>
                          <a:effectLst/>
                          <a:latin typeface="+mn-lt"/>
                        </a:rPr>
                        <a:t>Dalyvavo STT mokymuose / respondentas yra pareigūnas ir pasitiki kitais pareigūnais / pažįsta keletą STT darbuotojų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3%</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84234183"/>
                  </a:ext>
                </a:extLst>
              </a:tr>
              <a:tr h="252865">
                <a:tc>
                  <a:txBody>
                    <a:bodyPr/>
                    <a:lstStyle/>
                    <a:p>
                      <a:pPr algn="l" rtl="0" fontAlgn="b"/>
                      <a:r>
                        <a:rPr lang="lt-LT" sz="1600" b="0" i="0" u="none" strike="noStrike">
                          <a:solidFill>
                            <a:srgbClr val="000000"/>
                          </a:solidFill>
                          <a:effectLst/>
                          <a:latin typeface="+mn-lt"/>
                        </a:rPr>
                        <a:t>Neatsakė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70313788"/>
                  </a:ext>
                </a:extLst>
              </a:tr>
            </a:tbl>
          </a:graphicData>
        </a:graphic>
      </p:graphicFrame>
      <p:sp>
        <p:nvSpPr>
          <p:cNvPr id="2" name="TextBox 1">
            <a:extLst>
              <a:ext uri="{FF2B5EF4-FFF2-40B4-BE49-F238E27FC236}">
                <a16:creationId xmlns:a16="http://schemas.microsoft.com/office/drawing/2014/main" id="{9FAE2A1C-819E-3927-4347-0EFF24BE11E1}"/>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B6A013A-7113-DF2F-469E-0054C48535AE}"/>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B3261387-B2EC-C92C-41B5-EDA6F42A3A8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4D22753B-44DB-96AE-84C9-9B3B5F1D54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7F3E2A4-F54A-293F-6088-1D19A9BE0EC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FCD16E5-2B2E-EA6B-9550-0884751BEB2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273675551"/>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1"/>
            <a:ext cx="12192000" cy="685799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Lentelė 5">
            <a:extLst>
              <a:ext uri="{FF2B5EF4-FFF2-40B4-BE49-F238E27FC236}">
                <a16:creationId xmlns:a16="http://schemas.microsoft.com/office/drawing/2014/main" id="{3237E3E8-2775-2456-CA04-24D485BBE19D}"/>
              </a:ext>
            </a:extLst>
          </p:cNvPr>
          <p:cNvGraphicFramePr>
            <a:graphicFrameLocks noGrp="1"/>
          </p:cNvGraphicFramePr>
          <p:nvPr>
            <p:extLst>
              <p:ext uri="{D42A27DB-BD31-4B8C-83A1-F6EECF244321}">
                <p14:modId xmlns:p14="http://schemas.microsoft.com/office/powerpoint/2010/main" val="2546829578"/>
              </p:ext>
            </p:extLst>
          </p:nvPr>
        </p:nvGraphicFramePr>
        <p:xfrm>
          <a:off x="1442472" y="1164027"/>
          <a:ext cx="9561096" cy="3579594"/>
        </p:xfrm>
        <a:graphic>
          <a:graphicData uri="http://schemas.openxmlformats.org/drawingml/2006/table">
            <a:tbl>
              <a:tblPr>
                <a:tableStyleId>{5C22544A-7EE6-4342-B048-85BDC9FD1C3A}</a:tableStyleId>
              </a:tblPr>
              <a:tblGrid>
                <a:gridCol w="8606470">
                  <a:extLst>
                    <a:ext uri="{9D8B030D-6E8A-4147-A177-3AD203B41FA5}">
                      <a16:colId xmlns:a16="http://schemas.microsoft.com/office/drawing/2014/main" val="2687525826"/>
                    </a:ext>
                  </a:extLst>
                </a:gridCol>
                <a:gridCol w="954626">
                  <a:extLst>
                    <a:ext uri="{9D8B030D-6E8A-4147-A177-3AD203B41FA5}">
                      <a16:colId xmlns:a16="http://schemas.microsoft.com/office/drawing/2014/main" val="1570519806"/>
                    </a:ext>
                  </a:extLst>
                </a:gridCol>
              </a:tblGrid>
              <a:tr h="301130">
                <a:tc gridSpan="2">
                  <a:txBody>
                    <a:bodyPr/>
                    <a:lstStyle/>
                    <a:p>
                      <a:pPr algn="ctr" fontAlgn="b"/>
                      <a:r>
                        <a:rPr lang="lt-LT" sz="1600" b="1" i="0" u="none" strike="noStrike" dirty="0">
                          <a:effectLst/>
                          <a:latin typeface="+mn-lt"/>
                        </a:rPr>
                        <a:t>Priežastys, kodėl nepasitiki Specialiąja tyrimų tarnyba (STT)</a:t>
                      </a:r>
                    </a:p>
                  </a:txBody>
                  <a:tcPr marL="9525" marR="9525" marT="9525" marB="0" anchor="ctr">
                    <a:gradFill>
                      <a:gsLst>
                        <a:gs pos="0">
                          <a:schemeClr val="accent1">
                            <a:lumMod val="5000"/>
                            <a:lumOff val="95000"/>
                          </a:schemeClr>
                        </a:gs>
                        <a:gs pos="60000">
                          <a:srgbClr val="7FBC98"/>
                        </a:gs>
                      </a:gsLst>
                      <a:lin ang="5400000" scaled="1"/>
                    </a:gradFill>
                  </a:tcPr>
                </a:tc>
                <a:tc hMerge="1">
                  <a:txBody>
                    <a:bodyPr/>
                    <a:lstStyle/>
                    <a:p>
                      <a:pPr algn="ctr" fontAlgn="b"/>
                      <a:endParaRPr lang="lt-LT" sz="1600" b="1" i="0" u="none" strike="noStrike" dirty="0">
                        <a:effectLst/>
                        <a:latin typeface="+mn-lt"/>
                      </a:endParaRP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38642161"/>
                  </a:ext>
                </a:extLst>
              </a:tr>
              <a:tr h="301130">
                <a:tc>
                  <a:txBody>
                    <a:bodyPr/>
                    <a:lstStyle/>
                    <a:p>
                      <a:pPr algn="l" rtl="0" fontAlgn="b"/>
                      <a:r>
                        <a:rPr lang="lt-LT" sz="1600" b="0" i="0" u="none" strike="noStrike" dirty="0">
                          <a:solidFill>
                            <a:srgbClr val="000000"/>
                          </a:solidFill>
                          <a:effectLst/>
                          <a:latin typeface="+mn-lt"/>
                        </a:rPr>
                        <a:t>Nėra rezultatų / bylos baigiasi nereikšmingai / tyliai užbaigiami tyrimai / daug nepasitvirtinusių tyrimų</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29%</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894716530"/>
                  </a:ext>
                </a:extLst>
              </a:tr>
              <a:tr h="590938">
                <a:tc>
                  <a:txBody>
                    <a:bodyPr/>
                    <a:lstStyle/>
                    <a:p>
                      <a:pPr algn="l" rtl="0" fontAlgn="b"/>
                      <a:r>
                        <a:rPr lang="lt-LT" sz="1600" b="0" i="0" u="none" strike="noStrike" dirty="0">
                          <a:solidFill>
                            <a:srgbClr val="000000"/>
                          </a:solidFill>
                          <a:effectLst/>
                          <a:latin typeface="+mn-lt"/>
                        </a:rPr>
                        <a:t>Institucija dirba politinėms partijoms / dirba politikams / korupcinė įstaiga / netikrina aukštas pareigas užimančių žmonių / vyrauja vidinė korupcija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08981216"/>
                  </a:ext>
                </a:extLst>
              </a:tr>
              <a:tr h="301130">
                <a:tc>
                  <a:txBody>
                    <a:bodyPr/>
                    <a:lstStyle/>
                    <a:p>
                      <a:pPr algn="l" rtl="0" fontAlgn="b"/>
                      <a:r>
                        <a:rPr lang="lt-LT" sz="1600" b="0" i="0" u="none" strike="noStrike">
                          <a:solidFill>
                            <a:srgbClr val="000000"/>
                          </a:solidFill>
                          <a:effectLst/>
                          <a:latin typeface="+mn-lt"/>
                        </a:rPr>
                        <a:t>Niekuo nepasitiki / korupcija nemažėja / korupcija klesti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a:effectLst/>
                          <a:latin typeface="+mn-lt"/>
                        </a:rPr>
                        <a:t>12%</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88822502"/>
                  </a:ext>
                </a:extLst>
              </a:tr>
              <a:tr h="301130">
                <a:tc>
                  <a:txBody>
                    <a:bodyPr/>
                    <a:lstStyle/>
                    <a:p>
                      <a:pPr algn="l" rtl="0" fontAlgn="b"/>
                      <a:r>
                        <a:rPr lang="lt-LT" sz="1600" b="0" i="0" u="none" strike="noStrike" dirty="0">
                          <a:solidFill>
                            <a:srgbClr val="000000"/>
                          </a:solidFill>
                          <a:effectLst/>
                          <a:latin typeface="+mn-lt"/>
                        </a:rPr>
                        <a:t>Neinicijuoja tyrimų / biurokratinė įstaiga / neefektyvi įstaiga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10%</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30806658"/>
                  </a:ext>
                </a:extLst>
              </a:tr>
              <a:tr h="590938">
                <a:tc>
                  <a:txBody>
                    <a:bodyPr/>
                    <a:lstStyle/>
                    <a:p>
                      <a:pPr algn="l" rtl="0" fontAlgn="b"/>
                      <a:r>
                        <a:rPr lang="lt-LT" sz="1600" b="0" i="0" u="none" strike="noStrike">
                          <a:solidFill>
                            <a:srgbClr val="000000"/>
                          </a:solidFill>
                          <a:effectLst/>
                          <a:latin typeface="+mn-lt"/>
                        </a:rPr>
                        <a:t>Daugiau dėmesio skiriama korupcijos prevencijai, o ne esamiems atvejams / daug tyrimų neišaiškina / neatsakingai dirba</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11%</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4927793"/>
                  </a:ext>
                </a:extLst>
              </a:tr>
              <a:tr h="590938">
                <a:tc>
                  <a:txBody>
                    <a:bodyPr/>
                    <a:lstStyle/>
                    <a:p>
                      <a:pPr algn="l" rtl="0" fontAlgn="b"/>
                      <a:r>
                        <a:rPr lang="lt-LT" sz="1600" b="0" i="0" u="none" strike="noStrike">
                          <a:solidFill>
                            <a:srgbClr val="000000"/>
                          </a:solidFill>
                          <a:effectLst/>
                          <a:latin typeface="+mn-lt"/>
                        </a:rPr>
                        <a:t>Trūksta informacijos apie STT rezultatus ir pasiekimus / prasta komunikacija / prastas įvaizdis viešojoje erdvėje</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6%</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42733682"/>
                  </a:ext>
                </a:extLst>
              </a:tr>
              <a:tr h="301130">
                <a:tc>
                  <a:txBody>
                    <a:bodyPr/>
                    <a:lstStyle/>
                    <a:p>
                      <a:pPr algn="l" rtl="0" fontAlgn="b"/>
                      <a:r>
                        <a:rPr lang="lt-LT" sz="1600" b="0" i="0" u="none" strike="noStrike">
                          <a:solidFill>
                            <a:srgbClr val="000000"/>
                          </a:solidFill>
                          <a:effectLst/>
                          <a:latin typeface="+mn-lt"/>
                        </a:rPr>
                        <a:t>Pažįsta STT darbuotojus / nesąžiningi darbuotojai</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7%</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884981400"/>
                  </a:ext>
                </a:extLst>
              </a:tr>
              <a:tr h="301130">
                <a:tc>
                  <a:txBody>
                    <a:bodyPr/>
                    <a:lstStyle/>
                    <a:p>
                      <a:pPr algn="l" fontAlgn="b"/>
                      <a:r>
                        <a:rPr lang="lt-LT" sz="1600" b="0" i="0" u="none" strike="noStrike">
                          <a:effectLst/>
                          <a:latin typeface="+mn-lt"/>
                        </a:rPr>
                        <a:t>Neatsakė</a:t>
                      </a:r>
                    </a:p>
                  </a:txBody>
                  <a:tcPr marL="9525" marR="9525" marT="9525" marB="0" anchor="ctr">
                    <a:gradFill>
                      <a:gsLst>
                        <a:gs pos="0">
                          <a:schemeClr val="accent1">
                            <a:lumMod val="5000"/>
                            <a:lumOff val="95000"/>
                          </a:schemeClr>
                        </a:gs>
                        <a:gs pos="60000">
                          <a:srgbClr val="7FBC98"/>
                        </a:gs>
                      </a:gsLst>
                      <a:lin ang="5400000" scaled="1"/>
                    </a:gradFill>
                  </a:tcPr>
                </a:tc>
                <a:tc>
                  <a:txBody>
                    <a:bodyPr/>
                    <a:lstStyle/>
                    <a:p>
                      <a:pPr algn="ctr" fontAlgn="b"/>
                      <a:r>
                        <a:rPr lang="lt-LT" sz="1600" b="0" i="0" u="none" strike="noStrike" dirty="0">
                          <a:effectLst/>
                          <a:latin typeface="+mn-lt"/>
                        </a:rPr>
                        <a:t>8%</a:t>
                      </a:r>
                    </a:p>
                  </a:txBody>
                  <a:tcPr marL="9525" marR="9525" marT="9525" marB="0"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56814347"/>
                  </a:ext>
                </a:extLst>
              </a:tr>
            </a:tbl>
          </a:graphicData>
        </a:graphic>
      </p:graphicFrame>
      <p:sp>
        <p:nvSpPr>
          <p:cNvPr id="2" name="TextBox 1">
            <a:extLst>
              <a:ext uri="{FF2B5EF4-FFF2-40B4-BE49-F238E27FC236}">
                <a16:creationId xmlns:a16="http://schemas.microsoft.com/office/drawing/2014/main" id="{9FAE2A1C-819E-3927-4347-0EFF24BE11E1}"/>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B6A013A-7113-DF2F-469E-0054C48535AE}"/>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B3261387-B2EC-C92C-41B5-EDA6F42A3A8C}"/>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4D22753B-44DB-96AE-84C9-9B3B5F1D541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C7F3E2A4-F54A-293F-6088-1D19A9BE0EC0}"/>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1FCD16E5-2B2E-EA6B-9550-0884751BEB2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1" name="TextBox 10">
            <a:extLst>
              <a:ext uri="{FF2B5EF4-FFF2-40B4-BE49-F238E27FC236}">
                <a16:creationId xmlns:a16="http://schemas.microsoft.com/office/drawing/2014/main" id="{CFC788FA-2477-FB48-0D38-7F3C20F79034}"/>
              </a:ext>
            </a:extLst>
          </p:cNvPr>
          <p:cNvSpPr txBox="1"/>
          <p:nvPr/>
        </p:nvSpPr>
        <p:spPr>
          <a:xfrm>
            <a:off x="1790724" y="5439135"/>
            <a:ext cx="9059964" cy="307777"/>
          </a:xfrm>
          <a:prstGeom prst="rect">
            <a:avLst/>
          </a:prstGeom>
          <a:noFill/>
        </p:spPr>
        <p:txBody>
          <a:bodyPr wrap="square">
            <a:spAutoFit/>
          </a:bodyPr>
          <a:lstStyle/>
          <a:p>
            <a:pPr algn="just"/>
            <a:r>
              <a:rPr lang="lt-LT" sz="1400" i="1" dirty="0"/>
              <a:t>70.2. Kodėl Jūs NEPASITIKITE Specialiųjų tyrimų tarnyba </a:t>
            </a:r>
            <a:r>
              <a:rPr lang="en-US" sz="1400" i="1" dirty="0"/>
              <a:t>(</a:t>
            </a:r>
            <a:r>
              <a:rPr lang="en-US" sz="1400" i="1" dirty="0" err="1"/>
              <a:t>atviras</a:t>
            </a:r>
            <a:r>
              <a:rPr lang="en-US" sz="1400" i="1" dirty="0"/>
              <a:t> </a:t>
            </a:r>
            <a:r>
              <a:rPr lang="en-US" sz="1400" i="1" dirty="0" err="1"/>
              <a:t>klausimas</a:t>
            </a:r>
            <a:r>
              <a:rPr lang="en-US" sz="1400" i="1" dirty="0"/>
              <a:t>)? </a:t>
            </a:r>
            <a:r>
              <a:rPr lang="en-US" sz="1400" i="1" dirty="0" err="1"/>
              <a:t>Atsakin</a:t>
            </a:r>
            <a:r>
              <a:rPr lang="lt-LT" sz="1400" i="1" dirty="0"/>
              <a:t>ėja</a:t>
            </a:r>
            <a:r>
              <a:rPr lang="en-US" sz="1400" i="1" dirty="0"/>
              <a:t> </a:t>
            </a:r>
            <a:r>
              <a:rPr lang="lt-LT" sz="1400" i="1" dirty="0"/>
              <a:t>nurodę</a:t>
            </a:r>
            <a:r>
              <a:rPr lang="en-US" sz="1400" i="1" dirty="0"/>
              <a:t>, </a:t>
            </a:r>
            <a:r>
              <a:rPr lang="en-US" sz="1400" i="1" dirty="0" err="1"/>
              <a:t>kad</a:t>
            </a:r>
            <a:r>
              <a:rPr lang="en-US" sz="1400" i="1" dirty="0"/>
              <a:t> </a:t>
            </a:r>
            <a:r>
              <a:rPr lang="en-US" sz="1400" i="1" dirty="0" err="1"/>
              <a:t>nepasitiki</a:t>
            </a:r>
            <a:r>
              <a:rPr lang="en-US" sz="1400" i="1" dirty="0"/>
              <a:t> </a:t>
            </a:r>
            <a:r>
              <a:rPr lang="lt-LT" sz="1400" i="1" dirty="0"/>
              <a:t>STT </a:t>
            </a:r>
            <a:r>
              <a:rPr lang="en-US" sz="1400" i="1" dirty="0"/>
              <a:t>(</a:t>
            </a:r>
            <a:r>
              <a:rPr lang="lt-LT" sz="1400" i="1" dirty="0"/>
              <a:t>N</a:t>
            </a:r>
            <a:r>
              <a:rPr lang="en-US" sz="1400" i="1" dirty="0"/>
              <a:t>=126).</a:t>
            </a:r>
            <a:endParaRPr lang="lt-LT" sz="1400" i="1" dirty="0"/>
          </a:p>
        </p:txBody>
      </p:sp>
    </p:spTree>
    <p:extLst>
      <p:ext uri="{BB962C8B-B14F-4D97-AF65-F5344CB8AC3E}">
        <p14:creationId xmlns:p14="http://schemas.microsoft.com/office/powerpoint/2010/main" val="428380733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884770" y="5326368"/>
            <a:ext cx="10422459" cy="523220"/>
          </a:xfrm>
          <a:prstGeom prst="rect">
            <a:avLst/>
          </a:prstGeom>
          <a:noFill/>
        </p:spPr>
        <p:txBody>
          <a:bodyPr wrap="square">
            <a:spAutoFit/>
          </a:bodyPr>
          <a:lstStyle/>
          <a:p>
            <a:pPr algn="just"/>
            <a:r>
              <a:rPr lang="en-US" sz="1400" i="1" dirty="0"/>
              <a:t>71</a:t>
            </a:r>
            <a:r>
              <a:rPr lang="lt-LT" sz="1400" i="1" dirty="0"/>
              <a:t>. Kokius žinote būdus, kaip galima pranešti Specialiųjų tyrimų tarnybai (STT) savo įtarimus apie korupcinio pobūdžio nusikalstamas veikas? Atsakinėja tie, kurie yra girdėję apie STT (N</a:t>
            </a:r>
            <a:r>
              <a:rPr lang="en-US" sz="1400" i="1" dirty="0"/>
              <a:t>=1322).</a:t>
            </a:r>
            <a:endParaRPr lang="lt-LT" sz="1400" i="1" dirty="0"/>
          </a:p>
        </p:txBody>
      </p:sp>
      <p:sp>
        <p:nvSpPr>
          <p:cNvPr id="2" name="TextBox 1">
            <a:extLst>
              <a:ext uri="{FF2B5EF4-FFF2-40B4-BE49-F238E27FC236}">
                <a16:creationId xmlns:a16="http://schemas.microsoft.com/office/drawing/2014/main" id="{777A06F8-BCE2-924D-924D-1658A36D5A3E}"/>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D14498E9-F9ED-34E0-E765-620AC96A852D}"/>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D80073E0-411B-DE51-759F-79F122CDB0DB}"/>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01FC4871-58C4-50C4-388D-ABB370D0253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89D70EF-4F90-C909-2E10-4BC69245A63E}"/>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67D21B5D-1C17-E5E6-895E-8AE275814D2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00000000-0008-0000-0000-00000A000000}"/>
              </a:ext>
            </a:extLst>
          </p:cNvPr>
          <p:cNvGraphicFramePr>
            <a:graphicFrameLocks/>
          </p:cNvGraphicFramePr>
          <p:nvPr>
            <p:extLst>
              <p:ext uri="{D42A27DB-BD31-4B8C-83A1-F6EECF244321}">
                <p14:modId xmlns:p14="http://schemas.microsoft.com/office/powerpoint/2010/main" val="454781429"/>
              </p:ext>
            </p:extLst>
          </p:nvPr>
        </p:nvGraphicFramePr>
        <p:xfrm>
          <a:off x="504383" y="701655"/>
          <a:ext cx="11183231" cy="430356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350133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13722" y="0"/>
            <a:ext cx="12401831" cy="7153150"/>
            <a:chOff x="-4995785" y="16700663"/>
            <a:chExt cx="24384000" cy="13716001"/>
          </a:xfrm>
        </p:grpSpPr>
        <p:sp>
          <p:nvSpPr>
            <p:cNvPr id="5" name="Freeform 3">
              <a:extLst>
                <a:ext uri="{FF2B5EF4-FFF2-40B4-BE49-F238E27FC236}">
                  <a16:creationId xmlns:a16="http://schemas.microsoft.com/office/drawing/2014/main" id="{88A0C1BB-D683-7F42-8DE1-F35D19683B88}"/>
                </a:ext>
              </a:extLst>
            </p:cNvPr>
            <p:cNvSpPr/>
            <p:nvPr/>
          </p:nvSpPr>
          <p:spPr>
            <a:xfrm>
              <a:off x="-4995785" y="16700663"/>
              <a:ext cx="24384000" cy="13716001"/>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2101894" y="5672847"/>
            <a:ext cx="8948985" cy="523220"/>
          </a:xfrm>
          <a:prstGeom prst="rect">
            <a:avLst/>
          </a:prstGeom>
          <a:noFill/>
        </p:spPr>
        <p:txBody>
          <a:bodyPr wrap="square">
            <a:spAutoFit/>
          </a:bodyPr>
          <a:lstStyle/>
          <a:p>
            <a:r>
              <a:rPr lang="lt-LT" sz="1400" i="1" dirty="0"/>
              <a:t>72. Iš kurio informacijos šaltinio Jūs gaunate daugiausiai informacijos apie Specialiųjų tyrimų tarnybą (STT) ir jos veiklą? Atsakinėja tie, kurie yra girdėję apie STT (N</a:t>
            </a:r>
            <a:r>
              <a:rPr lang="en-US" sz="1400" i="1" dirty="0"/>
              <a:t>=1322).</a:t>
            </a:r>
            <a:endParaRPr lang="lt-LT" sz="1400" i="1" dirty="0"/>
          </a:p>
        </p:txBody>
      </p:sp>
      <p:sp>
        <p:nvSpPr>
          <p:cNvPr id="2" name="TextBox 1">
            <a:extLst>
              <a:ext uri="{FF2B5EF4-FFF2-40B4-BE49-F238E27FC236}">
                <a16:creationId xmlns:a16="http://schemas.microsoft.com/office/drawing/2014/main" id="{3B17F7E1-BD9C-D70E-1B58-80096F44E817}"/>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4" name="Grupė 3">
            <a:extLst>
              <a:ext uri="{FF2B5EF4-FFF2-40B4-BE49-F238E27FC236}">
                <a16:creationId xmlns:a16="http://schemas.microsoft.com/office/drawing/2014/main" id="{0802845F-498F-8D96-8DAF-CA07745CB965}"/>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B948357F-577D-10C8-1E1E-0121BD3833DE}"/>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BCAFBBA3-B71D-A73E-D802-8CC2EB8CA92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7" name="Group 6">
              <a:extLst>
                <a:ext uri="{FF2B5EF4-FFF2-40B4-BE49-F238E27FC236}">
                  <a16:creationId xmlns:a16="http://schemas.microsoft.com/office/drawing/2014/main" id="{D3ABB431-1EEE-9D17-50C5-DA2E402EA30D}"/>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B4CE7DA-C87F-DEB6-04B9-177FE74FD5C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00000000-0008-0000-0000-000006000000}"/>
              </a:ext>
            </a:extLst>
          </p:cNvPr>
          <p:cNvGraphicFramePr>
            <a:graphicFrameLocks/>
          </p:cNvGraphicFramePr>
          <p:nvPr>
            <p:extLst>
              <p:ext uri="{D42A27DB-BD31-4B8C-83A1-F6EECF244321}">
                <p14:modId xmlns:p14="http://schemas.microsoft.com/office/powerpoint/2010/main" val="2894952545"/>
              </p:ext>
            </p:extLst>
          </p:nvPr>
        </p:nvGraphicFramePr>
        <p:xfrm>
          <a:off x="966645" y="661933"/>
          <a:ext cx="10292757" cy="492000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26906364"/>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3" name="TextBox 12">
            <a:extLst>
              <a:ext uri="{FF2B5EF4-FFF2-40B4-BE49-F238E27FC236}">
                <a16:creationId xmlns:a16="http://schemas.microsoft.com/office/drawing/2014/main" id="{CFC788FA-2477-FB48-0D38-7F3C20F79034}"/>
              </a:ext>
            </a:extLst>
          </p:cNvPr>
          <p:cNvSpPr txBox="1"/>
          <p:nvPr/>
        </p:nvSpPr>
        <p:spPr>
          <a:xfrm>
            <a:off x="1778876" y="5592901"/>
            <a:ext cx="8634245" cy="523220"/>
          </a:xfrm>
          <a:prstGeom prst="rect">
            <a:avLst/>
          </a:prstGeom>
          <a:noFill/>
        </p:spPr>
        <p:txBody>
          <a:bodyPr wrap="square">
            <a:spAutoFit/>
          </a:bodyPr>
          <a:lstStyle/>
          <a:p>
            <a:pPr algn="just"/>
            <a:r>
              <a:rPr lang="en-US" sz="1400" i="1" dirty="0"/>
              <a:t>7</a:t>
            </a:r>
            <a:r>
              <a:rPr lang="lt-LT" sz="1400" i="1" dirty="0"/>
              <a:t>3. Kaip Jūs manote, kas galėtų padidinti pasitikėjimą Specialiųjų tyrimų tarnyba (STT)? Atsakinėja tie, kurie yra girdėję apie STT (N</a:t>
            </a:r>
            <a:r>
              <a:rPr lang="en-US" sz="1400" i="1" dirty="0"/>
              <a:t>=1322).</a:t>
            </a:r>
            <a:endParaRPr lang="lt-LT" sz="1400" i="1" dirty="0"/>
          </a:p>
        </p:txBody>
      </p:sp>
      <p:sp>
        <p:nvSpPr>
          <p:cNvPr id="4" name="TextBox 3">
            <a:extLst>
              <a:ext uri="{FF2B5EF4-FFF2-40B4-BE49-F238E27FC236}">
                <a16:creationId xmlns:a16="http://schemas.microsoft.com/office/drawing/2014/main" id="{9CD37C3D-FFCD-BAD0-B15F-DD81BA9FB692}"/>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D5114ACB-98E0-1E0D-7594-6A9B381B33E8}"/>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C169C217-6102-C1CA-C566-CE2CD5BB48AA}"/>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96C97C04-B0C9-E910-BD88-26EE5F0E4B1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505E9F2A-95F8-D2B3-5BDC-5B70D6DDDE96}"/>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410EF2F9-8276-6C83-7C96-C4D0737208C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1" name="Diagrama 10">
            <a:extLst>
              <a:ext uri="{FF2B5EF4-FFF2-40B4-BE49-F238E27FC236}">
                <a16:creationId xmlns:a16="http://schemas.microsoft.com/office/drawing/2014/main" id="{00000000-0008-0000-0000-000005000000}"/>
              </a:ext>
            </a:extLst>
          </p:cNvPr>
          <p:cNvGraphicFramePr>
            <a:graphicFrameLocks/>
          </p:cNvGraphicFramePr>
          <p:nvPr>
            <p:extLst>
              <p:ext uri="{D42A27DB-BD31-4B8C-83A1-F6EECF244321}">
                <p14:modId xmlns:p14="http://schemas.microsoft.com/office/powerpoint/2010/main" val="176701247"/>
              </p:ext>
            </p:extLst>
          </p:nvPr>
        </p:nvGraphicFramePr>
        <p:xfrm>
          <a:off x="443058" y="532263"/>
          <a:ext cx="11305884" cy="50802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1144786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869448" y="1457863"/>
            <a:ext cx="10828194" cy="4708981"/>
          </a:xfrm>
          <a:prstGeom prst="rect">
            <a:avLst/>
          </a:prstGeom>
          <a:noFill/>
        </p:spPr>
        <p:txBody>
          <a:bodyPr wrap="square" rtlCol="0">
            <a:spAutoFit/>
          </a:bodyPr>
          <a:lstStyle/>
          <a:p>
            <a:pPr marL="285750" indent="-285750" algn="just">
              <a:buBlip>
                <a:blip r:embed="rId3"/>
              </a:buBlip>
            </a:pPr>
            <a:r>
              <a:rPr lang="lt-LT" sz="1500" dirty="0"/>
              <a:t>Beveik visi (9</a:t>
            </a:r>
            <a:r>
              <a:rPr lang="en-US" sz="1500" dirty="0"/>
              <a:t>6</a:t>
            </a:r>
            <a:r>
              <a:rPr lang="lt-LT" sz="1500" dirty="0"/>
              <a:t> %) apklaustų valstybės tarnautojų girdėjo apie Specialiųjų tyrimų tarnybą. Iš jų didžioji dalis – 7</a:t>
            </a:r>
            <a:r>
              <a:rPr lang="en-US" sz="1500" dirty="0"/>
              <a:t>8</a:t>
            </a:r>
            <a:r>
              <a:rPr lang="lt-LT" sz="1500" dirty="0"/>
              <a:t> % žino, koks yra pagrindinis STT uždavinys.</a:t>
            </a:r>
          </a:p>
          <a:p>
            <a:pPr marL="285750" indent="-285750" algn="just">
              <a:buBlip>
                <a:blip r:embed="rId3"/>
              </a:buBlip>
            </a:pPr>
            <a:endParaRPr lang="lt-LT" sz="1500" dirty="0"/>
          </a:p>
          <a:p>
            <a:pPr marL="285750" indent="-285750" algn="just">
              <a:buBlip>
                <a:blip r:embed="rId3"/>
              </a:buBlip>
            </a:pPr>
            <a:r>
              <a:rPr lang="lt-LT" sz="1500" dirty="0"/>
              <a:t>Išgirdę pavadinimą „STT“, valstybės tarnautojai dažniausiai pagalvoja apie nusikaltimų tyrimą, korupcinių atvejų pristatymą, kovą su korupcija ir prevencines priemones prieš korupciją.</a:t>
            </a:r>
          </a:p>
          <a:p>
            <a:pPr marL="285750" indent="-285750" algn="just">
              <a:buBlip>
                <a:blip r:embed="rId3"/>
              </a:buBlip>
            </a:pPr>
            <a:endParaRPr lang="lt-LT" sz="1500" dirty="0"/>
          </a:p>
          <a:p>
            <a:pPr marL="285750" indent="-285750" algn="just">
              <a:buBlip>
                <a:blip r:embed="rId3"/>
              </a:buBlip>
            </a:pPr>
            <a:r>
              <a:rPr lang="lt-LT" sz="1500" dirty="0"/>
              <a:t>Net 6</a:t>
            </a:r>
            <a:r>
              <a:rPr lang="en-US" sz="1500" dirty="0"/>
              <a:t>7</a:t>
            </a:r>
            <a:r>
              <a:rPr lang="lt-LT" sz="1500" dirty="0"/>
              <a:t> % apklaustųjų teigia, jog pasitiki (arba greičiau pasitiki) Specialiąją tyrimų tarnyba.</a:t>
            </a:r>
          </a:p>
          <a:p>
            <a:pPr marL="285750" indent="-285750" algn="just">
              <a:buBlip>
                <a:blip r:embed="rId3"/>
              </a:buBlip>
            </a:pPr>
            <a:endParaRPr lang="lt-LT" sz="1500" dirty="0"/>
          </a:p>
          <a:p>
            <a:pPr marL="285750" indent="-285750" algn="just">
              <a:buBlip>
                <a:blip r:embed="rId3"/>
              </a:buBlip>
            </a:pPr>
            <a:r>
              <a:rPr lang="lt-LT" sz="1500" dirty="0"/>
              <a:t>Kalbėdami, kodėl pasitiki STT, valstybės tarnautojai didelį dėmesį rodė tarnybos darbuotojams: sakė, jog joje dirba profesionalūs, kompetentingi pareigūnai, kurie yra pasišventę savo darbui.</a:t>
            </a:r>
          </a:p>
          <a:p>
            <a:pPr marL="285750" indent="-285750" algn="just">
              <a:buBlip>
                <a:blip r:embed="rId3"/>
              </a:buBlip>
            </a:pPr>
            <a:endParaRPr lang="lt-LT" sz="1500" dirty="0"/>
          </a:p>
          <a:p>
            <a:pPr marL="285750" indent="-285750" algn="just">
              <a:buBlip>
                <a:blip r:embed="rId3"/>
              </a:buBlip>
            </a:pPr>
            <a:r>
              <a:rPr lang="lt-LT" sz="1500" dirty="0"/>
              <a:t>Tik 1</a:t>
            </a:r>
            <a:r>
              <a:rPr lang="en-US" sz="1500" dirty="0"/>
              <a:t>0</a:t>
            </a:r>
            <a:r>
              <a:rPr lang="lt-LT" sz="1500" dirty="0"/>
              <a:t> % valstybės tarnautojų pasisakė, kad nepasitiki STT. Nepasitiki dėl šių priežasčių: nėra rezultatų; bylos baigiasi tyliai; daug nepasitvirtinusių tyrimų.</a:t>
            </a:r>
          </a:p>
          <a:p>
            <a:pPr marL="285750" indent="-285750" algn="just">
              <a:buBlip>
                <a:blip r:embed="rId3"/>
              </a:buBlip>
            </a:pPr>
            <a:endParaRPr lang="lt-LT" sz="1500" dirty="0"/>
          </a:p>
          <a:p>
            <a:pPr marL="285750" indent="-285750" algn="just">
              <a:buBlip>
                <a:blip r:embed="rId3"/>
              </a:buBlip>
            </a:pPr>
            <a:r>
              <a:rPr lang="lt-LT" sz="1500" dirty="0"/>
              <a:t>Valstybės tarnautojai nurodo, kad apie korupciją praneštų šiais būdais: interneto svetainėje </a:t>
            </a:r>
            <a:r>
              <a:rPr lang="lt-LT" sz="1500" dirty="0" err="1"/>
              <a:t>stt.lt</a:t>
            </a:r>
            <a:r>
              <a:rPr lang="lt-LT" sz="1500" dirty="0"/>
              <a:t> (7</a:t>
            </a:r>
            <a:r>
              <a:rPr lang="en-US" sz="1500" dirty="0"/>
              <a:t>2</a:t>
            </a:r>
            <a:r>
              <a:rPr lang="lt-LT" sz="1500" dirty="0"/>
              <a:t> %), telefono linija (5</a:t>
            </a:r>
            <a:r>
              <a:rPr lang="en-US" sz="1500" dirty="0"/>
              <a:t>9</a:t>
            </a:r>
            <a:r>
              <a:rPr lang="lt-LT" sz="1500" dirty="0"/>
              <a:t> %), el. paštu (</a:t>
            </a:r>
            <a:r>
              <a:rPr lang="en-US" sz="1500" dirty="0"/>
              <a:t>54</a:t>
            </a:r>
            <a:r>
              <a:rPr lang="lt-LT" sz="1500" dirty="0"/>
              <a:t> %).</a:t>
            </a:r>
          </a:p>
          <a:p>
            <a:pPr marL="285750" indent="-285750" algn="just">
              <a:buBlip>
                <a:blip r:embed="rId3"/>
              </a:buBlip>
            </a:pPr>
            <a:endParaRPr lang="lt-LT" sz="1500" dirty="0"/>
          </a:p>
          <a:p>
            <a:pPr marL="285750" indent="-285750" algn="just">
              <a:buBlip>
                <a:blip r:embed="rId3"/>
              </a:buBlip>
            </a:pPr>
            <a:r>
              <a:rPr lang="lt-LT" sz="1500" dirty="0"/>
              <a:t>Daugiausia informacijos apie STT veiklą valstybės tarnautojai gauna iš internetinės žiniasklaidos (</a:t>
            </a:r>
            <a:r>
              <a:rPr lang="en-US" sz="1500" dirty="0"/>
              <a:t>41</a:t>
            </a:r>
            <a:r>
              <a:rPr lang="lt-LT" sz="1500" dirty="0"/>
              <a:t> %) ir televizijos (3</a:t>
            </a:r>
            <a:r>
              <a:rPr lang="en-US" sz="1500" dirty="0"/>
              <a:t>0</a:t>
            </a:r>
            <a:r>
              <a:rPr lang="lt-LT" sz="1500" dirty="0"/>
              <a:t> %).</a:t>
            </a:r>
          </a:p>
          <a:p>
            <a:pPr marL="285750" indent="-285750" algn="just">
              <a:buBlip>
                <a:blip r:embed="rId3"/>
              </a:buBlip>
            </a:pPr>
            <a:endParaRPr lang="lt-LT" sz="1500" dirty="0"/>
          </a:p>
          <a:p>
            <a:pPr marL="285750" indent="-285750" algn="just">
              <a:buBlip>
                <a:blip r:embed="rId3"/>
              </a:buBlip>
            </a:pPr>
            <a:r>
              <a:rPr lang="lt-LT" sz="1500" dirty="0"/>
              <a:t>Padidinti pasitikėjimą Specialiąja tyrimų tarnyba galėtų užtikrinimas, kad pranešęs apie korupciją žmogus jaustųsi saugus (6</a:t>
            </a:r>
            <a:r>
              <a:rPr lang="en-US" sz="1500" dirty="0"/>
              <a:t>6</a:t>
            </a:r>
            <a:r>
              <a:rPr lang="lt-LT" sz="1500" dirty="0"/>
              <a:t> %)</a:t>
            </a:r>
            <a:r>
              <a:rPr lang="en-US" sz="1500" dirty="0"/>
              <a:t>.</a:t>
            </a:r>
            <a:endParaRPr lang="lt-LT" sz="1500" dirty="0"/>
          </a:p>
        </p:txBody>
      </p:sp>
      <p:sp>
        <p:nvSpPr>
          <p:cNvPr id="2" name="TextBox 1">
            <a:extLst>
              <a:ext uri="{FF2B5EF4-FFF2-40B4-BE49-F238E27FC236}">
                <a16:creationId xmlns:a16="http://schemas.microsoft.com/office/drawing/2014/main" id="{2BE6E200-63D4-916E-A185-0AB1BB6D1C4D}"/>
              </a:ext>
            </a:extLst>
          </p:cNvPr>
          <p:cNvSpPr txBox="1"/>
          <p:nvPr/>
        </p:nvSpPr>
        <p:spPr>
          <a:xfrm>
            <a:off x="-27934" y="626202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654C19F2-12C3-FD75-857E-A270863BC31A}"/>
              </a:ext>
            </a:extLst>
          </p:cNvPr>
          <p:cNvSpPr txBox="1"/>
          <p:nvPr/>
        </p:nvSpPr>
        <p:spPr>
          <a:xfrm>
            <a:off x="3413022" y="426263"/>
            <a:ext cx="5365955" cy="369332"/>
          </a:xfrm>
          <a:prstGeom prst="rect">
            <a:avLst/>
          </a:prstGeom>
          <a:noFill/>
        </p:spPr>
        <p:txBody>
          <a:bodyPr wrap="square" rtlCol="0">
            <a:spAutoFit/>
          </a:bodyPr>
          <a:lstStyle/>
          <a:p>
            <a:pPr algn="ctr"/>
            <a:r>
              <a:rPr lang="en-US" b="1" dirty="0"/>
              <a:t>STT </a:t>
            </a:r>
            <a:r>
              <a:rPr lang="lt-LT" b="1" dirty="0"/>
              <a:t>žinomumas ir įvaizdi</a:t>
            </a:r>
            <a:r>
              <a:rPr lang="en-US" b="1" dirty="0"/>
              <a:t>s: </a:t>
            </a:r>
            <a:r>
              <a:rPr lang="en-US" b="1" dirty="0" err="1"/>
              <a:t>valstyb</a:t>
            </a:r>
            <a:r>
              <a:rPr lang="lt-LT" b="1" dirty="0"/>
              <a:t>ės tarnautojai</a:t>
            </a:r>
            <a:r>
              <a:rPr lang="en-US" b="1" dirty="0"/>
              <a:t> </a:t>
            </a:r>
            <a:endParaRPr lang="lt-LT" b="1" dirty="0"/>
          </a:p>
        </p:txBody>
      </p:sp>
      <p:grpSp>
        <p:nvGrpSpPr>
          <p:cNvPr id="7" name="Grupė 6">
            <a:extLst>
              <a:ext uri="{FF2B5EF4-FFF2-40B4-BE49-F238E27FC236}">
                <a16:creationId xmlns:a16="http://schemas.microsoft.com/office/drawing/2014/main" id="{49CE5B43-D49D-0EE3-D0D5-94A285ED0C66}"/>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D16252A9-D6EC-3A88-67DD-EB645BDAAE3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0DF4F4C5-A716-F2A5-C4BB-02F0E99DE4B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B48091DC-D6A1-54E1-27A3-9FD194A34BAA}"/>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AA380CD1-6602-E2B6-1A2C-1AB360FEBC3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69095644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4F472-1CBD-ACAC-13A5-8E5E260E50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86FB937D-4D30-A4E5-2595-37359400E24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E8F60E0-834E-C90D-AD47-33BBB67ADF4F}"/>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2AC54C1-E390-8788-54EF-A3B73F1545A4}"/>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75221AD7-7F42-83DD-B8D8-4C3DDF7BB35E}"/>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BA0211FA-7422-E642-666F-1A0BAE40065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85FF6BCF-5258-3E8D-A499-262D66AF5A50}"/>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CF970BB0-B40C-D861-0778-AFC861A64349}"/>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121CE6E0-1E14-0231-7B06-7BD40B42B40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6E54D4-15E6-0042-BA96-DF0EF522B37D}"/>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56CFB178-6F89-CC66-C4C8-6B45852B0273}"/>
              </a:ext>
            </a:extLst>
          </p:cNvPr>
          <p:cNvSpPr txBox="1"/>
          <p:nvPr/>
        </p:nvSpPr>
        <p:spPr>
          <a:xfrm>
            <a:off x="722737" y="4988370"/>
            <a:ext cx="11070474" cy="783548"/>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Išvados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DD5BB1A4-A5F5-9913-863D-AD704839B5EB}"/>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8C6CAD6B-0E5C-047C-FD75-496C321ACE8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1246460343"/>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282384" y="1565951"/>
            <a:ext cx="11131422" cy="3053465"/>
          </a:xfrm>
          <a:prstGeom prst="rect">
            <a:avLst/>
          </a:prstGeom>
          <a:noFill/>
        </p:spPr>
        <p:txBody>
          <a:bodyPr wrap="square" rtlCol="0">
            <a:spAutoFit/>
          </a:bodyPr>
          <a:lstStyle/>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37 % gyventojų teigia, kad korupcija – labai svarbi problema. Lyginant su 2022 m. rezultatai yra labai panašūs. Pagal svarbą, korupcija tiek šiais, tiek praeitais metais, užima penktąją vietą, o kaip svarbesnes problemas gyventojai nurodo dideles kainas/infliaciją, mažus atlyginimus, sveikatos apsaugos problemas ir narkotikų vartojimą. Nors pastaruosius metus, korupciją, kaip labai rimtą šalies problemą, gyventojai nurodė vis rečiau, šiais metais šis rodiklis pakilo 3 % (2021 m. - 35 %, 2022 – 34 %, 2023 m. – 37 %). </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24% apklaustų įmonės vadovų teigia, kad korupcija – labai rimta šalies problema. 2022 m. šis rodiklis taip pat siekė 24% (2021 m. – 26%, 2020 m. – 30%, 2019 m. – 32%, 2018 m. – 27%, 2016 m. - 35%, 2014 m. – 30%, 2011 m. – 39%, 2007 – 34%). Tarp aktualiausių verslo vystymosi problemų, korupcija užėmė 9-ąją vietą: 10 % respondentų nurodė, kad korupcija yra labai didelė problema jų verslo vystymui. Praeitų metų tyrimo duomenimis, korupciją, kaip labai didelę problemą verslui, nurodė 9 % įmonių vadovų. 2021 m. korupciją, kaip labai rimtą problemą verslui, paminėjo 7%.</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28 % valstybės tarnautojų teigia, kad korupcija – labai svarbi problema Lietuvoje. Iš visų pateiktų problemų, korupcija atsidūrė 7-oje vietoje, po narkotikų vartojimo, sveikatos apsaugos problemų, mažų atlyginimų, didelių kainų, azartinių lošimų ir alkoholizmo. 2022 m. pagal svarbą korupcija buvo penktoje vietoje - 32 % respondentų sakė, kad korupcija – labai svarbi problema šalyje (2021 m. – 31 %.).</a:t>
            </a:r>
            <a:endParaRPr lang="lt-LT" sz="1400" dirty="0"/>
          </a:p>
        </p:txBody>
      </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55387745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D410B3B-6D57-EF89-49CF-61B8C0CD6759}"/>
              </a:ext>
            </a:extLst>
          </p:cNvPr>
          <p:cNvSpPr txBox="1"/>
          <p:nvPr/>
        </p:nvSpPr>
        <p:spPr>
          <a:xfrm>
            <a:off x="282384" y="1697282"/>
            <a:ext cx="11131422" cy="2950872"/>
          </a:xfrm>
          <a:prstGeom prst="rect">
            <a:avLst/>
          </a:prstGeom>
          <a:noFill/>
        </p:spPr>
        <p:txBody>
          <a:bodyPr wrap="square" rtlCol="0">
            <a:spAutoFit/>
          </a:bodyPr>
          <a:lstStyle/>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Gyventojai prie korupcinių situacijų dažniausiai priskyrė: kai valstybės tarnyboje dirbantis asmuo paima piniginį atlygį už paslaugos atlikimą ar atlikimo pagreitinimą</a:t>
            </a:r>
            <a:r>
              <a:rPr lang="en-US" sz="1400" dirty="0">
                <a:effectLst/>
                <a:latin typeface="Calibri" panose="020F0502020204030204" pitchFamily="34" charset="0"/>
                <a:ea typeface="Calibri" panose="020F0502020204030204" pitchFamily="34" charset="0"/>
                <a:cs typeface="Arial" panose="020B0604020202020204" pitchFamily="34" charset="0"/>
              </a:rPr>
              <a:t> (90 %);</a:t>
            </a:r>
            <a:r>
              <a:rPr lang="lt-LT" sz="1400" dirty="0">
                <a:effectLst/>
                <a:latin typeface="Calibri" panose="020F0502020204030204" pitchFamily="34" charset="0"/>
                <a:ea typeface="Calibri" panose="020F0502020204030204" pitchFamily="34" charset="0"/>
                <a:cs typeface="Arial" panose="020B0604020202020204" pitchFamily="34" charset="0"/>
              </a:rPr>
              <a:t> kai verslai laimi viešuosius pirkimus padedant asmeniniams ryšiams (politiniams, giminystės, bičiulystės)</a:t>
            </a:r>
            <a:r>
              <a:rPr lang="en-US" sz="1400" dirty="0">
                <a:effectLst/>
                <a:latin typeface="Calibri" panose="020F0502020204030204" pitchFamily="34" charset="0"/>
                <a:ea typeface="Calibri" panose="020F0502020204030204" pitchFamily="34" charset="0"/>
                <a:cs typeface="Arial" panose="020B0604020202020204" pitchFamily="34" charset="0"/>
              </a:rPr>
              <a:t> (88 %);</a:t>
            </a:r>
            <a:r>
              <a:rPr lang="lt-LT" sz="1400" dirty="0">
                <a:effectLst/>
                <a:latin typeface="Calibri" panose="020F0502020204030204" pitchFamily="34" charset="0"/>
                <a:ea typeface="Calibri" panose="020F0502020204030204" pitchFamily="34" charset="0"/>
                <a:cs typeface="Arial" panose="020B0604020202020204" pitchFamily="34" charset="0"/>
              </a:rPr>
              <a:t> kai asmuo duoda piniginį atlygį valstybės tarnyboje dirbančiam asmeniui ar pareigūnui norėdamas, kad jam reikalinga paslauga būtų suteikta geriau ar greičiau</a:t>
            </a:r>
            <a:r>
              <a:rPr lang="en-US" sz="1400" dirty="0">
                <a:effectLst/>
                <a:latin typeface="Calibri" panose="020F0502020204030204" pitchFamily="34" charset="0"/>
                <a:ea typeface="Calibri" panose="020F0502020204030204" pitchFamily="34" charset="0"/>
                <a:cs typeface="Arial" panose="020B0604020202020204" pitchFamily="34" charset="0"/>
              </a:rPr>
              <a:t> (88 %). </a:t>
            </a:r>
            <a:r>
              <a:rPr lang="lt-LT" sz="1400" dirty="0">
                <a:effectLst/>
                <a:latin typeface="Calibri" panose="020F0502020204030204" pitchFamily="34" charset="0"/>
                <a:ea typeface="Calibri" panose="020F0502020204030204" pitchFamily="34" charset="0"/>
                <a:cs typeface="Arial" panose="020B0604020202020204" pitchFamily="34" charset="0"/>
              </a:rPr>
              <a:t>Daugėja žmonių, kurie pritaria, kad finansinė padėka gydytojui po procedūros ar operacijos taip pat yra korupcija (2022 m. - 55%, 2023 m. - 61%). Net 62 % apklaustųjų teigia, kad padėka gydytojui gėlėmis, saldainiais ir pan. po sėkmingai atliktos operacijos, nėra korupcija.</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Įmonių vadovai beveik vienbalsiai sutinka, jog šios situacijos yra korupcinės: valstybės tarnyboje dirbantis asmuo paima piniginį atlygį už paslaugos atlikimą ar atlikimo pagreitinimą </a:t>
            </a:r>
            <a:r>
              <a:rPr lang="en-US" sz="1400" dirty="0">
                <a:effectLst/>
                <a:latin typeface="Calibri" panose="020F0502020204030204" pitchFamily="34" charset="0"/>
                <a:ea typeface="Calibri" panose="020F0502020204030204" pitchFamily="34" charset="0"/>
                <a:cs typeface="Arial" panose="020B0604020202020204" pitchFamily="34" charset="0"/>
              </a:rPr>
              <a:t>(88 %), 2022 m. </a:t>
            </a:r>
            <a:r>
              <a:rPr lang="lt-LT" sz="1400" dirty="0">
                <a:effectLst/>
                <a:latin typeface="Calibri" panose="020F0502020204030204" pitchFamily="34" charset="0"/>
                <a:ea typeface="Calibri" panose="020F0502020204030204" pitchFamily="34" charset="0"/>
                <a:cs typeface="Arial" panose="020B0604020202020204" pitchFamily="34" charset="0"/>
              </a:rPr>
              <a:t>šis rodiklis siekė 9</a:t>
            </a:r>
            <a:r>
              <a:rPr lang="en-US" sz="1400" dirty="0">
                <a:effectLst/>
                <a:latin typeface="Calibri" panose="020F0502020204030204" pitchFamily="34" charset="0"/>
                <a:ea typeface="Calibri" panose="020F0502020204030204" pitchFamily="34" charset="0"/>
                <a:cs typeface="Arial" panose="020B0604020202020204" pitchFamily="34" charset="0"/>
              </a:rPr>
              <a:t>0 %;</a:t>
            </a:r>
            <a:r>
              <a:rPr lang="lt-LT" sz="1400" dirty="0">
                <a:effectLst/>
                <a:latin typeface="Calibri" panose="020F0502020204030204" pitchFamily="34" charset="0"/>
                <a:ea typeface="Calibri" panose="020F0502020204030204" pitchFamily="34" charset="0"/>
                <a:cs typeface="Arial" panose="020B0604020202020204" pitchFamily="34" charset="0"/>
              </a:rPr>
              <a:t>  politinė partija žada priimti verslininkui naudingą sprendimą, jei jis suteiks finansinę paramą partijai</a:t>
            </a:r>
            <a:r>
              <a:rPr lang="en-US" sz="1400" dirty="0">
                <a:effectLst/>
                <a:latin typeface="Calibri" panose="020F0502020204030204" pitchFamily="34" charset="0"/>
                <a:ea typeface="Calibri" panose="020F0502020204030204" pitchFamily="34" charset="0"/>
                <a:cs typeface="Arial" panose="020B0604020202020204" pitchFamily="34" charset="0"/>
              </a:rPr>
              <a:t> (88 %), 2022 m. </a:t>
            </a:r>
            <a:r>
              <a:rPr lang="lt-LT" sz="1400" dirty="0">
                <a:effectLst/>
                <a:latin typeface="Calibri" panose="020F0502020204030204" pitchFamily="34" charset="0"/>
                <a:ea typeface="Calibri" panose="020F0502020204030204" pitchFamily="34" charset="0"/>
                <a:cs typeface="Arial" panose="020B0604020202020204" pitchFamily="34" charset="0"/>
              </a:rPr>
              <a:t>šis rodiklis siekė 9</a:t>
            </a:r>
            <a:r>
              <a:rPr lang="en-US" sz="1400" dirty="0">
                <a:effectLst/>
                <a:latin typeface="Calibri" panose="020F0502020204030204" pitchFamily="34" charset="0"/>
                <a:ea typeface="Calibri" panose="020F0502020204030204" pitchFamily="34" charset="0"/>
                <a:cs typeface="Arial" panose="020B0604020202020204" pitchFamily="34" charset="0"/>
              </a:rPr>
              <a:t>1 %;</a:t>
            </a:r>
            <a:r>
              <a:rPr lang="lt-LT" sz="1400" dirty="0">
                <a:effectLst/>
                <a:latin typeface="Calibri" panose="020F0502020204030204" pitchFamily="34" charset="0"/>
                <a:ea typeface="Calibri" panose="020F0502020204030204" pitchFamily="34" charset="0"/>
                <a:cs typeface="Arial" panose="020B0604020202020204" pitchFamily="34" charset="0"/>
              </a:rPr>
              <a:t>  užsienio verslininkas paperka Lietuvos valstybės tarnautoją ar pareigūną, siekdamas naudos savo verslui (</a:t>
            </a:r>
            <a:r>
              <a:rPr lang="en-US" sz="1400" dirty="0">
                <a:effectLst/>
                <a:latin typeface="Calibri" panose="020F0502020204030204" pitchFamily="34" charset="0"/>
                <a:ea typeface="Calibri" panose="020F0502020204030204" pitchFamily="34" charset="0"/>
                <a:cs typeface="Arial" panose="020B0604020202020204" pitchFamily="34" charset="0"/>
              </a:rPr>
              <a:t>88 %), 2022 m. </a:t>
            </a:r>
            <a:r>
              <a:rPr lang="lt-LT" sz="1400" dirty="0">
                <a:effectLst/>
                <a:latin typeface="Calibri" panose="020F0502020204030204" pitchFamily="34" charset="0"/>
                <a:ea typeface="Calibri" panose="020F0502020204030204" pitchFamily="34" charset="0"/>
                <a:cs typeface="Arial" panose="020B0604020202020204" pitchFamily="34" charset="0"/>
              </a:rPr>
              <a:t>šis rodiklis siekė </a:t>
            </a:r>
            <a:r>
              <a:rPr lang="en-US" sz="1400" dirty="0">
                <a:effectLst/>
                <a:latin typeface="Calibri" panose="020F0502020204030204" pitchFamily="34" charset="0"/>
                <a:ea typeface="Calibri" panose="020F0502020204030204" pitchFamily="34" charset="0"/>
                <a:cs typeface="Arial" panose="020B0604020202020204" pitchFamily="34" charset="0"/>
              </a:rPr>
              <a:t>87 %;</a:t>
            </a:r>
            <a:r>
              <a:rPr lang="lt-LT" sz="1400" dirty="0">
                <a:effectLst/>
                <a:latin typeface="Calibri" panose="020F0502020204030204" pitchFamily="34" charset="0"/>
                <a:ea typeface="Calibri" panose="020F0502020204030204" pitchFamily="34" charset="0"/>
                <a:cs typeface="Arial" panose="020B0604020202020204" pitchFamily="34" charset="0"/>
              </a:rPr>
              <a:t>  Lietuvos verslininkas paperka užsienio valstybės tarnautoją ar pareigūną, siekdamas naudos savo verslui </a:t>
            </a:r>
            <a:r>
              <a:rPr lang="en-US" sz="1400" dirty="0">
                <a:effectLst/>
                <a:latin typeface="Calibri" panose="020F0502020204030204" pitchFamily="34" charset="0"/>
                <a:ea typeface="Calibri" panose="020F0502020204030204" pitchFamily="34" charset="0"/>
                <a:cs typeface="Arial" panose="020B0604020202020204" pitchFamily="34" charset="0"/>
              </a:rPr>
              <a:t>(87 %), 2022 m. </a:t>
            </a:r>
            <a:r>
              <a:rPr lang="lt-LT" sz="1400" dirty="0">
                <a:effectLst/>
                <a:latin typeface="Calibri" panose="020F0502020204030204" pitchFamily="34" charset="0"/>
                <a:ea typeface="Calibri" panose="020F0502020204030204" pitchFamily="34" charset="0"/>
                <a:cs typeface="Arial" panose="020B0604020202020204" pitchFamily="34" charset="0"/>
              </a:rPr>
              <a:t>šis rodiklis siekė </a:t>
            </a:r>
            <a:r>
              <a:rPr lang="en-US" sz="1400" dirty="0">
                <a:effectLst/>
                <a:latin typeface="Calibri" panose="020F0502020204030204" pitchFamily="34" charset="0"/>
                <a:ea typeface="Calibri" panose="020F0502020204030204" pitchFamily="34" charset="0"/>
                <a:cs typeface="Arial" panose="020B0604020202020204" pitchFamily="34" charset="0"/>
              </a:rPr>
              <a:t>88 %. </a:t>
            </a:r>
            <a:r>
              <a:rPr lang="lt-LT" sz="1400" dirty="0">
                <a:effectLst/>
                <a:latin typeface="Calibri" panose="020F0502020204030204" pitchFamily="34" charset="0"/>
                <a:ea typeface="Calibri" panose="020F0502020204030204" pitchFamily="34" charset="0"/>
                <a:cs typeface="Arial" panose="020B0604020202020204" pitchFamily="34" charset="0"/>
              </a:rPr>
              <a:t>Net </a:t>
            </a:r>
            <a:r>
              <a:rPr lang="en-US" sz="1400" dirty="0">
                <a:effectLst/>
                <a:latin typeface="Calibri" panose="020F0502020204030204" pitchFamily="34" charset="0"/>
                <a:ea typeface="Calibri" panose="020F0502020204030204" pitchFamily="34" charset="0"/>
                <a:cs typeface="Arial" panose="020B0604020202020204" pitchFamily="34" charset="0"/>
              </a:rPr>
              <a:t>45 % </a:t>
            </a:r>
            <a:r>
              <a:rPr lang="lt-LT" sz="1400" dirty="0">
                <a:effectLst/>
                <a:latin typeface="Calibri" panose="020F0502020204030204" pitchFamily="34" charset="0"/>
                <a:ea typeface="Calibri" panose="020F0502020204030204" pitchFamily="34" charset="0"/>
                <a:cs typeface="Arial" panose="020B0604020202020204" pitchFamily="34" charset="0"/>
              </a:rPr>
              <a:t>apklaustų įmonių vadovų nesutinka, kad asmens padėka gydytojui saldainiais, gėlėmis ar alkoholiu turėtų būti laikoma korupcija.</a:t>
            </a:r>
          </a:p>
        </p:txBody>
      </p:sp>
      <p:sp>
        <p:nvSpPr>
          <p:cNvPr id="2" name="TextBox 1">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6150355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6" name="Group 6"/>
          <p:cNvGrpSpPr>
            <a:grpSpLocks noChangeAspect="1"/>
          </p:cNvGrpSpPr>
          <p:nvPr/>
        </p:nvGrpSpPr>
        <p:grpSpPr>
          <a:xfrm>
            <a:off x="0" y="-63499"/>
            <a:ext cx="12192000" cy="2632334"/>
            <a:chOff x="0" y="0"/>
            <a:chExt cx="36576000" cy="8782050"/>
          </a:xfrm>
        </p:grpSpPr>
        <p:sp>
          <p:nvSpPr>
            <p:cNvPr id="7" name="Freeform 7"/>
            <p:cNvSpPr/>
            <p:nvPr/>
          </p:nvSpPr>
          <p:spPr>
            <a:xfrm>
              <a:off x="0" y="0"/>
              <a:ext cx="36576000" cy="8782050"/>
            </a:xfrm>
            <a:custGeom>
              <a:avLst/>
              <a:gdLst/>
              <a:ahLst/>
              <a:cxnLst/>
              <a:rect l="l" t="t" r="r" b="b"/>
              <a:pathLst>
                <a:path w="36576000" h="8782050">
                  <a:moveTo>
                    <a:pt x="0" y="0"/>
                  </a:moveTo>
                  <a:lnTo>
                    <a:pt x="0" y="8782050"/>
                  </a:lnTo>
                  <a:lnTo>
                    <a:pt x="36576000" y="8782050"/>
                  </a:lnTo>
                  <a:lnTo>
                    <a:pt x="36576000" y="0"/>
                  </a:lnTo>
                  <a:close/>
                </a:path>
              </a:pathLst>
            </a:custGeom>
            <a:solidFill>
              <a:srgbClr val="7FBC98">
                <a:alpha val="69412"/>
              </a:srgbClr>
            </a:solidFill>
          </p:spPr>
          <p:txBody>
            <a:bodyPr/>
            <a:lstStyle/>
            <a:p>
              <a:endParaRPr lang="lt-LT"/>
            </a:p>
          </p:txBody>
        </p:sp>
      </p:grpSp>
      <p:grpSp>
        <p:nvGrpSpPr>
          <p:cNvPr id="8" name="Group 8"/>
          <p:cNvGrpSpPr>
            <a:grpSpLocks noChangeAspect="1"/>
          </p:cNvGrpSpPr>
          <p:nvPr/>
        </p:nvGrpSpPr>
        <p:grpSpPr>
          <a:xfrm>
            <a:off x="230878" y="273778"/>
            <a:ext cx="1278138" cy="1278138"/>
            <a:chOff x="0" y="0"/>
            <a:chExt cx="3834414" cy="3834414"/>
          </a:xfrm>
        </p:grpSpPr>
        <p:sp>
          <p:nvSpPr>
            <p:cNvPr id="9" name="Freeform 9"/>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33" name="Group 32"/>
          <p:cNvGrpSpPr/>
          <p:nvPr/>
        </p:nvGrpSpPr>
        <p:grpSpPr>
          <a:xfrm>
            <a:off x="704850" y="2383458"/>
            <a:ext cx="10801350" cy="368300"/>
            <a:chOff x="704850" y="2897815"/>
            <a:chExt cx="10801350" cy="368300"/>
          </a:xfrm>
        </p:grpSpPr>
        <p:grpSp>
          <p:nvGrpSpPr>
            <p:cNvPr id="4" name="Group 4"/>
            <p:cNvGrpSpPr>
              <a:grpSpLocks noChangeAspect="1"/>
            </p:cNvGrpSpPr>
            <p:nvPr/>
          </p:nvGrpSpPr>
          <p:grpSpPr>
            <a:xfrm>
              <a:off x="704850" y="3050825"/>
              <a:ext cx="10801350" cy="31750"/>
              <a:chOff x="0" y="0"/>
              <a:chExt cx="32404050" cy="95250"/>
            </a:xfrm>
          </p:grpSpPr>
          <p:sp>
            <p:nvSpPr>
              <p:cNvPr id="5" name="Freeform 5"/>
              <p:cNvSpPr/>
              <p:nvPr/>
            </p:nvSpPr>
            <p:spPr>
              <a:xfrm>
                <a:off x="0" y="0"/>
                <a:ext cx="32404050" cy="95250"/>
              </a:xfrm>
              <a:custGeom>
                <a:avLst/>
                <a:gdLst/>
                <a:ahLst/>
                <a:cxnLst/>
                <a:rect l="l" t="t" r="r" b="b"/>
                <a:pathLst>
                  <a:path w="32404050" h="95250">
                    <a:moveTo>
                      <a:pt x="0" y="0"/>
                    </a:moveTo>
                    <a:lnTo>
                      <a:pt x="32404050" y="0"/>
                    </a:lnTo>
                    <a:lnTo>
                      <a:pt x="32404050" y="95250"/>
                    </a:lnTo>
                    <a:lnTo>
                      <a:pt x="0" y="95250"/>
                    </a:lnTo>
                    <a:close/>
                  </a:path>
                </a:pathLst>
              </a:custGeom>
              <a:solidFill>
                <a:srgbClr val="302E2C"/>
              </a:solidFill>
            </p:spPr>
            <p:txBody>
              <a:bodyPr/>
              <a:lstStyle/>
              <a:p>
                <a:endParaRPr lang="lt-LT"/>
              </a:p>
            </p:txBody>
          </p:sp>
        </p:grpSp>
        <p:grpSp>
          <p:nvGrpSpPr>
            <p:cNvPr id="10" name="Group 10"/>
            <p:cNvGrpSpPr>
              <a:grpSpLocks noChangeAspect="1"/>
            </p:cNvGrpSpPr>
            <p:nvPr/>
          </p:nvGrpSpPr>
          <p:grpSpPr>
            <a:xfrm>
              <a:off x="2157120" y="2897815"/>
              <a:ext cx="368300" cy="368300"/>
              <a:chOff x="0" y="0"/>
              <a:chExt cx="1104900" cy="1104900"/>
            </a:xfrm>
          </p:grpSpPr>
          <p:sp>
            <p:nvSpPr>
              <p:cNvPr id="11" name="Freeform 11"/>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2" name="Group 12"/>
            <p:cNvGrpSpPr>
              <a:grpSpLocks noChangeAspect="1"/>
            </p:cNvGrpSpPr>
            <p:nvPr/>
          </p:nvGrpSpPr>
          <p:grpSpPr>
            <a:xfrm>
              <a:off x="5930910" y="2897815"/>
              <a:ext cx="368300" cy="368300"/>
              <a:chOff x="0" y="0"/>
              <a:chExt cx="1104900" cy="1104900"/>
            </a:xfrm>
          </p:grpSpPr>
          <p:sp>
            <p:nvSpPr>
              <p:cNvPr id="13" name="Freeform 13"/>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4" name="Group 14"/>
            <p:cNvGrpSpPr>
              <a:grpSpLocks noChangeAspect="1"/>
            </p:cNvGrpSpPr>
            <p:nvPr/>
          </p:nvGrpSpPr>
          <p:grpSpPr>
            <a:xfrm>
              <a:off x="9685904" y="2897815"/>
              <a:ext cx="368300" cy="368300"/>
              <a:chOff x="0" y="0"/>
              <a:chExt cx="1104900" cy="1104900"/>
            </a:xfrm>
          </p:grpSpPr>
          <p:sp>
            <p:nvSpPr>
              <p:cNvPr id="15" name="Freeform 15"/>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grpSp>
        <p:nvGrpSpPr>
          <p:cNvPr id="16" name="Group 16"/>
          <p:cNvGrpSpPr>
            <a:grpSpLocks noChangeAspect="1"/>
          </p:cNvGrpSpPr>
          <p:nvPr/>
        </p:nvGrpSpPr>
        <p:grpSpPr>
          <a:xfrm>
            <a:off x="296424" y="661933"/>
            <a:ext cx="1146054" cy="502080"/>
            <a:chOff x="0" y="0"/>
            <a:chExt cx="2292108" cy="1004161"/>
          </a:xfrm>
        </p:grpSpPr>
        <p:sp>
          <p:nvSpPr>
            <p:cNvPr id="17" name="Freeform 1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8" name="TextBox 18"/>
          <p:cNvSpPr txBox="1"/>
          <p:nvPr/>
        </p:nvSpPr>
        <p:spPr>
          <a:xfrm>
            <a:off x="2525420" y="198016"/>
            <a:ext cx="7568453" cy="1718419"/>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PROJEKTO UŽSAKOVAI IR VYKDYTOJAI</a:t>
            </a:r>
            <a:endParaRPr lang="en-US" sz="4800" spc="48" dirty="0">
              <a:solidFill>
                <a:srgbClr val="302E2C"/>
              </a:solidFill>
              <a:latin typeface="Playfair Display Bold"/>
            </a:endParaRPr>
          </a:p>
        </p:txBody>
      </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1661993"/>
          </a:xfrm>
          <a:prstGeom prst="rect">
            <a:avLst/>
          </a:prstGeom>
        </p:spPr>
        <p:txBody>
          <a:bodyPr lIns="0" tIns="0" rIns="0" bIns="0" rtlCol="0" anchor="t">
            <a:spAutoFit/>
          </a:bodyPr>
          <a:lstStyle/>
          <a:p>
            <a:pPr marL="342900" indent="-342900" algn="just">
              <a:spcBef>
                <a:spcPct val="0"/>
              </a:spcBef>
              <a:buBlip>
                <a:blip r:embed="rId4"/>
              </a:buBlip>
            </a:pPr>
            <a:r>
              <a:rPr lang="lt-LT" altLang="lt-LT" dirty="0"/>
              <a:t>Projektas “Lietuvos korupcijos žemėlapis” buvo pradėtas dar 2001 m.</a:t>
            </a:r>
            <a:endParaRPr lang="en-US" altLang="lt-LT" dirty="0"/>
          </a:p>
          <a:p>
            <a:pPr marL="342900" indent="-342900" algn="just">
              <a:spcBef>
                <a:spcPct val="0"/>
              </a:spcBef>
              <a:buBlip>
                <a:blip r:embed="rId4"/>
              </a:buBlip>
            </a:pPr>
            <a:r>
              <a:rPr lang="lt-LT" altLang="lt-LT" dirty="0"/>
              <a:t>Iki 2024 m. pradžios iš viso buvo atlikta 15 reprezentatyvių apklausų: 2001 m., 2002 m., 2004 m., 2005 m., 2007 m., 2008 m.,  2011 m., 2014 m., 2016 m., 2018 m., 2019 m., 2020 m., 2021, 2023 m. ir 2024 m. pradžioje.</a:t>
            </a:r>
            <a:endParaRPr lang="en-US" altLang="lt-LT" dirty="0"/>
          </a:p>
          <a:p>
            <a:pPr marL="342900" indent="-342900" algn="just">
              <a:spcBef>
                <a:spcPct val="0"/>
              </a:spcBef>
              <a:buBlip>
                <a:blip r:embed="rId4"/>
              </a:buBlip>
            </a:pPr>
            <a:r>
              <a:rPr lang="lt-LT" altLang="lt-LT" dirty="0"/>
              <a:t>Iki 2008 m. buvo vykdomos tik Lietuvos gyventojų ir įmonių vadovų apklausos, o nuo 2008 m. atliekamos ir valstybės tarnautojų apklausos. 	</a:t>
            </a:r>
            <a:endParaRPr lang="en-US" altLang="lt-LT" dirty="0"/>
          </a:p>
        </p:txBody>
      </p:sp>
    </p:spTree>
    <p:extLst>
      <p:ext uri="{BB962C8B-B14F-4D97-AF65-F5344CB8AC3E}">
        <p14:creationId xmlns:p14="http://schemas.microsoft.com/office/powerpoint/2010/main" val="16457727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87C363A5-B999-1455-49D3-BACBADBC75C2}"/>
              </a:ext>
            </a:extLst>
          </p:cNvPr>
          <p:cNvSpPr txBox="1"/>
          <p:nvPr/>
        </p:nvSpPr>
        <p:spPr>
          <a:xfrm>
            <a:off x="-2" y="639955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94F6A429-5E26-0C1C-724D-004068E02D6E}"/>
              </a:ext>
            </a:extLst>
          </p:cNvPr>
          <p:cNvSpPr txBox="1"/>
          <p:nvPr/>
        </p:nvSpPr>
        <p:spPr>
          <a:xfrm>
            <a:off x="1384048" y="623287"/>
            <a:ext cx="10511528" cy="369332"/>
          </a:xfrm>
          <a:prstGeom prst="rect">
            <a:avLst/>
          </a:prstGeom>
          <a:noFill/>
        </p:spPr>
        <p:txBody>
          <a:bodyPr wrap="square">
            <a:spAutoFit/>
          </a:bodyPr>
          <a:lstStyle/>
          <a:p>
            <a:r>
              <a:rPr lang="lt-LT" b="1" dirty="0"/>
              <a:t>Korupcinogeninių situacijų suvokimas: tikslinių grupių atsakymų palyginimas (atsakymai „tai yra korupcija”)</a:t>
            </a:r>
          </a:p>
        </p:txBody>
      </p:sp>
      <p:graphicFrame>
        <p:nvGraphicFramePr>
          <p:cNvPr id="16" name="Lentelė 15">
            <a:extLst>
              <a:ext uri="{FF2B5EF4-FFF2-40B4-BE49-F238E27FC236}">
                <a16:creationId xmlns:a16="http://schemas.microsoft.com/office/drawing/2014/main" id="{C962FB5A-9611-7654-1D27-7A172F6A60BA}"/>
              </a:ext>
            </a:extLst>
          </p:cNvPr>
          <p:cNvGraphicFramePr>
            <a:graphicFrameLocks noGrp="1"/>
          </p:cNvGraphicFramePr>
          <p:nvPr>
            <p:extLst>
              <p:ext uri="{D42A27DB-BD31-4B8C-83A1-F6EECF244321}">
                <p14:modId xmlns:p14="http://schemas.microsoft.com/office/powerpoint/2010/main" val="577685429"/>
              </p:ext>
            </p:extLst>
          </p:nvPr>
        </p:nvGraphicFramePr>
        <p:xfrm>
          <a:off x="1442472" y="1164027"/>
          <a:ext cx="9826386" cy="4902987"/>
        </p:xfrm>
        <a:graphic>
          <a:graphicData uri="http://schemas.openxmlformats.org/drawingml/2006/table">
            <a:tbl>
              <a:tblPr/>
              <a:tblGrid>
                <a:gridCol w="6558489">
                  <a:extLst>
                    <a:ext uri="{9D8B030D-6E8A-4147-A177-3AD203B41FA5}">
                      <a16:colId xmlns:a16="http://schemas.microsoft.com/office/drawing/2014/main" val="491737899"/>
                    </a:ext>
                  </a:extLst>
                </a:gridCol>
                <a:gridCol w="1089299">
                  <a:extLst>
                    <a:ext uri="{9D8B030D-6E8A-4147-A177-3AD203B41FA5}">
                      <a16:colId xmlns:a16="http://schemas.microsoft.com/office/drawing/2014/main" val="4136153513"/>
                    </a:ext>
                  </a:extLst>
                </a:gridCol>
                <a:gridCol w="1089299">
                  <a:extLst>
                    <a:ext uri="{9D8B030D-6E8A-4147-A177-3AD203B41FA5}">
                      <a16:colId xmlns:a16="http://schemas.microsoft.com/office/drawing/2014/main" val="1916148644"/>
                    </a:ext>
                  </a:extLst>
                </a:gridCol>
                <a:gridCol w="1089299">
                  <a:extLst>
                    <a:ext uri="{9D8B030D-6E8A-4147-A177-3AD203B41FA5}">
                      <a16:colId xmlns:a16="http://schemas.microsoft.com/office/drawing/2014/main" val="1014129754"/>
                    </a:ext>
                  </a:extLst>
                </a:gridCol>
              </a:tblGrid>
              <a:tr h="643094">
                <a:tc>
                  <a:txBody>
                    <a:bodyPr/>
                    <a:lstStyle/>
                    <a:p>
                      <a:pPr algn="ctr" rtl="0" fontAlgn="b"/>
                      <a:r>
                        <a:rPr lang="lt-LT" sz="1600" b="1" i="0" u="none" strike="noStrike" dirty="0">
                          <a:solidFill>
                            <a:srgbClr val="000000"/>
                          </a:solidFill>
                          <a:effectLst/>
                          <a:latin typeface="Calibri" panose="020F0502020204030204" pitchFamily="34" charset="0"/>
                        </a:rPr>
                        <a:t>Situacija</a:t>
                      </a:r>
                      <a:r>
                        <a:rPr lang="lt-LT" sz="1600" b="0" i="0" u="none" strike="noStrike" dirty="0">
                          <a:solidFill>
                            <a:srgbClr val="000000"/>
                          </a:solidFill>
                          <a:effectLst/>
                          <a:latin typeface="Calibri" panose="020F0502020204030204" pitchFamily="34" charset="0"/>
                        </a:rPr>
                        <a:t> </a:t>
                      </a:r>
                      <a:endParaRPr lang="lt-LT" sz="16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Gyventojai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Įmonių vadovai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Valstybės tarnautojai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15346222"/>
                  </a:ext>
                </a:extLst>
              </a:tr>
              <a:tr h="643094">
                <a:tc>
                  <a:txBody>
                    <a:bodyPr/>
                    <a:lstStyle/>
                    <a:p>
                      <a:pPr algn="l" rtl="0" fontAlgn="b"/>
                      <a:r>
                        <a:rPr lang="lt-LT" sz="1600" b="0" i="0" u="none" strike="noStrike">
                          <a:solidFill>
                            <a:srgbClr val="000000"/>
                          </a:solidFill>
                          <a:effectLst/>
                          <a:latin typeface="Calibri" panose="020F0502020204030204" pitchFamily="34" charset="0"/>
                        </a:rPr>
                        <a:t>Asmuo duoda piniginį atlygį valstybės tarnyboje dirbančiam asmeniui ar pareigūnui norėdamas, kad jam reikalinga paslauga būtų suteikta geriau ar greičiau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99%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5804390"/>
                  </a:ext>
                </a:extLst>
              </a:tr>
              <a:tr h="327707">
                <a:tc>
                  <a:txBody>
                    <a:bodyPr/>
                    <a:lstStyle/>
                    <a:p>
                      <a:pPr algn="l" rtl="0" fontAlgn="b"/>
                      <a:r>
                        <a:rPr lang="lt-LT" sz="1600" b="0" i="0" u="none" strike="noStrike">
                          <a:solidFill>
                            <a:srgbClr val="000000"/>
                          </a:solidFill>
                          <a:effectLst/>
                          <a:latin typeface="Calibri" panose="020F0502020204030204" pitchFamily="34" charset="0"/>
                        </a:rPr>
                        <a:t>Užsienio verslininkas paperka Lietuvos valstybės tarnautoją ar pareigūną, siekdamas naudos savo verslui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831400"/>
                  </a:ext>
                </a:extLst>
              </a:tr>
              <a:tr h="643094">
                <a:tc>
                  <a:txBody>
                    <a:bodyPr/>
                    <a:lstStyle/>
                    <a:p>
                      <a:pPr algn="l" rtl="0" fontAlgn="b"/>
                      <a:r>
                        <a:rPr lang="lt-LT" sz="1600" b="0" i="0" u="none" strike="noStrike" dirty="0">
                          <a:solidFill>
                            <a:srgbClr val="000000"/>
                          </a:solidFill>
                          <a:effectLst/>
                          <a:latin typeface="Calibri" panose="020F0502020204030204" pitchFamily="34" charset="0"/>
                        </a:rPr>
                        <a:t>Valstybės tarnyboje dirbantis asmuo paima piniginį atlygį už paslaugos atlikimą ar atlikimo pagreitinimą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07170061"/>
                  </a:ext>
                </a:extLst>
              </a:tr>
              <a:tr h="352424">
                <a:tc>
                  <a:txBody>
                    <a:bodyPr/>
                    <a:lstStyle/>
                    <a:p>
                      <a:pPr algn="l" rtl="0" fontAlgn="b"/>
                      <a:r>
                        <a:rPr lang="lt-LT" sz="1600" b="0" i="0" u="none" strike="noStrike">
                          <a:solidFill>
                            <a:srgbClr val="000000"/>
                          </a:solidFill>
                          <a:effectLst/>
                          <a:latin typeface="Calibri" panose="020F0502020204030204" pitchFamily="34" charset="0"/>
                        </a:rPr>
                        <a:t>Politinė partija žada priimti verslininkui naudingą sprendimą, jei jis suteiks finansinę paramą partijai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80518311"/>
                  </a:ext>
                </a:extLst>
              </a:tr>
              <a:tr h="327707">
                <a:tc>
                  <a:txBody>
                    <a:bodyPr/>
                    <a:lstStyle/>
                    <a:p>
                      <a:pPr algn="l" rtl="0" fontAlgn="b"/>
                      <a:r>
                        <a:rPr lang="lt-LT" sz="1600" b="0" i="0" u="none" strike="noStrike">
                          <a:solidFill>
                            <a:srgbClr val="000000"/>
                          </a:solidFill>
                          <a:effectLst/>
                          <a:latin typeface="Calibri" panose="020F0502020204030204" pitchFamily="34" charset="0"/>
                        </a:rPr>
                        <a:t>Lietuvos verslininkas paperka užsienio valstybės tarnautoją ar pareigūną, siekdamas naudos savo verslui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07134668"/>
                  </a:ext>
                </a:extLst>
              </a:tr>
              <a:tr h="643094">
                <a:tc>
                  <a:txBody>
                    <a:bodyPr/>
                    <a:lstStyle/>
                    <a:p>
                      <a:pPr algn="l" rtl="0" fontAlgn="b"/>
                      <a:r>
                        <a:rPr lang="lt-LT" sz="1600" b="0" i="0" u="none" strike="noStrike">
                          <a:solidFill>
                            <a:srgbClr val="000000"/>
                          </a:solidFill>
                          <a:effectLst/>
                          <a:latin typeface="Calibri" panose="020F0502020204030204" pitchFamily="34" charset="0"/>
                        </a:rPr>
                        <a:t>Asmuo, norėdamas, kad jam reikalinga paslauga būtų suteikta geriau ar greičiau, siūlo valstybės tarnyboje dirbančiam asmeniui pasinaudoti jo įmonės teikiamomis paslaugomis nemokamai arba su didele nuolaida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02742840"/>
                  </a:ext>
                </a:extLst>
              </a:tr>
              <a:tr h="643094">
                <a:tc>
                  <a:txBody>
                    <a:bodyPr/>
                    <a:lstStyle/>
                    <a:p>
                      <a:pPr algn="l" rtl="0" fontAlgn="b"/>
                      <a:r>
                        <a:rPr lang="lt-LT" sz="1600" b="0" i="0" u="none" strike="noStrike" dirty="0">
                          <a:solidFill>
                            <a:srgbClr val="000000"/>
                          </a:solidFill>
                          <a:effectLst/>
                          <a:latin typeface="Calibri" panose="020F0502020204030204" pitchFamily="34" charset="0"/>
                        </a:rPr>
                        <a:t>Verslai laimi viešuosius pirkimus padedant asmeniniams ryšiams (politiniams, giminystės, bičiulystės)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95%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50564433"/>
                  </a:ext>
                </a:extLst>
              </a:tr>
            </a:tbl>
          </a:graphicData>
        </a:graphic>
      </p:graphicFrame>
    </p:spTree>
    <p:extLst>
      <p:ext uri="{BB962C8B-B14F-4D97-AF65-F5344CB8AC3E}">
        <p14:creationId xmlns:p14="http://schemas.microsoft.com/office/powerpoint/2010/main" val="314134370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8" name="TextBox 7">
            <a:extLst>
              <a:ext uri="{FF2B5EF4-FFF2-40B4-BE49-F238E27FC236}">
                <a16:creationId xmlns:a16="http://schemas.microsoft.com/office/drawing/2014/main" id="{91A6EED6-03FA-2ACD-E3F3-368227EA95F1}"/>
              </a:ext>
            </a:extLst>
          </p:cNvPr>
          <p:cNvSpPr txBox="1"/>
          <p:nvPr/>
        </p:nvSpPr>
        <p:spPr>
          <a:xfrm>
            <a:off x="366332" y="1635212"/>
            <a:ext cx="11459333" cy="3514488"/>
          </a:xfrm>
          <a:prstGeom prst="rect">
            <a:avLst/>
          </a:prstGeom>
          <a:noFill/>
        </p:spPr>
        <p:txBody>
          <a:bodyPr wrap="square">
            <a:spAutoFit/>
          </a:bodyPr>
          <a:lstStyle/>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Beveik visi apklausti valstybės tarnautojai sutinka, jog šios situacijos yra korupcinės: kai asmuo duoda piniginį atlygį valstybės tarnyboje dirbančiam asmeniui ar pareigūnui, norėdamas, kad jam reikalinga paslauga būtų suteikta geriau ar greičiau – 99 % (2022 m. – 98 %)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kai valstybės tarnyboje dirbantis asmuo paima piniginį atlygį už paslaugos atlikimą ar atlikimo pagreitinimą – 98 % (2022 m. – 99 %); kai užsienio verslininkas paperka Lietuvos valstybės tarnautoją ar pareigūną, siekdamas naudos savo verslui – 98 % (2022 m. – 99 %); Mažiausiai korupcine situacija valstybės tarnautojai laiko asmens įsidarbinimą į privačią įmonę (39 %).  Ankstesniais metais ši situacija taip pat buvo mažiausiai korupcinė (41 %)</a:t>
            </a:r>
            <a:r>
              <a:rPr lang="lt-LT" sz="1400" dirty="0">
                <a:latin typeface="Calibri" panose="020F0502020204030204" pitchFamily="34" charset="0"/>
                <a:ea typeface="Calibri" panose="020F0502020204030204" pitchFamily="34" charset="0"/>
                <a:cs typeface="Arial" panose="020B0604020202020204" pitchFamily="34" charset="0"/>
              </a:rPr>
              <a:t>.</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Trys tikslinės grupės nėra visiškai tikros, ar asmens įsidarbinimas į privačią įmonę tik dėl turimų pažinčių, turėtų būti laikomas korupcija. Daug prieštaravimų kelia asmens padėka po sėkmingai atliktos operacijos ar procedūros gydytojui (gėlėmis, saldainiais, alkoholiniais gėrimais ir pan.) – tik 25 % gyventojų teigia, kad tai yra korupcija. Tuo tarpu didesnė dalis – net 55 %  valstybės tarnautojų pasisako, kad tai yra korupcija. Visos tikslinės grupės vienareikšmiškai sutinka, jog pinginio atlygio davimas valstybės tarnautojui yra korupcija. Lyginant su gyventojais ir įmonių vadovais, beveik visas pateiktas korupcinogenines situacijas valstybės tarnautojai buvo labiau linkę vertinti kaip korupciją.</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Visos trys tikslinės grupės, kaip labiausiai paplitusią situaciją, </a:t>
            </a:r>
            <a:r>
              <a:rPr lang="en-US" sz="1400" dirty="0" err="1">
                <a:effectLst/>
                <a:latin typeface="Calibri" panose="020F0502020204030204" pitchFamily="34" charset="0"/>
                <a:ea typeface="Calibri" panose="020F0502020204030204" pitchFamily="34" charset="0"/>
                <a:cs typeface="Arial" panose="020B0604020202020204" pitchFamily="34" charset="0"/>
              </a:rPr>
              <a:t>nurodo</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asmens padėką gydytojui po atliktos operacijos ar procedūros. Beveik visas pateiktas situacijas valstybės tarnautojai vertina kaip mažiau paplitusias, lyginant su gyventojais ir įmonių vadovais. Didžiausias skirtumas tarp trijų tikslinių grupių matomas tose situacijose, kuriose minimi valstybės tarnautojai – tokias situacijas gyventojai ir įmonių vadovai buvo linkę priskirti prie labiau paplitusių, o patys valstybės tarnautoja jas vertino kaip mažiau paplitusias.</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21406322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4" name="TextBox 3">
            <a:extLst>
              <a:ext uri="{FF2B5EF4-FFF2-40B4-BE49-F238E27FC236}">
                <a16:creationId xmlns:a16="http://schemas.microsoft.com/office/drawing/2014/main" id="{D5735B82-6F2B-6CE3-C76F-1389D3F22384}"/>
              </a:ext>
            </a:extLst>
          </p:cNvPr>
          <p:cNvSpPr txBox="1"/>
          <p:nvPr/>
        </p:nvSpPr>
        <p:spPr>
          <a:xfrm>
            <a:off x="614149" y="1635212"/>
            <a:ext cx="11211516" cy="4206023"/>
          </a:xfrm>
          <a:prstGeom prst="rect">
            <a:avLst/>
          </a:prstGeom>
          <a:noFill/>
        </p:spPr>
        <p:txBody>
          <a:bodyPr wrap="square">
            <a:spAutoFit/>
          </a:bodyPr>
          <a:lstStyle/>
          <a:p>
            <a:pPr marL="28575"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34 % gyventojų pasisako, kad korupcija jiems yra greičiau kliūtis gyventi, 29 % sako, kad korupcija nei kliudo, nei gerina jų gyvenimą. 38 % pritaria, kad korupcija yra didelė kliūtis visuomenės gyvenimui, o 35 % respondentų pritaria, kad korupcija yra greičiau kliūtis visuomenės gyvenimui. 26 % įmonių vadovų teigia, kad korupcija yra didelė kliūtis verslui vystyti, 2022 m. šis rodiklis taip pat siekė 26 %. 12 % apklaustų įmonės vadovų sutinka (arba visiškai sutinka), kad jų versle, norint sutvarkyti reikalus, dažnai tenka „primokėti“ valstybės tarnautojams. 74% su tuo nesutinka (arba greičiau nesutinka). </a:t>
            </a:r>
            <a:r>
              <a:rPr lang="lt-LT" sz="1400" dirty="0"/>
              <a:t>62 % apklaustų valstybės tarnautojų pasisako, kad korupcija jiems yra didelė kliūtis gerai gyventi. 83 % valstybės tarnautojų mano, kad korupcija yra didelė kliūtis visuomenės gyvenimui.</a:t>
            </a:r>
          </a:p>
          <a:p>
            <a:pPr marL="28575"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Didelė dalis – net 42 % gyventojų - pasisako, kad per 12 mėnesių korupcijos mastai nepakito, nepakis ir per ateinančius 3 metus. 39 % apklaustų įmonės vadovų pastebėjo, jog per pastaruosius 12 mėn. korupcijos mastai nepakito, 25 % - kad sumažėjo.  31 % vadovų viliasi, jog per ateinančius 3 metus korupcijos mastai sumažės. Tad įmonių vadovai optimistiškai žiūri ne tik į pastaruosius 12 mėn., bet ir į ateinančius 3 metus. 42 % apklaustų valstybės tarnautojų pasisakė, kad per pastaruosius 12 mėn. korupcija šiek tiek sumažėjo, ir didžioji dalis – net 60 % valstybės tarnautojų - tikisi, kad per ateinančius 3 metus korupcijos mastai Lietuvoje sumažės. Apibendrinant visas tikslines grupes, gyventojai ir įmonių vadovai yra labiau linkę manyti, kad korupcijos mastai nepakito ir nepakis, o valstybės tarnautojai šiuo klausimu yra optimistiškesni ir mano, kad korupcija mažėjo ir per ateinančius 3 metus taip pat mažės.</a:t>
            </a:r>
          </a:p>
          <a:p>
            <a:pPr marL="28575"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Remiantis gyventojų duomenimis, labiausiai paplitusi korupcijos forma tiek 2022, tiek 2023 metais. – nepotizmas, o antroje vietoje – politinių partijų narių protegavimas. Net per 10 procentinių punktų (lyginant su 2022 m.) pakilusi korupcijos forma „įgaliojimų viršijimas ar piktnaudžiavimas įgaliojimais“. Net per 9 procentinius punktus (lyginant su 2022 m.) pakilusi korupcijos forma „prekyba poveikiu”. Gyventojų nuomone, beveik visos korupcijos formos 2023 m. buvo paplitusios labiau, nei 2022 m.</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16545039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9557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9" name="TextBox 8">
            <a:extLst>
              <a:ext uri="{FF2B5EF4-FFF2-40B4-BE49-F238E27FC236}">
                <a16:creationId xmlns:a16="http://schemas.microsoft.com/office/drawing/2014/main" id="{29DC1478-0F8D-2214-6FA4-CD8BF59A5F45}"/>
              </a:ext>
            </a:extLst>
          </p:cNvPr>
          <p:cNvSpPr txBox="1"/>
          <p:nvPr/>
        </p:nvSpPr>
        <p:spPr>
          <a:xfrm>
            <a:off x="732667" y="1280397"/>
            <a:ext cx="10849733" cy="4401205"/>
          </a:xfrm>
          <a:prstGeom prst="rect">
            <a:avLst/>
          </a:prstGeom>
          <a:noFill/>
        </p:spPr>
        <p:txBody>
          <a:bodyPr wrap="square">
            <a:spAutoFit/>
          </a:bodyPr>
          <a:lstStyle/>
          <a:p>
            <a:pPr algn="just"/>
            <a:r>
              <a:rPr lang="lt-LT" sz="1400"/>
              <a:t>Pasak įmonių vadovų, labiausiai paplitusios korupcijos formos yra sprendimų priėmimo vilkinimas, politinių partijų narių protegavimas ir  nepotizmas. </a:t>
            </a:r>
            <a:r>
              <a:rPr lang="lt-LT" sz="1400" dirty="0"/>
              <a:t>Lyginant su 2022 m. įmonių vadovų duomenimis, padaugėjo įgaliojimų viršijimo ar piktnaudžiavimo atvejų (+ 4 %), sumažėjo politinių partijų narių protegavimo (- 3 %).</a:t>
            </a:r>
          </a:p>
          <a:p>
            <a:pPr algn="just"/>
            <a:r>
              <a:rPr lang="lt-LT" sz="1400" dirty="0"/>
              <a:t>Valstybės tarnautojų nuomone, beveik visos korupcijos formos 2023 m. buvo paplitusios labiau, nei 2022 m. Jau kelis metus iš eilės pirmauja šios korupcijos formos: politinių partijų narių protegavimas, nepotizmas, palankių įstatymų priėmimas. Lyginant su 2022 m. duomenimis, padaugėjo sprendimų vilkinimo atvejų (+ 9 %), taip pat kyšininkavimo (+7 %) ir įgaliojimų viršijimo ar piktnaudžiavimo įgaliojimais  (+ 7 %) atvejų.</a:t>
            </a:r>
          </a:p>
          <a:p>
            <a:pPr algn="just"/>
            <a:r>
              <a:rPr lang="lt-LT" sz="1400" dirty="0"/>
              <a:t>Visos trys tikslinės grupės sutinka, jog labiausiai korumpuota institucija Lietuvoje yra politinės partijos. Tai pastebima ir ankstesniais metais. Antrojoje vietoje gyventojai nurodė Seimą, įmonių vadovai - Vyriausybę, o valstybės tarnautojai – miestų ir rajonų savivaldybes. Dėl trečiosios vietos nuomonės nesutampa: gyventojų ir įmonių vadovų atsakymų duomenimis, trečia pagal korumpuotumą institucija yra teismai, o valstybės tarnautojų atsakymų duomenimis – Seimas.</a:t>
            </a:r>
          </a:p>
          <a:p>
            <a:pPr algn="just"/>
            <a:r>
              <a:rPr lang="lt-LT" sz="1400" dirty="0">
                <a:effectLst/>
                <a:ea typeface="Calibri" panose="020F0502020204030204" pitchFamily="34" charset="0"/>
                <a:cs typeface="Arial" panose="020B0604020202020204" pitchFamily="34" charset="0"/>
              </a:rPr>
              <a:t>Gyventojai vertino konkrečių ministerijų ar įstaigų korumpuotumo lygį. Daugiausia vertinimų „labai korumpuota” surinko šios institucijos (virš 25%): apylinkių teismai – 34 % (buvo 40 %), apygardų teismai – 30 % (buvo 33 %), administraciniai teismai – 30 % (buvo 33 %), apylinkės prokuratūros – 31 % (buvo 33 %), apygardos prokuratūros – 30 % (buvo 30 %), generalinė prokuratūra – 28 % (buvo 27 %), viešųjų pirkimų skyrius / komisija – 52 % (buvo 50 %), statybos skyrius – 44 % (buvo 43 %), žemės duomenų skyrius – 32 (buvo 34 %) %, verslo licencijavimo ir leidimų skyrius – 30 % (buvo 30 %), </a:t>
            </a:r>
            <a:r>
              <a:rPr lang="lt-LT" sz="1400" dirty="0">
                <a:ea typeface="Calibri" panose="020F0502020204030204" pitchFamily="34" charset="0"/>
                <a:cs typeface="Arial" panose="020B0604020202020204" pitchFamily="34" charset="0"/>
              </a:rPr>
              <a:t>a</a:t>
            </a:r>
            <a:r>
              <a:rPr lang="lt-LT" sz="1400" dirty="0">
                <a:effectLst/>
                <a:ea typeface="Calibri" panose="020F0502020204030204" pitchFamily="34" charset="0"/>
                <a:cs typeface="Arial" panose="020B0604020202020204" pitchFamily="34" charset="0"/>
              </a:rPr>
              <a:t>rchitektūros ir urbanistikos skyrius / teritorijų planavimo skyrius – 29 % (buvo 34 %), energetikos ministerija ir jai pavaldžios įstaigos – 44 % (buvo 40 %), sveikatos apsaugos ministerija ir jai pavaldžios įstaigos – 35 % (buvo 35 %), žemės ūkio ministerijos ir jai pavaldžios įstaigos – 34 % (buvo 31 %), Valstybinė teritorijų planavimo ir statybos inspekcija – 34 % (buvo 27 %), VĮ „Valstybinių miškų urėdija“ – 32 % (buvo 21 %), AB “Ignitis grupė‘ – 47 %, AB “Energijos skirstymo operatorius” (ESO) – 40 %, įmonių grupė „EPSO-G“ – 34 % (buvo 15 %), AB “Klaipėdos nafta“ – 28 % (buvo 12 %), antstoliai – 27 % (buvo 23 %), valstybinė maisto ir veterinarijos tarnyba (VMVT) – 32 % (buvo 24 %), valstybinė vaistų kontrolės tarnyba – 31 % (buvo 28 %), respublikinės ligoninės / klinikos – </a:t>
            </a:r>
            <a:r>
              <a:rPr lang="lt-LT" sz="1400" dirty="0">
                <a:ea typeface="Calibri" panose="020F0502020204030204" pitchFamily="34" charset="0"/>
                <a:cs typeface="Arial" panose="020B0604020202020204" pitchFamily="34" charset="0"/>
              </a:rPr>
              <a:t>30</a:t>
            </a:r>
            <a:r>
              <a:rPr lang="lt-LT" sz="1400" dirty="0">
                <a:effectLst/>
                <a:ea typeface="Calibri" panose="020F0502020204030204" pitchFamily="34" charset="0"/>
                <a:cs typeface="Arial" panose="020B0604020202020204" pitchFamily="34" charset="0"/>
              </a:rPr>
              <a:t> % (buvo 33 %), miestų ir rajonų ligoninės – 26 % (buvo 31 %).</a:t>
            </a:r>
            <a:endParaRPr lang="lt-LT" sz="1400" dirty="0"/>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270188870"/>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9" name="TextBox 8">
            <a:extLst>
              <a:ext uri="{FF2B5EF4-FFF2-40B4-BE49-F238E27FC236}">
                <a16:creationId xmlns:a16="http://schemas.microsoft.com/office/drawing/2014/main" id="{F4D3922A-AA15-5ABD-47F8-D5D305CB9E10}"/>
              </a:ext>
            </a:extLst>
          </p:cNvPr>
          <p:cNvSpPr txBox="1"/>
          <p:nvPr/>
        </p:nvSpPr>
        <p:spPr>
          <a:xfrm>
            <a:off x="494730" y="1551563"/>
            <a:ext cx="11296935" cy="4185761"/>
          </a:xfrm>
          <a:prstGeom prst="rect">
            <a:avLst/>
          </a:prstGeom>
          <a:noFill/>
        </p:spPr>
        <p:txBody>
          <a:bodyPr wrap="square">
            <a:spAutoFit/>
          </a:bodyPr>
          <a:lstStyle/>
          <a:p>
            <a:pPr algn="just" eaLnBrk="1" hangingPunct="1">
              <a:defRPr/>
            </a:pPr>
            <a:r>
              <a:rPr lang="lt-LT" sz="1400" dirty="0">
                <a:cs typeface="Times New Roman" pitchFamily="18" charset="0"/>
              </a:rPr>
              <a:t>Įmonių vadovai vertino konkrečių ministerijų ar įstaigų korumpuotumo lygį. Virš 25% vertinimų „labai korumpuota” įmonių vadovų tarpe susilaukė šios institucijos: administraciniai teismai – 26 %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24 %)</a:t>
            </a:r>
            <a:r>
              <a:rPr lang="lt-LT" sz="1400" dirty="0">
                <a:cs typeface="Times New Roman" pitchFamily="18" charset="0"/>
              </a:rPr>
              <a:t>, apylinkių teismai – 27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28 %)</a:t>
            </a:r>
            <a:r>
              <a:rPr lang="lt-LT" sz="1400" dirty="0">
                <a:cs typeface="Times New Roman" pitchFamily="18" charset="0"/>
              </a:rPr>
              <a:t>, apygardų teismai – 27 %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25 %),</a:t>
            </a:r>
            <a:r>
              <a:rPr lang="lt-LT" sz="1400" dirty="0">
                <a:cs typeface="Times New Roman" pitchFamily="18" charset="0"/>
              </a:rPr>
              <a:t> apylinkių prokuratūra – 27 %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26 %),</a:t>
            </a:r>
            <a:r>
              <a:rPr lang="lt-LT" sz="1400" dirty="0">
                <a:cs typeface="Times New Roman" pitchFamily="18" charset="0"/>
              </a:rPr>
              <a:t> viešųjų pirkimų skyrius/komisija – 41 % (buvo 38 %), statybos skyrius – 37 %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34 %),</a:t>
            </a:r>
            <a:r>
              <a:rPr lang="lt-LT" sz="1400" dirty="0">
                <a:cs typeface="Times New Roman" pitchFamily="18" charset="0"/>
              </a:rPr>
              <a:t> žemės duomenų skyrius – 33 %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28 %),</a:t>
            </a:r>
            <a:r>
              <a:rPr lang="lt-LT" sz="1400" dirty="0">
                <a:cs typeface="Times New Roman" pitchFamily="18" charset="0"/>
              </a:rPr>
              <a:t> architektūros ir urbanistikos skyrius / teritorijų planavimo skyrius – 31 %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29 %)</a:t>
            </a:r>
            <a:r>
              <a:rPr lang="lt-LT" sz="1400" dirty="0">
                <a:cs typeface="Times New Roman" pitchFamily="18" charset="0"/>
              </a:rPr>
              <a:t>, energetikos ministerija ir jai pavaldžios įstaigos – 39 % (buvo 33 %), žemės ūkio ministerija ir jai pavaldžios įstaigos – 28 %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25 %)</a:t>
            </a:r>
            <a:r>
              <a:rPr lang="lt-LT" sz="1400" dirty="0">
                <a:cs typeface="Times New Roman" pitchFamily="18" charset="0"/>
              </a:rPr>
              <a:t>, AB “Ignitis grupė”- 34 %</a:t>
            </a:r>
            <a:r>
              <a:rPr lang="en-US" sz="1400" dirty="0">
                <a:cs typeface="Times New Roman" pitchFamily="18" charset="0"/>
              </a:rPr>
              <a:t> (</a:t>
            </a:r>
            <a:r>
              <a:rPr lang="en-US" sz="1400" dirty="0" err="1">
                <a:cs typeface="Times New Roman" pitchFamily="18" charset="0"/>
              </a:rPr>
              <a:t>buvo</a:t>
            </a:r>
            <a:r>
              <a:rPr lang="en-US" sz="1400" dirty="0">
                <a:cs typeface="Times New Roman" pitchFamily="18" charset="0"/>
              </a:rPr>
              <a:t> 30 %)</a:t>
            </a:r>
            <a:r>
              <a:rPr lang="lt-LT" sz="1400" dirty="0">
                <a:cs typeface="Times New Roman" pitchFamily="18" charset="0"/>
              </a:rPr>
              <a:t>, AB „Energijos skirstymo operatorius“ (ESO) – 33 %, bankroto administratoriai – 33 %, valstybinė energetikos reguliavimo taryba – 27 %, viešųjų pirkimų tarnyba – 35 %.</a:t>
            </a:r>
          </a:p>
          <a:p>
            <a:pPr algn="just"/>
            <a:endParaRPr lang="lt-LT" sz="1400" dirty="0"/>
          </a:p>
          <a:p>
            <a:pPr algn="just"/>
            <a:r>
              <a:rPr lang="lt-LT" sz="1400" dirty="0"/>
              <a:t>Valstybės tarnautojai vertino konkrečių ministerijų ar įstaigų korumpuotumo lygį. Virš 25 % valstybės tarnautojų nurodė kaip labai korumpuotas šias institucijas: apylinkių teismai - 29% (buvo 25 %), statybos skyrius - 44 % (buvo 43 %), architektūros ir urbanistikos skyrius / Teritorijų planavimo skyrius - 39 % (buvo 41 %), žemės duomenų skyrius - 32 % (buvo 31 %),  viešųjų pirkimų skyrius/ komisija - 30 % (buvo 30 %), savivaldybės administracija - 28 % (buvo 25 %), taryba - 28 % (buvo 25 %), meras - 27 % (buvo 25 %), sveikatos apsaugos ministerijos ir jai pavaldžios įstaigos - 29 % (buvo 33 %), energetikos ministerija ir jai pavaldžios įstaigos - 26 % (buvo 28 %), miestų ir rajonų ligoninės - 36 % (buvo 38 %), respublikinės ligoninės / klinikos - 33 % (buvo 35 %), AB “Ignitis Grupė” - 26 % (buvo 25 %).</a:t>
            </a:r>
          </a:p>
          <a:p>
            <a:pPr algn="just"/>
            <a:endParaRPr lang="lt-LT" sz="1400" dirty="0"/>
          </a:p>
          <a:p>
            <a:pPr algn="just"/>
            <a:r>
              <a:rPr lang="lt-LT" sz="1400" dirty="0"/>
              <a:t>Dar 2020 m. net 71 % žmonių atsakė, kad kyšis padeda spręsti jų problemas, o 2023 m. šis rodiklis susitraukė iki 65 %. 40 % gyventojų neduotų kyšio, o 35 % pasisakė, kad tai priklausytų nuo aplinkybių. 9 % respondentų prisipažino, kad per paskutinius 12 mėnesių davė kyšį. Tie, kurie nedavė kyšio, teigia, kad nebuvo tokios situacijos, kurioje būtų reikalaujamas kyšis (62 %). Tie kurie davė kyšį, prisipažino, kad davė dėl to, nes taip daro dauguma ir tai yra įprasta (40 %). Duodant kyšį, 92 % atvejų jis buvo paimtas. 2022 m. šis rodiklis siekė 97 %. 55 % gyventojų teigia, kad jie neimtų kyšio, nors 2 % apklaustųjų kyšis buvo siūlomas.</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26660549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50B84F8-2D3B-841E-EC18-BBBD9167A7A0}"/>
              </a:ext>
            </a:extLst>
          </p:cNvPr>
          <p:cNvSpPr txBox="1"/>
          <p:nvPr/>
        </p:nvSpPr>
        <p:spPr>
          <a:xfrm>
            <a:off x="732667" y="1482655"/>
            <a:ext cx="10894326" cy="4206023"/>
          </a:xfrm>
          <a:prstGeom prst="rect">
            <a:avLst/>
          </a:prstGeom>
          <a:noFill/>
        </p:spPr>
        <p:txBody>
          <a:bodyPr wrap="square">
            <a:spAutoFit/>
          </a:bodyPr>
          <a:lstStyle/>
          <a:p>
            <a:pPr marL="22860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36 % </a:t>
            </a:r>
            <a:r>
              <a:rPr lang="lt-LT" sz="1400" dirty="0">
                <a:effectLst/>
                <a:latin typeface="Calibri" panose="020F0502020204030204" pitchFamily="34" charset="0"/>
                <a:ea typeface="Calibri" panose="020F0502020204030204" pitchFamily="34" charset="0"/>
                <a:cs typeface="Arial" panose="020B0604020202020204" pitchFamily="34" charset="0"/>
              </a:rPr>
              <a:t>įmonių vadovų teigia, kad kyšis nepadeda spręsti problemų, o 33 % mano, kad padeda. Įmonės vadovai nelinkę duoti kyšio ir 62 % apklaustųjų teigė, kad jo neduotų, o 7 % prisipažino, kad duotų. 5 % respondentų prisipažino, kad per paskutinius 12 mėnesių davė kyšį. Dažniausia kyšio davimo priežastis – manymas, kad kyšis padės greičiau išspręsti problemą (40 %). Tie, kurie nedavė kyšio, teigia, kad iki šiol visus klausimus pavykdavo išspręsti be kyšio (43 %) arba nebuvo tokios situacijos, kuriose būtų reikalaujama kyšio (43 %)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Duodant kyšį, </a:t>
            </a:r>
            <a:r>
              <a:rPr lang="en-US" sz="1400" dirty="0">
                <a:effectLst/>
                <a:latin typeface="Calibri" panose="020F0502020204030204" pitchFamily="34" charset="0"/>
                <a:ea typeface="Calibri" panose="020F0502020204030204" pitchFamily="34" charset="0"/>
                <a:cs typeface="Arial" panose="020B0604020202020204" pitchFamily="34" charset="0"/>
              </a:rPr>
              <a:t>88</a:t>
            </a:r>
            <a:r>
              <a:rPr lang="lt-LT" sz="1400" dirty="0">
                <a:effectLst/>
                <a:latin typeface="Calibri" panose="020F0502020204030204" pitchFamily="34" charset="0"/>
                <a:ea typeface="Calibri" panose="020F0502020204030204" pitchFamily="34" charset="0"/>
                <a:cs typeface="Arial" panose="020B0604020202020204" pitchFamily="34" charset="0"/>
              </a:rPr>
              <a:t> % atvejų jis buvo paimtas, o </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a:t>
            </a:r>
            <a:r>
              <a:rPr lang="en-US" sz="1400" dirty="0" err="1">
                <a:effectLst/>
                <a:latin typeface="Calibri" panose="020F0502020204030204" pitchFamily="34" charset="0"/>
                <a:ea typeface="Calibri" panose="020F0502020204030204" pitchFamily="34" charset="0"/>
                <a:cs typeface="Arial" panose="020B0604020202020204" pitchFamily="34" charset="0"/>
              </a:rPr>
              <a:t>atve</a:t>
            </a:r>
            <a:r>
              <a:rPr lang="lt-LT" sz="1400" dirty="0">
                <a:effectLst/>
                <a:latin typeface="Calibri" panose="020F0502020204030204" pitchFamily="34" charset="0"/>
                <a:ea typeface="Calibri" panose="020F0502020204030204" pitchFamily="34" charset="0"/>
                <a:cs typeface="Arial" panose="020B0604020202020204" pitchFamily="34" charset="0"/>
              </a:rPr>
              <a:t>jų - nebuvo paimtas (</a:t>
            </a:r>
            <a:r>
              <a:rPr lang="en-US" sz="1400" dirty="0">
                <a:effectLst/>
                <a:latin typeface="Calibri" panose="020F0502020204030204" pitchFamily="34" charset="0"/>
                <a:ea typeface="Calibri" panose="020F0502020204030204" pitchFamily="34" charset="0"/>
                <a:cs typeface="Arial" panose="020B0604020202020204" pitchFamily="34" charset="0"/>
              </a:rPr>
              <a:t>2022 m. – 7 %). </a:t>
            </a:r>
            <a:r>
              <a:rPr lang="lt-LT" sz="1400" dirty="0">
                <a:effectLst/>
                <a:latin typeface="Calibri" panose="020F0502020204030204" pitchFamily="34" charset="0"/>
                <a:ea typeface="Calibri" panose="020F0502020204030204" pitchFamily="34" charset="0"/>
                <a:cs typeface="Arial" panose="020B0604020202020204" pitchFamily="34" charset="0"/>
              </a:rPr>
              <a:t>Didelė dalis, net </a:t>
            </a:r>
            <a:r>
              <a:rPr lang="en-US" sz="1400" dirty="0">
                <a:effectLst/>
                <a:latin typeface="Calibri" panose="020F0502020204030204" pitchFamily="34" charset="0"/>
                <a:ea typeface="Calibri" panose="020F0502020204030204" pitchFamily="34" charset="0"/>
                <a:cs typeface="Arial" panose="020B0604020202020204" pitchFamily="34" charset="0"/>
              </a:rPr>
              <a:t>71</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sako, kad jie neimtų kyšio. 2022 m. šis rodiklis siekė 74 %. </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turėję reikalų su užsienio valstybės tarnautojais ar pareigūnais, per pastaruosius 12 mėn. davė kyšį užsienio valstybės tarnautojui ar pareigūnui. </a:t>
            </a:r>
            <a:r>
              <a:rPr lang="en-US" sz="1400" dirty="0" err="1">
                <a:effectLst/>
                <a:latin typeface="Calibri" panose="020F0502020204030204" pitchFamily="34" charset="0"/>
                <a:ea typeface="Calibri" panose="020F0502020204030204" pitchFamily="34" charset="0"/>
                <a:cs typeface="Arial" panose="020B0604020202020204" pitchFamily="34" charset="0"/>
              </a:rPr>
              <a:t>Praeit</a:t>
            </a:r>
            <a:r>
              <a:rPr lang="lt-LT" sz="1400" dirty="0">
                <a:effectLst/>
                <a:latin typeface="Calibri" panose="020F0502020204030204" pitchFamily="34" charset="0"/>
                <a:ea typeface="Calibri" panose="020F0502020204030204" pitchFamily="34" charset="0"/>
                <a:cs typeface="Arial" panose="020B0604020202020204" pitchFamily="34" charset="0"/>
              </a:rPr>
              <a:t>ų metų tyrimo duomenimis, šis rodiklis siekė </a:t>
            </a:r>
            <a:r>
              <a:rPr lang="en-US" sz="1400" dirty="0">
                <a:effectLst/>
                <a:latin typeface="Calibri" panose="020F0502020204030204" pitchFamily="34" charset="0"/>
                <a:ea typeface="Calibri" panose="020F0502020204030204" pitchFamily="34" charset="0"/>
                <a:cs typeface="Arial" panose="020B0604020202020204" pitchFamily="34" charset="0"/>
              </a:rPr>
              <a:t>1 %. 16</a:t>
            </a:r>
            <a:r>
              <a:rPr lang="lt-LT" sz="1400" dirty="0">
                <a:effectLst/>
                <a:latin typeface="Calibri" panose="020F0502020204030204" pitchFamily="34" charset="0"/>
                <a:ea typeface="Calibri" panose="020F0502020204030204" pitchFamily="34" charset="0"/>
                <a:cs typeface="Arial" panose="020B0604020202020204" pitchFamily="34" charset="0"/>
              </a:rPr>
              <a:t> % apklaustų įmonių vadovų asmeniškai žino įmonių, kurioms teko duoti kyšį užsienyje</a:t>
            </a:r>
            <a:r>
              <a:rPr lang="lt-LT" sz="1400" dirty="0">
                <a:latin typeface="Calibri" panose="020F0502020204030204" pitchFamily="34" charset="0"/>
                <a:ea typeface="Calibri" panose="020F0502020204030204" pitchFamily="34" charset="0"/>
                <a:cs typeface="Arial" panose="020B0604020202020204" pitchFamily="34" charset="0"/>
              </a:rPr>
              <a:t>.</a:t>
            </a:r>
          </a:p>
          <a:p>
            <a:pPr marL="22860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61</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mano, kad jų darbovietėse korupcija nėra paplitusi, 1</a:t>
            </a:r>
            <a:r>
              <a:rPr lang="en-US" sz="1400" dirty="0">
                <a:effectLst/>
                <a:latin typeface="Calibri" panose="020F0502020204030204" pitchFamily="34" charset="0"/>
                <a:ea typeface="Calibri" panose="020F0502020204030204" pitchFamily="34" charset="0"/>
                <a:cs typeface="Arial" panose="020B0604020202020204" pitchFamily="34" charset="0"/>
              </a:rPr>
              <a:t>7</a:t>
            </a:r>
            <a:r>
              <a:rPr lang="lt-LT" sz="1400" dirty="0">
                <a:effectLst/>
                <a:latin typeface="Calibri" panose="020F0502020204030204" pitchFamily="34" charset="0"/>
                <a:ea typeface="Calibri" panose="020F0502020204030204" pitchFamily="34" charset="0"/>
                <a:cs typeface="Arial" panose="020B0604020202020204" pitchFamily="34" charset="0"/>
              </a:rPr>
              <a:t> % mano, kad ji paplitusi</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err="1">
                <a:effectLst/>
                <a:latin typeface="Calibri" panose="020F0502020204030204" pitchFamily="34" charset="0"/>
                <a:ea typeface="Calibri" panose="020F0502020204030204" pitchFamily="34" charset="0"/>
                <a:cs typeface="Arial" panose="020B0604020202020204" pitchFamily="34" charset="0"/>
              </a:rPr>
              <a:t>arba</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iš dalies paplitusi). 6</a:t>
            </a:r>
            <a:r>
              <a:rPr lang="en-US" sz="1400" dirty="0">
                <a:effectLst/>
                <a:latin typeface="Calibri" panose="020F0502020204030204" pitchFamily="34" charset="0"/>
                <a:ea typeface="Calibri" panose="020F0502020204030204" pitchFamily="34" charset="0"/>
                <a:cs typeface="Arial" panose="020B0604020202020204" pitchFamily="34" charset="0"/>
              </a:rPr>
              <a:t>9</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teigia, kad kyšis nepadeda spręsti problemų, o 1</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mano, kad padeda. Valstybės tarnautojai nelinkę duoti kyšio ir </a:t>
            </a:r>
            <a:r>
              <a:rPr lang="en-US" sz="1400" dirty="0">
                <a:effectLst/>
                <a:latin typeface="Calibri" panose="020F0502020204030204" pitchFamily="34" charset="0"/>
                <a:ea typeface="Calibri" panose="020F0502020204030204" pitchFamily="34" charset="0"/>
                <a:cs typeface="Arial" panose="020B0604020202020204" pitchFamily="34" charset="0"/>
              </a:rPr>
              <a:t>75</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sakė, kad jo neduotų, bet </a:t>
            </a:r>
            <a:r>
              <a:rPr lang="en-US" sz="1400" dirty="0">
                <a:effectLst/>
                <a:latin typeface="Calibri" panose="020F0502020204030204" pitchFamily="34" charset="0"/>
                <a:ea typeface="Calibri" panose="020F0502020204030204" pitchFamily="34" charset="0"/>
                <a:cs typeface="Arial" panose="020B0604020202020204" pitchFamily="34" charset="0"/>
              </a:rPr>
              <a:t>17</a:t>
            </a:r>
            <a:r>
              <a:rPr lang="lt-LT" sz="1400" dirty="0">
                <a:effectLst/>
                <a:latin typeface="Calibri" panose="020F0502020204030204" pitchFamily="34" charset="0"/>
                <a:ea typeface="Calibri" panose="020F0502020204030204" pitchFamily="34" charset="0"/>
                <a:cs typeface="Arial" panose="020B0604020202020204" pitchFamily="34" charset="0"/>
              </a:rPr>
              <a:t> % pasisakė, kad tai priklausytų nuo aplinkybių. </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respondentų prisipažino, kad per paskutinius 12 mėnesių davė kyšį. Tie, kurie nedavė kyšio, teigia kad kyšio davimas prieštarauja jų įsitikinimams (</a:t>
            </a:r>
            <a:r>
              <a:rPr lang="en-US" sz="1400" dirty="0">
                <a:effectLst/>
                <a:latin typeface="Calibri" panose="020F0502020204030204" pitchFamily="34" charset="0"/>
                <a:ea typeface="Calibri" panose="020F0502020204030204" pitchFamily="34" charset="0"/>
                <a:cs typeface="Arial" panose="020B0604020202020204" pitchFamily="34" charset="0"/>
              </a:rPr>
              <a:t>64</a:t>
            </a:r>
            <a:r>
              <a:rPr lang="lt-LT" sz="1400" dirty="0">
                <a:effectLst/>
                <a:latin typeface="Calibri" panose="020F0502020204030204" pitchFamily="34" charset="0"/>
                <a:ea typeface="Calibri" panose="020F0502020204030204" pitchFamily="34" charset="0"/>
                <a:cs typeface="Arial" panose="020B0604020202020204" pitchFamily="34" charset="0"/>
              </a:rPr>
              <a:t> %). Ši nuomonė laikosi populiariausia jau ilgus metus – nuo 2008 m. Duodant kyšį, </a:t>
            </a:r>
            <a:r>
              <a:rPr lang="en-US" sz="1400" dirty="0">
                <a:effectLst/>
                <a:latin typeface="Calibri" panose="020F0502020204030204" pitchFamily="34" charset="0"/>
                <a:ea typeface="Calibri" panose="020F0502020204030204" pitchFamily="34" charset="0"/>
                <a:cs typeface="Arial" panose="020B0604020202020204" pitchFamily="34" charset="0"/>
              </a:rPr>
              <a:t>95</a:t>
            </a:r>
            <a:r>
              <a:rPr lang="lt-LT" sz="1400" dirty="0">
                <a:effectLst/>
                <a:latin typeface="Calibri" panose="020F0502020204030204" pitchFamily="34" charset="0"/>
                <a:ea typeface="Calibri" panose="020F0502020204030204" pitchFamily="34" charset="0"/>
                <a:cs typeface="Arial" panose="020B0604020202020204" pitchFamily="34" charset="0"/>
              </a:rPr>
              <a:t> % atvejų jis buvo paimtas, o </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 % - nebuvo paimtas. Beveik visi, net 9</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sako, kad jie neimtų kyšio, nors </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kyšis buvo siūlomas. Kaip pagrindinę priežastį, kodėl kai kurie viešojo sektoriaus darbuotojai ima kyšius, valstybės tarnautojai nurodo per mažus valstybės tarnyboje asmenų atlyginimus (</a:t>
            </a:r>
            <a:r>
              <a:rPr lang="en-US" sz="1400" dirty="0">
                <a:effectLst/>
                <a:latin typeface="Calibri" panose="020F0502020204030204" pitchFamily="34" charset="0"/>
                <a:ea typeface="Calibri" panose="020F0502020204030204" pitchFamily="34" charset="0"/>
                <a:cs typeface="Arial" panose="020B0604020202020204" pitchFamily="34" charset="0"/>
              </a:rPr>
              <a:t>70 %).</a:t>
            </a:r>
            <a:endParaRPr lang="lt-LT" sz="1400" dirty="0">
              <a:effectLst/>
              <a:latin typeface="Calibri" panose="020F0502020204030204" pitchFamily="34" charset="0"/>
              <a:ea typeface="Calibri" panose="020F0502020204030204" pitchFamily="34" charset="0"/>
              <a:cs typeface="Arial" panose="020B0604020202020204" pitchFamily="34" charset="0"/>
            </a:endParaRPr>
          </a:p>
          <a:p>
            <a:pPr marL="2286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72 % gyventojų yra girdėję apie kriptovaliutas, o jas turi arba anksčiau turėjo 6 % gyventojų. Dauguma, net 48 % mano, kad jos yra skirtos investicijai. 14 % mano, kad kriptovaliutų naudojimo tikslas yra neoficialiam mokėjimui valstybės tarnautojui už suteiktas paslaugas.</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370259433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9BBED120-6833-E520-3FFA-A91E674B6664}"/>
              </a:ext>
            </a:extLst>
          </p:cNvPr>
          <p:cNvSpPr txBox="1"/>
          <p:nvPr/>
        </p:nvSpPr>
        <p:spPr>
          <a:xfrm>
            <a:off x="644698" y="1568831"/>
            <a:ext cx="10902602" cy="4385881"/>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90 % įmonių vadovų yra girdėję apie kriptovaliutas, o jas turi arba anksčiau turėjo 24 % įmonių vadovų. Daugiau nei pusė apklaustųjų (55 %) mano, kad </a:t>
            </a:r>
            <a:r>
              <a:rPr lang="lt-LT" sz="1400" dirty="0" err="1">
                <a:effectLst/>
                <a:latin typeface="Calibri" panose="020F0502020204030204" pitchFamily="34" charset="0"/>
                <a:ea typeface="Calibri" panose="020F0502020204030204" pitchFamily="34" charset="0"/>
                <a:cs typeface="Arial" panose="020B0604020202020204" pitchFamily="34" charset="0"/>
              </a:rPr>
              <a:t>kriptovali</a:t>
            </a:r>
            <a:r>
              <a:rPr lang="en-US" sz="1400" dirty="0">
                <a:effectLst/>
                <a:latin typeface="Calibri" panose="020F0502020204030204" pitchFamily="34" charset="0"/>
                <a:ea typeface="Calibri" panose="020F0502020204030204" pitchFamily="34" charset="0"/>
                <a:cs typeface="Arial" panose="020B0604020202020204" pitchFamily="34" charset="0"/>
              </a:rPr>
              <a:t>u</a:t>
            </a:r>
            <a:r>
              <a:rPr lang="lt-LT" sz="1400" dirty="0">
                <a:effectLst/>
                <a:latin typeface="Calibri" panose="020F0502020204030204" pitchFamily="34" charset="0"/>
                <a:ea typeface="Calibri" panose="020F0502020204030204" pitchFamily="34" charset="0"/>
                <a:cs typeface="Arial" panose="020B0604020202020204" pitchFamily="34" charset="0"/>
              </a:rPr>
              <a:t>tos yra skirtos investicijai. 13 % mano, kad kriptovaliutų naudojimo tikslas yra neoficialiam mokėjimui valstybės tarnautojui už suteiktas paslaugas.</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9</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yra girdėję apie kriptovaliutas, o jas turi arba anksčiau turėjo </a:t>
            </a:r>
            <a:r>
              <a:rPr lang="en-US" sz="1400" dirty="0">
                <a:effectLst/>
                <a:latin typeface="Calibri" panose="020F0502020204030204" pitchFamily="34" charset="0"/>
                <a:ea typeface="Calibri" panose="020F0502020204030204" pitchFamily="34" charset="0"/>
                <a:cs typeface="Arial" panose="020B0604020202020204" pitchFamily="34" charset="0"/>
              </a:rPr>
              <a:t>6</a:t>
            </a:r>
            <a:r>
              <a:rPr lang="lt-LT" sz="1400" dirty="0">
                <a:effectLst/>
                <a:latin typeface="Calibri" panose="020F0502020204030204" pitchFamily="34" charset="0"/>
                <a:ea typeface="Calibri" panose="020F0502020204030204" pitchFamily="34" charset="0"/>
                <a:cs typeface="Arial" panose="020B0604020202020204" pitchFamily="34" charset="0"/>
              </a:rPr>
              <a:t> % girdėjusiųjų apie kriptovaliutas. Dauguma, net 5</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mano, kad jos yra skirtos investicijai. </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mano, kad kriptovaliutų naudojimo tikslas yra neoficialiam mokėjimui valstybės tarnautojui už suteiktas paslaugas.</a:t>
            </a:r>
          </a:p>
          <a:p>
            <a:pPr marL="0" marR="0" algn="just">
              <a:lnSpc>
                <a:spcPct val="107000"/>
              </a:lnSpc>
              <a:spcBef>
                <a:spcPts val="0"/>
              </a:spcBef>
              <a:spcAft>
                <a:spcPts val="800"/>
              </a:spcAft>
            </a:pPr>
            <a:r>
              <a:rPr lang="en-US" sz="1400" dirty="0">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0 % gyventojų, </a:t>
            </a:r>
            <a:r>
              <a:rPr lang="en-US" sz="1400" dirty="0">
                <a:effectLst/>
                <a:latin typeface="Calibri" panose="020F0502020204030204" pitchFamily="34" charset="0"/>
                <a:ea typeface="Calibri" panose="020F0502020204030204" pitchFamily="34" charset="0"/>
                <a:cs typeface="Arial" panose="020B0604020202020204" pitchFamily="34" charset="0"/>
              </a:rPr>
              <a:t>41</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ir 2</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mano, kad korupcija sporte yra paplitusi (arba labai paplitusi).</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19 % gyventojų, 2</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ir 2</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mano, kad korupcija sporte yra nepaplitusi (arba visiškai nepaplitusi).</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39 % gyventojų, 3</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ir 2</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teigia, kad Lietuvoje yra skiriama nepakankamai (arba visiškai nepakankamai) </a:t>
            </a:r>
            <a:r>
              <a:rPr lang="en-US" sz="1400" dirty="0">
                <a:effectLst/>
                <a:latin typeface="Calibri" panose="020F0502020204030204" pitchFamily="34" charset="0"/>
                <a:ea typeface="Calibri" panose="020F0502020204030204" pitchFamily="34" charset="0"/>
                <a:cs typeface="Arial" panose="020B0604020202020204" pitchFamily="34" charset="0"/>
              </a:rPr>
              <a:t>d</a:t>
            </a:r>
            <a:r>
              <a:rPr lang="lt-LT" sz="1400" dirty="0" err="1">
                <a:effectLst/>
                <a:latin typeface="Calibri" panose="020F0502020204030204" pitchFamily="34" charset="0"/>
                <a:ea typeface="Calibri" panose="020F0502020204030204" pitchFamily="34" charset="0"/>
                <a:cs typeface="Arial" panose="020B0604020202020204" pitchFamily="34" charset="0"/>
              </a:rPr>
              <a:t>ėmesio</a:t>
            </a:r>
            <a:r>
              <a:rPr lang="lt-LT" sz="1400" dirty="0">
                <a:effectLst/>
                <a:latin typeface="Calibri" panose="020F0502020204030204" pitchFamily="34" charset="0"/>
                <a:ea typeface="Calibri" panose="020F0502020204030204" pitchFamily="34" charset="0"/>
                <a:cs typeface="Arial" panose="020B0604020202020204" pitchFamily="34" charset="0"/>
              </a:rPr>
              <a:t> korupcijos kontrolei ir užkardymui.</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10 % gyventojų, 2</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ir 1</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teigia, kad Lietuvoje yra skiriama pakankamai (arba visiškai pakankamai) dėmesio korupcijos kontrolei ir užkardymui.</a:t>
            </a:r>
          </a:p>
          <a:p>
            <a:pPr marL="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56 % apklaust</a:t>
            </a:r>
            <a:r>
              <a:rPr lang="lt-LT" sz="1400" dirty="0">
                <a:effectLst/>
                <a:latin typeface="Calibri" panose="020F0502020204030204" pitchFamily="34" charset="0"/>
                <a:ea typeface="Calibri" panose="020F0502020204030204" pitchFamily="34" charset="0"/>
                <a:cs typeface="Arial" panose="020B0604020202020204" pitchFamily="34" charset="0"/>
              </a:rPr>
              <a:t>ų gyventojų yra girdėję apie civilinį turto konfiskavimą. </a:t>
            </a:r>
            <a:r>
              <a:rPr lang="en-US" sz="1400" dirty="0">
                <a:effectLst/>
                <a:latin typeface="Calibri" panose="020F0502020204030204" pitchFamily="34" charset="0"/>
                <a:ea typeface="Calibri" panose="020F0502020204030204" pitchFamily="34" charset="0"/>
                <a:cs typeface="Arial" panose="020B0604020202020204" pitchFamily="34" charset="0"/>
              </a:rPr>
              <a:t>50 % </a:t>
            </a:r>
            <a:r>
              <a:rPr lang="lt-LT" sz="1400" dirty="0">
                <a:effectLst/>
                <a:latin typeface="Calibri" panose="020F0502020204030204" pitchFamily="34" charset="0"/>
                <a:ea typeface="Calibri" panose="020F0502020204030204" pitchFamily="34" charset="0"/>
                <a:cs typeface="Arial" panose="020B0604020202020204" pitchFamily="34" charset="0"/>
              </a:rPr>
              <a:t>jų teigia, kad civilinis turto konfiskavimas yra efektyvi teisinė priemonė. </a:t>
            </a:r>
            <a:r>
              <a:rPr lang="en-US" sz="1400" dirty="0">
                <a:effectLst/>
                <a:latin typeface="Calibri" panose="020F0502020204030204" pitchFamily="34" charset="0"/>
                <a:ea typeface="Calibri" panose="020F0502020204030204" pitchFamily="34" charset="0"/>
                <a:cs typeface="Arial" panose="020B0604020202020204" pitchFamily="34" charset="0"/>
              </a:rPr>
              <a:t>52 % </a:t>
            </a:r>
            <a:r>
              <a:rPr lang="en-US" sz="1400" dirty="0" err="1">
                <a:effectLst/>
                <a:latin typeface="Calibri" panose="020F0502020204030204" pitchFamily="34" charset="0"/>
                <a:ea typeface="Calibri" panose="020F0502020204030204" pitchFamily="34" charset="0"/>
                <a:cs typeface="Arial" panose="020B0604020202020204" pitchFamily="34" charset="0"/>
              </a:rPr>
              <a:t>gyventoj</a:t>
            </a:r>
            <a:r>
              <a:rPr lang="lt-LT" sz="1400" dirty="0">
                <a:effectLst/>
                <a:latin typeface="Calibri" panose="020F0502020204030204" pitchFamily="34" charset="0"/>
                <a:ea typeface="Calibri" panose="020F0502020204030204" pitchFamily="34" charset="0"/>
                <a:cs typeface="Arial" panose="020B0604020202020204" pitchFamily="34" charset="0"/>
              </a:rPr>
              <a:t>ų yra pastebėję, kuomet valstybės tarnautojas naudojasi prabangiu turtu, kurio negalėjo įsigyti teisėtai. Tik </a:t>
            </a:r>
            <a:r>
              <a:rPr lang="en-US" sz="1400" dirty="0">
                <a:effectLst/>
                <a:latin typeface="Calibri" panose="020F0502020204030204" pitchFamily="34" charset="0"/>
                <a:ea typeface="Calibri" panose="020F0502020204030204" pitchFamily="34" charset="0"/>
                <a:cs typeface="Arial" panose="020B0604020202020204" pitchFamily="34" charset="0"/>
              </a:rPr>
              <a:t>18 % </a:t>
            </a:r>
            <a:r>
              <a:rPr lang="lt-LT" sz="1400" dirty="0">
                <a:effectLst/>
                <a:latin typeface="Calibri" panose="020F0502020204030204" pitchFamily="34" charset="0"/>
                <a:ea typeface="Calibri" panose="020F0502020204030204" pitchFamily="34" charset="0"/>
                <a:cs typeface="Arial" panose="020B0604020202020204" pitchFamily="34" charset="0"/>
              </a:rPr>
              <a:t>girdėjo apie išplėstinį turto konfiskavimą, </a:t>
            </a:r>
            <a:r>
              <a:rPr lang="en-US" sz="1400" dirty="0">
                <a:effectLst/>
                <a:latin typeface="Calibri" panose="020F0502020204030204" pitchFamily="34" charset="0"/>
                <a:ea typeface="Calibri" panose="020F0502020204030204" pitchFamily="34" charset="0"/>
                <a:cs typeface="Arial" panose="020B0604020202020204" pitchFamily="34" charset="0"/>
              </a:rPr>
              <a:t>70 % - </a:t>
            </a:r>
            <a:r>
              <a:rPr lang="lt-LT" sz="1400" dirty="0">
                <a:effectLst/>
                <a:latin typeface="Calibri" panose="020F0502020204030204" pitchFamily="34" charset="0"/>
                <a:ea typeface="Calibri" panose="020F0502020204030204" pitchFamily="34" charset="0"/>
                <a:cs typeface="Arial" panose="020B0604020202020204" pitchFamily="34" charset="0"/>
              </a:rPr>
              <a:t>negirdėjo. </a:t>
            </a:r>
            <a:r>
              <a:rPr lang="en-US" sz="1400" dirty="0">
                <a:effectLst/>
                <a:latin typeface="Calibri" panose="020F0502020204030204" pitchFamily="34" charset="0"/>
                <a:ea typeface="Calibri" panose="020F0502020204030204" pitchFamily="34" charset="0"/>
                <a:cs typeface="Arial" panose="020B0604020202020204" pitchFamily="34" charset="0"/>
              </a:rPr>
              <a:t>26 % </a:t>
            </a:r>
            <a:r>
              <a:rPr lang="lt-LT" sz="1400" dirty="0">
                <a:effectLst/>
                <a:latin typeface="Calibri" panose="020F0502020204030204" pitchFamily="34" charset="0"/>
                <a:ea typeface="Calibri" panose="020F0502020204030204" pitchFamily="34" charset="0"/>
                <a:cs typeface="Arial" panose="020B0604020202020204" pitchFamily="34" charset="0"/>
              </a:rPr>
              <a:t>gyventojų yra girdėję apie papirkinėjimo riziką tarptautiniuose verslo sandoriuose, o </a:t>
            </a:r>
            <a:r>
              <a:rPr lang="en-US" sz="1400" dirty="0">
                <a:effectLst/>
                <a:latin typeface="Calibri" panose="020F0502020204030204" pitchFamily="34" charset="0"/>
                <a:ea typeface="Calibri" panose="020F0502020204030204" pitchFamily="34" charset="0"/>
                <a:cs typeface="Arial" panose="020B0604020202020204" pitchFamily="34" charset="0"/>
              </a:rPr>
              <a:t>62 % </a:t>
            </a:r>
            <a:r>
              <a:rPr lang="lt-LT" sz="1400" dirty="0">
                <a:effectLst/>
                <a:latin typeface="Calibri" panose="020F0502020204030204" pitchFamily="34" charset="0"/>
                <a:ea typeface="Calibri" panose="020F0502020204030204" pitchFamily="34" charset="0"/>
                <a:cs typeface="Arial" panose="020B0604020202020204" pitchFamily="34" charset="0"/>
              </a:rPr>
              <a:t>nėra girdėję apie tai. </a:t>
            </a:r>
            <a:r>
              <a:rPr lang="en-US" sz="1400" dirty="0">
                <a:effectLst/>
                <a:latin typeface="Calibri" panose="020F0502020204030204" pitchFamily="34" charset="0"/>
                <a:ea typeface="Calibri" panose="020F0502020204030204" pitchFamily="34" charset="0"/>
                <a:cs typeface="Arial" panose="020B0604020202020204" pitchFamily="34" charset="0"/>
              </a:rPr>
              <a:t>13 % gird</a:t>
            </a:r>
            <a:r>
              <a:rPr lang="lt-LT" sz="1400" dirty="0">
                <a:effectLst/>
                <a:latin typeface="Calibri" panose="020F0502020204030204" pitchFamily="34" charset="0"/>
                <a:ea typeface="Calibri" panose="020F0502020204030204" pitchFamily="34" charset="0"/>
                <a:cs typeface="Arial" panose="020B0604020202020204" pitchFamily="34" charset="0"/>
              </a:rPr>
              <a:t>ėjo apie priemones, kurios skirtos siekiant užkirsti kelią šioms tarptautinio papirkinėjimo situacijoms.</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03391671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732667" y="1562840"/>
            <a:ext cx="10977112" cy="3975512"/>
          </a:xfrm>
          <a:prstGeom prst="rect">
            <a:avLst/>
          </a:prstGeom>
          <a:noFill/>
        </p:spPr>
        <p:txBody>
          <a:bodyPr wrap="square">
            <a:spAutoFit/>
          </a:bodyPr>
          <a:lstStyle/>
          <a:p>
            <a:pPr marL="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63 </a:t>
            </a:r>
            <a:r>
              <a:rPr lang="lt-LT" sz="1400" dirty="0">
                <a:effectLst/>
                <a:latin typeface="Calibri" panose="020F0502020204030204" pitchFamily="34" charset="0"/>
                <a:ea typeface="Calibri" panose="020F0502020204030204" pitchFamily="34" charset="0"/>
                <a:cs typeface="Arial" panose="020B0604020202020204" pitchFamily="34" charset="0"/>
              </a:rPr>
              <a:t>% apklaustų įmonių vadovų yra girdėję apie civilinį turto konfiskavimą. </a:t>
            </a:r>
            <a:r>
              <a:rPr lang="en-US" sz="1400" dirty="0">
                <a:latin typeface="Calibri" panose="020F0502020204030204" pitchFamily="34" charset="0"/>
                <a:ea typeface="Calibri" panose="020F0502020204030204" pitchFamily="34" charset="0"/>
                <a:cs typeface="Arial" panose="020B0604020202020204" pitchFamily="34" charset="0"/>
              </a:rPr>
              <a:t>5</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jų teigia, kad civilinis turto konfiskavimas yra efektyvi teisinė priemonė, atgrasanti nuo korupcinio pobūdžio teisės pažeidimų darymo. </a:t>
            </a:r>
            <a:r>
              <a:rPr lang="en-US" sz="1400" dirty="0">
                <a:effectLst/>
                <a:latin typeface="Calibri" panose="020F0502020204030204" pitchFamily="34" charset="0"/>
                <a:ea typeface="Calibri" panose="020F0502020204030204" pitchFamily="34" charset="0"/>
                <a:cs typeface="Arial" panose="020B0604020202020204" pitchFamily="34" charset="0"/>
              </a:rPr>
              <a:t>15</a:t>
            </a:r>
            <a:r>
              <a:rPr lang="lt-LT" sz="1400" dirty="0">
                <a:effectLst/>
                <a:latin typeface="Calibri" panose="020F0502020204030204" pitchFamily="34" charset="0"/>
                <a:ea typeface="Calibri" panose="020F0502020204030204" pitchFamily="34" charset="0"/>
                <a:cs typeface="Arial" panose="020B0604020202020204" pitchFamily="34" charset="0"/>
              </a:rPr>
              <a:t> % mano, kad tai yra neefektyvi priemonė. </a:t>
            </a:r>
            <a:r>
              <a:rPr lang="en-US" sz="1400" dirty="0">
                <a:effectLst/>
                <a:latin typeface="Calibri" panose="020F0502020204030204" pitchFamily="34" charset="0"/>
                <a:ea typeface="Calibri" panose="020F0502020204030204" pitchFamily="34" charset="0"/>
                <a:cs typeface="Arial" panose="020B0604020202020204" pitchFamily="34" charset="0"/>
              </a:rPr>
              <a:t>39</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yra pastebėję, kuomet valstybės tarnautojas naudojasi prabangiu turtu, kurio negalėjo įsigyti teisėtai. </a:t>
            </a:r>
            <a:r>
              <a:rPr lang="en-US" sz="1400" dirty="0" err="1">
                <a:effectLst/>
                <a:latin typeface="Calibri" panose="020F0502020204030204" pitchFamily="34" charset="0"/>
                <a:ea typeface="Calibri" panose="020F0502020204030204" pitchFamily="34" charset="0"/>
                <a:cs typeface="Arial" panose="020B0604020202020204" pitchFamily="34" charset="0"/>
              </a:rPr>
              <a:t>Praeit</a:t>
            </a:r>
            <a:r>
              <a:rPr lang="lt-LT" sz="1400" dirty="0" err="1">
                <a:effectLst/>
                <a:latin typeface="Calibri" panose="020F0502020204030204" pitchFamily="34" charset="0"/>
                <a:ea typeface="Calibri" panose="020F0502020204030204" pitchFamily="34" charset="0"/>
                <a:cs typeface="Arial" panose="020B0604020202020204" pitchFamily="34" charset="0"/>
              </a:rPr>
              <a:t>ais</a:t>
            </a:r>
            <a:r>
              <a:rPr lang="lt-LT" sz="1400" dirty="0">
                <a:effectLst/>
                <a:latin typeface="Calibri" panose="020F0502020204030204" pitchFamily="34" charset="0"/>
                <a:ea typeface="Calibri" panose="020F0502020204030204" pitchFamily="34" charset="0"/>
                <a:cs typeface="Arial" panose="020B0604020202020204" pitchFamily="34" charset="0"/>
              </a:rPr>
              <a:t> metais šis rodiklis siekė </a:t>
            </a:r>
            <a:r>
              <a:rPr lang="en-US" sz="1400" dirty="0">
                <a:effectLst/>
                <a:latin typeface="Calibri" panose="020F0502020204030204" pitchFamily="34" charset="0"/>
                <a:ea typeface="Calibri" panose="020F0502020204030204" pitchFamily="34" charset="0"/>
                <a:cs typeface="Arial" panose="020B0604020202020204" pitchFamily="34" charset="0"/>
              </a:rPr>
              <a:t>40 %. 31</a:t>
            </a:r>
            <a:r>
              <a:rPr lang="lt-LT" sz="1400" dirty="0">
                <a:effectLst/>
                <a:latin typeface="Calibri" panose="020F0502020204030204" pitchFamily="34" charset="0"/>
                <a:ea typeface="Calibri" panose="020F0502020204030204" pitchFamily="34" charset="0"/>
                <a:cs typeface="Arial" panose="020B0604020202020204" pitchFamily="34" charset="0"/>
              </a:rPr>
              <a:t> % girdėjo apie išplėstinį turto konfiskavimą, </a:t>
            </a:r>
            <a:r>
              <a:rPr lang="en-US" sz="1400" dirty="0">
                <a:effectLst/>
                <a:latin typeface="Calibri" panose="020F0502020204030204" pitchFamily="34" charset="0"/>
                <a:ea typeface="Calibri" panose="020F0502020204030204" pitchFamily="34" charset="0"/>
                <a:cs typeface="Arial" panose="020B0604020202020204" pitchFamily="34" charset="0"/>
              </a:rPr>
              <a:t>o 59</a:t>
            </a:r>
            <a:r>
              <a:rPr lang="lt-LT" sz="1400" dirty="0">
                <a:effectLst/>
                <a:latin typeface="Calibri" panose="020F0502020204030204" pitchFamily="34" charset="0"/>
                <a:ea typeface="Calibri" panose="020F0502020204030204" pitchFamily="34" charset="0"/>
                <a:cs typeface="Arial" panose="020B0604020202020204" pitchFamily="34" charset="0"/>
              </a:rPr>
              <a:t> % - negirdėjo. </a:t>
            </a:r>
            <a:r>
              <a:rPr lang="en-US" sz="1400" dirty="0">
                <a:effectLst/>
                <a:latin typeface="Calibri" panose="020F0502020204030204" pitchFamily="34" charset="0"/>
                <a:ea typeface="Calibri" panose="020F0502020204030204" pitchFamily="34" charset="0"/>
                <a:cs typeface="Arial" panose="020B0604020202020204" pitchFamily="34" charset="0"/>
              </a:rPr>
              <a:t>37</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yra girdėję apie papirkinėjimo riziką tarptautiniuose verslo sandoriuose, o </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2 % nėra girdėję apie tai. </a:t>
            </a:r>
            <a:r>
              <a:rPr lang="en-US" sz="1400" dirty="0">
                <a:effectLst/>
                <a:latin typeface="Calibri" panose="020F0502020204030204" pitchFamily="34" charset="0"/>
                <a:ea typeface="Calibri" panose="020F0502020204030204" pitchFamily="34" charset="0"/>
                <a:cs typeface="Arial" panose="020B0604020202020204" pitchFamily="34" charset="0"/>
              </a:rPr>
              <a:t>22</a:t>
            </a:r>
            <a:r>
              <a:rPr lang="lt-LT" sz="1400" dirty="0">
                <a:effectLst/>
                <a:latin typeface="Calibri" panose="020F0502020204030204" pitchFamily="34" charset="0"/>
                <a:ea typeface="Calibri" panose="020F0502020204030204" pitchFamily="34" charset="0"/>
                <a:cs typeface="Arial" panose="020B0604020202020204" pitchFamily="34" charset="0"/>
              </a:rPr>
              <a:t> % girdėjo apie priemones, kurios skirtos siekiant užkirsti kelią šioms tarptautinio papirkinėjimo situacijoms.</a:t>
            </a:r>
          </a:p>
          <a:p>
            <a:pPr marL="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58</a:t>
            </a:r>
            <a:r>
              <a:rPr lang="lt-LT" sz="1400" dirty="0">
                <a:effectLst/>
                <a:latin typeface="Calibri" panose="020F0502020204030204" pitchFamily="34" charset="0"/>
                <a:ea typeface="Calibri" panose="020F0502020204030204" pitchFamily="34" charset="0"/>
                <a:cs typeface="Arial" panose="020B0604020202020204" pitchFamily="34" charset="0"/>
              </a:rPr>
              <a:t> % apklaustų valstybės tarnautojų yra girdėję apie civilinį turto konfiskavimą. 4</a:t>
            </a:r>
            <a:r>
              <a:rPr lang="en-US" sz="1400" dirty="0">
                <a:effectLst/>
                <a:latin typeface="Calibri" panose="020F0502020204030204" pitchFamily="34" charset="0"/>
                <a:ea typeface="Calibri" panose="020F0502020204030204" pitchFamily="34" charset="0"/>
                <a:cs typeface="Arial" panose="020B0604020202020204" pitchFamily="34" charset="0"/>
              </a:rPr>
              <a:t>9</a:t>
            </a:r>
            <a:r>
              <a:rPr lang="lt-LT" sz="1400" dirty="0">
                <a:effectLst/>
                <a:latin typeface="Calibri" panose="020F0502020204030204" pitchFamily="34" charset="0"/>
                <a:ea typeface="Calibri" panose="020F0502020204030204" pitchFamily="34" charset="0"/>
                <a:cs typeface="Arial" panose="020B0604020202020204" pitchFamily="34" charset="0"/>
              </a:rPr>
              <a:t> % jų teigia, kad civilinis turto konfiskavimas yra efektyvi teisinė priemonė, atgrasanti nuo korupcinio pobūdžio teisės pažeidimų darymo. </a:t>
            </a:r>
            <a:r>
              <a:rPr lang="en-US" sz="1400" dirty="0">
                <a:effectLst/>
                <a:latin typeface="Calibri" panose="020F0502020204030204" pitchFamily="34" charset="0"/>
                <a:ea typeface="Calibri" panose="020F0502020204030204" pitchFamily="34" charset="0"/>
                <a:cs typeface="Arial" panose="020B0604020202020204" pitchFamily="34" charset="0"/>
              </a:rPr>
              <a:t>10</a:t>
            </a:r>
            <a:r>
              <a:rPr lang="lt-LT" sz="1400" dirty="0">
                <a:effectLst/>
                <a:latin typeface="Calibri" panose="020F0502020204030204" pitchFamily="34" charset="0"/>
                <a:ea typeface="Calibri" panose="020F0502020204030204" pitchFamily="34" charset="0"/>
                <a:cs typeface="Arial" panose="020B0604020202020204" pitchFamily="34" charset="0"/>
              </a:rPr>
              <a:t> % mano, kad tai yra neefektyvi priemonė. 3</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yra pastebėję, kuomet valstybės tarnautojas naudojasi prabangiu turtu, kurio negalėjo įsigyti teisėtai. </a:t>
            </a:r>
            <a:r>
              <a:rPr lang="en-US" sz="1400" dirty="0">
                <a:effectLst/>
                <a:latin typeface="Calibri" panose="020F0502020204030204" pitchFamily="34" charset="0"/>
                <a:ea typeface="Calibri" panose="020F0502020204030204" pitchFamily="34" charset="0"/>
                <a:cs typeface="Arial" panose="020B0604020202020204" pitchFamily="34" charset="0"/>
              </a:rPr>
              <a:t>24 </a:t>
            </a:r>
            <a:r>
              <a:rPr lang="lt-LT" sz="1400" dirty="0">
                <a:effectLst/>
                <a:latin typeface="Calibri" panose="020F0502020204030204" pitchFamily="34" charset="0"/>
                <a:ea typeface="Calibri" panose="020F0502020204030204" pitchFamily="34" charset="0"/>
                <a:cs typeface="Arial" panose="020B0604020202020204" pitchFamily="34" charset="0"/>
              </a:rPr>
              <a:t>% girdėjo apie išplėstinį turto konfiskavimą, </a:t>
            </a:r>
            <a:r>
              <a:rPr lang="en-US" sz="1400" dirty="0">
                <a:effectLst/>
                <a:latin typeface="Calibri" panose="020F0502020204030204" pitchFamily="34" charset="0"/>
                <a:ea typeface="Calibri" panose="020F0502020204030204" pitchFamily="34" charset="0"/>
                <a:cs typeface="Arial" panose="020B0604020202020204" pitchFamily="34" charset="0"/>
              </a:rPr>
              <a:t>62</a:t>
            </a:r>
            <a:r>
              <a:rPr lang="lt-LT" sz="1400" dirty="0">
                <a:effectLst/>
                <a:latin typeface="Calibri" panose="020F0502020204030204" pitchFamily="34" charset="0"/>
                <a:ea typeface="Calibri" panose="020F0502020204030204" pitchFamily="34" charset="0"/>
                <a:cs typeface="Arial" panose="020B0604020202020204" pitchFamily="34" charset="0"/>
              </a:rPr>
              <a:t> % - negirdėjo. </a:t>
            </a:r>
            <a:r>
              <a:rPr lang="en-US" sz="1400" dirty="0">
                <a:effectLst/>
                <a:latin typeface="Calibri" panose="020F0502020204030204" pitchFamily="34" charset="0"/>
                <a:ea typeface="Calibri" panose="020F0502020204030204" pitchFamily="34" charset="0"/>
                <a:cs typeface="Arial" panose="020B0604020202020204" pitchFamily="34" charset="0"/>
              </a:rPr>
              <a:t>22</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yra girdėję apie papirkinėjimo riziką tarptautiniuose verslo sandoriuose, o </a:t>
            </a:r>
            <a:r>
              <a:rPr lang="en-US" sz="1400" dirty="0">
                <a:latin typeface="Calibri" panose="020F0502020204030204" pitchFamily="34" charset="0"/>
                <a:ea typeface="Calibri" panose="020F0502020204030204" pitchFamily="34" charset="0"/>
                <a:cs typeface="Arial" panose="020B0604020202020204" pitchFamily="34" charset="0"/>
              </a:rPr>
              <a:t>58</a:t>
            </a:r>
            <a:r>
              <a:rPr lang="lt-LT" sz="1400" dirty="0">
                <a:effectLst/>
                <a:latin typeface="Calibri" panose="020F0502020204030204" pitchFamily="34" charset="0"/>
                <a:ea typeface="Calibri" panose="020F0502020204030204" pitchFamily="34" charset="0"/>
                <a:cs typeface="Arial" panose="020B0604020202020204" pitchFamily="34" charset="0"/>
              </a:rPr>
              <a:t> % nėra girdėję apie tai. </a:t>
            </a:r>
            <a:r>
              <a:rPr lang="en-US" sz="1400" dirty="0">
                <a:effectLst/>
                <a:latin typeface="Calibri" panose="020F0502020204030204" pitchFamily="34" charset="0"/>
                <a:ea typeface="Calibri" panose="020F0502020204030204" pitchFamily="34" charset="0"/>
                <a:cs typeface="Arial" panose="020B0604020202020204" pitchFamily="34" charset="0"/>
              </a:rPr>
              <a:t>15</a:t>
            </a:r>
            <a:r>
              <a:rPr lang="lt-LT" sz="1400" dirty="0">
                <a:effectLst/>
                <a:latin typeface="Calibri" panose="020F0502020204030204" pitchFamily="34" charset="0"/>
                <a:ea typeface="Calibri" panose="020F0502020204030204" pitchFamily="34" charset="0"/>
                <a:cs typeface="Arial" panose="020B0604020202020204" pitchFamily="34" charset="0"/>
              </a:rPr>
              <a:t> % </a:t>
            </a:r>
            <a:r>
              <a:rPr lang="en-US" sz="1400" dirty="0">
                <a:effectLst/>
                <a:latin typeface="Calibri" panose="020F0502020204030204" pitchFamily="34" charset="0"/>
                <a:ea typeface="Calibri" panose="020F0502020204030204" pitchFamily="34" charset="0"/>
                <a:cs typeface="Arial" panose="020B0604020202020204" pitchFamily="34" charset="0"/>
              </a:rPr>
              <a:t>apklaust</a:t>
            </a:r>
            <a:r>
              <a:rPr lang="lt-LT" sz="1400" dirty="0">
                <a:effectLst/>
                <a:latin typeface="Calibri" panose="020F0502020204030204" pitchFamily="34" charset="0"/>
                <a:ea typeface="Calibri" panose="020F0502020204030204" pitchFamily="34" charset="0"/>
                <a:cs typeface="Arial" panose="020B0604020202020204" pitchFamily="34" charset="0"/>
              </a:rPr>
              <a:t>ų</a:t>
            </a:r>
            <a:r>
              <a:rPr lang="en-US" sz="1400" dirty="0">
                <a:effectLst/>
                <a:latin typeface="Calibri" panose="020F0502020204030204" pitchFamily="34" charset="0"/>
                <a:ea typeface="Calibri" panose="020F0502020204030204" pitchFamily="34" charset="0"/>
                <a:cs typeface="Arial" panose="020B0604020202020204" pitchFamily="34" charset="0"/>
              </a:rPr>
              <a:t>j</a:t>
            </a:r>
            <a:r>
              <a:rPr lang="lt-LT" sz="1400" dirty="0">
                <a:effectLst/>
                <a:latin typeface="Calibri" panose="020F0502020204030204" pitchFamily="34" charset="0"/>
                <a:ea typeface="Calibri" panose="020F0502020204030204" pitchFamily="34" charset="0"/>
                <a:cs typeface="Arial" panose="020B0604020202020204" pitchFamily="34" charset="0"/>
              </a:rPr>
              <a:t>ų girdėjo apie priemones, kurios skirtos užkirsti kelią šioms tarptautinio papirkinėjimo situacijoms.</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44 % gyventojų nesinaudotų pinigais ar ryšiais, norint įsidarbinti į viešąjį sektorių. 29 % naudotųsi naudingomis pažintimis, o 26 % giminystės ryšiais. Kalbant apie darbinimąsi į privatų sektorių, 37 % gyventojų nesinaudotų pinigais ar ryšiais. 35 % naudotųsi naudingomis pažintimis, o 32 % naudotųsi giminystės ryšiais. 7 % apklaustų gyventojų yra tekę naudotis naudingomis pažintimis darbinantis į viešąjį sektorių, 4 % - giminystės ryšiais. Darbinantis į privatų sektorių, 15 % naudojosi pažintimis, o 8 % giminystės ryšiais. Norėdami gauti paslaugą greičiau ar kokybiškiau, 39 % naudotųsi pažintimis, 31 % naudotųsi giminystės ryšiais. 27 % gyventojų teko naudotis naudingomis pažintimis, 18 % teko naudotis giminystės ryšiais, norint gauti paslaugą kokybiškiau ar greičiau.</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813946586"/>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732667" y="1562840"/>
            <a:ext cx="10977112" cy="4311117"/>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6</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nesinaudotų pinigais ar ryšiais, norint įsidarbinti į viešąjį sektorių. 1</a:t>
            </a:r>
            <a:r>
              <a:rPr lang="en-US" sz="1400" dirty="0">
                <a:effectLst/>
                <a:latin typeface="Calibri" panose="020F0502020204030204" pitchFamily="34" charset="0"/>
                <a:ea typeface="Calibri" panose="020F0502020204030204" pitchFamily="34" charset="0"/>
                <a:cs typeface="Arial" panose="020B0604020202020204" pitchFamily="34" charset="0"/>
              </a:rPr>
              <a:t>0</a:t>
            </a:r>
            <a:r>
              <a:rPr lang="lt-LT" sz="1400" dirty="0">
                <a:effectLst/>
                <a:latin typeface="Calibri" panose="020F0502020204030204" pitchFamily="34" charset="0"/>
                <a:ea typeface="Calibri" panose="020F0502020204030204" pitchFamily="34" charset="0"/>
                <a:cs typeface="Arial" panose="020B0604020202020204" pitchFamily="34" charset="0"/>
              </a:rPr>
              <a:t> % naudotųsi naudingomis pažintimis, o </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 giminystės ryšiais. </a:t>
            </a:r>
            <a:r>
              <a:rPr lang="en-US" sz="1400" dirty="0">
                <a:effectLst/>
                <a:latin typeface="Calibri" panose="020F0502020204030204" pitchFamily="34" charset="0"/>
                <a:ea typeface="Calibri" panose="020F0502020204030204" pitchFamily="34" charset="0"/>
                <a:cs typeface="Arial" panose="020B0604020202020204" pitchFamily="34" charset="0"/>
              </a:rPr>
              <a:t>7</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teko naudotis naudingomis pažintimis, darbinantis į viešąjį sektorių. Norėdami gauti paslaugą greičiau ar kokybiškiau, </a:t>
            </a:r>
            <a:r>
              <a:rPr lang="en-US" sz="1400" dirty="0">
                <a:effectLst/>
                <a:latin typeface="Calibri" panose="020F0502020204030204" pitchFamily="34" charset="0"/>
                <a:ea typeface="Calibri" panose="020F0502020204030204" pitchFamily="34" charset="0"/>
                <a:cs typeface="Arial" panose="020B0604020202020204" pitchFamily="34" charset="0"/>
              </a:rPr>
              <a:t>15</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 ap</a:t>
            </a:r>
            <a:r>
              <a:rPr lang="lt-LT" sz="1400" dirty="0">
                <a:effectLst/>
                <a:latin typeface="Calibri" panose="020F0502020204030204" pitchFamily="34" charset="0"/>
                <a:ea typeface="Calibri" panose="020F0502020204030204" pitchFamily="34" charset="0"/>
                <a:cs typeface="Arial" panose="020B0604020202020204" pitchFamily="34" charset="0"/>
              </a:rPr>
              <a:t>klaustų valstybės tarnautojų naudotųsi pažintimis, </a:t>
            </a:r>
            <a:r>
              <a:rPr lang="en-US" sz="1400" dirty="0">
                <a:effectLst/>
                <a:latin typeface="Calibri" panose="020F0502020204030204" pitchFamily="34" charset="0"/>
                <a:ea typeface="Calibri" panose="020F0502020204030204" pitchFamily="34" charset="0"/>
                <a:cs typeface="Arial" panose="020B0604020202020204" pitchFamily="34" charset="0"/>
              </a:rPr>
              <a:t>3</a:t>
            </a:r>
            <a:r>
              <a:rPr lang="lt-LT" sz="1400" dirty="0">
                <a:effectLst/>
                <a:latin typeface="Calibri" panose="020F0502020204030204" pitchFamily="34" charset="0"/>
                <a:ea typeface="Calibri" panose="020F0502020204030204" pitchFamily="34" charset="0"/>
                <a:cs typeface="Arial" panose="020B0604020202020204" pitchFamily="34" charset="0"/>
              </a:rPr>
              <a:t> % naudotųsi giminystės ryšiais.</a:t>
            </a:r>
            <a:r>
              <a:rPr lang="en-US" sz="1400" dirty="0">
                <a:effectLst/>
                <a:latin typeface="Calibri" panose="020F0502020204030204" pitchFamily="34" charset="0"/>
                <a:ea typeface="Calibri" panose="020F0502020204030204" pitchFamily="34" charset="0"/>
                <a:cs typeface="Arial" panose="020B0604020202020204" pitchFamily="34" charset="0"/>
              </a:rPr>
              <a:t> 12</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teko naudotis naudingomis pažintimis, </a:t>
            </a:r>
            <a:r>
              <a:rPr lang="en-US" sz="1400" dirty="0">
                <a:effectLst/>
                <a:latin typeface="Calibri" panose="020F0502020204030204" pitchFamily="34" charset="0"/>
                <a:ea typeface="Calibri" panose="020F0502020204030204" pitchFamily="34" charset="0"/>
                <a:cs typeface="Arial" panose="020B0604020202020204" pitchFamily="34" charset="0"/>
              </a:rPr>
              <a:t>o 3</a:t>
            </a:r>
            <a:r>
              <a:rPr lang="lt-LT" sz="1400" dirty="0">
                <a:effectLst/>
                <a:latin typeface="Calibri" panose="020F0502020204030204" pitchFamily="34" charset="0"/>
                <a:ea typeface="Calibri" panose="020F0502020204030204" pitchFamily="34" charset="0"/>
                <a:cs typeface="Arial" panose="020B0604020202020204" pitchFamily="34" charset="0"/>
              </a:rPr>
              <a:t> % teko naudotis giminystės ryšiais, norint gauti paslaugą kokybiškiau ar greičiau.</a:t>
            </a:r>
          </a:p>
          <a:p>
            <a:pPr marL="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10</a:t>
            </a:r>
            <a:r>
              <a:rPr lang="lt-LT" sz="1400" dirty="0">
                <a:effectLst/>
                <a:latin typeface="Calibri" panose="020F0502020204030204" pitchFamily="34" charset="0"/>
                <a:ea typeface="Calibri" panose="020F0502020204030204" pitchFamily="34" charset="0"/>
                <a:cs typeface="Arial" panose="020B0604020202020204" pitchFamily="34" charset="0"/>
              </a:rPr>
              <a:t>% valstybės tarnautojų teigia, kad per paskutinius trejus metus jų institucijai teko patirti politikų spaudimą, kurio tikslas buvo politikų privatūs interesai. </a:t>
            </a:r>
            <a:r>
              <a:rPr lang="en-US" sz="1400" dirty="0">
                <a:effectLst/>
                <a:latin typeface="Calibri" panose="020F0502020204030204" pitchFamily="34" charset="0"/>
                <a:ea typeface="Calibri" panose="020F0502020204030204" pitchFamily="34" charset="0"/>
                <a:cs typeface="Arial" panose="020B0604020202020204" pitchFamily="34" charset="0"/>
              </a:rPr>
              <a:t>51</a:t>
            </a:r>
            <a:r>
              <a:rPr lang="lt-LT" sz="1400" dirty="0">
                <a:effectLst/>
                <a:latin typeface="Calibri" panose="020F0502020204030204" pitchFamily="34" charset="0"/>
                <a:ea typeface="Calibri" panose="020F0502020204030204" pitchFamily="34" charset="0"/>
                <a:cs typeface="Arial" panose="020B0604020202020204" pitchFamily="34" charset="0"/>
              </a:rPr>
              <a:t> % pasisakė, kad to patirti neteko. 2022 m. šie rodikliai buvo atitinkamai 10 %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err="1">
                <a:effectLst/>
                <a:latin typeface="Calibri" panose="020F0502020204030204" pitchFamily="34" charset="0"/>
                <a:ea typeface="Calibri" panose="020F0502020204030204" pitchFamily="34" charset="0"/>
                <a:cs typeface="Arial" panose="020B0604020202020204" pitchFamily="34" charset="0"/>
              </a:rPr>
              <a:t>ir</a:t>
            </a:r>
            <a:r>
              <a:rPr lang="en-US" sz="1400" dirty="0">
                <a:effectLst/>
                <a:latin typeface="Calibri" panose="020F0502020204030204" pitchFamily="34" charset="0"/>
                <a:ea typeface="Calibri" panose="020F0502020204030204" pitchFamily="34" charset="0"/>
                <a:cs typeface="Arial" panose="020B0604020202020204" pitchFamily="34" charset="0"/>
              </a:rPr>
              <a:t> 52 %. 8</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teigia, kad per paskutinius trejus metus jų institucijai teko patirti politikų spaudimą, kurio tikslas buvo politikų atstovaujamų partijų interesai. </a:t>
            </a:r>
            <a:r>
              <a:rPr lang="en-US" sz="1400" dirty="0">
                <a:effectLst/>
                <a:latin typeface="Calibri" panose="020F0502020204030204" pitchFamily="34" charset="0"/>
                <a:ea typeface="Calibri" panose="020F0502020204030204" pitchFamily="34" charset="0"/>
                <a:cs typeface="Arial" panose="020B0604020202020204" pitchFamily="34" charset="0"/>
              </a:rPr>
              <a:t>51</a:t>
            </a:r>
            <a:r>
              <a:rPr lang="lt-LT" sz="1400" dirty="0">
                <a:effectLst/>
                <a:latin typeface="Calibri" panose="020F0502020204030204" pitchFamily="34" charset="0"/>
                <a:ea typeface="Calibri" panose="020F0502020204030204" pitchFamily="34" charset="0"/>
                <a:cs typeface="Arial" panose="020B0604020202020204" pitchFamily="34" charset="0"/>
              </a:rPr>
              <a:t> % pasisakė, kad to patirti neteko. 2022 m. šie rodikliai buvo atitinkamai 8 %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err="1">
                <a:effectLst/>
                <a:latin typeface="Calibri" panose="020F0502020204030204" pitchFamily="34" charset="0"/>
                <a:ea typeface="Calibri" panose="020F0502020204030204" pitchFamily="34" charset="0"/>
                <a:cs typeface="Arial" panose="020B0604020202020204" pitchFamily="34" charset="0"/>
              </a:rPr>
              <a:t>ir</a:t>
            </a:r>
            <a:r>
              <a:rPr lang="en-US" sz="1400" dirty="0">
                <a:effectLst/>
                <a:latin typeface="Calibri" panose="020F0502020204030204" pitchFamily="34" charset="0"/>
                <a:ea typeface="Calibri" panose="020F0502020204030204" pitchFamily="34" charset="0"/>
                <a:cs typeface="Arial" panose="020B0604020202020204" pitchFamily="34" charset="0"/>
              </a:rPr>
              <a:t> 53 %. </a:t>
            </a:r>
            <a:r>
              <a:rPr lang="lt-LT" sz="1400" dirty="0">
                <a:effectLst/>
                <a:latin typeface="Calibri" panose="020F0502020204030204" pitchFamily="34" charset="0"/>
                <a:ea typeface="Calibri" panose="020F0502020204030204" pitchFamily="34" charset="0"/>
                <a:cs typeface="Arial" panose="020B0604020202020204" pitchFamily="34" charset="0"/>
              </a:rPr>
              <a:t>Per paskutinius trejus metus, </a:t>
            </a:r>
            <a:r>
              <a:rPr lang="en-US" sz="1400" dirty="0">
                <a:effectLst/>
                <a:latin typeface="Calibri" panose="020F0502020204030204" pitchFamily="34" charset="0"/>
                <a:ea typeface="Calibri" panose="020F0502020204030204" pitchFamily="34" charset="0"/>
                <a:cs typeface="Arial" panose="020B0604020202020204" pitchFamily="34" charset="0"/>
              </a:rPr>
              <a:t>16</a:t>
            </a:r>
            <a:r>
              <a:rPr lang="lt-LT" sz="1400" dirty="0">
                <a:effectLst/>
                <a:latin typeface="Calibri" panose="020F0502020204030204" pitchFamily="34" charset="0"/>
                <a:ea typeface="Calibri" panose="020F0502020204030204" pitchFamily="34" charset="0"/>
                <a:cs typeface="Arial" panose="020B0604020202020204" pitchFamily="34" charset="0"/>
              </a:rPr>
              <a:t> % apklaustų valstybės tarnautojų teko susidurti su situacija, kuomet politikai proteguoja savo partijų narius, kad šie užimtų pareigas viešajame sektoriuje. Praeitais metais šis rodiklis siekė 29 %.</a:t>
            </a:r>
          </a:p>
          <a:p>
            <a:pPr algn="just"/>
            <a:r>
              <a:rPr lang="lt-LT" sz="1400" dirty="0">
                <a:effectLst/>
                <a:latin typeface="Calibri" panose="020F0502020204030204" pitchFamily="34" charset="0"/>
                <a:ea typeface="Calibri" panose="020F0502020204030204" pitchFamily="34" charset="0"/>
                <a:cs typeface="Arial" panose="020B0604020202020204" pitchFamily="34" charset="0"/>
              </a:rPr>
              <a:t>Žvelgiant į gyventojų kyšininkavimo indeksus įstaigose, patikimesnes išvadas galima daryti apie įstaigas, kuriose apsilankė virš 100 respondentų, pateikiami duomenys ir apie įstaigas, kuriose apsilankė iki 100 apklaustųjų. Ir nors paklaida didesnė, šiuos duomenis taip pat galima panaudoti formuojant tam tikras įžvalgas. Didžiausias prievartavimo indeksas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12) ir davimo indeksas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08) yra respublikinėse ligoninėse ir klinikose. 2022 m. duomenimis, šie indeksai buvo didesni ir siekė atitinkamai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22 ir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17. Miestų ir rajonų ligoninėse kyšių prievartavimo indeksas siekia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09 (2022 m. buvo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18), o kyšio davimo indeksas –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05 (2022 m. buvo 0</a:t>
            </a:r>
            <a:r>
              <a:rPr lang="en-US" sz="1400" dirty="0">
                <a:effectLst/>
                <a:latin typeface="Calibri" panose="020F0502020204030204" pitchFamily="34" charset="0"/>
                <a:ea typeface="Calibri" panose="020F0502020204030204" pitchFamily="34" charset="0"/>
                <a:cs typeface="Arial" panose="020B0604020202020204" pitchFamily="34" charset="0"/>
              </a:rPr>
              <a:t>,</a:t>
            </a:r>
            <a:r>
              <a:rPr lang="lt-LT" sz="1400" dirty="0">
                <a:effectLst/>
                <a:latin typeface="Calibri" panose="020F0502020204030204" pitchFamily="34" charset="0"/>
                <a:ea typeface="Calibri" panose="020F0502020204030204" pitchFamily="34" charset="0"/>
                <a:cs typeface="Arial" panose="020B0604020202020204" pitchFamily="34" charset="0"/>
              </a:rPr>
              <a:t>12). Didžiausi gyventojų pasinaudojimo pažintimis indeksai yra būdingi lankantis žemės duomenų skyriuje (0,24), priešgaisrinės apsaugos ir gelbėjimo departamente (0,23), seniūnijose (0,13), </a:t>
            </a:r>
            <a:r>
              <a:rPr lang="lt-LT" sz="1400" dirty="0" err="1">
                <a:effectLst/>
                <a:latin typeface="Calibri" panose="020F0502020204030204" pitchFamily="34" charset="0"/>
                <a:ea typeface="Calibri" panose="020F0502020204030204" pitchFamily="34" charset="0"/>
                <a:cs typeface="Arial" panose="020B0604020202020204" pitchFamily="34" charset="0"/>
              </a:rPr>
              <a:t>soc</a:t>
            </a:r>
            <a:r>
              <a:rPr lang="lt-LT" sz="1400" dirty="0">
                <a:effectLst/>
                <a:latin typeface="Calibri" panose="020F0502020204030204" pitchFamily="34" charset="0"/>
                <a:ea typeface="Calibri" panose="020F0502020204030204" pitchFamily="34" charset="0"/>
                <a:cs typeface="Arial" panose="020B0604020202020204" pitchFamily="34" charset="0"/>
              </a:rPr>
              <a:t>. paramos skyriuose (0,1). Kalbant apie gyventojų kyšininkavimo indeksus procedūrose, dažniausiai kyšio tikėjosi (prievartavimo indeksas 0,27) ir kyšį davė (davimo indeksas 0,25) esant chirurginei operacijai. 2022 m. šie rodikliai buvo atitinkamai 0,32 ir 0,35. Svarbu paminėti, jog 2023 m. tyrime keitėsi klausimo formuluotė: 2022 m. gyventojų prašoma įvertinti patirtį per pastaruosius 5 metus, o 2023 m. – per pastaruosius 3 metus.</a:t>
            </a:r>
            <a:endParaRPr lang="lt-LT" sz="1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267862067"/>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732667" y="1562840"/>
            <a:ext cx="10977112" cy="3411896"/>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Žvelgiant į įmonių vadovų kyšinkavimo indeksus institucijose, 2023 m. nebuvo nei vienos institucijos, kurioje lankėsi įmonių vadovai (ne mažiau N=100), kur kyšio prievartavimo ar davimo indeksai būtų bent kiek žymesni (viršytų 0,1). Apžvelgiant dažniau lankomas institucijas, kuriose lankėsi daugiau nei 100 įmonių vadovų, matoma, jog miestų ir rajonų savivaldybėms tenka 0,02 kyšio prievartavimo indeksas ir 0,01 kyšio davimo indeksas. Praeitų metų tyrime šie rodikliai atitinkamai buvo: 0,04 ir 0,03. 2023 m. nebuvo nei vienos procedūros, kuria naudojosi įmonių vadovai (ne mažiau N=100), kur kyšio prievartavimo ar davimo indeksai būtų bent kiek žymesni (viršytų 0,1). Pasinaudojimo pažintimis indeksai užfiksuoti priešgaisrinės saugos reikalavimų laikymosi tikrinime (0,01) ir licencijų ir leidimų išdavimo verslo veiklai vykdyti savivaldybėse (0,02).</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Žiūrint į valstybės tarnautojų kyšininkavimo indeksus institucijose, matoma, kad valstybės tarnautojai pažintimis dažnai naudojosi miestų ir rajonų savivaldybėse – 0,06. Čia prievartavimo indeksas siekia 0,08, o davimo – 0,01. Praeitais metais šie indeksai buvo atitinkamai: 0,05; 0,09; 0,00. Dažniausiai kyšio buvo tikimasi miestų ir rajonų ligoninėse - 0,11, čia taip pat buvo ir dažnai duodamas kyšis - 0,02. 2022 m. šie indeksai taip pat buvo didžiausi tarp visų įstaigų. Respublikinių ligoninių ir klinikų pasinaudojimo pažintimis indeksas – 0,05, prievartavimo – 0,09, kyšio davimo – 0,02. 2022 m. duomenimis, šie indeksai siekė: 0,07; 0,14; 0,02. 2023 m. nebuvo nei vienos procedūros, kuriomis naudojosi valstybės tarnautojai (ne mažiau N=100), kur kyšio prievartavimo ar davimo indeksai būtų bent kiek žymesni (viršytų 0,1). Tarp intensyviau lankomų procedūrų, didžiausias kyšio prievartavimo indeksas užfiksuotas neįgalumo ir darbingumo pažymėjimų gavime 0,07, praeitų metų rodiklis siekė 0,12. Didžiausias kyšio davimo indeksas – reikiant chirurginės operacijos – jis siekia 0,03, praeitų metų rodiklis – 0,02.</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15486955"/>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732667" y="1562840"/>
            <a:ext cx="10977112" cy="3053465"/>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64 % įmonių vadovų nedalyvavo viešuosiuose pirkimuose, o 28 % - dalyvavo. Dalyvaujant viešuosiuose pirkimuose, dažniausiai įmonių vadovai susidurdavo su tuo, kad konkurso laimėtojas yra žinomas iš anksto (36 %) ir susidurdavo su atvejais, kuomet įmonės konkurentai laimi viešąjį pirkimą padedant asmeniniams ryšiams (34 %). 2022 m. šie rodikliai buvo atitinkamai 11 % ir 10 %.</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29 % apklaustų valstybės tarnautojų teigia, kad nuolatos arba retkarčiais susiduria su viešaisiais pirkimais darbe. Pasak respondentų, labiausiai paplitusios situacijos viešuosiuose pirkimuose (atsakymai „paplitę“ ir „labai paplitę“) yra: kai viešųjų pirkimų sutartys reguliariai sudaromos su tais pačiais pirkimų dalyviais, nors yra ir kitų potencialiai tinkamų tiekėjų pasiūlymų (6</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ir išankstiniai potencialių tiekėjų susitarimai, kurie riboja konkurenciją (60 %). 2022 m. šie rodikliai buvo atitinkamai: 64 % ir 67 %.</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88 %  apklaustų gyventojų pasisakė, kad per pastaruosius 12 mėn. jiems neteko dalyvauti viešojoje konsultacijoje, darbo grupėje, dalyvaujamojo biudžeto iniciatyvoje ar panašioje veikloje, kurią inicijavo valstybės institucijos. 42 % respondentų pasisakė, kad sprendimų priėmimas Lietuvoje yra uždaras (arba visiškai uždaras), t. y. į sprendimų priėmimą negali vienodai įsitraukti visos suinteresuotos grupės.  Dar 2</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mano, kad jis nėra nei atviras, nei uždaras. Lyginant su ankstesniais metais, tendencija išlieka ta pati – didesnioji dalis žmonių mano, kad sprendimų priėmimas Lietuvoje yra uždaras.</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91464134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87C363A5-B999-1455-49D3-BACBADBC75C2}"/>
              </a:ext>
            </a:extLst>
          </p:cNvPr>
          <p:cNvSpPr txBox="1"/>
          <p:nvPr/>
        </p:nvSpPr>
        <p:spPr>
          <a:xfrm>
            <a:off x="-2" y="639955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94F6A429-5E26-0C1C-724D-004068E02D6E}"/>
              </a:ext>
            </a:extLst>
          </p:cNvPr>
          <p:cNvSpPr txBox="1"/>
          <p:nvPr/>
        </p:nvSpPr>
        <p:spPr>
          <a:xfrm>
            <a:off x="1325234" y="613904"/>
            <a:ext cx="10526277" cy="369332"/>
          </a:xfrm>
          <a:prstGeom prst="rect">
            <a:avLst/>
          </a:prstGeom>
          <a:noFill/>
        </p:spPr>
        <p:txBody>
          <a:bodyPr wrap="square">
            <a:spAutoFit/>
          </a:bodyPr>
          <a:lstStyle/>
          <a:p>
            <a:r>
              <a:rPr lang="lt-LT" b="1" dirty="0"/>
              <a:t>Korupcinogeninių situacijų suvokimas: tikslinių grupių atsakymų palyginimas (atsakymai „tai yra korupcija”)</a:t>
            </a:r>
          </a:p>
        </p:txBody>
      </p:sp>
      <p:graphicFrame>
        <p:nvGraphicFramePr>
          <p:cNvPr id="16" name="Lentelė 15">
            <a:extLst>
              <a:ext uri="{FF2B5EF4-FFF2-40B4-BE49-F238E27FC236}">
                <a16:creationId xmlns:a16="http://schemas.microsoft.com/office/drawing/2014/main" id="{C962FB5A-9611-7654-1D27-7A172F6A60BA}"/>
              </a:ext>
            </a:extLst>
          </p:cNvPr>
          <p:cNvGraphicFramePr>
            <a:graphicFrameLocks noGrp="1"/>
          </p:cNvGraphicFramePr>
          <p:nvPr>
            <p:extLst>
              <p:ext uri="{D42A27DB-BD31-4B8C-83A1-F6EECF244321}">
                <p14:modId xmlns:p14="http://schemas.microsoft.com/office/powerpoint/2010/main" val="1505753862"/>
              </p:ext>
            </p:extLst>
          </p:nvPr>
        </p:nvGraphicFramePr>
        <p:xfrm>
          <a:off x="1654346" y="1333954"/>
          <a:ext cx="9826386" cy="4573999"/>
        </p:xfrm>
        <a:graphic>
          <a:graphicData uri="http://schemas.openxmlformats.org/drawingml/2006/table">
            <a:tbl>
              <a:tblPr/>
              <a:tblGrid>
                <a:gridCol w="6558489">
                  <a:extLst>
                    <a:ext uri="{9D8B030D-6E8A-4147-A177-3AD203B41FA5}">
                      <a16:colId xmlns:a16="http://schemas.microsoft.com/office/drawing/2014/main" val="491737899"/>
                    </a:ext>
                  </a:extLst>
                </a:gridCol>
                <a:gridCol w="1089299">
                  <a:extLst>
                    <a:ext uri="{9D8B030D-6E8A-4147-A177-3AD203B41FA5}">
                      <a16:colId xmlns:a16="http://schemas.microsoft.com/office/drawing/2014/main" val="4136153513"/>
                    </a:ext>
                  </a:extLst>
                </a:gridCol>
                <a:gridCol w="1089299">
                  <a:extLst>
                    <a:ext uri="{9D8B030D-6E8A-4147-A177-3AD203B41FA5}">
                      <a16:colId xmlns:a16="http://schemas.microsoft.com/office/drawing/2014/main" val="1916148644"/>
                    </a:ext>
                  </a:extLst>
                </a:gridCol>
                <a:gridCol w="1089299">
                  <a:extLst>
                    <a:ext uri="{9D8B030D-6E8A-4147-A177-3AD203B41FA5}">
                      <a16:colId xmlns:a16="http://schemas.microsoft.com/office/drawing/2014/main" val="1014129754"/>
                    </a:ext>
                  </a:extLst>
                </a:gridCol>
              </a:tblGrid>
              <a:tr h="609525">
                <a:tc>
                  <a:txBody>
                    <a:bodyPr/>
                    <a:lstStyle/>
                    <a:p>
                      <a:pPr algn="ctr" fontAlgn="b"/>
                      <a:r>
                        <a:rPr lang="lt-LT" sz="1600" b="0" i="0" u="none" strike="noStrike" dirty="0">
                          <a:effectLst/>
                          <a:latin typeface="+mn-lt"/>
                        </a:rPr>
                        <a:t> </a:t>
                      </a:r>
                      <a:r>
                        <a:rPr lang="en-US" sz="1600" b="1" i="0" u="none" strike="noStrike" dirty="0" err="1">
                          <a:effectLst/>
                          <a:latin typeface="+mn-lt"/>
                        </a:rPr>
                        <a:t>Situacija</a:t>
                      </a:r>
                      <a:endParaRPr lang="lt-LT" sz="1600" b="1" i="0" u="none" strike="noStrike" dirty="0">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a:effectLst/>
                          <a:latin typeface="+mn-lt"/>
                        </a:rPr>
                        <a:t>Gyventojai</a:t>
                      </a:r>
                      <a:endParaRPr lang="lt-LT" sz="1600" b="1" i="0" u="none" strike="noStrike" dirty="0">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a:effectLst/>
                          <a:latin typeface="+mn-lt"/>
                        </a:rPr>
                        <a:t>Įmonių vadovai</a:t>
                      </a:r>
                      <a:endParaRPr lang="lt-LT" sz="1600" b="1" i="0" u="none" strike="noStrike" dirty="0">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fontAlgn="b"/>
                      <a:r>
                        <a:rPr lang="lt-LT" sz="1600" b="1" i="0" u="none" strike="noStrike" dirty="0">
                          <a:effectLst/>
                          <a:latin typeface="+mn-lt"/>
                        </a:rPr>
                        <a:t>Valstybės tarnautojai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15346222"/>
                  </a:ext>
                </a:extLst>
              </a:tr>
              <a:tr h="609525">
                <a:tc>
                  <a:txBody>
                    <a:bodyPr/>
                    <a:lstStyle/>
                    <a:p>
                      <a:pPr algn="l" rtl="0" fontAlgn="b"/>
                      <a:r>
                        <a:rPr lang="lt-LT" sz="1600" b="0" i="0" u="none" strike="noStrike" dirty="0">
                          <a:solidFill>
                            <a:srgbClr val="000000"/>
                          </a:solidFill>
                          <a:effectLst/>
                          <a:latin typeface="Calibri" panose="020F0502020204030204" pitchFamily="34" charset="0"/>
                        </a:rPr>
                        <a:t>Asmuo valstybės tarnyboje dirbančiam asmeniui atsidėkoja pinigais PO paslaugos atlikimo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1</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93%</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52553712"/>
                  </a:ext>
                </a:extLst>
              </a:tr>
              <a:tr h="609525">
                <a:tc>
                  <a:txBody>
                    <a:bodyPr/>
                    <a:lstStyle/>
                    <a:p>
                      <a:pPr algn="l" rtl="0" fontAlgn="b"/>
                      <a:r>
                        <a:rPr lang="lt-LT" sz="1600" b="0" i="0" u="none" strike="noStrike" dirty="0">
                          <a:solidFill>
                            <a:srgbClr val="000000"/>
                          </a:solidFill>
                          <a:effectLst/>
                          <a:latin typeface="Calibri" panose="020F0502020204030204" pitchFamily="34" charset="0"/>
                        </a:rPr>
                        <a:t>Asmuo gydytojui atsidėkoja pinigais PO sėkmingai atliktos operacijos ar procedūros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61%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6</a:t>
                      </a:r>
                      <a:r>
                        <a:rPr lang="en-US" sz="1600" b="0" i="0" u="none" strike="noStrike" dirty="0">
                          <a:solidFill>
                            <a:srgbClr val="000000"/>
                          </a:solidFill>
                          <a:effectLst/>
                          <a:latin typeface="Calibri" panose="020F0502020204030204" pitchFamily="34" charset="0"/>
                        </a:rPr>
                        <a:t>0</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88%</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5804390"/>
                  </a:ext>
                </a:extLst>
              </a:tr>
              <a:tr h="615696">
                <a:tc>
                  <a:txBody>
                    <a:bodyPr/>
                    <a:lstStyle/>
                    <a:p>
                      <a:pPr algn="l" rtl="0" fontAlgn="b"/>
                      <a:r>
                        <a:rPr lang="lt-LT" sz="1600" b="0" i="0" u="none" strike="noStrike">
                          <a:solidFill>
                            <a:srgbClr val="000000"/>
                          </a:solidFill>
                          <a:effectLst/>
                          <a:latin typeface="Calibri" panose="020F0502020204030204" pitchFamily="34" charset="0"/>
                        </a:rPr>
                        <a:t>Asmuo tik dėl turimų pažinčių įsidarbina į valstybės instituciją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88%</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831400"/>
                  </a:ext>
                </a:extLst>
              </a:tr>
              <a:tr h="609525">
                <a:tc>
                  <a:txBody>
                    <a:bodyPr/>
                    <a:lstStyle/>
                    <a:p>
                      <a:pPr algn="l" rtl="0" fontAlgn="b"/>
                      <a:r>
                        <a:rPr lang="lt-LT" sz="1600" b="0" i="0" u="none" strike="noStrike">
                          <a:solidFill>
                            <a:srgbClr val="000000"/>
                          </a:solidFill>
                          <a:effectLst/>
                          <a:latin typeface="Calibri" panose="020F0502020204030204" pitchFamily="34" charset="0"/>
                        </a:rPr>
                        <a:t>Asmuo pasinaudoja pažintimis, kad jam reikalinga paslauga būtų atlikta geriau ar greičiau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7</a:t>
                      </a:r>
                      <a:r>
                        <a:rPr lang="en-US" sz="1600" b="0" i="0" u="none" strike="noStrike" dirty="0">
                          <a:solidFill>
                            <a:srgbClr val="000000"/>
                          </a:solidFill>
                          <a:effectLst/>
                          <a:latin typeface="Calibri" panose="020F0502020204030204" pitchFamily="34" charset="0"/>
                        </a:rPr>
                        <a:t>7</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84%</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07170061"/>
                  </a:ext>
                </a:extLst>
              </a:tr>
              <a:tr h="413473">
                <a:tc>
                  <a:txBody>
                    <a:bodyPr/>
                    <a:lstStyle/>
                    <a:p>
                      <a:pPr algn="l" rtl="0" fontAlgn="b"/>
                      <a:r>
                        <a:rPr lang="lt-LT" sz="1600" b="0" i="0" u="none" strike="noStrike">
                          <a:solidFill>
                            <a:srgbClr val="000000"/>
                          </a:solidFill>
                          <a:effectLst/>
                          <a:latin typeface="Calibri" panose="020F0502020204030204" pitchFamily="34" charset="0"/>
                        </a:rPr>
                        <a:t>Valstybės tarnautojas naudoja įstaigos lėšas asmeninėms reikmėms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70</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76%</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780518311"/>
                  </a:ext>
                </a:extLst>
              </a:tr>
              <a:tr h="413473">
                <a:tc>
                  <a:txBody>
                    <a:bodyPr/>
                    <a:lstStyle/>
                    <a:p>
                      <a:pPr algn="l" rtl="0" fontAlgn="b"/>
                      <a:r>
                        <a:rPr lang="lt-LT" sz="1600" b="0" i="0" u="none" strike="noStrike">
                          <a:solidFill>
                            <a:srgbClr val="000000"/>
                          </a:solidFill>
                          <a:effectLst/>
                          <a:latin typeface="Calibri" panose="020F0502020204030204" pitchFamily="34" charset="0"/>
                        </a:rPr>
                        <a:t>Asmuo PO sėkmingai atliktos operacijos ar procedūros gydytojui atsidėkoja dovana (gėlėmis, saldainiais, alkoholiniais gėrimais ir pan.)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a:t>
                      </a:r>
                      <a:r>
                        <a:rPr lang="en-US" sz="1600" b="0" i="0" u="none" strike="noStrike" dirty="0">
                          <a:solidFill>
                            <a:srgbClr val="000000"/>
                          </a:solidFill>
                          <a:effectLst/>
                          <a:latin typeface="Calibri" panose="020F0502020204030204" pitchFamily="34" charset="0"/>
                        </a:rPr>
                        <a:t>5</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55%</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407134668"/>
                  </a:ext>
                </a:extLst>
              </a:tr>
              <a:tr h="609525">
                <a:tc>
                  <a:txBody>
                    <a:bodyPr/>
                    <a:lstStyle/>
                    <a:p>
                      <a:pPr algn="l" rtl="0" fontAlgn="b"/>
                      <a:r>
                        <a:rPr lang="lt-LT" sz="1600" b="0" i="0" u="none" strike="noStrike">
                          <a:solidFill>
                            <a:srgbClr val="000000"/>
                          </a:solidFill>
                          <a:effectLst/>
                          <a:latin typeface="Calibri" panose="020F0502020204030204" pitchFamily="34" charset="0"/>
                        </a:rPr>
                        <a:t>Asmuo tik dėl turimų pažinčių įsidarbina į privačią įmonę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5</a:t>
                      </a: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Calibri" panose="020F0502020204030204" pitchFamily="34" charset="0"/>
                        </a:rPr>
                        <a:t>39%</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02742840"/>
                  </a:ext>
                </a:extLst>
              </a:tr>
            </a:tbl>
          </a:graphicData>
        </a:graphic>
      </p:graphicFrame>
    </p:spTree>
    <p:extLst>
      <p:ext uri="{BB962C8B-B14F-4D97-AF65-F5344CB8AC3E}">
        <p14:creationId xmlns:p14="http://schemas.microsoft.com/office/powerpoint/2010/main" val="1932928139"/>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732667" y="643110"/>
            <a:ext cx="10977112" cy="5947526"/>
          </a:xfrm>
          <a:prstGeom prst="rect">
            <a:avLst/>
          </a:prstGeom>
          <a:noFill/>
        </p:spPr>
        <p:txBody>
          <a:bodyPr wrap="square">
            <a:spAutoFit/>
          </a:bodyPr>
          <a:lstStyle/>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44 % įmonių vadovų mano, kad sprendimų priėmimas Lietuvoje nėra nei atviras, nei uždaras. 1</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teigia, jog atviras, 31 % - uždaras. Lyginant su 2022 m., padaugėjo manančių, kad sprendimų priėmimas Lietuvoje yra atviras/labai atviras (+</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82 %  apklaustų įmonių vadovų pasisakė, kad per pastaruosius 12 mėn. jiems neteko dalyvauti viešojoje konsultacijoje, darbo grupėje, dalyvaujamojo biudžeto iniciatyvoje ar panašioje veikloje, kurią inicijavo valstybės institucijos. 43 % respondentų yra girdėję atvejų, kuomet asmenys ar organizacijos siektų daryti įtaką sprendimų priėmimui. Šis rodiklis 2021 m. ir 2022 m. buvo didesnis ir siekė net 48 %. Pasak įmonių vadovų, įtaka sprendimų priėmimui dažniausiai buvo daroma ir teisėtu, ir neteisėtu būdu (41 %). Dažniausiai įtaka buvo daroma energetikos srityje (73 %), farmacijoje (64 %), statybos srityje (53 %). Ankstesniais metais šios sritys taip pat buvo pirmose vietose. Labiausiai įtaką sprendimų priėmimui siekia daryti registruoti lobistai (77 %), asociacijos (46 %). Dažniausiai šios organizacijos dalyvauja neoficialiuose susitikimuose pateikdami neoficialius pasiūlymus (58 %) ar pasinaudodami pažintimis (58 %). 59 % įmonės vadovų teigia, kad žino atvejus, kuomet politikai ar valstybės tarnautojai priimamais sprendimais siektų naudos konkrečioms interesų grupėms. Praeitais metais šis rodiklis siekė 62 %. 41 % įmonės vadovų teigia, kad žino atvejų, kuomet politikai ar valstybės tarnautojai baigę tarnybą, kaip atlygį, gavo pareigas privačiame sektoriuje. Praeitais metais šis rodiklis siekė 44 %.</a:t>
            </a:r>
          </a:p>
          <a:p>
            <a:pPr marL="4572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80 %  apklaustų valstybės tarnautojų pasisakė, kad per pastaruosius 12 mėn. jiems neteko dalyvauti viešojoje konsultacijoje, darbo grupėje, dalyvaujamojo biudžeto iniciatyvoje ar panašioje veikloje, kurią inicijavo valstybės institucijos. 16 % teko dalyvauti tokioje veikloje. 24 % respondentų pasisakė, kad sprendimų priėmimas Lietuvoje yra uždaras (arba visiškai uždaras), t. y. į sprendimų priėmimą negali vienodai įsitraukti visos suinteresuotos grupės.  Dar 32 % mano, kad jis nėra nei atviras, nei uždaras. Lyginant su ankstesniais metais, tendencija išlieka ta pati – didesnioji dalis žmonių mano, kad sprendimų priėmimas Lietuvoje nėra nei atviras, nei uždaras. 47 % respondentų yra girdėję atvejų, kuomet asmenys ar organizacijos siektų daryti įtaką sprendimų priėmimui. Šis rodiklis 2022 m. buvo didesnis ir siekė 55 %. 54 % valstybės tarnautojų nurodė, kad įtaka buvo daroma ir teisėtu, ir neteisėtu būdu. Dažniausiai įtaka buvo daroma energetikos srityje (6</a:t>
            </a:r>
            <a:r>
              <a:rPr lang="en-US" sz="1400" dirty="0">
                <a:effectLst/>
                <a:latin typeface="Calibri" panose="020F0502020204030204" pitchFamily="34" charset="0"/>
                <a:ea typeface="Calibri" panose="020F0502020204030204" pitchFamily="34" charset="0"/>
                <a:cs typeface="Arial" panose="020B0604020202020204" pitchFamily="34" charset="0"/>
              </a:rPr>
              <a:t>8 </a:t>
            </a:r>
            <a:r>
              <a:rPr lang="lt-LT" sz="1400" dirty="0">
                <a:effectLst/>
                <a:latin typeface="Calibri" panose="020F0502020204030204" pitchFamily="34" charset="0"/>
                <a:ea typeface="Calibri" panose="020F0502020204030204" pitchFamily="34" charset="0"/>
                <a:cs typeface="Arial" panose="020B0604020202020204" pitchFamily="34" charset="0"/>
              </a:rPr>
              <a:t>%), statybos srityje (65 %)., farmacijos srityje (63 %). Labiausiai įtaką sprendimų priėmimui siekia daryti registruoti lobistai (57 %), asociacijos (41 %). Dažniausiai šios organizacijos siekia daryti įtaką sprendimų priėmimui pasinaudodamos pažintimis (66 %) ir dalyvaudamos neoficialiuose susitikimuose pateikdamos neoficialius pasiūlymus (65 %). </a:t>
            </a:r>
            <a:r>
              <a:rPr lang="en-US" sz="1400" dirty="0">
                <a:effectLst/>
                <a:latin typeface="Calibri" panose="020F0502020204030204" pitchFamily="34" charset="0"/>
                <a:ea typeface="Calibri" panose="020F0502020204030204" pitchFamily="34" charset="0"/>
                <a:cs typeface="Arial" panose="020B0604020202020204" pitchFamily="34" charset="0"/>
              </a:rPr>
              <a:t>21 % </a:t>
            </a:r>
            <a:r>
              <a:rPr lang="lt-LT" sz="1400" dirty="0">
                <a:effectLst/>
                <a:latin typeface="Calibri" panose="020F0502020204030204" pitchFamily="34" charset="0"/>
                <a:ea typeface="Calibri" panose="020F0502020204030204" pitchFamily="34" charset="0"/>
                <a:cs typeface="Arial" panose="020B0604020202020204" pitchFamily="34" charset="0"/>
              </a:rPr>
              <a:t>valstybės tarnautojų žino atvejų, kuomet politikai ar valstybės tarnautojai priimdami sprendimus siekė naudos išskirtinai konkrečioms interesų grupėms, užuot paisę viešojo intereso. Praeitais metais šis rodiklis siekė 33 %. 1</a:t>
            </a:r>
            <a:r>
              <a:rPr lang="en-US" sz="1400" dirty="0">
                <a:effectLst/>
                <a:latin typeface="Calibri" panose="020F0502020204030204" pitchFamily="34" charset="0"/>
                <a:ea typeface="Calibri" panose="020F0502020204030204" pitchFamily="34" charset="0"/>
                <a:cs typeface="Arial" panose="020B0604020202020204" pitchFamily="34" charset="0"/>
              </a:rPr>
              <a:t>3 </a:t>
            </a:r>
            <a:r>
              <a:rPr lang="lt-LT" sz="1400" dirty="0">
                <a:effectLst/>
                <a:latin typeface="Calibri" panose="020F0502020204030204" pitchFamily="34" charset="0"/>
                <a:ea typeface="Calibri" panose="020F0502020204030204" pitchFamily="34" charset="0"/>
                <a:cs typeface="Arial" panose="020B0604020202020204" pitchFamily="34" charset="0"/>
              </a:rPr>
              <a:t>% valstybės tarnautojų teigia, kad žino atvejus, kuomet politikai ar valstybės tarnautojai baigę tarnybą, kaip atlygį, gavo pareigas privačiame sektoriuje.</a:t>
            </a: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2326957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83AE82A-D348-2448-F121-07CBBF0B50B4}"/>
              </a:ext>
            </a:extLst>
          </p:cNvPr>
          <p:cNvGrpSpPr>
            <a:grpSpLocks noChangeAspect="1"/>
          </p:cNvGrpSpPr>
          <p:nvPr/>
        </p:nvGrpSpPr>
        <p:grpSpPr>
          <a:xfrm>
            <a:off x="0" y="-272716"/>
            <a:ext cx="12192000" cy="7153149"/>
            <a:chOff x="0" y="0"/>
            <a:chExt cx="24384000" cy="13715999"/>
          </a:xfrm>
        </p:grpSpPr>
        <p:sp>
          <p:nvSpPr>
            <p:cNvPr id="5" name="Freeform 3">
              <a:extLst>
                <a:ext uri="{FF2B5EF4-FFF2-40B4-BE49-F238E27FC236}">
                  <a16:creationId xmlns:a16="http://schemas.microsoft.com/office/drawing/2014/main" id="{88A0C1BB-D683-7F42-8DE1-F35D19683B8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654C19F2-12C3-FD75-857E-A270863BC31A}"/>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grpSp>
        <p:nvGrpSpPr>
          <p:cNvPr id="12" name="Grupė 11">
            <a:extLst>
              <a:ext uri="{FF2B5EF4-FFF2-40B4-BE49-F238E27FC236}">
                <a16:creationId xmlns:a16="http://schemas.microsoft.com/office/drawing/2014/main" id="{2068E5E8-71D9-3BB9-DFC9-4C0F508E8729}"/>
              </a:ext>
            </a:extLst>
          </p:cNvPr>
          <p:cNvGrpSpPr/>
          <p:nvPr/>
        </p:nvGrpSpPr>
        <p:grpSpPr>
          <a:xfrm>
            <a:off x="230878" y="273778"/>
            <a:ext cx="1004364" cy="1091885"/>
            <a:chOff x="230878" y="273778"/>
            <a:chExt cx="1278138" cy="1278138"/>
          </a:xfrm>
        </p:grpSpPr>
        <p:grpSp>
          <p:nvGrpSpPr>
            <p:cNvPr id="13" name="Group 4">
              <a:extLst>
                <a:ext uri="{FF2B5EF4-FFF2-40B4-BE49-F238E27FC236}">
                  <a16:creationId xmlns:a16="http://schemas.microsoft.com/office/drawing/2014/main" id="{3D2E02C6-2EEC-6485-C8F5-FD67892B092C}"/>
                </a:ext>
              </a:extLst>
            </p:cNvPr>
            <p:cNvGrpSpPr>
              <a:grpSpLocks noChangeAspect="1"/>
            </p:cNvGrpSpPr>
            <p:nvPr/>
          </p:nvGrpSpPr>
          <p:grpSpPr>
            <a:xfrm>
              <a:off x="230878" y="273778"/>
              <a:ext cx="1278138" cy="1278138"/>
              <a:chOff x="0" y="0"/>
              <a:chExt cx="3834414" cy="3834414"/>
            </a:xfrm>
          </p:grpSpPr>
          <p:sp>
            <p:nvSpPr>
              <p:cNvPr id="16" name="Freeform 5">
                <a:extLst>
                  <a:ext uri="{FF2B5EF4-FFF2-40B4-BE49-F238E27FC236}">
                    <a16:creationId xmlns:a16="http://schemas.microsoft.com/office/drawing/2014/main" id="{D33176B4-2D57-C3FA-4879-2FB2C7D8CCBA}"/>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4" name="Group 6">
              <a:extLst>
                <a:ext uri="{FF2B5EF4-FFF2-40B4-BE49-F238E27FC236}">
                  <a16:creationId xmlns:a16="http://schemas.microsoft.com/office/drawing/2014/main" id="{5D41C19F-DFD8-37C0-AE36-70AD3447D483}"/>
                </a:ext>
              </a:extLst>
            </p:cNvPr>
            <p:cNvGrpSpPr>
              <a:grpSpLocks noChangeAspect="1"/>
            </p:cNvGrpSpPr>
            <p:nvPr/>
          </p:nvGrpSpPr>
          <p:grpSpPr>
            <a:xfrm>
              <a:off x="296424" y="661933"/>
              <a:ext cx="1146054" cy="502080"/>
              <a:chOff x="0" y="0"/>
              <a:chExt cx="2292108" cy="1004161"/>
            </a:xfrm>
          </p:grpSpPr>
          <p:sp>
            <p:nvSpPr>
              <p:cNvPr id="15" name="Freeform 7">
                <a:extLst>
                  <a:ext uri="{FF2B5EF4-FFF2-40B4-BE49-F238E27FC236}">
                    <a16:creationId xmlns:a16="http://schemas.microsoft.com/office/drawing/2014/main" id="{680CA60E-7C08-1DD9-E4AE-02AAD4303AE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7" name="TextBox 6">
            <a:extLst>
              <a:ext uri="{FF2B5EF4-FFF2-40B4-BE49-F238E27FC236}">
                <a16:creationId xmlns:a16="http://schemas.microsoft.com/office/drawing/2014/main" id="{A27B1C27-66AE-9FF4-3920-AC8E6226985D}"/>
              </a:ext>
            </a:extLst>
          </p:cNvPr>
          <p:cNvSpPr txBox="1"/>
          <p:nvPr/>
        </p:nvSpPr>
        <p:spPr>
          <a:xfrm>
            <a:off x="607443" y="1405102"/>
            <a:ext cx="10977112" cy="4078104"/>
          </a:xfrm>
          <a:prstGeom prst="rect">
            <a:avLst/>
          </a:prstGeom>
          <a:noFill/>
        </p:spPr>
        <p:txBody>
          <a:bodyPr wrap="square">
            <a:spAutoFit/>
          </a:bodyPr>
          <a:lstStyle/>
          <a:p>
            <a:pPr marL="2286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62 % gyventojų, </a:t>
            </a:r>
            <a:r>
              <a:rPr lang="en-US" sz="1400" dirty="0">
                <a:effectLst/>
                <a:latin typeface="Calibri" panose="020F0502020204030204" pitchFamily="34" charset="0"/>
                <a:ea typeface="Calibri" panose="020F0502020204030204" pitchFamily="34" charset="0"/>
                <a:cs typeface="Arial" panose="020B0604020202020204" pitchFamily="34" charset="0"/>
              </a:rPr>
              <a:t>38</a:t>
            </a:r>
            <a:r>
              <a:rPr lang="lt-LT" sz="1400" dirty="0">
                <a:effectLst/>
                <a:latin typeface="Calibri" panose="020F0502020204030204" pitchFamily="34" charset="0"/>
                <a:ea typeface="Calibri" panose="020F0502020204030204" pitchFamily="34" charset="0"/>
                <a:cs typeface="Arial" panose="020B0604020202020204" pitchFamily="34" charset="0"/>
              </a:rPr>
              <a:t> % įmonės vadovų ir 4</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teigia, jog jie nėra tinkamai informuojami apie LR Seimo ir Vyriausybės susitikimus su interesų grupėmis. 64 % gyventojų, </a:t>
            </a:r>
            <a:r>
              <a:rPr lang="en-US" sz="1400" dirty="0">
                <a:effectLst/>
                <a:latin typeface="Calibri" panose="020F0502020204030204" pitchFamily="34" charset="0"/>
                <a:ea typeface="Calibri" panose="020F0502020204030204" pitchFamily="34" charset="0"/>
                <a:cs typeface="Arial" panose="020B0604020202020204" pitchFamily="34" charset="0"/>
              </a:rPr>
              <a:t>40</a:t>
            </a:r>
            <a:r>
              <a:rPr lang="lt-LT" sz="1400" dirty="0">
                <a:effectLst/>
                <a:latin typeface="Calibri" panose="020F0502020204030204" pitchFamily="34" charset="0"/>
                <a:ea typeface="Calibri" panose="020F0502020204030204" pitchFamily="34" charset="0"/>
                <a:cs typeface="Arial" panose="020B0604020202020204" pitchFamily="34" charset="0"/>
              </a:rPr>
              <a:t> % įmonės vadovų, 4</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nėra tinkamai informuojami apie vietos politikų ar savivaldybės darbuotojų susitikimus su interesų grupėmis. Kalbant apie respondentų savivaldybės veiklos skaidrumą, tik 18 % gyventojų mano, kad savivaldybės veikla skaidri, o 35 % - kad neskaidri. 2</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pasisako, kad savivaldybė veikia skaidriai, o 3</a:t>
            </a:r>
            <a:r>
              <a:rPr lang="en-US" sz="1400" dirty="0">
                <a:effectLst/>
                <a:latin typeface="Calibri" panose="020F0502020204030204" pitchFamily="34" charset="0"/>
                <a:ea typeface="Calibri" panose="020F0502020204030204" pitchFamily="34" charset="0"/>
                <a:cs typeface="Arial" panose="020B0604020202020204" pitchFamily="34" charset="0"/>
              </a:rPr>
              <a:t>0</a:t>
            </a:r>
            <a:r>
              <a:rPr lang="lt-LT" sz="1400" dirty="0">
                <a:effectLst/>
                <a:latin typeface="Calibri" panose="020F0502020204030204" pitchFamily="34" charset="0"/>
                <a:ea typeface="Calibri" panose="020F0502020204030204" pitchFamily="34" charset="0"/>
                <a:cs typeface="Arial" panose="020B0604020202020204" pitchFamily="34" charset="0"/>
              </a:rPr>
              <a:t> % - kad neskaidriai. </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6 % valstybės tarnautojų mano, kad savivaldybės veikla skaidri, o </a:t>
            </a:r>
            <a:r>
              <a:rPr lang="en-US" sz="1400" dirty="0">
                <a:effectLst/>
                <a:latin typeface="Calibri" panose="020F0502020204030204" pitchFamily="34" charset="0"/>
                <a:ea typeface="Calibri" panose="020F0502020204030204" pitchFamily="34" charset="0"/>
                <a:cs typeface="Arial" panose="020B0604020202020204" pitchFamily="34" charset="0"/>
              </a:rPr>
              <a:t>31</a:t>
            </a:r>
            <a:r>
              <a:rPr lang="lt-LT" sz="1400" dirty="0">
                <a:effectLst/>
                <a:latin typeface="Calibri" panose="020F0502020204030204" pitchFamily="34" charset="0"/>
                <a:ea typeface="Calibri" panose="020F0502020204030204" pitchFamily="34" charset="0"/>
                <a:cs typeface="Arial" panose="020B0604020202020204" pitchFamily="34" charset="0"/>
              </a:rPr>
              <a:t> % – kad neskaidri.</a:t>
            </a:r>
          </a:p>
          <a:p>
            <a:pPr marL="2286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Kalbėdami, kas yra atsakingi/labai atsakingi už korupcijos mastą Lietuvoje, gyventojai nurodė teisėjus (73 %), teisėsaugos pareigūnus (73 %) ir valstybės tarnautojus (73 %). Įmonių vadovai nurodė valstybės tarnautojus (73 %), politikus (71 %), teisėjus (70 %). Valstybės tarnautojai, atsakydami į šį klausimą nurodė politikus (</a:t>
            </a:r>
            <a:r>
              <a:rPr lang="en-US" sz="1400" dirty="0">
                <a:effectLst/>
                <a:latin typeface="Calibri" panose="020F0502020204030204" pitchFamily="34" charset="0"/>
                <a:ea typeface="Calibri" panose="020F0502020204030204" pitchFamily="34" charset="0"/>
                <a:cs typeface="Arial" panose="020B0604020202020204" pitchFamily="34" charset="0"/>
              </a:rPr>
              <a:t>80</a:t>
            </a:r>
            <a:r>
              <a:rPr lang="lt-LT" sz="1400" dirty="0">
                <a:effectLst/>
                <a:latin typeface="Calibri" panose="020F0502020204030204" pitchFamily="34" charset="0"/>
                <a:ea typeface="Calibri" panose="020F0502020204030204" pitchFamily="34" charset="0"/>
                <a:cs typeface="Arial" panose="020B0604020202020204" pitchFamily="34" charset="0"/>
              </a:rPr>
              <a:t> %), teisėsaugos pareigūnus (7</a:t>
            </a:r>
            <a:r>
              <a:rPr lang="en-US" sz="1400" dirty="0">
                <a:effectLst/>
                <a:latin typeface="Calibri" panose="020F0502020204030204" pitchFamily="34" charset="0"/>
                <a:ea typeface="Calibri" panose="020F0502020204030204" pitchFamily="34" charset="0"/>
                <a:cs typeface="Arial" panose="020B0604020202020204" pitchFamily="34" charset="0"/>
              </a:rPr>
              <a:t>7</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teisėjus (7</a:t>
            </a:r>
            <a:r>
              <a:rPr lang="en-US" sz="1400" dirty="0">
                <a:effectLst/>
                <a:latin typeface="Calibri" panose="020F0502020204030204" pitchFamily="34" charset="0"/>
                <a:ea typeface="Calibri" panose="020F0502020204030204" pitchFamily="34" charset="0"/>
                <a:cs typeface="Arial" panose="020B0604020202020204" pitchFamily="34" charset="0"/>
              </a:rPr>
              <a:t>6</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a:t>
            </a:r>
            <a:endParaRPr lang="lt-LT" sz="1400" dirty="0">
              <a:latin typeface="Calibri" panose="020F0502020204030204" pitchFamily="34" charset="0"/>
              <a:ea typeface="Calibri" panose="020F0502020204030204" pitchFamily="34" charset="0"/>
              <a:cs typeface="Arial" panose="020B0604020202020204" pitchFamily="34" charset="0"/>
            </a:endParaRPr>
          </a:p>
          <a:p>
            <a:pPr marL="2286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Apklausos respondentai turėjo nurodyti, kurios institucijos mažina korupcijos lygį. Gyventojai minėjo STT (6</a:t>
            </a:r>
            <a:r>
              <a:rPr lang="en-US" sz="1400" dirty="0">
                <a:effectLst/>
                <a:latin typeface="Calibri" panose="020F0502020204030204" pitchFamily="34" charset="0"/>
                <a:ea typeface="Calibri" panose="020F0502020204030204" pitchFamily="34" charset="0"/>
                <a:cs typeface="Arial" panose="020B0604020202020204" pitchFamily="34" charset="0"/>
              </a:rPr>
              <a:t>6 </a:t>
            </a:r>
            <a:r>
              <a:rPr lang="lt-LT" sz="1400" dirty="0">
                <a:effectLst/>
                <a:latin typeface="Calibri" panose="020F0502020204030204" pitchFamily="34" charset="0"/>
                <a:ea typeface="Calibri" panose="020F0502020204030204" pitchFamily="34" charset="0"/>
                <a:cs typeface="Arial" panose="020B0604020202020204" pitchFamily="34" charset="0"/>
              </a:rPr>
              <a:t>%), LR Seimą (59 %) ir teisėsaugos institucijas (57 %). Įmonių vadovai nurodė, kad tai yra LR Vyriausybė (5</a:t>
            </a:r>
            <a:r>
              <a:rPr lang="en-US" sz="1400" dirty="0">
                <a:effectLst/>
                <a:latin typeface="Calibri" panose="020F0502020204030204" pitchFamily="34" charset="0"/>
                <a:ea typeface="Calibri" panose="020F0502020204030204" pitchFamily="34" charset="0"/>
                <a:cs typeface="Arial" panose="020B0604020202020204" pitchFamily="34" charset="0"/>
              </a:rPr>
              <a:t>6</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LR Seimas (5</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ir STT (</a:t>
            </a:r>
            <a:r>
              <a:rPr lang="en-US" sz="1400" dirty="0">
                <a:effectLst/>
                <a:latin typeface="Calibri" panose="020F0502020204030204" pitchFamily="34" charset="0"/>
                <a:ea typeface="Calibri" panose="020F0502020204030204" pitchFamily="34" charset="0"/>
                <a:cs typeface="Arial" panose="020B0604020202020204" pitchFamily="34" charset="0"/>
              </a:rPr>
              <a:t>52</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tarnautojai mano kad korupcijos lygį mažina LR Seimas</a:t>
            </a:r>
            <a:r>
              <a:rPr lang="en-US" sz="1400" dirty="0">
                <a:effectLst/>
                <a:latin typeface="Calibri" panose="020F0502020204030204" pitchFamily="34" charset="0"/>
                <a:ea typeface="Calibri" panose="020F0502020204030204" pitchFamily="34" charset="0"/>
                <a:cs typeface="Arial" panose="020B0604020202020204" pitchFamily="34" charset="0"/>
              </a:rPr>
              <a:t> (65 %)</a:t>
            </a:r>
            <a:r>
              <a:rPr lang="lt-LT" sz="1400" dirty="0">
                <a:effectLst/>
                <a:latin typeface="Calibri" panose="020F0502020204030204" pitchFamily="34" charset="0"/>
                <a:ea typeface="Calibri" panose="020F0502020204030204" pitchFamily="34" charset="0"/>
                <a:cs typeface="Arial" panose="020B0604020202020204" pitchFamily="34" charset="0"/>
              </a:rPr>
              <a:t>, LR Vyriausybė</a:t>
            </a:r>
            <a:r>
              <a:rPr lang="en-US" sz="1400" dirty="0">
                <a:effectLst/>
                <a:latin typeface="Calibri" panose="020F0502020204030204" pitchFamily="34" charset="0"/>
                <a:ea typeface="Calibri" panose="020F0502020204030204" pitchFamily="34" charset="0"/>
                <a:cs typeface="Arial" panose="020B0604020202020204" pitchFamily="34" charset="0"/>
              </a:rPr>
              <a:t> (60 %)</a:t>
            </a:r>
            <a:r>
              <a:rPr lang="lt-LT" sz="1400" dirty="0">
                <a:effectLst/>
                <a:latin typeface="Calibri" panose="020F0502020204030204" pitchFamily="34" charset="0"/>
                <a:ea typeface="Calibri" panose="020F0502020204030204" pitchFamily="34" charset="0"/>
                <a:cs typeface="Arial" panose="020B0604020202020204" pitchFamily="34" charset="0"/>
              </a:rPr>
              <a:t>, teisėsaugos institucijos (</a:t>
            </a:r>
            <a:r>
              <a:rPr lang="en-US" sz="1400" dirty="0">
                <a:effectLst/>
                <a:latin typeface="Calibri" panose="020F0502020204030204" pitchFamily="34" charset="0"/>
                <a:ea typeface="Calibri" panose="020F0502020204030204" pitchFamily="34" charset="0"/>
                <a:cs typeface="Arial" panose="020B0604020202020204" pitchFamily="34" charset="0"/>
              </a:rPr>
              <a:t>59 %).</a:t>
            </a:r>
            <a:endParaRPr lang="lt-LT" sz="1400" dirty="0">
              <a:latin typeface="Calibri" panose="020F0502020204030204" pitchFamily="34" charset="0"/>
              <a:ea typeface="Calibri" panose="020F0502020204030204" pitchFamily="34" charset="0"/>
              <a:cs typeface="Arial" panose="020B0604020202020204" pitchFamily="34" charset="0"/>
            </a:endParaRPr>
          </a:p>
          <a:p>
            <a:pPr marL="22860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72 % apklaustų gyventojų teigia, kad per pastaruosius 12 mėnesių nepastebėjo korupcinės situacijos. 15 % teigia, kad tokią situaciją pastebėjo. Iš jų 5 % pranešė apie korupcinius atvejus, o 86 % nepranešė. 2022 m. tyrimo gauti duomenys buvo labai panašūs – 70 % gyventojų jokių korupcinių atvejų nepastebėjo, 19 % pastebėjo. Iš jų – 14 % gyventojų pranešė apie korupcinį atvejį institucijoms. Jeigu pastebėtų korupcinę situaciją, 13 % praneštų apie ją, o 22 % - nepraneštų. 58 % gyventojų žino kur kreiptis, norint pranešti apie korupcijos atvejį.  Iš jų 62 % kreiptųsi į STT, 32 % - į policiją. </a:t>
            </a:r>
            <a:endParaRPr lang="lt-LT" sz="1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1821077146"/>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17B6DA9-AC04-4324-996A-64CEFCAE6771}"/>
              </a:ext>
            </a:extLst>
          </p:cNvPr>
          <p:cNvGrpSpPr>
            <a:grpSpLocks noChangeAspect="1"/>
          </p:cNvGrpSpPr>
          <p:nvPr/>
        </p:nvGrpSpPr>
        <p:grpSpPr>
          <a:xfrm>
            <a:off x="0" y="-272716"/>
            <a:ext cx="12192000" cy="7153149"/>
            <a:chOff x="0" y="0"/>
            <a:chExt cx="24384000" cy="13715999"/>
          </a:xfrm>
        </p:grpSpPr>
        <p:sp>
          <p:nvSpPr>
            <p:cNvPr id="3" name="Freeform 3">
              <a:extLst>
                <a:ext uri="{FF2B5EF4-FFF2-40B4-BE49-F238E27FC236}">
                  <a16:creationId xmlns:a16="http://schemas.microsoft.com/office/drawing/2014/main" id="{4507C42E-46FB-366D-F390-C16863B4E52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upė 3">
            <a:extLst>
              <a:ext uri="{FF2B5EF4-FFF2-40B4-BE49-F238E27FC236}">
                <a16:creationId xmlns:a16="http://schemas.microsoft.com/office/drawing/2014/main" id="{72C7BFA6-4CAC-1434-9D42-AFC6EEB142BC}"/>
              </a:ext>
            </a:extLst>
          </p:cNvPr>
          <p:cNvGrpSpPr/>
          <p:nvPr/>
        </p:nvGrpSpPr>
        <p:grpSpPr>
          <a:xfrm>
            <a:off x="230878" y="273778"/>
            <a:ext cx="1004364" cy="1091885"/>
            <a:chOff x="230878" y="273778"/>
            <a:chExt cx="1278138" cy="1278138"/>
          </a:xfrm>
        </p:grpSpPr>
        <p:grpSp>
          <p:nvGrpSpPr>
            <p:cNvPr id="5" name="Group 4">
              <a:extLst>
                <a:ext uri="{FF2B5EF4-FFF2-40B4-BE49-F238E27FC236}">
                  <a16:creationId xmlns:a16="http://schemas.microsoft.com/office/drawing/2014/main" id="{14DBABC0-F074-1052-7478-736F6DE91CA2}"/>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449498A3-ADB2-F3D5-2F78-97F6AD7B8E9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E84CA84D-F9DD-E0AA-0384-154C2207AEE3}"/>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0A9EB5C2-2C6D-5883-4A04-4B2C63AF0F27}"/>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0" name="TextBox 9">
            <a:extLst>
              <a:ext uri="{FF2B5EF4-FFF2-40B4-BE49-F238E27FC236}">
                <a16:creationId xmlns:a16="http://schemas.microsoft.com/office/drawing/2014/main" id="{5EDF06A1-4EA0-A115-7B05-8F2C5E608428}"/>
              </a:ext>
            </a:extLst>
          </p:cNvPr>
          <p:cNvSpPr txBox="1"/>
          <p:nvPr/>
        </p:nvSpPr>
        <p:spPr>
          <a:xfrm>
            <a:off x="732667" y="1492540"/>
            <a:ext cx="10555705" cy="3872920"/>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Gyventojai mano, kad dažniausiai apie korupcines situacijas nepranešama, nes: su tuo susijusių asmenų vis tiek niekas nenuteistų (56 %); tie, kas praneša, nukenčia skaudžiausiai (48 %); nežino kur pranešti (34 %). Gyventojų manymu, apie korupciją pranešęs asmuo patiria spaudimą darbe (59 %) ir pranešęs pats turės nemalonumų su teisėsaugos institucijomis (58 %). Manoma, kad  žmonės, pranešę apie korupciją, yra drąsūs (86 %) ir pilietiškai aktyvūs (86 %) arba tiesiog normalūs žmonės (86 %). Tik 7 % gyventojų norėtų dalyvauti antikorupcinėje veikloje, pavyzdžiui, dalyvauti renginiuose ar </a:t>
            </a:r>
            <a:r>
              <a:rPr lang="lt-LT" sz="1400" dirty="0" err="1">
                <a:effectLst/>
                <a:latin typeface="Calibri" panose="020F0502020204030204" pitchFamily="34" charset="0"/>
                <a:ea typeface="Calibri" panose="020F0502020204030204" pitchFamily="34" charset="0"/>
                <a:cs typeface="Arial" panose="020B0604020202020204" pitchFamily="34" charset="0"/>
              </a:rPr>
              <a:t>soc</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k</a:t>
            </a:r>
            <a:r>
              <a:rPr lang="lt-LT" sz="1400" dirty="0" err="1">
                <a:effectLst/>
                <a:latin typeface="Calibri" panose="020F0502020204030204" pitchFamily="34" charset="0"/>
                <a:ea typeface="Calibri" panose="020F0502020204030204" pitchFamily="34" charset="0"/>
                <a:cs typeface="Arial" panose="020B0604020202020204" pitchFamily="34" charset="0"/>
              </a:rPr>
              <a:t>ompanijose</a:t>
            </a:r>
            <a:r>
              <a:rPr lang="lt-LT" sz="1400" dirty="0">
                <a:effectLst/>
                <a:latin typeface="Calibri" panose="020F0502020204030204" pitchFamily="34" charset="0"/>
                <a:ea typeface="Calibri" panose="020F0502020204030204" pitchFamily="34" charset="0"/>
                <a:cs typeface="Arial" panose="020B0604020202020204" pitchFamily="34" charset="0"/>
              </a:rPr>
              <a:t> , skirtose antikorupcinio sąmoningumo didinimui (49 %).</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57 % apklaustų įmonių vadovų teigia, kad per pastaruosius 12 mėnesių nepastebėjo korupcinės situacijos. 16 % teigia, kad tokią situaciją pastebėjo. Iš jų 20 % pranešė apie korupcinius atvejus, o 67 % nepranešė. Jeigu pastebėtų korupcinę situaciją, 26 % įmonių vadovų praneštų apie ją, o 12 % - nepraneštų. 2022 m. pasiryžusių pranešti apie korupcinę situaciją buvo 25 %. 71 % įmonių vadovų žino kur kreiptis, norint pranešti apie korupcijos atvejį.  Iš jų 53 % kreiptųsi į STT, 4 % - į policiją. Įmonių vadovai mano, kad dažniausiai apie korupcines situacijas nepranešama, nes tie, kas praneša, nukenčia skaudžiausiai (48 %). Įmonių vadovų manymu, apie korupciją pranešęs asmuo patiria spaudimą darbe (68 %) ir pranešęs parranda darbą (68 %). Įmonių vadovų nuomone, žmonės, pranešę apie korupciją, yra drąsūs (</a:t>
            </a:r>
            <a:r>
              <a:rPr lang="en-US" sz="1400" dirty="0">
                <a:effectLst/>
                <a:latin typeface="Calibri" panose="020F0502020204030204" pitchFamily="34" charset="0"/>
                <a:ea typeface="Calibri" panose="020F0502020204030204" pitchFamily="34" charset="0"/>
                <a:cs typeface="Arial" panose="020B0604020202020204" pitchFamily="34" charset="0"/>
              </a:rPr>
              <a:t>84</a:t>
            </a:r>
            <a:r>
              <a:rPr lang="lt-LT" sz="1400" dirty="0">
                <a:effectLst/>
                <a:latin typeface="Calibri" panose="020F0502020204030204" pitchFamily="34" charset="0"/>
                <a:ea typeface="Calibri" panose="020F0502020204030204" pitchFamily="34" charset="0"/>
                <a:cs typeface="Arial" panose="020B0604020202020204" pitchFamily="34" charset="0"/>
              </a:rPr>
              <a:t> %) ir pilietiškai aktyvūs (</a:t>
            </a:r>
            <a:r>
              <a:rPr lang="en-US" sz="1400" dirty="0">
                <a:effectLst/>
                <a:latin typeface="Calibri" panose="020F0502020204030204" pitchFamily="34" charset="0"/>
                <a:ea typeface="Calibri" panose="020F0502020204030204" pitchFamily="34" charset="0"/>
                <a:cs typeface="Arial" panose="020B0604020202020204" pitchFamily="34" charset="0"/>
              </a:rPr>
              <a:t>82</a:t>
            </a:r>
            <a:r>
              <a:rPr lang="lt-LT" sz="1400" dirty="0">
                <a:effectLst/>
                <a:latin typeface="Calibri" panose="020F0502020204030204" pitchFamily="34" charset="0"/>
                <a:ea typeface="Calibri" panose="020F0502020204030204" pitchFamily="34" charset="0"/>
                <a:cs typeface="Arial" panose="020B0604020202020204" pitchFamily="34" charset="0"/>
              </a:rPr>
              <a:t> %). 18 % įmonių vadovų norėtų dalyvauti antikorupcinėje veikloje, pavyzdžiui, didinant įmonės darbuotojų antikorupcinį sąmoningumą. Šį būdą rinkosi 76 % </a:t>
            </a:r>
            <a:r>
              <a:rPr lang="lt-LT" sz="1400" dirty="0" err="1">
                <a:effectLst/>
                <a:latin typeface="Calibri" panose="020F0502020204030204" pitchFamily="34" charset="0"/>
                <a:ea typeface="Calibri" panose="020F0502020204030204" pitchFamily="34" charset="0"/>
                <a:cs typeface="Arial" panose="020B0604020202020204" pitchFamily="34" charset="0"/>
              </a:rPr>
              <a:t>norinč</a:t>
            </a:r>
            <a:r>
              <a:rPr lang="en-US" sz="1400" dirty="0" err="1">
                <a:effectLst/>
                <a:latin typeface="Calibri" panose="020F0502020204030204" pitchFamily="34" charset="0"/>
                <a:ea typeface="Calibri" panose="020F0502020204030204" pitchFamily="34" charset="0"/>
                <a:cs typeface="Arial" panose="020B0604020202020204" pitchFamily="34" charset="0"/>
              </a:rPr>
              <a:t>i</a:t>
            </a:r>
            <a:r>
              <a:rPr lang="lt-LT" sz="1400" dirty="0">
                <a:effectLst/>
                <a:latin typeface="Calibri" panose="020F0502020204030204" pitchFamily="34" charset="0"/>
                <a:ea typeface="Calibri" panose="020F0502020204030204" pitchFamily="34" charset="0"/>
                <a:cs typeface="Arial" panose="020B0604020202020204" pitchFamily="34" charset="0"/>
              </a:rPr>
              <a:t>ų dalyvauti antikorupcinėje veikloje. </a:t>
            </a:r>
            <a:r>
              <a:rPr lang="en-US" sz="1400" dirty="0">
                <a:effectLst/>
                <a:latin typeface="Calibri" panose="020F0502020204030204" pitchFamily="34" charset="0"/>
                <a:ea typeface="Calibri" panose="020F0502020204030204" pitchFamily="34" charset="0"/>
                <a:cs typeface="Arial" panose="020B0604020202020204" pitchFamily="34" charset="0"/>
              </a:rPr>
              <a:t>55</a:t>
            </a:r>
            <a:r>
              <a:rPr lang="lt-LT" sz="1400" dirty="0">
                <a:effectLst/>
                <a:latin typeface="Calibri" panose="020F0502020204030204" pitchFamily="34" charset="0"/>
                <a:ea typeface="Calibri" panose="020F0502020204030204" pitchFamily="34" charset="0"/>
                <a:cs typeface="Arial" panose="020B0604020202020204" pitchFamily="34" charset="0"/>
              </a:rPr>
              <a:t> % respondentų žino (arba iš dalies žino) apie priemones, kuriomis jų įmonėje yra kuriama korupcijai atspari aplinka. Dažniausiai pasitaikančios antikorupcinės priemonės įmonėse yra vidinis elgesio kodeksas, kuris skatina darbuotojus neduoti ir neimti kyšio (</a:t>
            </a:r>
            <a:r>
              <a:rPr lang="en-US" sz="1400" dirty="0">
                <a:effectLst/>
                <a:latin typeface="Calibri" panose="020F0502020204030204" pitchFamily="34" charset="0"/>
                <a:ea typeface="Calibri" panose="020F0502020204030204" pitchFamily="34" charset="0"/>
                <a:cs typeface="Arial" panose="020B0604020202020204" pitchFamily="34" charset="0"/>
              </a:rPr>
              <a:t>50</a:t>
            </a:r>
            <a:r>
              <a:rPr lang="lt-LT" sz="1400" dirty="0">
                <a:effectLst/>
                <a:latin typeface="Calibri" panose="020F0502020204030204" pitchFamily="34" charset="0"/>
                <a:ea typeface="Calibri" panose="020F0502020204030204" pitchFamily="34" charset="0"/>
                <a:cs typeface="Arial" panose="020B0604020202020204" pitchFamily="34" charset="0"/>
              </a:rPr>
              <a:t> %) ir darbuotojų skatinimas pranešti apie įmonės duotus kyšius ar kitą neteisėtą veiklą (4</a:t>
            </a:r>
            <a:r>
              <a:rPr lang="en-US" sz="1400" dirty="0">
                <a:effectLst/>
                <a:latin typeface="Calibri" panose="020F0502020204030204" pitchFamily="34" charset="0"/>
                <a:ea typeface="Calibri" panose="020F0502020204030204" pitchFamily="34" charset="0"/>
                <a:cs typeface="Arial" panose="020B0604020202020204" pitchFamily="34" charset="0"/>
              </a:rPr>
              <a:t>5</a:t>
            </a:r>
            <a:r>
              <a:rPr lang="lt-LT" sz="1400" dirty="0">
                <a:effectLst/>
                <a:latin typeface="Calibri" panose="020F0502020204030204" pitchFamily="34" charset="0"/>
                <a:ea typeface="Calibri" panose="020F0502020204030204" pitchFamily="34" charset="0"/>
                <a:cs typeface="Arial" panose="020B0604020202020204" pitchFamily="34" charset="0"/>
              </a:rPr>
              <a:t> %).</a:t>
            </a:r>
          </a:p>
        </p:txBody>
      </p:sp>
      <p:sp>
        <p:nvSpPr>
          <p:cNvPr id="9" name="TextBox 8">
            <a:extLst>
              <a:ext uri="{FF2B5EF4-FFF2-40B4-BE49-F238E27FC236}">
                <a16:creationId xmlns:a16="http://schemas.microsoft.com/office/drawing/2014/main" id="{5A701F4B-A2E3-170B-F98E-ECA14DC8074F}"/>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sp>
        <p:nvSpPr>
          <p:cNvPr id="12" name="TextBox 11">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264680667"/>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17B6DA9-AC04-4324-996A-64CEFCAE6771}"/>
              </a:ext>
            </a:extLst>
          </p:cNvPr>
          <p:cNvGrpSpPr>
            <a:grpSpLocks noChangeAspect="1"/>
          </p:cNvGrpSpPr>
          <p:nvPr/>
        </p:nvGrpSpPr>
        <p:grpSpPr>
          <a:xfrm>
            <a:off x="0" y="-272716"/>
            <a:ext cx="12192000" cy="7153149"/>
            <a:chOff x="0" y="0"/>
            <a:chExt cx="24384000" cy="13715999"/>
          </a:xfrm>
        </p:grpSpPr>
        <p:sp>
          <p:nvSpPr>
            <p:cNvPr id="3" name="Freeform 3">
              <a:extLst>
                <a:ext uri="{FF2B5EF4-FFF2-40B4-BE49-F238E27FC236}">
                  <a16:creationId xmlns:a16="http://schemas.microsoft.com/office/drawing/2014/main" id="{4507C42E-46FB-366D-F390-C16863B4E52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upė 3">
            <a:extLst>
              <a:ext uri="{FF2B5EF4-FFF2-40B4-BE49-F238E27FC236}">
                <a16:creationId xmlns:a16="http://schemas.microsoft.com/office/drawing/2014/main" id="{9F322302-EDF8-554A-C688-553A83351293}"/>
              </a:ext>
            </a:extLst>
          </p:cNvPr>
          <p:cNvGrpSpPr/>
          <p:nvPr/>
        </p:nvGrpSpPr>
        <p:grpSpPr>
          <a:xfrm>
            <a:off x="230878" y="273778"/>
            <a:ext cx="1004364" cy="1091885"/>
            <a:chOff x="230878" y="273778"/>
            <a:chExt cx="1278138" cy="1278138"/>
          </a:xfrm>
        </p:grpSpPr>
        <p:grpSp>
          <p:nvGrpSpPr>
            <p:cNvPr id="5" name="Group 4">
              <a:extLst>
                <a:ext uri="{FF2B5EF4-FFF2-40B4-BE49-F238E27FC236}">
                  <a16:creationId xmlns:a16="http://schemas.microsoft.com/office/drawing/2014/main" id="{8D1D7E74-8BFB-3CF1-76F4-E2F5CC44208C}"/>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F974430D-7494-D44C-BCD0-CF3C3F508A8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D74E97FC-7073-2C6C-EDAC-A177DF0BC61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259CD54B-9E8E-2750-3FB8-DE276322718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0" name="TextBox 9">
            <a:extLst>
              <a:ext uri="{FF2B5EF4-FFF2-40B4-BE49-F238E27FC236}">
                <a16:creationId xmlns:a16="http://schemas.microsoft.com/office/drawing/2014/main" id="{C1711348-797F-04C0-2091-F17706929C45}"/>
              </a:ext>
            </a:extLst>
          </p:cNvPr>
          <p:cNvSpPr txBox="1"/>
          <p:nvPr/>
        </p:nvSpPr>
        <p:spPr>
          <a:xfrm>
            <a:off x="732667" y="1510045"/>
            <a:ext cx="10778171" cy="3837910"/>
          </a:xfrm>
          <a:prstGeom prst="rect">
            <a:avLst/>
          </a:prstGeom>
          <a:noFill/>
        </p:spPr>
        <p:txBody>
          <a:bodyPr wrap="square">
            <a:spAutoFit/>
          </a:bodyPr>
          <a:lstStyle/>
          <a:p>
            <a:pPr marL="0" marR="0" algn="just">
              <a:lnSpc>
                <a:spcPct val="107000"/>
              </a:lnSpc>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67</a:t>
            </a:r>
            <a:r>
              <a:rPr lang="lt-LT" sz="1400" dirty="0">
                <a:effectLst/>
                <a:latin typeface="Calibri" panose="020F0502020204030204" pitchFamily="34" charset="0"/>
                <a:ea typeface="Calibri" panose="020F0502020204030204" pitchFamily="34" charset="0"/>
                <a:cs typeface="Arial" panose="020B0604020202020204" pitchFamily="34" charset="0"/>
              </a:rPr>
              <a:t> % apklaustų valstybės tarnautojų teigia, kad per pastaruosius 12 mėnesių nepastebėjo korupcinės situacijos.</a:t>
            </a:r>
            <a:r>
              <a:rPr lang="en-US" sz="1400" dirty="0">
                <a:effectLst/>
                <a:latin typeface="Calibri" panose="020F0502020204030204" pitchFamily="34" charset="0"/>
                <a:ea typeface="Calibri" panose="020F0502020204030204" pitchFamily="34" charset="0"/>
                <a:cs typeface="Arial" panose="020B0604020202020204" pitchFamily="34" charset="0"/>
              </a:rPr>
              <a:t> 14</a:t>
            </a:r>
            <a:r>
              <a:rPr lang="lt-LT" sz="1400" dirty="0">
                <a:effectLst/>
                <a:latin typeface="Calibri" panose="020F0502020204030204" pitchFamily="34" charset="0"/>
                <a:ea typeface="Calibri" panose="020F0502020204030204" pitchFamily="34" charset="0"/>
                <a:cs typeface="Arial" panose="020B0604020202020204" pitchFamily="34" charset="0"/>
              </a:rPr>
              <a:t> % teigia, kad tokią situaciją pastebėjo. Iš jų </a:t>
            </a:r>
            <a:r>
              <a:rPr lang="en-US" sz="1400" dirty="0">
                <a:effectLst/>
                <a:latin typeface="Calibri" panose="020F0502020204030204" pitchFamily="34" charset="0"/>
                <a:ea typeface="Calibri" panose="020F0502020204030204" pitchFamily="34" charset="0"/>
                <a:cs typeface="Arial" panose="020B0604020202020204" pitchFamily="34" charset="0"/>
              </a:rPr>
              <a:t>14</a:t>
            </a:r>
            <a:r>
              <a:rPr lang="lt-LT" sz="1400" dirty="0">
                <a:effectLst/>
                <a:latin typeface="Calibri" panose="020F0502020204030204" pitchFamily="34" charset="0"/>
                <a:ea typeface="Calibri" panose="020F0502020204030204" pitchFamily="34" charset="0"/>
                <a:cs typeface="Arial" panose="020B0604020202020204" pitchFamily="34" charset="0"/>
              </a:rPr>
              <a:t> % pranešė apie korupcinius atvejus, o </a:t>
            </a:r>
            <a:r>
              <a:rPr lang="en-US" sz="1400" dirty="0">
                <a:effectLst/>
                <a:latin typeface="Calibri" panose="020F0502020204030204" pitchFamily="34" charset="0"/>
                <a:ea typeface="Calibri" panose="020F0502020204030204" pitchFamily="34" charset="0"/>
                <a:cs typeface="Arial" panose="020B0604020202020204" pitchFamily="34" charset="0"/>
              </a:rPr>
              <a:t>75</a:t>
            </a:r>
            <a:r>
              <a:rPr lang="lt-LT" sz="1400" dirty="0">
                <a:effectLst/>
                <a:latin typeface="Calibri" panose="020F0502020204030204" pitchFamily="34" charset="0"/>
                <a:ea typeface="Calibri" panose="020F0502020204030204" pitchFamily="34" charset="0"/>
                <a:cs typeface="Arial" panose="020B0604020202020204" pitchFamily="34" charset="0"/>
              </a:rPr>
              <a:t> % nepranešė. Jeigu pastebėtų korupcinę situaciją, </a:t>
            </a:r>
            <a:r>
              <a:rPr lang="en-US" sz="1400" dirty="0">
                <a:effectLst/>
                <a:latin typeface="Calibri" panose="020F0502020204030204" pitchFamily="34" charset="0"/>
                <a:ea typeface="Calibri" panose="020F0502020204030204" pitchFamily="34" charset="0"/>
                <a:cs typeface="Arial" panose="020B0604020202020204" pitchFamily="34" charset="0"/>
              </a:rPr>
              <a:t>50</a:t>
            </a:r>
            <a:r>
              <a:rPr lang="lt-LT" sz="1400" dirty="0">
                <a:effectLst/>
                <a:latin typeface="Calibri" panose="020F0502020204030204" pitchFamily="34" charset="0"/>
                <a:ea typeface="Calibri" panose="020F0502020204030204" pitchFamily="34" charset="0"/>
                <a:cs typeface="Arial" panose="020B0604020202020204" pitchFamily="34" charset="0"/>
              </a:rPr>
              <a:t> % praneštų apie ją, o </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 nepraneštų. 2022 m. pasiryžusių pranešti apie korupcinę situaciją buvo daugiau – 66 %. </a:t>
            </a:r>
            <a:r>
              <a:rPr lang="en-US" sz="1400" dirty="0">
                <a:effectLst/>
                <a:latin typeface="Calibri" panose="020F0502020204030204" pitchFamily="34" charset="0"/>
                <a:ea typeface="Calibri" panose="020F0502020204030204" pitchFamily="34" charset="0"/>
                <a:cs typeface="Arial" panose="020B0604020202020204" pitchFamily="34" charset="0"/>
              </a:rPr>
              <a:t>71</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žino kur kreiptis, norint pranešti apie korupcijos atvejį.  Iš jų </a:t>
            </a:r>
            <a:r>
              <a:rPr lang="en-US" sz="1400" dirty="0">
                <a:effectLst/>
                <a:latin typeface="Calibri" panose="020F0502020204030204" pitchFamily="34" charset="0"/>
                <a:ea typeface="Calibri" panose="020F0502020204030204" pitchFamily="34" charset="0"/>
                <a:cs typeface="Arial" panose="020B0604020202020204" pitchFamily="34" charset="0"/>
              </a:rPr>
              <a:t>80</a:t>
            </a:r>
            <a:r>
              <a:rPr lang="lt-LT" sz="1400" dirty="0">
                <a:effectLst/>
                <a:latin typeface="Calibri" panose="020F0502020204030204" pitchFamily="34" charset="0"/>
                <a:ea typeface="Calibri" panose="020F0502020204030204" pitchFamily="34" charset="0"/>
                <a:cs typeface="Arial" panose="020B0604020202020204" pitchFamily="34" charset="0"/>
              </a:rPr>
              <a:t> % kreiptųsi į STT</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a:effectLst/>
                <a:latin typeface="Calibri" panose="020F0502020204030204" pitchFamily="34" charset="0"/>
                <a:ea typeface="Calibri" panose="020F0502020204030204" pitchFamily="34" charset="0"/>
                <a:cs typeface="Arial" panose="020B0604020202020204" pitchFamily="34" charset="0"/>
              </a:rPr>
              <a:t>Valstybės tarnautojai mano, kad dažniausiai apie korupcines situacijas nepranešama, nes: tie, kas praneša, nukenčia skaudžiausiai (4</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nėra prasmės pranešti, nes su tuo susijusių asmenų vis tiek niekas nenuteistų (4</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a:t>
            </a:r>
            <a:r>
              <a:rPr lang="lt-LT" sz="1400" dirty="0"/>
              <a:t>nėra įsitikinę, kad tai korupcijos atvejis (38 %)</a:t>
            </a:r>
            <a:r>
              <a:rPr lang="lt-LT" sz="1400" dirty="0">
                <a:effectLst/>
                <a:latin typeface="Calibri" panose="020F0502020204030204" pitchFamily="34" charset="0"/>
                <a:ea typeface="Calibri" panose="020F0502020204030204" pitchFamily="34" charset="0"/>
                <a:cs typeface="Arial" panose="020B0604020202020204" pitchFamily="34" charset="0"/>
              </a:rPr>
              <a:t>. Valstybės tarnautojų manymu, apie korupciją pranešęs asmuo patiria spaudimą darbe (7</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ir gali prarasti darbą (</a:t>
            </a:r>
            <a:r>
              <a:rPr lang="en-US" sz="1400" dirty="0">
                <a:effectLst/>
                <a:latin typeface="Calibri" panose="020F0502020204030204" pitchFamily="34" charset="0"/>
                <a:ea typeface="Calibri" panose="020F0502020204030204" pitchFamily="34" charset="0"/>
                <a:cs typeface="Arial" panose="020B0604020202020204" pitchFamily="34" charset="0"/>
              </a:rPr>
              <a:t>64</a:t>
            </a:r>
            <a:r>
              <a:rPr lang="lt-LT" sz="1400" dirty="0">
                <a:effectLst/>
                <a:latin typeface="Calibri" panose="020F0502020204030204" pitchFamily="34" charset="0"/>
                <a:ea typeface="Calibri" panose="020F0502020204030204" pitchFamily="34" charset="0"/>
                <a:cs typeface="Arial" panose="020B0604020202020204" pitchFamily="34" charset="0"/>
              </a:rPr>
              <a:t> %). Manoma, kad  žmonės, pranešę apie korupciją, yra pilietiškai aktyvūs (9</a:t>
            </a:r>
            <a:r>
              <a:rPr lang="en-US" sz="1400" dirty="0">
                <a:effectLst/>
                <a:latin typeface="Calibri" panose="020F0502020204030204" pitchFamily="34" charset="0"/>
                <a:ea typeface="Calibri" panose="020F0502020204030204" pitchFamily="34" charset="0"/>
                <a:cs typeface="Arial" panose="020B0604020202020204" pitchFamily="34" charset="0"/>
              </a:rPr>
              <a:t>4</a:t>
            </a:r>
            <a:r>
              <a:rPr lang="lt-LT" sz="1400" dirty="0">
                <a:effectLst/>
                <a:latin typeface="Calibri" panose="020F0502020204030204" pitchFamily="34" charset="0"/>
                <a:ea typeface="Calibri" panose="020F0502020204030204" pitchFamily="34" charset="0"/>
                <a:cs typeface="Arial" panose="020B0604020202020204" pitchFamily="34" charset="0"/>
              </a:rPr>
              <a:t> %) ir drąsūs (</a:t>
            </a:r>
            <a:r>
              <a:rPr lang="en-US" sz="1400" dirty="0">
                <a:effectLst/>
                <a:latin typeface="Calibri" panose="020F0502020204030204" pitchFamily="34" charset="0"/>
                <a:ea typeface="Calibri" panose="020F0502020204030204" pitchFamily="34" charset="0"/>
                <a:cs typeface="Arial" panose="020B0604020202020204" pitchFamily="34" charset="0"/>
              </a:rPr>
              <a:t>90</a:t>
            </a:r>
            <a:r>
              <a:rPr lang="lt-LT" sz="1400" dirty="0">
                <a:effectLst/>
                <a:latin typeface="Calibri" panose="020F0502020204030204" pitchFamily="34" charset="0"/>
                <a:ea typeface="Calibri" panose="020F0502020204030204" pitchFamily="34" charset="0"/>
                <a:cs typeface="Arial" panose="020B0604020202020204" pitchFamily="34" charset="0"/>
              </a:rPr>
              <a:t> %). 2</a:t>
            </a:r>
            <a:r>
              <a:rPr lang="en-US" sz="1400" dirty="0">
                <a:effectLst/>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norėtų dalyvauti antikorupcinėje veikloje, pavyzdžiui, didinant įstaigos darbuotojų antikorupcinį sąmoningumą – šį variantą pasirinko </a:t>
            </a:r>
            <a:r>
              <a:rPr lang="en-US" sz="1400" dirty="0">
                <a:effectLst/>
                <a:latin typeface="Calibri" panose="020F0502020204030204" pitchFamily="34" charset="0"/>
                <a:ea typeface="Calibri" panose="020F0502020204030204" pitchFamily="34" charset="0"/>
                <a:cs typeface="Arial" panose="020B0604020202020204" pitchFamily="34" charset="0"/>
              </a:rPr>
              <a:t>62 % </a:t>
            </a:r>
            <a:r>
              <a:rPr lang="lt-LT" sz="1400" dirty="0">
                <a:effectLst/>
                <a:latin typeface="Calibri" panose="020F0502020204030204" pitchFamily="34" charset="0"/>
                <a:ea typeface="Calibri" panose="020F0502020204030204" pitchFamily="34" charset="0"/>
                <a:cs typeface="Arial" panose="020B0604020202020204" pitchFamily="34" charset="0"/>
              </a:rPr>
              <a:t>norinčiųjų dalyvauti antikorupcinėje veikloje. 79 % respondentų žino (arba iš dalies žino) apie priemones, kuriomis jų įstaigoje yra kuriama korupcijai atspari aplinka. Vidinis pranešimų kanalas yra </a:t>
            </a:r>
            <a:r>
              <a:rPr lang="en-US" sz="1400" dirty="0">
                <a:effectLst/>
                <a:latin typeface="Calibri" panose="020F0502020204030204" pitchFamily="34" charset="0"/>
                <a:ea typeface="Calibri" panose="020F0502020204030204" pitchFamily="34" charset="0"/>
                <a:cs typeface="Arial" panose="020B0604020202020204" pitchFamily="34" charset="0"/>
              </a:rPr>
              <a:t>78</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institucijose. </a:t>
            </a:r>
            <a:r>
              <a:rPr lang="en-US" sz="1400" dirty="0">
                <a:effectLst/>
                <a:latin typeface="Calibri" panose="020F0502020204030204" pitchFamily="34" charset="0"/>
                <a:ea typeface="Calibri" panose="020F0502020204030204" pitchFamily="34" charset="0"/>
                <a:cs typeface="Arial" panose="020B0604020202020204" pitchFamily="34" charset="0"/>
              </a:rPr>
              <a:t>18 % </a:t>
            </a:r>
            <a:r>
              <a:rPr lang="lt-LT" sz="1400" dirty="0">
                <a:effectLst/>
                <a:latin typeface="Calibri" panose="020F0502020204030204" pitchFamily="34" charset="0"/>
                <a:ea typeface="Calibri" panose="020F0502020204030204" pitchFamily="34" charset="0"/>
                <a:cs typeface="Arial" panose="020B0604020202020204" pitchFamily="34" charset="0"/>
              </a:rPr>
              <a:t>nežino, ar jų institucijose yra vidinis kanalas. Praeitų metų tyrimas parodė, kad vidinį kanalą turi net 80 % valstybės tarnautojų, 15 % - nežinojo ar jį turi. Valstybės tarnautojai mano, kad pranešus apie korupciją vidiniu institucijos kanalu, būtų patikimai vertinama informacija, skiriamas dėmesys (tikrai taip ir tikriausiai taip - </a:t>
            </a:r>
            <a:r>
              <a:rPr lang="en-US" sz="1400" dirty="0">
                <a:effectLst/>
                <a:latin typeface="Calibri" panose="020F0502020204030204" pitchFamily="34" charset="0"/>
                <a:ea typeface="Calibri" panose="020F0502020204030204" pitchFamily="34" charset="0"/>
                <a:cs typeface="Arial" panose="020B0604020202020204" pitchFamily="34" charset="0"/>
              </a:rPr>
              <a:t>88</a:t>
            </a:r>
            <a:r>
              <a:rPr lang="lt-LT" sz="1400" dirty="0">
                <a:effectLst/>
                <a:latin typeface="Calibri" panose="020F0502020204030204" pitchFamily="34" charset="0"/>
                <a:ea typeface="Calibri" panose="020F0502020204030204" pitchFamily="34" charset="0"/>
                <a:cs typeface="Arial" panose="020B0604020202020204" pitchFamily="34" charset="0"/>
              </a:rPr>
              <a:t> %) ir imtasi priemonių pašalinti pažeidimus, užkristi kelią korupcijai (tikrai taip ir tikriausiai taip - </a:t>
            </a:r>
            <a:r>
              <a:rPr lang="en-US" sz="1400" dirty="0">
                <a:effectLst/>
                <a:latin typeface="Calibri" panose="020F0502020204030204" pitchFamily="34" charset="0"/>
                <a:ea typeface="Calibri" panose="020F0502020204030204" pitchFamily="34" charset="0"/>
                <a:cs typeface="Arial" panose="020B0604020202020204" pitchFamily="34" charset="0"/>
              </a:rPr>
              <a:t>88</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a:t>
            </a:r>
            <a:endParaRPr lang="lt-LT" sz="1400" dirty="0">
              <a:effectLst/>
              <a:latin typeface="Calibri" panose="020F0502020204030204" pitchFamily="34" charset="0"/>
              <a:ea typeface="Calibri" panose="020F0502020204030204" pitchFamily="34" charset="0"/>
              <a:cs typeface="Arial" panose="020B0604020202020204" pitchFamily="34" charset="0"/>
            </a:endParaRPr>
          </a:p>
          <a:p>
            <a:pPr algn="just"/>
            <a:r>
              <a:rPr lang="lt-LT" sz="1400" dirty="0">
                <a:effectLst/>
                <a:latin typeface="Calibri" panose="020F0502020204030204" pitchFamily="34" charset="0"/>
                <a:ea typeface="Calibri" panose="020F0502020204030204" pitchFamily="34" charset="0"/>
                <a:cs typeface="Arial" panose="020B0604020202020204" pitchFamily="34" charset="0"/>
              </a:rPr>
              <a:t>Didžioji dalis (86 %) apklaustų gyventojų girdėjo apie Specialiųjų tyrimų tarnybą. Iš jų 66 % žino, koks yra pagrindinis STT uždavinys. Išgirdę pavadinimą „STT“, gyventojai  dažniausiai pagalvoja apie kovą su korupcija, nelegalia veikla, mokesčiu slėpimu. Taip pat apie nepotizmą, ekonominių nusikaltimų tyrimą, korupcijos prevencija. 55% apklaustųjų teigia, jog pasitiki (arba greičiau pasitiki) Specialiąją tyrimų tarnyba. </a:t>
            </a:r>
            <a:endParaRPr lang="lt-LT" sz="1400" dirty="0"/>
          </a:p>
        </p:txBody>
      </p:sp>
      <p:sp>
        <p:nvSpPr>
          <p:cNvPr id="9" name="TextBox 8">
            <a:extLst>
              <a:ext uri="{FF2B5EF4-FFF2-40B4-BE49-F238E27FC236}">
                <a16:creationId xmlns:a16="http://schemas.microsoft.com/office/drawing/2014/main" id="{1A5D9E4B-4ACA-6103-CE51-7AD956102B3D}"/>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sp>
        <p:nvSpPr>
          <p:cNvPr id="12" name="TextBox 11">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2755710617"/>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17B6DA9-AC04-4324-996A-64CEFCAE6771}"/>
              </a:ext>
            </a:extLst>
          </p:cNvPr>
          <p:cNvGrpSpPr>
            <a:grpSpLocks noChangeAspect="1"/>
          </p:cNvGrpSpPr>
          <p:nvPr/>
        </p:nvGrpSpPr>
        <p:grpSpPr>
          <a:xfrm>
            <a:off x="0" y="-272716"/>
            <a:ext cx="12192000" cy="7153149"/>
            <a:chOff x="0" y="0"/>
            <a:chExt cx="24384000" cy="13715999"/>
          </a:xfrm>
        </p:grpSpPr>
        <p:sp>
          <p:nvSpPr>
            <p:cNvPr id="3" name="Freeform 3">
              <a:extLst>
                <a:ext uri="{FF2B5EF4-FFF2-40B4-BE49-F238E27FC236}">
                  <a16:creationId xmlns:a16="http://schemas.microsoft.com/office/drawing/2014/main" id="{4507C42E-46FB-366D-F390-C16863B4E52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upė 3">
            <a:extLst>
              <a:ext uri="{FF2B5EF4-FFF2-40B4-BE49-F238E27FC236}">
                <a16:creationId xmlns:a16="http://schemas.microsoft.com/office/drawing/2014/main" id="{E2C894D2-6F91-7B1E-8C13-C9978AB267A5}"/>
              </a:ext>
            </a:extLst>
          </p:cNvPr>
          <p:cNvGrpSpPr/>
          <p:nvPr/>
        </p:nvGrpSpPr>
        <p:grpSpPr>
          <a:xfrm>
            <a:off x="230878" y="273778"/>
            <a:ext cx="1004364" cy="1091885"/>
            <a:chOff x="230878" y="273778"/>
            <a:chExt cx="1278138" cy="1278138"/>
          </a:xfrm>
        </p:grpSpPr>
        <p:grpSp>
          <p:nvGrpSpPr>
            <p:cNvPr id="5" name="Group 4">
              <a:extLst>
                <a:ext uri="{FF2B5EF4-FFF2-40B4-BE49-F238E27FC236}">
                  <a16:creationId xmlns:a16="http://schemas.microsoft.com/office/drawing/2014/main" id="{FA8FC3F8-7D5D-F2DD-AC7B-DBEC00ECA482}"/>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CEC74F26-EC87-2899-BE51-E44C7FEB97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3A72BF2-6E98-0878-0039-206FC7EB9125}"/>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FD0367DD-58B8-3EEB-38A9-835A5FB7719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0" name="TextBox 9">
            <a:extLst>
              <a:ext uri="{FF2B5EF4-FFF2-40B4-BE49-F238E27FC236}">
                <a16:creationId xmlns:a16="http://schemas.microsoft.com/office/drawing/2014/main" id="{0F1AE8DE-3A4A-C5CF-FB43-E44933303DE0}"/>
              </a:ext>
            </a:extLst>
          </p:cNvPr>
          <p:cNvSpPr txBox="1"/>
          <p:nvPr/>
        </p:nvSpPr>
        <p:spPr>
          <a:xfrm>
            <a:off x="858252" y="1496741"/>
            <a:ext cx="10676021" cy="3872920"/>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Kalbėdami, kodėl pasitiki STT, gyventojai nurodo, jog tarnyboje dirba kruopštūs pareigūnai, matomi jų darbo rezultatai, geri atsiliepimai apie tarnybą. 21 % gyventojų pasisakė, kad nepasitiki (arba greičiau nepasitiki) STT. Nepasitiki dėl šių priežasčių: išsiaiškina per mažai nusikaltimų, nėra galutinių rezultatų, bylos subliūkšta, tyrimai vilkinami, daug skandalų. Gyventojai nurodo, kad apie korupciją praneštų šiais būdais: telefono linija (55 %), interneto svetainėje </a:t>
            </a:r>
            <a:r>
              <a:rPr lang="lt-LT" sz="1400" u="sng" dirty="0" err="1">
                <a:solidFill>
                  <a:srgbClr val="0563C1"/>
                </a:solidFill>
                <a:effectLst/>
                <a:latin typeface="Calibri" panose="020F0502020204030204" pitchFamily="34"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stt</a:t>
            </a:r>
            <a:r>
              <a:rPr lang="lt-LT" sz="1400" u="sng" dirty="0" err="1">
                <a:effectLst/>
                <a:latin typeface="Calibri" panose="020F0502020204030204" pitchFamily="34"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.lt</a:t>
            </a:r>
            <a:r>
              <a:rPr lang="lt-LT" sz="1400" dirty="0">
                <a:effectLst/>
                <a:latin typeface="Calibri" panose="020F0502020204030204" pitchFamily="34" charset="0"/>
                <a:ea typeface="Calibri" panose="020F0502020204030204" pitchFamily="34" charset="0"/>
                <a:cs typeface="Arial" panose="020B0604020202020204" pitchFamily="34" charset="0"/>
              </a:rPr>
              <a:t> (41 %), atvykus į padalinį (34 %). Daugiausia informacijos apie STT veiklą gyventojai gauna iš televizijos (55 %) ir internetinės žiniasklaidos (34 %).  Padidinti pasitikėjimą Specialiąja tyrimų tarnyba galėtų aktyvesnis visuomenės informavimas apie veiklos rezultatus, galimybes pranešti apie korupciją (62 %), taip pat užtikrinimas, kad pranešęs apie korupciją žmogus jaustųsi saugus (62 %).</a:t>
            </a:r>
          </a:p>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Didžioji dalis (</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en-US" sz="1400" dirty="0">
                <a:latin typeface="Calibri" panose="020F0502020204030204" pitchFamily="34" charset="0"/>
                <a:ea typeface="Calibri" panose="020F0502020204030204" pitchFamily="34" charset="0"/>
                <a:cs typeface="Arial" panose="020B0604020202020204" pitchFamily="34" charset="0"/>
              </a:rPr>
              <a:t>1</a:t>
            </a:r>
            <a:r>
              <a:rPr lang="lt-LT" sz="1400" dirty="0">
                <a:effectLst/>
                <a:latin typeface="Calibri" panose="020F0502020204030204" pitchFamily="34" charset="0"/>
                <a:ea typeface="Calibri" panose="020F0502020204030204" pitchFamily="34" charset="0"/>
                <a:cs typeface="Arial" panose="020B0604020202020204" pitchFamily="34" charset="0"/>
              </a:rPr>
              <a:t> %) apklaustų įmonių vadovų girdėjo apie Specialiųjų tyrimų tarnybą. Iš jų net </a:t>
            </a:r>
            <a:r>
              <a:rPr lang="en-US" sz="1400" dirty="0">
                <a:effectLst/>
                <a:latin typeface="Calibri" panose="020F0502020204030204" pitchFamily="34" charset="0"/>
                <a:ea typeface="Calibri" panose="020F0502020204030204" pitchFamily="34" charset="0"/>
                <a:cs typeface="Arial" panose="020B0604020202020204" pitchFamily="34" charset="0"/>
              </a:rPr>
              <a:t>71</a:t>
            </a:r>
            <a:r>
              <a:rPr lang="lt-LT" sz="1400" dirty="0">
                <a:effectLst/>
                <a:latin typeface="Calibri" panose="020F0502020204030204" pitchFamily="34" charset="0"/>
                <a:ea typeface="Calibri" panose="020F0502020204030204" pitchFamily="34" charset="0"/>
                <a:cs typeface="Arial" panose="020B0604020202020204" pitchFamily="34" charset="0"/>
              </a:rPr>
              <a:t> % žino, koks yra pagrindinis STT uždavinys. Išgirdę pavadinimą „STT“, įmonių vadovai dažniausiai pagalvoja apie korupciją ir jos mažinimą, pinigų plovimo prevenciją, kovą prieš korupciją, taip pat apie teisybės ieškojimą. </a:t>
            </a:r>
            <a:r>
              <a:rPr lang="en-US" sz="1400" dirty="0">
                <a:effectLst/>
                <a:latin typeface="Calibri" panose="020F0502020204030204" pitchFamily="34" charset="0"/>
                <a:ea typeface="Calibri" panose="020F0502020204030204" pitchFamily="34" charset="0"/>
                <a:cs typeface="Arial" panose="020B0604020202020204" pitchFamily="34" charset="0"/>
              </a:rPr>
              <a:t>71</a:t>
            </a:r>
            <a:r>
              <a:rPr lang="lt-LT" sz="1400" dirty="0">
                <a:effectLst/>
                <a:latin typeface="Calibri" panose="020F0502020204030204" pitchFamily="34" charset="0"/>
                <a:ea typeface="Calibri" panose="020F0502020204030204" pitchFamily="34" charset="0"/>
                <a:cs typeface="Arial" panose="020B0604020202020204" pitchFamily="34" charset="0"/>
              </a:rPr>
              <a:t>% apklaustųjų teigia, jog pasitiki (arba greičiau pasitiki) Specialiąją tyrimų tarnyba. Kalbėdami, kodėl pasitiki STT, įmonės vadovai nurodo, jog tarnyba dirba kokybiškai ir greitai, matosi veiklos rezultatai, mažėja korupcijos mastai, tarnyba atskleidžia daug reikšmingų tyrimų. </a:t>
            </a:r>
            <a:r>
              <a:rPr lang="en-US" sz="1400" dirty="0">
                <a:effectLst/>
                <a:latin typeface="Calibri" panose="020F0502020204030204" pitchFamily="34" charset="0"/>
                <a:ea typeface="Calibri" panose="020F0502020204030204" pitchFamily="34" charset="0"/>
                <a:cs typeface="Arial" panose="020B0604020202020204" pitchFamily="34" charset="0"/>
              </a:rPr>
              <a:t>14</a:t>
            </a:r>
            <a:r>
              <a:rPr lang="lt-LT" sz="1400" dirty="0">
                <a:effectLst/>
                <a:latin typeface="Calibri" panose="020F0502020204030204" pitchFamily="34" charset="0"/>
                <a:ea typeface="Calibri" panose="020F0502020204030204" pitchFamily="34" charset="0"/>
                <a:cs typeface="Arial" panose="020B0604020202020204" pitchFamily="34" charset="0"/>
              </a:rPr>
              <a:t> % įmonių vadovų pasisakė, kad nepasitiki (arba greičiau nepasitiki) STT. Nepasitiki dėl šių priežasčių: šalyje klesti korupcija, tarnyboje dirba korumpuoti darbuotojai, tarnybą papirkinėja politikai,  daroma didelė valdžios įtaka. Įmonės vadovai nurodo, kad apie korupciją praneštų šiais būdais: interneto svetainėje telefono linija (</a:t>
            </a:r>
            <a:r>
              <a:rPr lang="en-US" sz="1400" dirty="0">
                <a:effectLst/>
                <a:latin typeface="Calibri" panose="020F0502020204030204" pitchFamily="34" charset="0"/>
                <a:ea typeface="Calibri" panose="020F0502020204030204" pitchFamily="34" charset="0"/>
                <a:cs typeface="Arial" panose="020B0604020202020204" pitchFamily="34" charset="0"/>
              </a:rPr>
              <a:t>69</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err="1">
                <a:effectLst/>
                <a:latin typeface="Calibri" panose="020F0502020204030204" pitchFamily="34" charset="0"/>
                <a:ea typeface="Calibri" panose="020F0502020204030204" pitchFamily="34" charset="0"/>
                <a:cs typeface="Arial" panose="020B0604020202020204" pitchFamily="34" charset="0"/>
              </a:rPr>
              <a:t>interneto</a:t>
            </a:r>
            <a:r>
              <a:rPr lang="en-US"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err="1">
                <a:effectLst/>
                <a:latin typeface="Calibri" panose="020F0502020204030204" pitchFamily="34" charset="0"/>
                <a:ea typeface="Calibri" panose="020F0502020204030204" pitchFamily="34" charset="0"/>
                <a:cs typeface="Arial" panose="020B0604020202020204" pitchFamily="34" charset="0"/>
              </a:rPr>
              <a:t>svetain</a:t>
            </a:r>
            <a:r>
              <a:rPr lang="lt-LT" sz="1400" dirty="0" err="1">
                <a:effectLst/>
                <a:latin typeface="Calibri" panose="020F0502020204030204" pitchFamily="34" charset="0"/>
                <a:ea typeface="Calibri" panose="020F0502020204030204" pitchFamily="34" charset="0"/>
                <a:cs typeface="Arial" panose="020B0604020202020204" pitchFamily="34" charset="0"/>
              </a:rPr>
              <a:t>ėje</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lt-LT" sz="1400" dirty="0" err="1">
                <a:effectLst/>
                <a:latin typeface="Calibri" panose="020F0502020204030204" pitchFamily="34"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stt.lt</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55</a:t>
            </a:r>
            <a:r>
              <a:rPr lang="lt-LT" sz="1400" dirty="0">
                <a:effectLst/>
                <a:latin typeface="Calibri" panose="020F0502020204030204" pitchFamily="34" charset="0"/>
                <a:ea typeface="Calibri" panose="020F0502020204030204" pitchFamily="34" charset="0"/>
                <a:cs typeface="Arial" panose="020B0604020202020204" pitchFamily="34" charset="0"/>
              </a:rPr>
              <a:t> %). Daugiausia informacijos apie STT veiklą įmonės vadovai gauna iš internetinės žiniasklaidos (44 %) ir televizijos (3</a:t>
            </a:r>
            <a:r>
              <a:rPr lang="en-US" sz="1400" dirty="0">
                <a:effectLst/>
                <a:latin typeface="Calibri" panose="020F0502020204030204" pitchFamily="34" charset="0"/>
                <a:ea typeface="Calibri" panose="020F0502020204030204" pitchFamily="34" charset="0"/>
                <a:cs typeface="Arial" panose="020B0604020202020204" pitchFamily="34" charset="0"/>
              </a:rPr>
              <a:t>7</a:t>
            </a:r>
            <a:r>
              <a:rPr lang="lt-LT" sz="1400" dirty="0">
                <a:effectLst/>
                <a:latin typeface="Calibri" panose="020F0502020204030204" pitchFamily="34" charset="0"/>
                <a:ea typeface="Calibri" panose="020F0502020204030204" pitchFamily="34" charset="0"/>
                <a:cs typeface="Arial" panose="020B0604020202020204" pitchFamily="34" charset="0"/>
              </a:rPr>
              <a:t> %). Padidinti pasitikėjimą Specialiąja tyrimų tarnyba galėtų aktyvesnis visuomenės informavimas apie veiklos rezultatus, galimybes pranešti apie korupciją (</a:t>
            </a:r>
            <a:r>
              <a:rPr lang="en-US" sz="1400" dirty="0">
                <a:effectLst/>
                <a:latin typeface="Calibri" panose="020F0502020204030204" pitchFamily="34" charset="0"/>
                <a:ea typeface="Calibri" panose="020F0502020204030204" pitchFamily="34" charset="0"/>
                <a:cs typeface="Arial" panose="020B0604020202020204" pitchFamily="34" charset="0"/>
              </a:rPr>
              <a:t>60</a:t>
            </a:r>
            <a:r>
              <a:rPr lang="lt-LT" sz="1400" dirty="0">
                <a:effectLst/>
                <a:latin typeface="Calibri" panose="020F0502020204030204" pitchFamily="34" charset="0"/>
                <a:ea typeface="Calibri" panose="020F0502020204030204" pitchFamily="34" charset="0"/>
                <a:cs typeface="Arial" panose="020B0604020202020204" pitchFamily="34" charset="0"/>
              </a:rPr>
              <a:t> %), taip pat užtikrinimas, kad pranešęs apie korupciją žmogus jaustųsi saugus (</a:t>
            </a:r>
            <a:r>
              <a:rPr lang="en-US" sz="1400" dirty="0">
                <a:effectLst/>
                <a:latin typeface="Calibri" panose="020F0502020204030204" pitchFamily="34" charset="0"/>
                <a:ea typeface="Calibri" panose="020F0502020204030204" pitchFamily="34" charset="0"/>
                <a:cs typeface="Arial" panose="020B0604020202020204" pitchFamily="34" charset="0"/>
              </a:rPr>
              <a:t>54</a:t>
            </a:r>
            <a:r>
              <a:rPr lang="lt-LT" sz="1400" dirty="0">
                <a:effectLst/>
                <a:latin typeface="Calibri" panose="020F0502020204030204" pitchFamily="34" charset="0"/>
                <a:ea typeface="Calibri" panose="020F0502020204030204" pitchFamily="34" charset="0"/>
                <a:cs typeface="Arial" panose="020B0604020202020204" pitchFamily="34" charset="0"/>
              </a:rPr>
              <a:t> %).</a:t>
            </a:r>
          </a:p>
        </p:txBody>
      </p:sp>
      <p:sp>
        <p:nvSpPr>
          <p:cNvPr id="9" name="TextBox 8">
            <a:extLst>
              <a:ext uri="{FF2B5EF4-FFF2-40B4-BE49-F238E27FC236}">
                <a16:creationId xmlns:a16="http://schemas.microsoft.com/office/drawing/2014/main" id="{62090B49-E2D3-FF6F-43DD-36BA5DAD5F8E}"/>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sp>
        <p:nvSpPr>
          <p:cNvPr id="12" name="TextBox 11">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4085464877"/>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17B6DA9-AC04-4324-996A-64CEFCAE6771}"/>
              </a:ext>
            </a:extLst>
          </p:cNvPr>
          <p:cNvGrpSpPr>
            <a:grpSpLocks noChangeAspect="1"/>
          </p:cNvGrpSpPr>
          <p:nvPr/>
        </p:nvGrpSpPr>
        <p:grpSpPr>
          <a:xfrm>
            <a:off x="0" y="-272716"/>
            <a:ext cx="12192000" cy="7153149"/>
            <a:chOff x="0" y="0"/>
            <a:chExt cx="24384000" cy="13715999"/>
          </a:xfrm>
        </p:grpSpPr>
        <p:sp>
          <p:nvSpPr>
            <p:cNvPr id="3" name="Freeform 3">
              <a:extLst>
                <a:ext uri="{FF2B5EF4-FFF2-40B4-BE49-F238E27FC236}">
                  <a16:creationId xmlns:a16="http://schemas.microsoft.com/office/drawing/2014/main" id="{4507C42E-46FB-366D-F390-C16863B4E52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upė 3">
            <a:extLst>
              <a:ext uri="{FF2B5EF4-FFF2-40B4-BE49-F238E27FC236}">
                <a16:creationId xmlns:a16="http://schemas.microsoft.com/office/drawing/2014/main" id="{E2C894D2-6F91-7B1E-8C13-C9978AB267A5}"/>
              </a:ext>
            </a:extLst>
          </p:cNvPr>
          <p:cNvGrpSpPr/>
          <p:nvPr/>
        </p:nvGrpSpPr>
        <p:grpSpPr>
          <a:xfrm>
            <a:off x="230878" y="273778"/>
            <a:ext cx="1004364" cy="1091885"/>
            <a:chOff x="230878" y="273778"/>
            <a:chExt cx="1278138" cy="1278138"/>
          </a:xfrm>
        </p:grpSpPr>
        <p:grpSp>
          <p:nvGrpSpPr>
            <p:cNvPr id="5" name="Group 4">
              <a:extLst>
                <a:ext uri="{FF2B5EF4-FFF2-40B4-BE49-F238E27FC236}">
                  <a16:creationId xmlns:a16="http://schemas.microsoft.com/office/drawing/2014/main" id="{FA8FC3F8-7D5D-F2DD-AC7B-DBEC00ECA482}"/>
                </a:ext>
              </a:extLst>
            </p:cNvPr>
            <p:cNvGrpSpPr>
              <a:grpSpLocks noChangeAspect="1"/>
            </p:cNvGrpSpPr>
            <p:nvPr/>
          </p:nvGrpSpPr>
          <p:grpSpPr>
            <a:xfrm>
              <a:off x="230878" y="273778"/>
              <a:ext cx="1278138" cy="1278138"/>
              <a:chOff x="0" y="0"/>
              <a:chExt cx="3834414" cy="3834414"/>
            </a:xfrm>
          </p:grpSpPr>
          <p:sp>
            <p:nvSpPr>
              <p:cNvPr id="8" name="Freeform 5">
                <a:extLst>
                  <a:ext uri="{FF2B5EF4-FFF2-40B4-BE49-F238E27FC236}">
                    <a16:creationId xmlns:a16="http://schemas.microsoft.com/office/drawing/2014/main" id="{CEC74F26-EC87-2899-BE51-E44C7FEB974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3A72BF2-6E98-0878-0039-206FC7EB9125}"/>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FD0367DD-58B8-3EEB-38A9-835A5FB7719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
        <p:nvSpPr>
          <p:cNvPr id="10" name="TextBox 9">
            <a:extLst>
              <a:ext uri="{FF2B5EF4-FFF2-40B4-BE49-F238E27FC236}">
                <a16:creationId xmlns:a16="http://schemas.microsoft.com/office/drawing/2014/main" id="{A98B54D7-1BDE-78D4-A63A-E9C87F8B969F}"/>
              </a:ext>
            </a:extLst>
          </p:cNvPr>
          <p:cNvSpPr txBox="1"/>
          <p:nvPr/>
        </p:nvSpPr>
        <p:spPr>
          <a:xfrm>
            <a:off x="1182951" y="1365690"/>
            <a:ext cx="10255070" cy="2156744"/>
          </a:xfrm>
          <a:prstGeom prst="rect">
            <a:avLst/>
          </a:prstGeom>
          <a:noFill/>
        </p:spPr>
        <p:txBody>
          <a:bodyPr wrap="square">
            <a:spAutoFit/>
          </a:bodyPr>
          <a:lstStyle/>
          <a:p>
            <a:pPr marL="0" marR="0" algn="just">
              <a:lnSpc>
                <a:spcPct val="107000"/>
              </a:lnSpc>
              <a:spcBef>
                <a:spcPts val="0"/>
              </a:spcBef>
              <a:spcAft>
                <a:spcPts val="800"/>
              </a:spcAft>
            </a:pPr>
            <a:r>
              <a:rPr lang="lt-LT" sz="1400" dirty="0">
                <a:effectLst/>
                <a:latin typeface="Calibri" panose="020F0502020204030204" pitchFamily="34" charset="0"/>
                <a:ea typeface="Calibri" panose="020F0502020204030204" pitchFamily="34" charset="0"/>
                <a:cs typeface="Arial" panose="020B0604020202020204" pitchFamily="34" charset="0"/>
              </a:rPr>
              <a:t>Beveik visi (9</a:t>
            </a:r>
            <a:r>
              <a:rPr lang="en-US" sz="1400" dirty="0">
                <a:effectLst/>
                <a:latin typeface="Calibri" panose="020F0502020204030204" pitchFamily="34" charset="0"/>
                <a:ea typeface="Calibri" panose="020F0502020204030204" pitchFamily="34" charset="0"/>
                <a:cs typeface="Arial" panose="020B0604020202020204" pitchFamily="34" charset="0"/>
              </a:rPr>
              <a:t>6</a:t>
            </a:r>
            <a:r>
              <a:rPr lang="lt-LT" sz="1400" dirty="0">
                <a:effectLst/>
                <a:latin typeface="Calibri" panose="020F0502020204030204" pitchFamily="34" charset="0"/>
                <a:ea typeface="Calibri" panose="020F0502020204030204" pitchFamily="34" charset="0"/>
                <a:cs typeface="Arial" panose="020B0604020202020204" pitchFamily="34" charset="0"/>
              </a:rPr>
              <a:t> %) apklaustų valstybės tarnautojų girdėjo apie Specialiųjų tyrimų tarnybą. Iš jų didžioji dalis – 7</a:t>
            </a:r>
            <a:r>
              <a:rPr lang="en-US" sz="1400" dirty="0">
                <a:effectLst/>
                <a:latin typeface="Calibri" panose="020F0502020204030204" pitchFamily="34" charset="0"/>
                <a:ea typeface="Calibri" panose="020F0502020204030204" pitchFamily="34" charset="0"/>
                <a:cs typeface="Arial" panose="020B0604020202020204" pitchFamily="34" charset="0"/>
              </a:rPr>
              <a:t>8</a:t>
            </a:r>
            <a:r>
              <a:rPr lang="lt-LT" sz="1400" dirty="0">
                <a:effectLst/>
                <a:latin typeface="Calibri" panose="020F0502020204030204" pitchFamily="34" charset="0"/>
                <a:ea typeface="Calibri" panose="020F0502020204030204" pitchFamily="34" charset="0"/>
                <a:cs typeface="Arial" panose="020B0604020202020204" pitchFamily="34" charset="0"/>
              </a:rPr>
              <a:t> % žino, koks yra pagrindinis STT uždavinys. Išgirdę pavadinimą „STT“, valstybės tarnautojai dažniausiai pagalvoja apie nusikaltimų tyrimą, korupcinių atvejų pristatymą, kovą su korupcija ir prevencines priemones prieš korupciją. Net 6</a:t>
            </a:r>
            <a:r>
              <a:rPr lang="en-US" sz="1400" dirty="0">
                <a:effectLst/>
                <a:latin typeface="Calibri" panose="020F0502020204030204" pitchFamily="34" charset="0"/>
                <a:ea typeface="Calibri" panose="020F0502020204030204" pitchFamily="34" charset="0"/>
                <a:cs typeface="Arial" panose="020B0604020202020204" pitchFamily="34" charset="0"/>
              </a:rPr>
              <a:t>7</a:t>
            </a:r>
            <a:r>
              <a:rPr lang="lt-LT" sz="1400" dirty="0">
                <a:effectLst/>
                <a:latin typeface="Calibri" panose="020F0502020204030204" pitchFamily="34" charset="0"/>
                <a:ea typeface="Calibri" panose="020F0502020204030204" pitchFamily="34" charset="0"/>
                <a:cs typeface="Arial" panose="020B0604020202020204" pitchFamily="34" charset="0"/>
              </a:rPr>
              <a:t> % apklaustųjų teigia, jog pasitiki (arba greičiau pasitiki) Specialiąją tyrimų tarnyba. Kalbėdami, kodėl pasitiki STT, valstybės tarnautojai didelį dėmesį rodė tarnybos darbuotojams: sakė, jog joje dirba profesionalūs, kompetentingi pareigūnai, kurie yra pasišventę savo darbui. Tik 1</a:t>
            </a:r>
            <a:r>
              <a:rPr lang="en-US" sz="1400" dirty="0">
                <a:effectLst/>
                <a:latin typeface="Calibri" panose="020F0502020204030204" pitchFamily="34" charset="0"/>
                <a:ea typeface="Calibri" panose="020F0502020204030204" pitchFamily="34" charset="0"/>
                <a:cs typeface="Arial" panose="020B0604020202020204" pitchFamily="34" charset="0"/>
              </a:rPr>
              <a:t>0</a:t>
            </a:r>
            <a:r>
              <a:rPr lang="lt-LT" sz="1400" dirty="0">
                <a:effectLst/>
                <a:latin typeface="Calibri" panose="020F0502020204030204" pitchFamily="34" charset="0"/>
                <a:ea typeface="Calibri" panose="020F0502020204030204" pitchFamily="34" charset="0"/>
                <a:cs typeface="Arial" panose="020B0604020202020204" pitchFamily="34" charset="0"/>
              </a:rPr>
              <a:t> % valstybės tarnautojų pasisakė, kad nepasitiki STT. Nepasitiki dėl šių priežasčių: nėra rezultatų; bylos baigiasi tyliai; daug nepasitvirtinusių tyrimų. Valstybės tarnautojai nurodo, kad apie korupciją praneštų šiais būdais: interneto svetainėje </a:t>
            </a:r>
            <a:r>
              <a:rPr lang="lt-LT" sz="1400" dirty="0" err="1">
                <a:effectLst/>
                <a:latin typeface="Calibri" panose="020F0502020204030204" pitchFamily="34" charset="0"/>
                <a:ea typeface="Calibri" panose="020F0502020204030204" pitchFamily="34" charset="0"/>
                <a:cs typeface="Arial" panose="020B0604020202020204" pitchFamily="34" charset="0"/>
              </a:rPr>
              <a:t>stt.lt</a:t>
            </a:r>
            <a:r>
              <a:rPr lang="lt-LT" sz="1400" dirty="0">
                <a:effectLst/>
                <a:latin typeface="Calibri" panose="020F0502020204030204" pitchFamily="34" charset="0"/>
                <a:ea typeface="Calibri" panose="020F0502020204030204" pitchFamily="34" charset="0"/>
                <a:cs typeface="Arial" panose="020B0604020202020204" pitchFamily="34" charset="0"/>
              </a:rPr>
              <a:t> (7</a:t>
            </a:r>
            <a:r>
              <a:rPr lang="en-US" sz="1400" dirty="0">
                <a:effectLst/>
                <a:latin typeface="Calibri" panose="020F0502020204030204" pitchFamily="34" charset="0"/>
                <a:ea typeface="Calibri" panose="020F0502020204030204" pitchFamily="34" charset="0"/>
                <a:cs typeface="Arial" panose="020B0604020202020204" pitchFamily="34" charset="0"/>
              </a:rPr>
              <a:t>2</a:t>
            </a:r>
            <a:r>
              <a:rPr lang="lt-LT" sz="1400" dirty="0">
                <a:effectLst/>
                <a:latin typeface="Calibri" panose="020F0502020204030204" pitchFamily="34" charset="0"/>
                <a:ea typeface="Calibri" panose="020F0502020204030204" pitchFamily="34" charset="0"/>
                <a:cs typeface="Arial" panose="020B0604020202020204" pitchFamily="34" charset="0"/>
              </a:rPr>
              <a:t> %), telefono linija (5</a:t>
            </a:r>
            <a:r>
              <a:rPr lang="en-US" sz="1400" dirty="0">
                <a:effectLst/>
                <a:latin typeface="Calibri" panose="020F0502020204030204" pitchFamily="34" charset="0"/>
                <a:ea typeface="Calibri" panose="020F0502020204030204" pitchFamily="34" charset="0"/>
                <a:cs typeface="Arial" panose="020B0604020202020204" pitchFamily="34" charset="0"/>
              </a:rPr>
              <a:t>9</a:t>
            </a:r>
            <a:r>
              <a:rPr lang="lt-LT" sz="1400" dirty="0">
                <a:effectLst/>
                <a:latin typeface="Calibri" panose="020F0502020204030204" pitchFamily="34" charset="0"/>
                <a:ea typeface="Calibri" panose="020F0502020204030204" pitchFamily="34" charset="0"/>
                <a:cs typeface="Arial" panose="020B0604020202020204" pitchFamily="34" charset="0"/>
              </a:rPr>
              <a:t> %), el. paštu (</a:t>
            </a:r>
            <a:r>
              <a:rPr lang="en-US" sz="1400" dirty="0">
                <a:effectLst/>
                <a:latin typeface="Calibri" panose="020F0502020204030204" pitchFamily="34" charset="0"/>
                <a:ea typeface="Calibri" panose="020F0502020204030204" pitchFamily="34" charset="0"/>
                <a:cs typeface="Arial" panose="020B0604020202020204" pitchFamily="34" charset="0"/>
              </a:rPr>
              <a:t>54</a:t>
            </a:r>
            <a:r>
              <a:rPr lang="lt-LT" sz="1400" dirty="0">
                <a:effectLst/>
                <a:latin typeface="Calibri" panose="020F0502020204030204" pitchFamily="34" charset="0"/>
                <a:ea typeface="Calibri" panose="020F0502020204030204" pitchFamily="34" charset="0"/>
                <a:cs typeface="Arial" panose="020B0604020202020204" pitchFamily="34" charset="0"/>
              </a:rPr>
              <a:t> %). Daugiausia informacijos apie STT veiklą valstybės tarnautojai gauna iš internetinės žiniasklaidos (</a:t>
            </a:r>
            <a:r>
              <a:rPr lang="en-US" sz="1400" dirty="0">
                <a:effectLst/>
                <a:latin typeface="Calibri" panose="020F0502020204030204" pitchFamily="34" charset="0"/>
                <a:ea typeface="Calibri" panose="020F0502020204030204" pitchFamily="34" charset="0"/>
                <a:cs typeface="Arial" panose="020B0604020202020204" pitchFamily="34" charset="0"/>
              </a:rPr>
              <a:t>41</a:t>
            </a:r>
            <a:r>
              <a:rPr lang="lt-LT" sz="1400" dirty="0">
                <a:effectLst/>
                <a:latin typeface="Calibri" panose="020F0502020204030204" pitchFamily="34" charset="0"/>
                <a:ea typeface="Calibri" panose="020F0502020204030204" pitchFamily="34" charset="0"/>
                <a:cs typeface="Arial" panose="020B0604020202020204" pitchFamily="34" charset="0"/>
              </a:rPr>
              <a:t> %) ir televizijos (3</a:t>
            </a:r>
            <a:r>
              <a:rPr lang="en-US" sz="1400" dirty="0">
                <a:effectLst/>
                <a:latin typeface="Calibri" panose="020F0502020204030204" pitchFamily="34" charset="0"/>
                <a:ea typeface="Calibri" panose="020F0502020204030204" pitchFamily="34" charset="0"/>
                <a:cs typeface="Arial" panose="020B0604020202020204" pitchFamily="34" charset="0"/>
              </a:rPr>
              <a:t>0</a:t>
            </a:r>
            <a:r>
              <a:rPr lang="lt-LT" sz="1400" dirty="0">
                <a:effectLst/>
                <a:latin typeface="Calibri" panose="020F0502020204030204" pitchFamily="34" charset="0"/>
                <a:ea typeface="Calibri" panose="020F0502020204030204" pitchFamily="34" charset="0"/>
                <a:cs typeface="Arial" panose="020B0604020202020204" pitchFamily="34" charset="0"/>
              </a:rPr>
              <a:t> %). Padidinti pasitikėjimą Specialiąja tyrimų tarnyba galėtų užtikrinimas, kad pranešęs apie korupciją žmogus jaustųsi saugus (6</a:t>
            </a:r>
            <a:r>
              <a:rPr lang="en-US" sz="1400" dirty="0">
                <a:effectLst/>
                <a:latin typeface="Calibri" panose="020F0502020204030204" pitchFamily="34" charset="0"/>
                <a:ea typeface="Calibri" panose="020F0502020204030204" pitchFamily="34" charset="0"/>
                <a:cs typeface="Arial" panose="020B0604020202020204" pitchFamily="34" charset="0"/>
              </a:rPr>
              <a:t>6</a:t>
            </a:r>
            <a:r>
              <a:rPr lang="lt-LT" sz="1400" dirty="0">
                <a:effectLst/>
                <a:latin typeface="Calibri" panose="020F0502020204030204" pitchFamily="34" charset="0"/>
                <a:ea typeface="Calibri" panose="020F0502020204030204" pitchFamily="34" charset="0"/>
                <a:cs typeface="Arial" panose="020B0604020202020204" pitchFamily="34" charset="0"/>
              </a:rPr>
              <a:t> %)</a:t>
            </a:r>
            <a:r>
              <a:rPr lang="en-US" sz="1400" dirty="0">
                <a:effectLst/>
                <a:latin typeface="Calibri" panose="020F0502020204030204" pitchFamily="34" charset="0"/>
                <a:ea typeface="Calibri" panose="020F0502020204030204" pitchFamily="34" charset="0"/>
                <a:cs typeface="Arial" panose="020B0604020202020204" pitchFamily="34" charset="0"/>
              </a:rPr>
              <a:t>.</a:t>
            </a:r>
            <a:endParaRPr lang="lt-LT" sz="14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D6524FA3-C9B5-7BEA-6049-D4F331C2FA5F}"/>
              </a:ext>
            </a:extLst>
          </p:cNvPr>
          <p:cNvSpPr txBox="1"/>
          <p:nvPr/>
        </p:nvSpPr>
        <p:spPr>
          <a:xfrm>
            <a:off x="3413022" y="273778"/>
            <a:ext cx="5365955" cy="369332"/>
          </a:xfrm>
          <a:prstGeom prst="rect">
            <a:avLst/>
          </a:prstGeom>
          <a:noFill/>
        </p:spPr>
        <p:txBody>
          <a:bodyPr wrap="square" rtlCol="0">
            <a:spAutoFit/>
          </a:bodyPr>
          <a:lstStyle/>
          <a:p>
            <a:pPr algn="ctr"/>
            <a:r>
              <a:rPr lang="lt-LT" b="1" dirty="0"/>
              <a:t>Išvados</a:t>
            </a:r>
          </a:p>
        </p:txBody>
      </p:sp>
      <p:sp>
        <p:nvSpPr>
          <p:cNvPr id="12" name="TextBox 11">
            <a:extLst>
              <a:ext uri="{FF2B5EF4-FFF2-40B4-BE49-F238E27FC236}">
                <a16:creationId xmlns:a16="http://schemas.microsoft.com/office/drawing/2014/main" id="{2BE6E200-63D4-916E-A185-0AB1BB6D1C4D}"/>
              </a:ext>
            </a:extLst>
          </p:cNvPr>
          <p:cNvSpPr txBox="1"/>
          <p:nvPr/>
        </p:nvSpPr>
        <p:spPr>
          <a:xfrm>
            <a:off x="0" y="643348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Tree>
    <p:extLst>
      <p:ext uri="{BB962C8B-B14F-4D97-AF65-F5344CB8AC3E}">
        <p14:creationId xmlns:p14="http://schemas.microsoft.com/office/powerpoint/2010/main" val="62029009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87C363A5-B999-1455-49D3-BACBADBC75C2}"/>
              </a:ext>
            </a:extLst>
          </p:cNvPr>
          <p:cNvSpPr txBox="1"/>
          <p:nvPr/>
        </p:nvSpPr>
        <p:spPr>
          <a:xfrm>
            <a:off x="-2" y="6401922"/>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C5E8B52E-4562-C28A-BF02-F6568662A0E6}"/>
              </a:ext>
            </a:extLst>
          </p:cNvPr>
          <p:cNvSpPr txBox="1"/>
          <p:nvPr/>
        </p:nvSpPr>
        <p:spPr>
          <a:xfrm>
            <a:off x="412955" y="1940103"/>
            <a:ext cx="10952955" cy="2800767"/>
          </a:xfrm>
          <a:prstGeom prst="rect">
            <a:avLst/>
          </a:prstGeom>
          <a:noFill/>
        </p:spPr>
        <p:txBody>
          <a:bodyPr wrap="square" rtlCol="0">
            <a:spAutoFit/>
          </a:bodyPr>
          <a:lstStyle/>
          <a:p>
            <a:pPr marL="285750" indent="-285750" algn="just">
              <a:buBlip>
                <a:blip r:embed="rId4"/>
              </a:buBlip>
            </a:pPr>
            <a:r>
              <a:rPr lang="lt-LT" sz="1600" dirty="0"/>
              <a:t>Trys tikslinės grupės nėra visiškai tikros, ar asmens įsidarbinimas į privačią įmonę tik dėl turimų pažinčių, turėtų būti laikomas korupcija. </a:t>
            </a:r>
          </a:p>
          <a:p>
            <a:pPr marL="285750" indent="-285750" algn="just">
              <a:buBlip>
                <a:blip r:embed="rId4"/>
              </a:buBlip>
            </a:pPr>
            <a:endParaRPr lang="lt-LT" sz="1600" dirty="0"/>
          </a:p>
          <a:p>
            <a:pPr marL="285750" indent="-285750" algn="just">
              <a:buBlip>
                <a:blip r:embed="rId4"/>
              </a:buBlip>
            </a:pPr>
            <a:r>
              <a:rPr lang="lt-LT" sz="1600" dirty="0"/>
              <a:t>Daug prieštaravimų kelia asmens padėka po sėkmingai atliktos operacijos ar procedūros gydytojui (gėlėmis, saldainiais, alkoholiniais gėrimais ir pan.) – tik 25 % gyventojų teigia, kad tai yra korupcija. Tuo tarpu didesnė dalis – net 55 %  valstybės tarnautojų pasisako, kad tai yra korupcija.</a:t>
            </a:r>
          </a:p>
          <a:p>
            <a:pPr marL="285750" indent="-285750" algn="just">
              <a:buBlip>
                <a:blip r:embed="rId4"/>
              </a:buBlip>
            </a:pPr>
            <a:endParaRPr lang="lt-LT" sz="1600" dirty="0"/>
          </a:p>
          <a:p>
            <a:pPr marL="285750" indent="-285750" algn="just">
              <a:buBlip>
                <a:blip r:embed="rId4"/>
              </a:buBlip>
            </a:pPr>
            <a:r>
              <a:rPr lang="lt-LT" sz="1600" dirty="0"/>
              <a:t>Visos tikslinės grupės vienareikšmiškai sutinka, jog </a:t>
            </a:r>
            <a:r>
              <a:rPr lang="en-US" sz="1600" dirty="0"/>
              <a:t>piniginio</a:t>
            </a:r>
            <a:r>
              <a:rPr lang="lt-LT" sz="1600" dirty="0"/>
              <a:t> atlygio davimas valstybės tarnautojui yra korupcija.</a:t>
            </a:r>
          </a:p>
          <a:p>
            <a:pPr marL="285750" indent="-285750" algn="just">
              <a:buBlip>
                <a:blip r:embed="rId4"/>
              </a:buBlip>
            </a:pPr>
            <a:endParaRPr lang="lt-LT" sz="1600" dirty="0"/>
          </a:p>
          <a:p>
            <a:pPr marL="285750" indent="-285750" algn="just">
              <a:buBlip>
                <a:blip r:embed="rId4"/>
              </a:buBlip>
            </a:pPr>
            <a:r>
              <a:rPr lang="lt-LT" sz="1600" dirty="0"/>
              <a:t>Lyginant su gyventojais ir įmonių vadovais, beveik visas pateiktas korupcinogenines situacijas valstybės tarnautojai buvo labiau linkę vertinti kaip korupciją.</a:t>
            </a:r>
          </a:p>
        </p:txBody>
      </p:sp>
      <p:sp>
        <p:nvSpPr>
          <p:cNvPr id="12" name="TextBox 11">
            <a:extLst>
              <a:ext uri="{FF2B5EF4-FFF2-40B4-BE49-F238E27FC236}">
                <a16:creationId xmlns:a16="http://schemas.microsoft.com/office/drawing/2014/main" id="{B8713092-287A-7C0A-C676-71B1CC6D53B9}"/>
              </a:ext>
            </a:extLst>
          </p:cNvPr>
          <p:cNvSpPr txBox="1"/>
          <p:nvPr/>
        </p:nvSpPr>
        <p:spPr>
          <a:xfrm>
            <a:off x="2532224" y="115209"/>
            <a:ext cx="7058512" cy="797654"/>
          </a:xfrm>
          <a:prstGeom prst="rect">
            <a:avLst/>
          </a:prstGeom>
          <a:noFill/>
        </p:spPr>
        <p:txBody>
          <a:bodyPr wrap="square">
            <a:spAutoFit/>
          </a:bodyPr>
          <a:lstStyle/>
          <a:p>
            <a:pPr algn="ctr">
              <a:lnSpc>
                <a:spcPts val="6720"/>
              </a:lnSpc>
            </a:pPr>
            <a:r>
              <a:rPr lang="lt-LT" altLang="lt-LT" b="1" spc="48" dirty="0">
                <a:solidFill>
                  <a:srgbClr val="302E2C"/>
                </a:solidFill>
              </a:rPr>
              <a:t>Korupcinogeninės situacijos: tikslinių grupių atsakymų palyginimas</a:t>
            </a:r>
            <a:endParaRPr lang="en-US" b="1" spc="48" dirty="0">
              <a:solidFill>
                <a:srgbClr val="302E2C"/>
              </a:solidFill>
            </a:endParaRPr>
          </a:p>
        </p:txBody>
      </p:sp>
    </p:spTree>
    <p:extLst>
      <p:ext uri="{BB962C8B-B14F-4D97-AF65-F5344CB8AC3E}">
        <p14:creationId xmlns:p14="http://schemas.microsoft.com/office/powerpoint/2010/main" val="36029886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7">
            <a:extLst>
              <a:ext uri="{FF2B5EF4-FFF2-40B4-BE49-F238E27FC236}">
                <a16:creationId xmlns:a16="http://schemas.microsoft.com/office/drawing/2014/main" id="{E4DD5BAC-24A2-7DC3-C5A3-4371F67936A6}"/>
              </a:ext>
            </a:extLst>
          </p:cNvPr>
          <p:cNvSpPr txBox="1"/>
          <p:nvPr/>
        </p:nvSpPr>
        <p:spPr>
          <a:xfrm>
            <a:off x="4240221" y="6196067"/>
            <a:ext cx="6093724" cy="307777"/>
          </a:xfrm>
          <a:prstGeom prst="rect">
            <a:avLst/>
          </a:prstGeom>
          <a:noFill/>
        </p:spPr>
        <p:txBody>
          <a:bodyPr wrap="square">
            <a:spAutoFit/>
          </a:bodyPr>
          <a:lstStyle/>
          <a:p>
            <a:r>
              <a:rPr lang="lt-LT" sz="1400" i="1" dirty="0"/>
              <a:t>3. Kaip manote, kiek šios situacijos paplitusios Lietuvoje? </a:t>
            </a:r>
          </a:p>
        </p:txBody>
      </p:sp>
      <p:sp>
        <p:nvSpPr>
          <p:cNvPr id="9" name="TextBox 8">
            <a:extLst>
              <a:ext uri="{FF2B5EF4-FFF2-40B4-BE49-F238E27FC236}">
                <a16:creationId xmlns:a16="http://schemas.microsoft.com/office/drawing/2014/main" id="{092D2F0F-55C2-AAE4-3933-7C05FCE01FC2}"/>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Diagrama 9">
            <a:extLst>
              <a:ext uri="{FF2B5EF4-FFF2-40B4-BE49-F238E27FC236}">
                <a16:creationId xmlns:a16="http://schemas.microsoft.com/office/drawing/2014/main" id="{DBAB6E9D-AC45-9E9B-B8A4-A256931130B7}"/>
              </a:ext>
            </a:extLst>
          </p:cNvPr>
          <p:cNvGraphicFramePr>
            <a:graphicFrameLocks/>
          </p:cNvGraphicFramePr>
          <p:nvPr>
            <p:extLst>
              <p:ext uri="{D42A27DB-BD31-4B8C-83A1-F6EECF244321}">
                <p14:modId xmlns:p14="http://schemas.microsoft.com/office/powerpoint/2010/main" val="1709947925"/>
              </p:ext>
            </p:extLst>
          </p:nvPr>
        </p:nvGraphicFramePr>
        <p:xfrm>
          <a:off x="433775" y="460975"/>
          <a:ext cx="11461801" cy="56679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407107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3EDE6B-2F24-7E58-BADB-BB438E21A883}"/>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332EE664-EEC5-6699-4982-5937059A75E0}"/>
              </a:ext>
            </a:extLst>
          </p:cNvPr>
          <p:cNvGrpSpPr>
            <a:grpSpLocks noChangeAspect="1"/>
          </p:cNvGrpSpPr>
          <p:nvPr/>
        </p:nvGrpSpPr>
        <p:grpSpPr>
          <a:xfrm>
            <a:off x="-198120" y="0"/>
            <a:ext cx="12414760" cy="6857999"/>
            <a:chOff x="49280" y="0"/>
            <a:chExt cx="24384000" cy="13715999"/>
          </a:xfrm>
        </p:grpSpPr>
        <p:sp>
          <p:nvSpPr>
            <p:cNvPr id="3" name="Freeform 3">
              <a:extLst>
                <a:ext uri="{FF2B5EF4-FFF2-40B4-BE49-F238E27FC236}">
                  <a16:creationId xmlns:a16="http://schemas.microsoft.com/office/drawing/2014/main" id="{22FCA62D-9884-DC45-4975-6307ECF5E3D7}"/>
                </a:ext>
              </a:extLst>
            </p:cNvPr>
            <p:cNvSpPr/>
            <p:nvPr/>
          </p:nvSpPr>
          <p:spPr>
            <a:xfrm>
              <a:off x="49280" y="0"/>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BD49C3E3-DB73-E483-2A84-AD968A54CD7E}"/>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1B945EA-C9EF-CB32-8B92-0967AB352321}"/>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6FB68C08-78FC-06BE-EECE-90AE5DE3AAAE}"/>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9C24DD84-5DF0-D8C1-B28D-106992EA8AB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079F066A-906A-F61C-874D-EA951DC91955}"/>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7">
            <a:extLst>
              <a:ext uri="{FF2B5EF4-FFF2-40B4-BE49-F238E27FC236}">
                <a16:creationId xmlns:a16="http://schemas.microsoft.com/office/drawing/2014/main" id="{9318B704-D4BA-21BD-72CF-CAD84A23F80C}"/>
              </a:ext>
            </a:extLst>
          </p:cNvPr>
          <p:cNvSpPr txBox="1"/>
          <p:nvPr/>
        </p:nvSpPr>
        <p:spPr>
          <a:xfrm>
            <a:off x="4080689" y="6123281"/>
            <a:ext cx="6093724" cy="307777"/>
          </a:xfrm>
          <a:prstGeom prst="rect">
            <a:avLst/>
          </a:prstGeom>
          <a:noFill/>
        </p:spPr>
        <p:txBody>
          <a:bodyPr wrap="square">
            <a:spAutoFit/>
          </a:bodyPr>
          <a:lstStyle/>
          <a:p>
            <a:r>
              <a:rPr lang="lt-LT" sz="1400" i="1" dirty="0"/>
              <a:t>3. Kaip manote, kiek šios situacijos paplitusios Lietuvoje? </a:t>
            </a:r>
          </a:p>
        </p:txBody>
      </p:sp>
      <p:sp>
        <p:nvSpPr>
          <p:cNvPr id="9" name="TextBox 8">
            <a:extLst>
              <a:ext uri="{FF2B5EF4-FFF2-40B4-BE49-F238E27FC236}">
                <a16:creationId xmlns:a16="http://schemas.microsoft.com/office/drawing/2014/main" id="{42E49CA2-1D33-6D8E-D751-638E77E328C0}"/>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419804ED-A99D-4806-ECF3-E5730C5034F9}"/>
              </a:ext>
            </a:extLst>
          </p:cNvPr>
          <p:cNvGraphicFramePr>
            <a:graphicFrameLocks/>
          </p:cNvGraphicFramePr>
          <p:nvPr>
            <p:extLst>
              <p:ext uri="{D42A27DB-BD31-4B8C-83A1-F6EECF244321}">
                <p14:modId xmlns:p14="http://schemas.microsoft.com/office/powerpoint/2010/main" val="4223715037"/>
              </p:ext>
            </p:extLst>
          </p:nvPr>
        </p:nvGraphicFramePr>
        <p:xfrm>
          <a:off x="933348" y="273778"/>
          <a:ext cx="11050067" cy="592228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9358592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C25D57-131C-5F37-2849-AD8042C951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38147A1-EC6C-F682-3DF8-B339C643288D}"/>
              </a:ext>
            </a:extLst>
          </p:cNvPr>
          <p:cNvGrpSpPr>
            <a:grpSpLocks noChangeAspect="1"/>
          </p:cNvGrpSpPr>
          <p:nvPr/>
        </p:nvGrpSpPr>
        <p:grpSpPr>
          <a:xfrm>
            <a:off x="-289560" y="0"/>
            <a:ext cx="12506200" cy="6857999"/>
            <a:chOff x="49280" y="0"/>
            <a:chExt cx="24384000" cy="13715999"/>
          </a:xfrm>
        </p:grpSpPr>
        <p:sp>
          <p:nvSpPr>
            <p:cNvPr id="3" name="Freeform 3">
              <a:extLst>
                <a:ext uri="{FF2B5EF4-FFF2-40B4-BE49-F238E27FC236}">
                  <a16:creationId xmlns:a16="http://schemas.microsoft.com/office/drawing/2014/main" id="{E60C1EF6-49D5-DC3F-EC61-7E9F48106817}"/>
                </a:ext>
              </a:extLst>
            </p:cNvPr>
            <p:cNvSpPr/>
            <p:nvPr/>
          </p:nvSpPr>
          <p:spPr>
            <a:xfrm>
              <a:off x="49280" y="0"/>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en-US" dirty="0"/>
            </a:p>
          </p:txBody>
        </p:sp>
      </p:grpSp>
      <p:grpSp>
        <p:nvGrpSpPr>
          <p:cNvPr id="4" name="Group 4">
            <a:extLst>
              <a:ext uri="{FF2B5EF4-FFF2-40B4-BE49-F238E27FC236}">
                <a16:creationId xmlns:a16="http://schemas.microsoft.com/office/drawing/2014/main" id="{47C8B849-6DDE-2644-02E5-10106850CE5E}"/>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CAEE9572-62AD-26BD-67C3-A7853F0E287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811AD27B-F932-0002-F36A-F18BA59CC0E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362F591C-94C6-8CAA-8169-4D63923DE23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F9312887-9439-94FA-CA7D-CA739035A449}"/>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9" name="TextBox 8">
            <a:extLst>
              <a:ext uri="{FF2B5EF4-FFF2-40B4-BE49-F238E27FC236}">
                <a16:creationId xmlns:a16="http://schemas.microsoft.com/office/drawing/2014/main" id="{6A46F088-928F-4DA7-4ACE-9C75431FAC86}"/>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2B76674D-CF55-3B3B-FE2B-4AC3AE90369C}"/>
              </a:ext>
            </a:extLst>
          </p:cNvPr>
          <p:cNvSpPr txBox="1"/>
          <p:nvPr/>
        </p:nvSpPr>
        <p:spPr>
          <a:xfrm>
            <a:off x="2903144" y="5690597"/>
            <a:ext cx="7084617" cy="307777"/>
          </a:xfrm>
          <a:prstGeom prst="rect">
            <a:avLst/>
          </a:prstGeom>
          <a:noFill/>
        </p:spPr>
        <p:txBody>
          <a:bodyPr wrap="square">
            <a:spAutoFit/>
          </a:bodyPr>
          <a:lstStyle/>
          <a:p>
            <a:r>
              <a:rPr lang="lt-LT" sz="1400" i="1" dirty="0"/>
              <a:t>3. Kaip manote, kiek šios situacijos paplitusios Lietuvoje</a:t>
            </a:r>
            <a:r>
              <a:rPr lang="en-US" sz="1400" i="1" dirty="0"/>
              <a:t>? P</a:t>
            </a:r>
            <a:r>
              <a:rPr lang="lt-LT" sz="1400" i="1" dirty="0" err="1"/>
              <a:t>ateikti</a:t>
            </a:r>
            <a:r>
              <a:rPr lang="lt-LT" sz="1400" i="1" dirty="0"/>
              <a:t> atsakymai “</a:t>
            </a:r>
            <a:r>
              <a:rPr lang="en-US" sz="1400" i="1" dirty="0"/>
              <a:t>l</a:t>
            </a:r>
            <a:r>
              <a:rPr lang="lt-LT" sz="1400" i="1" dirty="0" err="1"/>
              <a:t>abai</a:t>
            </a:r>
            <a:r>
              <a:rPr lang="lt-LT" sz="1400" i="1" dirty="0"/>
              <a:t> paplitę“. </a:t>
            </a:r>
          </a:p>
        </p:txBody>
      </p:sp>
      <p:sp>
        <p:nvSpPr>
          <p:cNvPr id="14" name="TextBox 13">
            <a:extLst>
              <a:ext uri="{FF2B5EF4-FFF2-40B4-BE49-F238E27FC236}">
                <a16:creationId xmlns:a16="http://schemas.microsoft.com/office/drawing/2014/main" id="{0C9FA0F8-12EB-AFC9-1E27-C1B811CB4529}"/>
              </a:ext>
            </a:extLst>
          </p:cNvPr>
          <p:cNvSpPr txBox="1"/>
          <p:nvPr/>
        </p:nvSpPr>
        <p:spPr>
          <a:xfrm>
            <a:off x="4217592" y="490294"/>
            <a:ext cx="4455719" cy="369332"/>
          </a:xfrm>
          <a:prstGeom prst="rect">
            <a:avLst/>
          </a:prstGeom>
          <a:noFill/>
        </p:spPr>
        <p:txBody>
          <a:bodyPr wrap="square">
            <a:spAutoFit/>
          </a:bodyPr>
          <a:lstStyle/>
          <a:p>
            <a:pPr algn="ctr"/>
            <a:r>
              <a:rPr lang="lt-LT" b="1" dirty="0"/>
              <a:t>Korupcinogeninių situacijų </a:t>
            </a:r>
            <a:r>
              <a:rPr lang="en-US" b="1" dirty="0" err="1"/>
              <a:t>paplitimas</a:t>
            </a:r>
            <a:r>
              <a:rPr lang="en-US" b="1" dirty="0"/>
              <a:t> </a:t>
            </a:r>
            <a:endParaRPr lang="lt-LT" dirty="0"/>
          </a:p>
        </p:txBody>
      </p:sp>
      <p:graphicFrame>
        <p:nvGraphicFramePr>
          <p:cNvPr id="8" name="Lentelė 7">
            <a:extLst>
              <a:ext uri="{FF2B5EF4-FFF2-40B4-BE49-F238E27FC236}">
                <a16:creationId xmlns:a16="http://schemas.microsoft.com/office/drawing/2014/main" id="{75C967A7-14DA-3793-97FA-EFCEE0EF957D}"/>
              </a:ext>
            </a:extLst>
          </p:cNvPr>
          <p:cNvGraphicFramePr>
            <a:graphicFrameLocks noGrp="1"/>
          </p:cNvGraphicFramePr>
          <p:nvPr>
            <p:extLst>
              <p:ext uri="{D42A27DB-BD31-4B8C-83A1-F6EECF244321}">
                <p14:modId xmlns:p14="http://schemas.microsoft.com/office/powerpoint/2010/main" val="3762366812"/>
              </p:ext>
            </p:extLst>
          </p:nvPr>
        </p:nvGraphicFramePr>
        <p:xfrm>
          <a:off x="1401680" y="1349920"/>
          <a:ext cx="10087542" cy="3920452"/>
        </p:xfrm>
        <a:graphic>
          <a:graphicData uri="http://schemas.openxmlformats.org/drawingml/2006/table">
            <a:tbl>
              <a:tblPr>
                <a:tableStyleId>{5C22544A-7EE6-4342-B048-85BDC9FD1C3A}</a:tableStyleId>
              </a:tblPr>
              <a:tblGrid>
                <a:gridCol w="8117245">
                  <a:extLst>
                    <a:ext uri="{9D8B030D-6E8A-4147-A177-3AD203B41FA5}">
                      <a16:colId xmlns:a16="http://schemas.microsoft.com/office/drawing/2014/main" val="4200568550"/>
                    </a:ext>
                  </a:extLst>
                </a:gridCol>
                <a:gridCol w="1042737">
                  <a:extLst>
                    <a:ext uri="{9D8B030D-6E8A-4147-A177-3AD203B41FA5}">
                      <a16:colId xmlns:a16="http://schemas.microsoft.com/office/drawing/2014/main" val="2605629641"/>
                    </a:ext>
                  </a:extLst>
                </a:gridCol>
                <a:gridCol w="927560">
                  <a:extLst>
                    <a:ext uri="{9D8B030D-6E8A-4147-A177-3AD203B41FA5}">
                      <a16:colId xmlns:a16="http://schemas.microsoft.com/office/drawing/2014/main" val="2127285365"/>
                    </a:ext>
                  </a:extLst>
                </a:gridCol>
              </a:tblGrid>
              <a:tr h="316318">
                <a:tc>
                  <a:txBody>
                    <a:bodyPr/>
                    <a:lstStyle/>
                    <a:p>
                      <a:pPr algn="ctr" rtl="0" fontAlgn="b"/>
                      <a:r>
                        <a:rPr lang="lt-LT" sz="1600" b="1" u="none" strike="noStrike" dirty="0">
                          <a:effectLst/>
                        </a:rPr>
                        <a:t> Korupcinogeninės situacijos</a:t>
                      </a:r>
                      <a:endParaRPr lang="lt-LT" sz="1600" b="1" i="0" u="none" strike="noStrike" dirty="0">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tc>
                  <a:txBody>
                    <a:bodyPr/>
                    <a:lstStyle/>
                    <a:p>
                      <a:pPr algn="ctr" rtl="0" fontAlgn="b"/>
                      <a:r>
                        <a:rPr lang="lt-LT" sz="1600" b="1" u="none" strike="noStrike">
                          <a:effectLst/>
                        </a:rPr>
                        <a:t>2022</a:t>
                      </a:r>
                      <a:endParaRPr lang="lt-LT" sz="1600" b="1" i="0" u="none" strike="noStrike">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tc>
                  <a:txBody>
                    <a:bodyPr/>
                    <a:lstStyle/>
                    <a:p>
                      <a:pPr algn="ctr" rtl="0" fontAlgn="b"/>
                      <a:r>
                        <a:rPr lang="lt-LT" sz="1600" b="1" u="none" strike="noStrike" dirty="0">
                          <a:effectLst/>
                        </a:rPr>
                        <a:t>2023</a:t>
                      </a:r>
                      <a:endParaRPr lang="lt-LT" sz="1600" b="1" i="0" u="none" strike="noStrike" dirty="0">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extLst>
                  <a:ext uri="{0D108BD9-81ED-4DB2-BD59-A6C34878D82A}">
                    <a16:rowId xmlns:a16="http://schemas.microsoft.com/office/drawing/2014/main" val="3718613749"/>
                  </a:ext>
                </a:extLst>
              </a:tr>
              <a:tr h="690163">
                <a:tc>
                  <a:txBody>
                    <a:bodyPr/>
                    <a:lstStyle/>
                    <a:p>
                      <a:pPr algn="l" rtl="0" fontAlgn="ctr"/>
                      <a:r>
                        <a:rPr lang="lt-LT" sz="1600" u="none" strike="noStrike" dirty="0">
                          <a:effectLst/>
                        </a:rPr>
                        <a:t>Asmuo PO sėkmingai atliktos operacijos ar procedūros gydytojui atsidėkoja dovana (gėlėmis, saldainiais, alkoholiniais gėrimais ir pan.)</a:t>
                      </a:r>
                      <a:endParaRPr lang="lt-LT" sz="1600" b="0" i="0" u="none" strike="noStrike" dirty="0">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30%</a:t>
                      </a:r>
                      <a:endParaRPr lang="lt-LT" sz="1600" b="0" i="0" u="none" strike="noStrike" dirty="0">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39%</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1547840568"/>
                  </a:ext>
                </a:extLst>
              </a:tr>
              <a:tr h="628667">
                <a:tc>
                  <a:txBody>
                    <a:bodyPr/>
                    <a:lstStyle/>
                    <a:p>
                      <a:pPr algn="l" rtl="0" fontAlgn="ctr"/>
                      <a:r>
                        <a:rPr lang="lt-LT" sz="1600" u="none" strike="noStrike" dirty="0">
                          <a:effectLst/>
                        </a:rPr>
                        <a:t>Verslai laimi viešuosius pirkimus padedant asmeniniams ryšiams (politiniams, giminystės, bičiulystės)</a:t>
                      </a:r>
                      <a:endParaRPr lang="lt-LT" sz="1600" b="0" i="0" u="none" strike="noStrike" dirty="0">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33%</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2073784881"/>
                  </a:ext>
                </a:extLst>
              </a:tr>
              <a:tr h="415681">
                <a:tc>
                  <a:txBody>
                    <a:bodyPr/>
                    <a:lstStyle/>
                    <a:p>
                      <a:pPr algn="l" rtl="0" fontAlgn="ctr"/>
                      <a:r>
                        <a:rPr lang="lt-LT" sz="1600" u="none" strike="noStrike">
                          <a:effectLst/>
                        </a:rPr>
                        <a:t>Asmuo gydytojui atsidėkoja pinigais PO sėkmingai atliktos operacijos ar procedūros</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31%</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4090371574"/>
                  </a:ext>
                </a:extLst>
              </a:tr>
              <a:tr h="415681">
                <a:tc>
                  <a:txBody>
                    <a:bodyPr/>
                    <a:lstStyle/>
                    <a:p>
                      <a:pPr algn="l" rtl="0" fontAlgn="ctr"/>
                      <a:r>
                        <a:rPr lang="lt-LT" sz="1600" u="none" strike="noStrike" dirty="0">
                          <a:effectLst/>
                        </a:rPr>
                        <a:t>Asmuo tik dėl turimų pažinčių įsidarbina į privačią įmonę</a:t>
                      </a:r>
                      <a:endParaRPr lang="lt-LT" sz="1600" b="0" i="0" u="none" strike="noStrike" dirty="0">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24%</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30%</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1609224476"/>
                  </a:ext>
                </a:extLst>
              </a:tr>
              <a:tr h="644916">
                <a:tc>
                  <a:txBody>
                    <a:bodyPr/>
                    <a:lstStyle/>
                    <a:p>
                      <a:pPr algn="l" rtl="0" fontAlgn="ctr"/>
                      <a:r>
                        <a:rPr lang="lt-LT" sz="1600" u="none" strike="noStrike">
                          <a:effectLst/>
                        </a:rPr>
                        <a:t>Asmuo tik dėl turimų pažinčių įsidarbina į valstybės instituciją</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25%</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29%</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2113976032"/>
                  </a:ext>
                </a:extLst>
              </a:tr>
              <a:tr h="492708">
                <a:tc>
                  <a:txBody>
                    <a:bodyPr/>
                    <a:lstStyle/>
                    <a:p>
                      <a:pPr algn="l" rtl="0" fontAlgn="ctr"/>
                      <a:r>
                        <a:rPr lang="lt-LT" sz="1600" u="none" strike="noStrike">
                          <a:effectLst/>
                        </a:rPr>
                        <a:t>Asmuo pasinaudoja pažintimis, kad jam reikalinga paslauga būtų atlikta geriau ar greičiau</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25%</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27%</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1097609598"/>
                  </a:ext>
                </a:extLst>
              </a:tr>
              <a:tr h="316318">
                <a:tc>
                  <a:txBody>
                    <a:bodyPr/>
                    <a:lstStyle/>
                    <a:p>
                      <a:pPr algn="l" rtl="0" fontAlgn="ctr"/>
                      <a:r>
                        <a:rPr lang="lt-LT" sz="1600" u="none" strike="noStrike">
                          <a:effectLst/>
                        </a:rPr>
                        <a:t>Valstybės tarnautojas naudoja įstaigos lėšas asmeninėms reikmėms</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a:effectLst/>
                        </a:rPr>
                        <a:t>-</a:t>
                      </a:r>
                      <a:endParaRPr lang="lt-LT" sz="1600" b="0" i="0" u="none" strike="noStrike">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tc>
                  <a:txBody>
                    <a:bodyPr/>
                    <a:lstStyle/>
                    <a:p>
                      <a:pPr algn="ctr" rtl="0" fontAlgn="ctr"/>
                      <a:r>
                        <a:rPr lang="lt-LT" sz="1600" u="none" strike="noStrike" dirty="0">
                          <a:effectLst/>
                        </a:rPr>
                        <a:t>27%</a:t>
                      </a:r>
                      <a:endParaRPr lang="lt-LT" sz="1600" b="0" i="0" u="none" strike="noStrike" dirty="0">
                        <a:solidFill>
                          <a:srgbClr val="000000"/>
                        </a:solidFill>
                        <a:effectLst/>
                        <a:latin typeface="Calibri" panose="020F0502020204030204" pitchFamily="34" charset="0"/>
                      </a:endParaRPr>
                    </a:p>
                  </a:txBody>
                  <a:tcPr marL="3099" marR="3099" marT="3099" marB="0" anchor="ctr">
                    <a:gradFill>
                      <a:gsLst>
                        <a:gs pos="0">
                          <a:schemeClr val="bg1"/>
                        </a:gs>
                        <a:gs pos="60000">
                          <a:srgbClr val="7FBC98"/>
                        </a:gs>
                      </a:gsLst>
                      <a:lin ang="5400000" scaled="1"/>
                    </a:gradFill>
                  </a:tcPr>
                </a:tc>
                <a:extLst>
                  <a:ext uri="{0D108BD9-81ED-4DB2-BD59-A6C34878D82A}">
                    <a16:rowId xmlns:a16="http://schemas.microsoft.com/office/drawing/2014/main" val="3547391106"/>
                  </a:ext>
                </a:extLst>
              </a:tr>
            </a:tbl>
          </a:graphicData>
        </a:graphic>
      </p:graphicFrame>
    </p:spTree>
    <p:extLst>
      <p:ext uri="{BB962C8B-B14F-4D97-AF65-F5344CB8AC3E}">
        <p14:creationId xmlns:p14="http://schemas.microsoft.com/office/powerpoint/2010/main" val="9129568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C25D57-131C-5F37-2849-AD8042C951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38147A1-EC6C-F682-3DF8-B339C643288D}"/>
              </a:ext>
            </a:extLst>
          </p:cNvPr>
          <p:cNvGrpSpPr>
            <a:grpSpLocks noChangeAspect="1"/>
          </p:cNvGrpSpPr>
          <p:nvPr/>
        </p:nvGrpSpPr>
        <p:grpSpPr>
          <a:xfrm>
            <a:off x="-289560" y="0"/>
            <a:ext cx="12506200" cy="6857999"/>
            <a:chOff x="49280" y="0"/>
            <a:chExt cx="24384000" cy="13715999"/>
          </a:xfrm>
        </p:grpSpPr>
        <p:sp>
          <p:nvSpPr>
            <p:cNvPr id="3" name="Freeform 3">
              <a:extLst>
                <a:ext uri="{FF2B5EF4-FFF2-40B4-BE49-F238E27FC236}">
                  <a16:creationId xmlns:a16="http://schemas.microsoft.com/office/drawing/2014/main" id="{E60C1EF6-49D5-DC3F-EC61-7E9F48106817}"/>
                </a:ext>
              </a:extLst>
            </p:cNvPr>
            <p:cNvSpPr/>
            <p:nvPr/>
          </p:nvSpPr>
          <p:spPr>
            <a:xfrm>
              <a:off x="49280" y="0"/>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en-US" dirty="0"/>
            </a:p>
          </p:txBody>
        </p:sp>
      </p:grpSp>
      <p:grpSp>
        <p:nvGrpSpPr>
          <p:cNvPr id="4" name="Group 4">
            <a:extLst>
              <a:ext uri="{FF2B5EF4-FFF2-40B4-BE49-F238E27FC236}">
                <a16:creationId xmlns:a16="http://schemas.microsoft.com/office/drawing/2014/main" id="{47C8B849-6DDE-2644-02E5-10106850CE5E}"/>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CAEE9572-62AD-26BD-67C3-A7853F0E287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811AD27B-F932-0002-F36A-F18BA59CC0E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362F591C-94C6-8CAA-8169-4D63923DE23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F9312887-9439-94FA-CA7D-CA739035A449}"/>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9" name="TextBox 8">
            <a:extLst>
              <a:ext uri="{FF2B5EF4-FFF2-40B4-BE49-F238E27FC236}">
                <a16:creationId xmlns:a16="http://schemas.microsoft.com/office/drawing/2014/main" id="{6A46F088-928F-4DA7-4ACE-9C75431FAC86}"/>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2B76674D-CF55-3B3B-FE2B-4AC3AE90369C}"/>
              </a:ext>
            </a:extLst>
          </p:cNvPr>
          <p:cNvSpPr txBox="1"/>
          <p:nvPr/>
        </p:nvSpPr>
        <p:spPr>
          <a:xfrm>
            <a:off x="2903144" y="5690597"/>
            <a:ext cx="7084617" cy="307777"/>
          </a:xfrm>
          <a:prstGeom prst="rect">
            <a:avLst/>
          </a:prstGeom>
          <a:noFill/>
        </p:spPr>
        <p:txBody>
          <a:bodyPr wrap="square">
            <a:spAutoFit/>
          </a:bodyPr>
          <a:lstStyle/>
          <a:p>
            <a:r>
              <a:rPr lang="lt-LT" sz="1400" i="1" dirty="0"/>
              <a:t>3. Kaip manote, kiek šios situacijos paplitusios Lietuvoje</a:t>
            </a:r>
            <a:r>
              <a:rPr lang="en-US" sz="1400" i="1" dirty="0"/>
              <a:t>? P</a:t>
            </a:r>
            <a:r>
              <a:rPr lang="lt-LT" sz="1400" i="1" dirty="0" err="1"/>
              <a:t>ateikti</a:t>
            </a:r>
            <a:r>
              <a:rPr lang="lt-LT" sz="1400" i="1" dirty="0"/>
              <a:t> atsakymai “</a:t>
            </a:r>
            <a:r>
              <a:rPr lang="en-US" sz="1400" i="1" dirty="0"/>
              <a:t>l</a:t>
            </a:r>
            <a:r>
              <a:rPr lang="lt-LT" sz="1400" i="1" dirty="0" err="1"/>
              <a:t>abai</a:t>
            </a:r>
            <a:r>
              <a:rPr lang="lt-LT" sz="1400" i="1" dirty="0"/>
              <a:t> paplitę“. </a:t>
            </a:r>
          </a:p>
        </p:txBody>
      </p:sp>
      <p:sp>
        <p:nvSpPr>
          <p:cNvPr id="14" name="TextBox 13">
            <a:extLst>
              <a:ext uri="{FF2B5EF4-FFF2-40B4-BE49-F238E27FC236}">
                <a16:creationId xmlns:a16="http://schemas.microsoft.com/office/drawing/2014/main" id="{0C9FA0F8-12EB-AFC9-1E27-C1B811CB4529}"/>
              </a:ext>
            </a:extLst>
          </p:cNvPr>
          <p:cNvSpPr txBox="1"/>
          <p:nvPr/>
        </p:nvSpPr>
        <p:spPr>
          <a:xfrm>
            <a:off x="4217592" y="490294"/>
            <a:ext cx="4970653" cy="369332"/>
          </a:xfrm>
          <a:prstGeom prst="rect">
            <a:avLst/>
          </a:prstGeom>
          <a:noFill/>
        </p:spPr>
        <p:txBody>
          <a:bodyPr wrap="square">
            <a:spAutoFit/>
          </a:bodyPr>
          <a:lstStyle/>
          <a:p>
            <a:pPr algn="ctr"/>
            <a:r>
              <a:rPr lang="lt-LT" b="1" dirty="0"/>
              <a:t>Korupcinogeninių situacijų </a:t>
            </a:r>
            <a:r>
              <a:rPr lang="en-US" b="1" dirty="0" err="1"/>
              <a:t>paplitimas</a:t>
            </a:r>
            <a:r>
              <a:rPr lang="en-US" b="1" dirty="0"/>
              <a:t> (t</a:t>
            </a:r>
            <a:r>
              <a:rPr lang="lt-LT" b="1" dirty="0" err="1"/>
              <a:t>ęsinys</a:t>
            </a:r>
            <a:r>
              <a:rPr lang="lt-LT" b="1" dirty="0"/>
              <a:t>)</a:t>
            </a:r>
            <a:r>
              <a:rPr lang="en-US" b="1" dirty="0"/>
              <a:t> </a:t>
            </a:r>
            <a:endParaRPr lang="lt-LT" dirty="0"/>
          </a:p>
        </p:txBody>
      </p:sp>
      <p:graphicFrame>
        <p:nvGraphicFramePr>
          <p:cNvPr id="8" name="Lentelė 7">
            <a:extLst>
              <a:ext uri="{FF2B5EF4-FFF2-40B4-BE49-F238E27FC236}">
                <a16:creationId xmlns:a16="http://schemas.microsoft.com/office/drawing/2014/main" id="{75C967A7-14DA-3793-97FA-EFCEE0EF957D}"/>
              </a:ext>
            </a:extLst>
          </p:cNvPr>
          <p:cNvGraphicFramePr>
            <a:graphicFrameLocks noGrp="1"/>
          </p:cNvGraphicFramePr>
          <p:nvPr>
            <p:extLst>
              <p:ext uri="{D42A27DB-BD31-4B8C-83A1-F6EECF244321}">
                <p14:modId xmlns:p14="http://schemas.microsoft.com/office/powerpoint/2010/main" val="1751718004"/>
              </p:ext>
            </p:extLst>
          </p:nvPr>
        </p:nvGraphicFramePr>
        <p:xfrm>
          <a:off x="1401680" y="1161084"/>
          <a:ext cx="10087542" cy="4224579"/>
        </p:xfrm>
        <a:graphic>
          <a:graphicData uri="http://schemas.openxmlformats.org/drawingml/2006/table">
            <a:tbl>
              <a:tblPr>
                <a:tableStyleId>{5C22544A-7EE6-4342-B048-85BDC9FD1C3A}</a:tableStyleId>
              </a:tblPr>
              <a:tblGrid>
                <a:gridCol w="8117245">
                  <a:extLst>
                    <a:ext uri="{9D8B030D-6E8A-4147-A177-3AD203B41FA5}">
                      <a16:colId xmlns:a16="http://schemas.microsoft.com/office/drawing/2014/main" val="4200568550"/>
                    </a:ext>
                  </a:extLst>
                </a:gridCol>
                <a:gridCol w="1042737">
                  <a:extLst>
                    <a:ext uri="{9D8B030D-6E8A-4147-A177-3AD203B41FA5}">
                      <a16:colId xmlns:a16="http://schemas.microsoft.com/office/drawing/2014/main" val="2605629641"/>
                    </a:ext>
                  </a:extLst>
                </a:gridCol>
                <a:gridCol w="927560">
                  <a:extLst>
                    <a:ext uri="{9D8B030D-6E8A-4147-A177-3AD203B41FA5}">
                      <a16:colId xmlns:a16="http://schemas.microsoft.com/office/drawing/2014/main" val="2127285365"/>
                    </a:ext>
                  </a:extLst>
                </a:gridCol>
              </a:tblGrid>
              <a:tr h="166650">
                <a:tc>
                  <a:txBody>
                    <a:bodyPr/>
                    <a:lstStyle/>
                    <a:p>
                      <a:pPr algn="ctr" rtl="0" fontAlgn="b"/>
                      <a:r>
                        <a:rPr lang="lt-LT" sz="1600" b="1" u="none" strike="noStrike" dirty="0">
                          <a:effectLst/>
                        </a:rPr>
                        <a:t> Korupcinogeninės situacijos</a:t>
                      </a:r>
                      <a:endParaRPr lang="lt-LT" sz="1600" b="1" i="0" u="none" strike="noStrike" dirty="0">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tc>
                  <a:txBody>
                    <a:bodyPr/>
                    <a:lstStyle/>
                    <a:p>
                      <a:pPr algn="ctr" rtl="0" fontAlgn="b"/>
                      <a:r>
                        <a:rPr lang="lt-LT" sz="1600" b="1" u="none" strike="noStrike">
                          <a:effectLst/>
                        </a:rPr>
                        <a:t>2022</a:t>
                      </a:r>
                      <a:endParaRPr lang="lt-LT" sz="1600" b="1" i="0" u="none" strike="noStrike">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tc>
                  <a:txBody>
                    <a:bodyPr/>
                    <a:lstStyle/>
                    <a:p>
                      <a:pPr algn="ctr" rtl="0" fontAlgn="b"/>
                      <a:r>
                        <a:rPr lang="lt-LT" sz="1600" b="1" u="none" strike="noStrike" dirty="0">
                          <a:effectLst/>
                        </a:rPr>
                        <a:t>2023</a:t>
                      </a:r>
                      <a:endParaRPr lang="lt-LT" sz="1600" b="1" i="0" u="none" strike="noStrike" dirty="0">
                        <a:solidFill>
                          <a:srgbClr val="000000"/>
                        </a:solidFill>
                        <a:effectLst/>
                        <a:latin typeface="Calibri" panose="020F0502020204030204" pitchFamily="34" charset="0"/>
                      </a:endParaRPr>
                    </a:p>
                  </a:txBody>
                  <a:tcPr marL="3099" marR="3099" marT="3099" marB="0" anchor="b">
                    <a:gradFill>
                      <a:gsLst>
                        <a:gs pos="0">
                          <a:schemeClr val="bg1"/>
                        </a:gs>
                        <a:gs pos="60000">
                          <a:srgbClr val="7FBC98"/>
                        </a:gs>
                      </a:gsLst>
                      <a:lin ang="5400000" scaled="1"/>
                    </a:gradFill>
                  </a:tcPr>
                </a:tc>
                <a:extLst>
                  <a:ext uri="{0D108BD9-81ED-4DB2-BD59-A6C34878D82A}">
                    <a16:rowId xmlns:a16="http://schemas.microsoft.com/office/drawing/2014/main" val="3718613749"/>
                  </a:ext>
                </a:extLst>
              </a:tr>
              <a:tr h="166650">
                <a:tc>
                  <a:txBody>
                    <a:bodyPr/>
                    <a:lstStyle/>
                    <a:p>
                      <a:pPr algn="l" rtl="0" fontAlgn="ctr"/>
                      <a:r>
                        <a:rPr lang="lt-LT" sz="1600" b="0" i="0" u="none" strike="noStrike" dirty="0">
                          <a:solidFill>
                            <a:srgbClr val="000000"/>
                          </a:solidFill>
                          <a:effectLst/>
                          <a:latin typeface="Calibri" panose="020F0502020204030204" pitchFamily="34" charset="0"/>
                        </a:rPr>
                        <a:t>Valstybės tarnyboje dirbantis asmuo turi turto, kurio negalėjo įgyti teisėtai gautomis pajamomis (gyvena ne pagal pajamas)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25%</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39190653"/>
                  </a:ext>
                </a:extLst>
              </a:tr>
              <a:tr h="166650">
                <a:tc>
                  <a:txBody>
                    <a:bodyPr/>
                    <a:lstStyle/>
                    <a:p>
                      <a:pPr algn="l" rtl="0" fontAlgn="ctr"/>
                      <a:r>
                        <a:rPr lang="lt-LT" sz="1600" b="0" i="0" u="none" strike="noStrike">
                          <a:solidFill>
                            <a:srgbClr val="000000"/>
                          </a:solidFill>
                          <a:effectLst/>
                          <a:latin typeface="Calibri" panose="020F0502020204030204" pitchFamily="34" charset="0"/>
                        </a:rPr>
                        <a:t>Politinė partija žada priimti verslininkui naudingą sprendimą, jei jis suteiks finansinę paramą partijai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22%</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005452387"/>
                  </a:ext>
                </a:extLst>
              </a:tr>
              <a:tr h="166650">
                <a:tc>
                  <a:txBody>
                    <a:bodyPr/>
                    <a:lstStyle/>
                    <a:p>
                      <a:pPr algn="l" rtl="0" fontAlgn="ctr"/>
                      <a:r>
                        <a:rPr lang="lt-LT" sz="1600" b="0" i="0" u="none" strike="noStrike">
                          <a:solidFill>
                            <a:srgbClr val="000000"/>
                          </a:solidFill>
                          <a:effectLst/>
                          <a:latin typeface="Calibri" panose="020F0502020204030204" pitchFamily="34" charset="0"/>
                        </a:rPr>
                        <a:t>Asmuo valstybės tarnyboje dirbančiam asmeniui atsidėkoja pinigais PO paslaugos atlikimo</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08593068"/>
                  </a:ext>
                </a:extLst>
              </a:tr>
              <a:tr h="166650">
                <a:tc>
                  <a:txBody>
                    <a:bodyPr/>
                    <a:lstStyle/>
                    <a:p>
                      <a:pPr algn="l" rtl="0" fontAlgn="ctr"/>
                      <a:r>
                        <a:rPr lang="lt-LT" sz="1600" b="0" i="0" u="none" strike="noStrike" dirty="0">
                          <a:solidFill>
                            <a:srgbClr val="000000"/>
                          </a:solidFill>
                          <a:effectLst/>
                          <a:latin typeface="Calibri" panose="020F0502020204030204" pitchFamily="34" charset="0"/>
                        </a:rPr>
                        <a:t>Valstybės tarnyboje dirbantis asmuo paima piniginį atlygį už paslaugos atlikimą ar atlikimo pagreitinimą</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4114486578"/>
                  </a:ext>
                </a:extLst>
              </a:tr>
              <a:tr h="166650">
                <a:tc>
                  <a:txBody>
                    <a:bodyPr/>
                    <a:lstStyle/>
                    <a:p>
                      <a:pPr algn="l" rtl="0" fontAlgn="ctr"/>
                      <a:r>
                        <a:rPr lang="lt-LT" sz="1600" b="0" i="0" u="none" strike="noStrike">
                          <a:solidFill>
                            <a:srgbClr val="000000"/>
                          </a:solidFill>
                          <a:effectLst/>
                          <a:latin typeface="Calibri" panose="020F0502020204030204" pitchFamily="34" charset="0"/>
                        </a:rPr>
                        <a:t>Asmuo duoda piniginį atlygį valstybės tarnyboje dirbančiam asmeniui ar pareigūnui norėdamas, kad jam reikalinga paslauga būtų suteikta geriau ar greičiau</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182340190"/>
                  </a:ext>
                </a:extLst>
              </a:tr>
              <a:tr h="166650">
                <a:tc>
                  <a:txBody>
                    <a:bodyPr/>
                    <a:lstStyle/>
                    <a:p>
                      <a:pPr algn="l" rtl="0" fontAlgn="ctr"/>
                      <a:r>
                        <a:rPr lang="lt-LT" sz="1600" b="0" i="0" u="none" strike="noStrike" dirty="0">
                          <a:solidFill>
                            <a:srgbClr val="000000"/>
                          </a:solidFill>
                          <a:effectLst/>
                          <a:latin typeface="Calibri" panose="020F0502020204030204" pitchFamily="34" charset="0"/>
                        </a:rPr>
                        <a:t>Asmuo, norėdamas, kad jam reikalinga paslauga būtų suteikta geriau ar greičiau, siūlo valstybės tarnyboje dirbančiam asmeniui pasinaudoti jo įmonės teikiamomis paslaugomis nemokamai arba su didele nuolaida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443146451"/>
                  </a:ext>
                </a:extLst>
              </a:tr>
              <a:tr h="166650">
                <a:tc>
                  <a:txBody>
                    <a:bodyPr/>
                    <a:lstStyle/>
                    <a:p>
                      <a:pPr algn="l" rtl="0" fontAlgn="ctr"/>
                      <a:r>
                        <a:rPr lang="lt-LT" sz="1600" b="0" i="0" u="none" strike="noStrike">
                          <a:solidFill>
                            <a:srgbClr val="000000"/>
                          </a:solidFill>
                          <a:effectLst/>
                          <a:latin typeface="Calibri" panose="020F0502020204030204" pitchFamily="34" charset="0"/>
                        </a:rPr>
                        <a:t>Lietuvos verslininkas paperka užsienio valstybės tarnautoją ar pareigūną, siekdamas naudos savo verslui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4109319737"/>
                  </a:ext>
                </a:extLst>
              </a:tr>
              <a:tr h="166650">
                <a:tc>
                  <a:txBody>
                    <a:bodyPr/>
                    <a:lstStyle/>
                    <a:p>
                      <a:pPr algn="l" rtl="0" fontAlgn="ctr"/>
                      <a:r>
                        <a:rPr lang="lt-LT" sz="1600" b="0" i="0" u="none" strike="noStrike">
                          <a:solidFill>
                            <a:srgbClr val="000000"/>
                          </a:solidFill>
                          <a:effectLst/>
                          <a:latin typeface="Calibri" panose="020F0502020204030204" pitchFamily="34" charset="0"/>
                        </a:rPr>
                        <a:t>Užsienio verslininkas paperka Lietuvos valstybės tarnautoją ar pareigūną, siekdamas naudos savo verslui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82517278"/>
                  </a:ext>
                </a:extLst>
              </a:tr>
            </a:tbl>
          </a:graphicData>
        </a:graphic>
      </p:graphicFrame>
    </p:spTree>
    <p:extLst>
      <p:ext uri="{BB962C8B-B14F-4D97-AF65-F5344CB8AC3E}">
        <p14:creationId xmlns:p14="http://schemas.microsoft.com/office/powerpoint/2010/main" val="30599439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80F12B-F17B-3ECA-495F-4348E5A1A319}"/>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34FCE9AD-B824-FE07-086B-39CF70D6A8FF}"/>
              </a:ext>
            </a:extLst>
          </p:cNvPr>
          <p:cNvGrpSpPr>
            <a:grpSpLocks noChangeAspect="1"/>
          </p:cNvGrpSpPr>
          <p:nvPr/>
        </p:nvGrpSpPr>
        <p:grpSpPr>
          <a:xfrm>
            <a:off x="0" y="-28545"/>
            <a:ext cx="12192000" cy="7183324"/>
            <a:chOff x="0" y="0"/>
            <a:chExt cx="24384000" cy="13715999"/>
          </a:xfrm>
        </p:grpSpPr>
        <p:sp>
          <p:nvSpPr>
            <p:cNvPr id="3" name="Freeform 3">
              <a:extLst>
                <a:ext uri="{FF2B5EF4-FFF2-40B4-BE49-F238E27FC236}">
                  <a16:creationId xmlns:a16="http://schemas.microsoft.com/office/drawing/2014/main" id="{EDDAFC64-3EE6-710B-0F66-87F03DF8F2DA}"/>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BFB41AA6-9CE9-DA76-D045-1FE682A2B8A7}"/>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B51CCA6-CF9E-74AD-8CE2-37D5FEA7EF1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6A02321C-0A5C-B5EF-BB7D-905097EC704D}"/>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18CBEEC-24EA-A30B-17E8-437151B7946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A589F0B-CD01-0DBE-E137-AE6945E5C7CF}"/>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6" name="TextBox 15">
            <a:extLst>
              <a:ext uri="{FF2B5EF4-FFF2-40B4-BE49-F238E27FC236}">
                <a16:creationId xmlns:a16="http://schemas.microsoft.com/office/drawing/2014/main" id="{338573D5-0037-8002-688C-56614D0A9732}"/>
              </a:ext>
            </a:extLst>
          </p:cNvPr>
          <p:cNvSpPr txBox="1"/>
          <p:nvPr/>
        </p:nvSpPr>
        <p:spPr>
          <a:xfrm>
            <a:off x="3973003" y="6105525"/>
            <a:ext cx="4295273" cy="307777"/>
          </a:xfrm>
          <a:prstGeom prst="rect">
            <a:avLst/>
          </a:prstGeom>
          <a:noFill/>
        </p:spPr>
        <p:txBody>
          <a:bodyPr wrap="square">
            <a:spAutoFit/>
          </a:bodyPr>
          <a:lstStyle/>
          <a:p>
            <a:r>
              <a:rPr lang="lt-LT" sz="1400" i="1" dirty="0"/>
              <a:t>4.Kaip manote, kiek šios situacijos paplitusios Lietuvoje?</a:t>
            </a:r>
          </a:p>
        </p:txBody>
      </p:sp>
      <p:sp>
        <p:nvSpPr>
          <p:cNvPr id="8" name="TextBox 7">
            <a:extLst>
              <a:ext uri="{FF2B5EF4-FFF2-40B4-BE49-F238E27FC236}">
                <a16:creationId xmlns:a16="http://schemas.microsoft.com/office/drawing/2014/main" id="{7CA5D1FD-B0F6-66EC-A2F9-84ED97C6CD91}"/>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C7456211-C8BE-351C-EC88-F8381E7C9B12}"/>
              </a:ext>
            </a:extLst>
          </p:cNvPr>
          <p:cNvGraphicFramePr>
            <a:graphicFrameLocks/>
          </p:cNvGraphicFramePr>
          <p:nvPr>
            <p:extLst>
              <p:ext uri="{D42A27DB-BD31-4B8C-83A1-F6EECF244321}">
                <p14:modId xmlns:p14="http://schemas.microsoft.com/office/powerpoint/2010/main" val="3796434189"/>
              </p:ext>
            </p:extLst>
          </p:nvPr>
        </p:nvGraphicFramePr>
        <p:xfrm>
          <a:off x="480322" y="471948"/>
          <a:ext cx="11480800" cy="56335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0655301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80F12B-F17B-3ECA-495F-4348E5A1A319}"/>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34FCE9AD-B824-FE07-086B-39CF70D6A8FF}"/>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EDDAFC64-3EE6-710B-0F66-87F03DF8F2DA}"/>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BFB41AA6-9CE9-DA76-D045-1FE682A2B8A7}"/>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B51CCA6-CF9E-74AD-8CE2-37D5FEA7EF1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6A02321C-0A5C-B5EF-BB7D-905097EC704D}"/>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B18CBEEC-24EA-A30B-17E8-437151B7946A}"/>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A589F0B-CD01-0DBE-E137-AE6945E5C7CF}"/>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9">
            <a:extLst>
              <a:ext uri="{FF2B5EF4-FFF2-40B4-BE49-F238E27FC236}">
                <a16:creationId xmlns:a16="http://schemas.microsoft.com/office/drawing/2014/main" id="{3E3B30CE-171F-2229-A061-CFDC0A2CD240}"/>
              </a:ext>
            </a:extLst>
          </p:cNvPr>
          <p:cNvSpPr txBox="1"/>
          <p:nvPr/>
        </p:nvSpPr>
        <p:spPr>
          <a:xfrm>
            <a:off x="3973003" y="6047876"/>
            <a:ext cx="4295273" cy="307777"/>
          </a:xfrm>
          <a:prstGeom prst="rect">
            <a:avLst/>
          </a:prstGeom>
          <a:noFill/>
        </p:spPr>
        <p:txBody>
          <a:bodyPr wrap="square">
            <a:spAutoFit/>
          </a:bodyPr>
          <a:lstStyle/>
          <a:p>
            <a:r>
              <a:rPr lang="lt-LT" sz="1400" i="1" dirty="0"/>
              <a:t>4.Kaip manote, kiek šios situacijos paplitusios Lietuvoje?</a:t>
            </a:r>
          </a:p>
        </p:txBody>
      </p:sp>
      <p:sp>
        <p:nvSpPr>
          <p:cNvPr id="8" name="TextBox 7">
            <a:extLst>
              <a:ext uri="{FF2B5EF4-FFF2-40B4-BE49-F238E27FC236}">
                <a16:creationId xmlns:a16="http://schemas.microsoft.com/office/drawing/2014/main" id="{BEDB173C-B998-D29C-3453-C2DCA56A7B8B}"/>
              </a:ext>
            </a:extLst>
          </p:cNvPr>
          <p:cNvSpPr txBox="1"/>
          <p:nvPr/>
        </p:nvSpPr>
        <p:spPr>
          <a:xfrm>
            <a:off x="0" y="6299832"/>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A12E5660-F814-7E01-1672-AFB7A92EF891}"/>
              </a:ext>
            </a:extLst>
          </p:cNvPr>
          <p:cNvGraphicFramePr>
            <a:graphicFrameLocks/>
          </p:cNvGraphicFramePr>
          <p:nvPr>
            <p:extLst>
              <p:ext uri="{D42A27DB-BD31-4B8C-83A1-F6EECF244321}">
                <p14:modId xmlns:p14="http://schemas.microsoft.com/office/powerpoint/2010/main" val="1429379899"/>
              </p:ext>
            </p:extLst>
          </p:nvPr>
        </p:nvGraphicFramePr>
        <p:xfrm>
          <a:off x="122830" y="348327"/>
          <a:ext cx="12069170" cy="560317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057921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7">
            <a:extLst>
              <a:ext uri="{FF2B5EF4-FFF2-40B4-BE49-F238E27FC236}">
                <a16:creationId xmlns:a16="http://schemas.microsoft.com/office/drawing/2014/main" id="{E4DD5BAC-24A2-7DC3-C5A3-4371F67936A6}"/>
              </a:ext>
            </a:extLst>
          </p:cNvPr>
          <p:cNvSpPr txBox="1"/>
          <p:nvPr/>
        </p:nvSpPr>
        <p:spPr>
          <a:xfrm>
            <a:off x="3837131" y="6117957"/>
            <a:ext cx="6093724" cy="307777"/>
          </a:xfrm>
          <a:prstGeom prst="rect">
            <a:avLst/>
          </a:prstGeom>
          <a:noFill/>
        </p:spPr>
        <p:txBody>
          <a:bodyPr wrap="square">
            <a:spAutoFit/>
          </a:bodyPr>
          <a:lstStyle/>
          <a:p>
            <a:pPr algn="ctr"/>
            <a:r>
              <a:rPr lang="lt-LT" sz="1400" i="1" dirty="0"/>
              <a:t>3. Kaip manote, kiek šios situacijos paplitusios Lietuvoje? </a:t>
            </a:r>
          </a:p>
        </p:txBody>
      </p:sp>
      <p:sp>
        <p:nvSpPr>
          <p:cNvPr id="10" name="TextBox 8">
            <a:extLst>
              <a:ext uri="{FF2B5EF4-FFF2-40B4-BE49-F238E27FC236}">
                <a16:creationId xmlns:a16="http://schemas.microsoft.com/office/drawing/2014/main" id="{87C363A5-B999-1455-49D3-BACBADBC75C2}"/>
              </a:ext>
            </a:extLst>
          </p:cNvPr>
          <p:cNvSpPr txBox="1"/>
          <p:nvPr/>
        </p:nvSpPr>
        <p:spPr>
          <a:xfrm>
            <a:off x="-2" y="63194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E04329A9-618E-75AE-8565-49884DA8DA05}"/>
              </a:ext>
            </a:extLst>
          </p:cNvPr>
          <p:cNvGraphicFramePr>
            <a:graphicFrameLocks/>
          </p:cNvGraphicFramePr>
          <p:nvPr>
            <p:extLst>
              <p:ext uri="{D42A27DB-BD31-4B8C-83A1-F6EECF244321}">
                <p14:modId xmlns:p14="http://schemas.microsoft.com/office/powerpoint/2010/main" val="2152726213"/>
              </p:ext>
            </p:extLst>
          </p:nvPr>
        </p:nvGraphicFramePr>
        <p:xfrm>
          <a:off x="1066110" y="506920"/>
          <a:ext cx="10565980" cy="539532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3001920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63499"/>
            <a:ext cx="12192000" cy="7098480"/>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6" name="Group 6"/>
          <p:cNvGrpSpPr>
            <a:grpSpLocks noChangeAspect="1"/>
          </p:cNvGrpSpPr>
          <p:nvPr/>
        </p:nvGrpSpPr>
        <p:grpSpPr>
          <a:xfrm>
            <a:off x="0" y="-63499"/>
            <a:ext cx="12192000" cy="2027822"/>
            <a:chOff x="0" y="0"/>
            <a:chExt cx="36576000" cy="8782050"/>
          </a:xfrm>
        </p:grpSpPr>
        <p:sp>
          <p:nvSpPr>
            <p:cNvPr id="7" name="Freeform 7"/>
            <p:cNvSpPr/>
            <p:nvPr/>
          </p:nvSpPr>
          <p:spPr>
            <a:xfrm>
              <a:off x="0" y="0"/>
              <a:ext cx="36576000" cy="8782050"/>
            </a:xfrm>
            <a:custGeom>
              <a:avLst/>
              <a:gdLst/>
              <a:ahLst/>
              <a:cxnLst/>
              <a:rect l="l" t="t" r="r" b="b"/>
              <a:pathLst>
                <a:path w="36576000" h="8782050">
                  <a:moveTo>
                    <a:pt x="0" y="0"/>
                  </a:moveTo>
                  <a:lnTo>
                    <a:pt x="0" y="8782050"/>
                  </a:lnTo>
                  <a:lnTo>
                    <a:pt x="36576000" y="8782050"/>
                  </a:lnTo>
                  <a:lnTo>
                    <a:pt x="36576000" y="0"/>
                  </a:lnTo>
                  <a:close/>
                </a:path>
              </a:pathLst>
            </a:custGeom>
            <a:solidFill>
              <a:srgbClr val="7FBC98">
                <a:alpha val="69412"/>
              </a:srgbClr>
            </a:solidFill>
          </p:spPr>
          <p:txBody>
            <a:bodyPr/>
            <a:lstStyle/>
            <a:p>
              <a:endParaRPr lang="lt-LT"/>
            </a:p>
          </p:txBody>
        </p:sp>
      </p:grpSp>
      <p:grpSp>
        <p:nvGrpSpPr>
          <p:cNvPr id="8" name="Group 8"/>
          <p:cNvGrpSpPr>
            <a:grpSpLocks noChangeAspect="1"/>
          </p:cNvGrpSpPr>
          <p:nvPr/>
        </p:nvGrpSpPr>
        <p:grpSpPr>
          <a:xfrm>
            <a:off x="230878" y="273778"/>
            <a:ext cx="1278138" cy="1278138"/>
            <a:chOff x="0" y="0"/>
            <a:chExt cx="3834414" cy="3834414"/>
          </a:xfrm>
        </p:grpSpPr>
        <p:sp>
          <p:nvSpPr>
            <p:cNvPr id="9" name="Freeform 9"/>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33" name="Group 32"/>
          <p:cNvGrpSpPr/>
          <p:nvPr/>
        </p:nvGrpSpPr>
        <p:grpSpPr>
          <a:xfrm>
            <a:off x="704850" y="1767594"/>
            <a:ext cx="10801350" cy="368300"/>
            <a:chOff x="704850" y="2897815"/>
            <a:chExt cx="10801350" cy="368300"/>
          </a:xfrm>
        </p:grpSpPr>
        <p:grpSp>
          <p:nvGrpSpPr>
            <p:cNvPr id="4" name="Group 4"/>
            <p:cNvGrpSpPr>
              <a:grpSpLocks noChangeAspect="1"/>
            </p:cNvGrpSpPr>
            <p:nvPr/>
          </p:nvGrpSpPr>
          <p:grpSpPr>
            <a:xfrm>
              <a:off x="704850" y="3050825"/>
              <a:ext cx="10801350" cy="31750"/>
              <a:chOff x="0" y="0"/>
              <a:chExt cx="32404050" cy="95250"/>
            </a:xfrm>
          </p:grpSpPr>
          <p:sp>
            <p:nvSpPr>
              <p:cNvPr id="5" name="Freeform 5"/>
              <p:cNvSpPr/>
              <p:nvPr/>
            </p:nvSpPr>
            <p:spPr>
              <a:xfrm>
                <a:off x="0" y="0"/>
                <a:ext cx="32404050" cy="95250"/>
              </a:xfrm>
              <a:custGeom>
                <a:avLst/>
                <a:gdLst/>
                <a:ahLst/>
                <a:cxnLst/>
                <a:rect l="l" t="t" r="r" b="b"/>
                <a:pathLst>
                  <a:path w="32404050" h="95250">
                    <a:moveTo>
                      <a:pt x="0" y="0"/>
                    </a:moveTo>
                    <a:lnTo>
                      <a:pt x="32404050" y="0"/>
                    </a:lnTo>
                    <a:lnTo>
                      <a:pt x="32404050" y="95250"/>
                    </a:lnTo>
                    <a:lnTo>
                      <a:pt x="0" y="95250"/>
                    </a:lnTo>
                    <a:close/>
                  </a:path>
                </a:pathLst>
              </a:custGeom>
              <a:solidFill>
                <a:srgbClr val="302E2C"/>
              </a:solidFill>
            </p:spPr>
            <p:txBody>
              <a:bodyPr/>
              <a:lstStyle/>
              <a:p>
                <a:endParaRPr lang="lt-LT"/>
              </a:p>
            </p:txBody>
          </p:sp>
        </p:grpSp>
        <p:grpSp>
          <p:nvGrpSpPr>
            <p:cNvPr id="10" name="Group 10"/>
            <p:cNvGrpSpPr>
              <a:grpSpLocks noChangeAspect="1"/>
            </p:cNvGrpSpPr>
            <p:nvPr/>
          </p:nvGrpSpPr>
          <p:grpSpPr>
            <a:xfrm>
              <a:off x="2157120" y="2897815"/>
              <a:ext cx="368300" cy="368300"/>
              <a:chOff x="0" y="0"/>
              <a:chExt cx="1104900" cy="1104900"/>
            </a:xfrm>
          </p:grpSpPr>
          <p:sp>
            <p:nvSpPr>
              <p:cNvPr id="11" name="Freeform 11"/>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2" name="Group 12"/>
            <p:cNvGrpSpPr>
              <a:grpSpLocks noChangeAspect="1"/>
            </p:cNvGrpSpPr>
            <p:nvPr/>
          </p:nvGrpSpPr>
          <p:grpSpPr>
            <a:xfrm>
              <a:off x="5930910" y="2897815"/>
              <a:ext cx="368300" cy="368300"/>
              <a:chOff x="0" y="0"/>
              <a:chExt cx="1104900" cy="1104900"/>
            </a:xfrm>
          </p:grpSpPr>
          <p:sp>
            <p:nvSpPr>
              <p:cNvPr id="13" name="Freeform 13"/>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4" name="Group 14"/>
            <p:cNvGrpSpPr>
              <a:grpSpLocks noChangeAspect="1"/>
            </p:cNvGrpSpPr>
            <p:nvPr/>
          </p:nvGrpSpPr>
          <p:grpSpPr>
            <a:xfrm>
              <a:off x="9685904" y="2897815"/>
              <a:ext cx="368300" cy="368300"/>
              <a:chOff x="0" y="0"/>
              <a:chExt cx="1104900" cy="1104900"/>
            </a:xfrm>
          </p:grpSpPr>
          <p:sp>
            <p:nvSpPr>
              <p:cNvPr id="15" name="Freeform 15"/>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grpSp>
        <p:nvGrpSpPr>
          <p:cNvPr id="16" name="Group 16"/>
          <p:cNvGrpSpPr>
            <a:grpSpLocks noChangeAspect="1"/>
          </p:cNvGrpSpPr>
          <p:nvPr/>
        </p:nvGrpSpPr>
        <p:grpSpPr>
          <a:xfrm>
            <a:off x="296424" y="661933"/>
            <a:ext cx="1146054" cy="502080"/>
            <a:chOff x="0" y="0"/>
            <a:chExt cx="2292108" cy="1004161"/>
          </a:xfrm>
        </p:grpSpPr>
        <p:sp>
          <p:nvSpPr>
            <p:cNvPr id="17" name="Freeform 1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8" name="TextBox 18"/>
          <p:cNvSpPr txBox="1"/>
          <p:nvPr/>
        </p:nvSpPr>
        <p:spPr>
          <a:xfrm>
            <a:off x="2578497" y="421700"/>
            <a:ext cx="7568453" cy="78457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METODIKA</a:t>
            </a:r>
            <a:endParaRPr lang="en-US" sz="4800" spc="48" dirty="0">
              <a:solidFill>
                <a:srgbClr val="302E2C"/>
              </a:solidFill>
              <a:latin typeface="Playfair Display Bold"/>
            </a:endParaRPr>
          </a:p>
        </p:txBody>
      </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sp>
        <p:nvSpPr>
          <p:cNvPr id="22" name="TextBox 20"/>
          <p:cNvSpPr txBox="1"/>
          <p:nvPr/>
        </p:nvSpPr>
        <p:spPr>
          <a:xfrm>
            <a:off x="704850" y="2449523"/>
            <a:ext cx="10191836" cy="1938992"/>
          </a:xfrm>
          <a:prstGeom prst="rect">
            <a:avLst/>
          </a:prstGeom>
        </p:spPr>
        <p:txBody>
          <a:bodyPr wrap="square" lIns="0" tIns="0" rIns="0" bIns="0" rtlCol="0" anchor="t">
            <a:spAutoFit/>
          </a:bodyPr>
          <a:lstStyle/>
          <a:p>
            <a:pPr lvl="0" algn="just"/>
            <a:r>
              <a:rPr lang="lt-LT" b="1" dirty="0"/>
              <a:t>Tyrimo laikas</a:t>
            </a:r>
            <a:r>
              <a:rPr lang="lt-LT" dirty="0"/>
              <a:t>: 2024 m.  sausio – </a:t>
            </a:r>
            <a:r>
              <a:rPr lang="en-US" dirty="0" err="1"/>
              <a:t>bir</a:t>
            </a:r>
            <a:r>
              <a:rPr lang="lt-LT" dirty="0" err="1"/>
              <a:t>želio</a:t>
            </a:r>
            <a:r>
              <a:rPr lang="lt-LT" dirty="0"/>
              <a:t> mėnesiai.</a:t>
            </a:r>
            <a:endParaRPr lang="en-US" dirty="0"/>
          </a:p>
          <a:p>
            <a:pPr lvl="0" algn="just"/>
            <a:r>
              <a:rPr lang="lt-LT" b="1" dirty="0"/>
              <a:t>Respondentų skaičius</a:t>
            </a:r>
            <a:r>
              <a:rPr lang="lt-LT" dirty="0"/>
              <a:t>: </a:t>
            </a:r>
          </a:p>
          <a:p>
            <a:pPr lvl="0" algn="just"/>
            <a:r>
              <a:rPr lang="lt-LT" dirty="0"/>
              <a:t>N = 1001 (vyresnių nei 18 metų amžiaus Lietuvos gyventojų).</a:t>
            </a:r>
            <a:endParaRPr lang="en-US" dirty="0"/>
          </a:p>
          <a:p>
            <a:pPr algn="just"/>
            <a:r>
              <a:rPr lang="lt-LT" dirty="0"/>
              <a:t>N= 50</a:t>
            </a:r>
            <a:r>
              <a:rPr lang="en-US" dirty="0"/>
              <a:t>3</a:t>
            </a:r>
            <a:r>
              <a:rPr lang="lt-LT" dirty="0"/>
              <a:t> (verslo įmonių vadovai).</a:t>
            </a:r>
            <a:endParaRPr lang="en-US" dirty="0"/>
          </a:p>
          <a:p>
            <a:pPr algn="just"/>
            <a:r>
              <a:rPr lang="lt-LT" dirty="0"/>
              <a:t>N= </a:t>
            </a:r>
            <a:r>
              <a:rPr lang="en-US" dirty="0"/>
              <a:t>1374</a:t>
            </a:r>
            <a:r>
              <a:rPr lang="lt-LT" dirty="0"/>
              <a:t> (</a:t>
            </a:r>
            <a:r>
              <a:rPr lang="en-US" dirty="0" err="1"/>
              <a:t>Lietuvos</a:t>
            </a:r>
            <a:r>
              <a:rPr lang="en-US" dirty="0"/>
              <a:t> </a:t>
            </a:r>
            <a:r>
              <a:rPr lang="en-US" dirty="0" err="1"/>
              <a:t>valstybės</a:t>
            </a:r>
            <a:r>
              <a:rPr lang="en-US" dirty="0"/>
              <a:t> </a:t>
            </a:r>
            <a:r>
              <a:rPr lang="en-US" dirty="0" err="1"/>
              <a:t>tarnautojai</a:t>
            </a:r>
            <a:r>
              <a:rPr lang="en-US" dirty="0"/>
              <a:t>).</a:t>
            </a:r>
          </a:p>
          <a:p>
            <a:pPr lvl="0" algn="just"/>
            <a:r>
              <a:rPr lang="lt-LT" b="1" dirty="0"/>
              <a:t>Tyrimo objektas</a:t>
            </a:r>
            <a:r>
              <a:rPr lang="lt-LT" dirty="0"/>
              <a:t>: 18 metų ir vyresni Lietuvos gyventojai, įmonių vadovai ar kiti atstovai, dalyvaujantys strateginių /  verslo vystymo sprendimų priėmime ir Lietuvos valstybės tarnautojai. </a:t>
            </a:r>
            <a:endParaRPr lang="en-US" dirty="0"/>
          </a:p>
        </p:txBody>
      </p:sp>
    </p:spTree>
    <p:extLst>
      <p:ext uri="{BB962C8B-B14F-4D97-AF65-F5344CB8AC3E}">
        <p14:creationId xmlns:p14="http://schemas.microsoft.com/office/powerpoint/2010/main" val="80262461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7">
            <a:extLst>
              <a:ext uri="{FF2B5EF4-FFF2-40B4-BE49-F238E27FC236}">
                <a16:creationId xmlns:a16="http://schemas.microsoft.com/office/drawing/2014/main" id="{E4DD5BAC-24A2-7DC3-C5A3-4371F67936A6}"/>
              </a:ext>
            </a:extLst>
          </p:cNvPr>
          <p:cNvSpPr txBox="1"/>
          <p:nvPr/>
        </p:nvSpPr>
        <p:spPr>
          <a:xfrm>
            <a:off x="3837131" y="6117957"/>
            <a:ext cx="6093724" cy="307777"/>
          </a:xfrm>
          <a:prstGeom prst="rect">
            <a:avLst/>
          </a:prstGeom>
          <a:noFill/>
        </p:spPr>
        <p:txBody>
          <a:bodyPr wrap="square">
            <a:spAutoFit/>
          </a:bodyPr>
          <a:lstStyle/>
          <a:p>
            <a:pPr algn="ctr"/>
            <a:r>
              <a:rPr lang="lt-LT" sz="1400" i="1" dirty="0"/>
              <a:t>3. Kaip manote, kiek šios situacijos paplitusios Lietuvoje? </a:t>
            </a:r>
          </a:p>
        </p:txBody>
      </p:sp>
      <p:sp>
        <p:nvSpPr>
          <p:cNvPr id="10" name="TextBox 8">
            <a:extLst>
              <a:ext uri="{FF2B5EF4-FFF2-40B4-BE49-F238E27FC236}">
                <a16:creationId xmlns:a16="http://schemas.microsoft.com/office/drawing/2014/main" id="{87C363A5-B999-1455-49D3-BACBADBC75C2}"/>
              </a:ext>
            </a:extLst>
          </p:cNvPr>
          <p:cNvSpPr txBox="1"/>
          <p:nvPr/>
        </p:nvSpPr>
        <p:spPr>
          <a:xfrm>
            <a:off x="-2" y="63194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0D4D494A-D516-AE91-D791-7D8555A31BF8}"/>
              </a:ext>
            </a:extLst>
          </p:cNvPr>
          <p:cNvGraphicFramePr>
            <a:graphicFrameLocks/>
          </p:cNvGraphicFramePr>
          <p:nvPr>
            <p:extLst>
              <p:ext uri="{D42A27DB-BD31-4B8C-83A1-F6EECF244321}">
                <p14:modId xmlns:p14="http://schemas.microsoft.com/office/powerpoint/2010/main" val="811528033"/>
              </p:ext>
            </p:extLst>
          </p:nvPr>
        </p:nvGraphicFramePr>
        <p:xfrm>
          <a:off x="230879" y="614350"/>
          <a:ext cx="11664698" cy="53852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4496236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C25D57-131C-5F37-2849-AD8042C951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38147A1-EC6C-F682-3DF8-B339C643288D}"/>
              </a:ext>
            </a:extLst>
          </p:cNvPr>
          <p:cNvGrpSpPr>
            <a:grpSpLocks noChangeAspect="1"/>
          </p:cNvGrpSpPr>
          <p:nvPr/>
        </p:nvGrpSpPr>
        <p:grpSpPr>
          <a:xfrm>
            <a:off x="0" y="-28545"/>
            <a:ext cx="12506200" cy="7166764"/>
            <a:chOff x="49280" y="0"/>
            <a:chExt cx="24384000" cy="13715999"/>
          </a:xfrm>
        </p:grpSpPr>
        <p:sp>
          <p:nvSpPr>
            <p:cNvPr id="3" name="Freeform 3">
              <a:extLst>
                <a:ext uri="{FF2B5EF4-FFF2-40B4-BE49-F238E27FC236}">
                  <a16:creationId xmlns:a16="http://schemas.microsoft.com/office/drawing/2014/main" id="{E60C1EF6-49D5-DC3F-EC61-7E9F48106817}"/>
                </a:ext>
              </a:extLst>
            </p:cNvPr>
            <p:cNvSpPr/>
            <p:nvPr/>
          </p:nvSpPr>
          <p:spPr>
            <a:xfrm>
              <a:off x="49280" y="0"/>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en-US" dirty="0"/>
            </a:p>
          </p:txBody>
        </p:sp>
      </p:grpSp>
      <p:grpSp>
        <p:nvGrpSpPr>
          <p:cNvPr id="4" name="Group 4">
            <a:extLst>
              <a:ext uri="{FF2B5EF4-FFF2-40B4-BE49-F238E27FC236}">
                <a16:creationId xmlns:a16="http://schemas.microsoft.com/office/drawing/2014/main" id="{47C8B849-6DDE-2644-02E5-10106850CE5E}"/>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CAEE9572-62AD-26BD-67C3-A7853F0E287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811AD27B-F932-0002-F36A-F18BA59CC0E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362F591C-94C6-8CAA-8169-4D63923DE23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F9312887-9439-94FA-CA7D-CA739035A449}"/>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graphicFrame>
        <p:nvGraphicFramePr>
          <p:cNvPr id="9" name="Lentelė 8">
            <a:extLst>
              <a:ext uri="{FF2B5EF4-FFF2-40B4-BE49-F238E27FC236}">
                <a16:creationId xmlns:a16="http://schemas.microsoft.com/office/drawing/2014/main" id="{BEEFD26A-EFED-0C70-6A2F-23F72157FBDA}"/>
              </a:ext>
            </a:extLst>
          </p:cNvPr>
          <p:cNvGraphicFramePr>
            <a:graphicFrameLocks noGrp="1"/>
          </p:cNvGraphicFramePr>
          <p:nvPr>
            <p:extLst>
              <p:ext uri="{D42A27DB-BD31-4B8C-83A1-F6EECF244321}">
                <p14:modId xmlns:p14="http://schemas.microsoft.com/office/powerpoint/2010/main" val="430676968"/>
              </p:ext>
            </p:extLst>
          </p:nvPr>
        </p:nvGraphicFramePr>
        <p:xfrm>
          <a:off x="2021990" y="1004441"/>
          <a:ext cx="9117830" cy="4815946"/>
        </p:xfrm>
        <a:graphic>
          <a:graphicData uri="http://schemas.openxmlformats.org/drawingml/2006/table">
            <a:tbl>
              <a:tblPr/>
              <a:tblGrid>
                <a:gridCol w="4754906">
                  <a:extLst>
                    <a:ext uri="{9D8B030D-6E8A-4147-A177-3AD203B41FA5}">
                      <a16:colId xmlns:a16="http://schemas.microsoft.com/office/drawing/2014/main" val="1342436475"/>
                    </a:ext>
                  </a:extLst>
                </a:gridCol>
                <a:gridCol w="1090731">
                  <a:extLst>
                    <a:ext uri="{9D8B030D-6E8A-4147-A177-3AD203B41FA5}">
                      <a16:colId xmlns:a16="http://schemas.microsoft.com/office/drawing/2014/main" val="800609463"/>
                    </a:ext>
                  </a:extLst>
                </a:gridCol>
                <a:gridCol w="1090731">
                  <a:extLst>
                    <a:ext uri="{9D8B030D-6E8A-4147-A177-3AD203B41FA5}">
                      <a16:colId xmlns:a16="http://schemas.microsoft.com/office/drawing/2014/main" val="1373020117"/>
                    </a:ext>
                  </a:extLst>
                </a:gridCol>
                <a:gridCol w="1090731">
                  <a:extLst>
                    <a:ext uri="{9D8B030D-6E8A-4147-A177-3AD203B41FA5}">
                      <a16:colId xmlns:a16="http://schemas.microsoft.com/office/drawing/2014/main" val="2029012206"/>
                    </a:ext>
                  </a:extLst>
                </a:gridCol>
                <a:gridCol w="1090731">
                  <a:extLst>
                    <a:ext uri="{9D8B030D-6E8A-4147-A177-3AD203B41FA5}">
                      <a16:colId xmlns:a16="http://schemas.microsoft.com/office/drawing/2014/main" val="47455531"/>
                    </a:ext>
                  </a:extLst>
                </a:gridCol>
              </a:tblGrid>
              <a:tr h="230403">
                <a:tc>
                  <a:txBody>
                    <a:bodyPr/>
                    <a:lstStyle/>
                    <a:p>
                      <a:pPr algn="ctr" fontAlgn="t"/>
                      <a:r>
                        <a:rPr lang="lt-LT" sz="1600" b="1" i="0" u="none" strike="noStrike" dirty="0">
                          <a:effectLst/>
                          <a:latin typeface="Calibri" panose="020F0502020204030204" pitchFamily="34" charset="0"/>
                        </a:rPr>
                        <a:t>Situacija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dirty="0">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1099411"/>
                  </a:ext>
                </a:extLst>
              </a:tr>
              <a:tr h="673886">
                <a:tc>
                  <a:txBody>
                    <a:bodyPr/>
                    <a:lstStyle/>
                    <a:p>
                      <a:pPr algn="l" rtl="0" fontAlgn="ctr"/>
                      <a:r>
                        <a:rPr lang="lt-LT" sz="1600" b="0" i="0" u="none" strike="noStrike" dirty="0">
                          <a:solidFill>
                            <a:srgbClr val="000000"/>
                          </a:solidFill>
                          <a:effectLst/>
                          <a:latin typeface="Calibri" panose="020F0502020204030204" pitchFamily="34" charset="0"/>
                        </a:rPr>
                        <a:t>Asmuo PO sėkmingai atliktos operacijos ar procedūros gydytojui atsidėkoja dovana (gėlėmis, saldainiais, alkoholiu ir t.t.)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491407581"/>
                  </a:ext>
                </a:extLst>
              </a:tr>
              <a:tr h="535516">
                <a:tc>
                  <a:txBody>
                    <a:bodyPr/>
                    <a:lstStyle/>
                    <a:p>
                      <a:pPr algn="l" rtl="0" fontAlgn="ctr"/>
                      <a:r>
                        <a:rPr lang="lt-LT" sz="1600" b="0" i="0" u="none" strike="noStrike" dirty="0">
                          <a:solidFill>
                            <a:srgbClr val="000000"/>
                          </a:solidFill>
                          <a:effectLst/>
                          <a:latin typeface="Calibri" panose="020F0502020204030204" pitchFamily="34" charset="0"/>
                        </a:rPr>
                        <a:t>Asmuo gydytojui atsidėkoja pinigais PO sėkmingai atliktos operacijos ar procedūros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39584920"/>
                  </a:ext>
                </a:extLst>
              </a:tr>
              <a:tr h="597439">
                <a:tc>
                  <a:txBody>
                    <a:bodyPr/>
                    <a:lstStyle/>
                    <a:p>
                      <a:pPr algn="l" rtl="0" fontAlgn="ctr"/>
                      <a:r>
                        <a:rPr lang="lt-LT" sz="1600" b="0" i="0" u="none" strike="noStrike">
                          <a:solidFill>
                            <a:srgbClr val="000000"/>
                          </a:solidFill>
                          <a:effectLst/>
                          <a:latin typeface="Calibri" panose="020F0502020204030204" pitchFamily="34" charset="0"/>
                        </a:rPr>
                        <a:t>Asmuo pasinaudoja pažintimis, kad jam reikalinga paslauga būtų atlikta geriau ar greičiau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86410208"/>
                  </a:ext>
                </a:extLst>
              </a:tr>
              <a:tr h="605201">
                <a:tc>
                  <a:txBody>
                    <a:bodyPr/>
                    <a:lstStyle/>
                    <a:p>
                      <a:pPr algn="l" rtl="0" fontAlgn="ctr"/>
                      <a:r>
                        <a:rPr lang="lt-LT" sz="1600" b="0" i="0" u="none" strike="noStrike">
                          <a:solidFill>
                            <a:srgbClr val="000000"/>
                          </a:solidFill>
                          <a:effectLst/>
                          <a:latin typeface="Calibri" panose="020F0502020204030204" pitchFamily="34" charset="0"/>
                        </a:rPr>
                        <a:t>Politinė partija žada priimti verslininkui naudingą sprendimą, jei jis suteiks finansinę paramą partijai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50698117"/>
                  </a:ext>
                </a:extLst>
              </a:tr>
              <a:tr h="613393">
                <a:tc>
                  <a:txBody>
                    <a:bodyPr/>
                    <a:lstStyle/>
                    <a:p>
                      <a:pPr algn="l" rtl="0" fontAlgn="ctr"/>
                      <a:r>
                        <a:rPr lang="lt-LT" sz="1600" b="0" i="0" u="none" strike="noStrike">
                          <a:solidFill>
                            <a:srgbClr val="000000"/>
                          </a:solidFill>
                          <a:effectLst/>
                          <a:latin typeface="Calibri" panose="020F0502020204030204" pitchFamily="34" charset="0"/>
                        </a:rPr>
                        <a:t>Asmuo tik dėl turimų pažinčių įsidarbina į valstybės instituciją</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48577404"/>
                  </a:ext>
                </a:extLst>
              </a:tr>
              <a:tr h="611625">
                <a:tc>
                  <a:txBody>
                    <a:bodyPr/>
                    <a:lstStyle/>
                    <a:p>
                      <a:pPr algn="l" rtl="0" fontAlgn="ctr"/>
                      <a:r>
                        <a:rPr lang="lt-LT" sz="1600" b="0" i="0" u="none" strike="noStrike">
                          <a:solidFill>
                            <a:srgbClr val="000000"/>
                          </a:solidFill>
                          <a:effectLst/>
                          <a:latin typeface="Calibri" panose="020F0502020204030204" pitchFamily="34" charset="0"/>
                        </a:rPr>
                        <a:t>Asmuo tik dėl turimų pažinčių įsidarbina į privačią įmonę</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5492828"/>
                  </a:ext>
                </a:extLst>
              </a:tr>
              <a:tr h="858362">
                <a:tc>
                  <a:txBody>
                    <a:bodyPr/>
                    <a:lstStyle/>
                    <a:p>
                      <a:pPr algn="l" rtl="0" fontAlgn="b"/>
                      <a:r>
                        <a:rPr lang="lt-LT" sz="1600" b="0" i="0" u="none" strike="noStrike">
                          <a:solidFill>
                            <a:srgbClr val="000000"/>
                          </a:solidFill>
                          <a:effectLst/>
                          <a:latin typeface="Calibri" panose="020F0502020204030204" pitchFamily="34" charset="0"/>
                        </a:rPr>
                        <a:t>Valstybės tarnautojas naudoja įstaigos lėšas asmeninėms reikmėms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530247678"/>
                  </a:ext>
                </a:extLst>
              </a:tr>
            </a:tbl>
          </a:graphicData>
        </a:graphic>
      </p:graphicFrame>
      <p:sp>
        <p:nvSpPr>
          <p:cNvPr id="10" name="TextBox 8">
            <a:extLst>
              <a:ext uri="{FF2B5EF4-FFF2-40B4-BE49-F238E27FC236}">
                <a16:creationId xmlns:a16="http://schemas.microsoft.com/office/drawing/2014/main" id="{2AC4BEC0-1549-98C6-AC06-4702387FC895}"/>
              </a:ext>
            </a:extLst>
          </p:cNvPr>
          <p:cNvSpPr txBox="1"/>
          <p:nvPr/>
        </p:nvSpPr>
        <p:spPr>
          <a:xfrm>
            <a:off x="-2" y="63194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182CC785-CE83-3CC9-AA41-89245D44AD58}"/>
              </a:ext>
            </a:extLst>
          </p:cNvPr>
          <p:cNvSpPr txBox="1"/>
          <p:nvPr/>
        </p:nvSpPr>
        <p:spPr>
          <a:xfrm>
            <a:off x="3164994" y="5794454"/>
            <a:ext cx="7182163" cy="307777"/>
          </a:xfrm>
          <a:prstGeom prst="rect">
            <a:avLst/>
          </a:prstGeom>
          <a:noFill/>
        </p:spPr>
        <p:txBody>
          <a:bodyPr wrap="square">
            <a:spAutoFit/>
          </a:bodyPr>
          <a:lstStyle/>
          <a:p>
            <a:r>
              <a:rPr lang="lt-LT" sz="1400" i="1" dirty="0"/>
              <a:t>3. Kaip manote, kiek šios situacijos paplitusios Lietuvoje? Pateikti atsakymai „labai paplitę“. </a:t>
            </a:r>
          </a:p>
        </p:txBody>
      </p:sp>
      <p:sp>
        <p:nvSpPr>
          <p:cNvPr id="15" name="TextBox 14">
            <a:extLst>
              <a:ext uri="{FF2B5EF4-FFF2-40B4-BE49-F238E27FC236}">
                <a16:creationId xmlns:a16="http://schemas.microsoft.com/office/drawing/2014/main" id="{E1599C96-64FD-6D6B-967A-BE6AFD4DA3AB}"/>
              </a:ext>
            </a:extLst>
          </p:cNvPr>
          <p:cNvSpPr txBox="1"/>
          <p:nvPr/>
        </p:nvSpPr>
        <p:spPr>
          <a:xfrm>
            <a:off x="4875650" y="445435"/>
            <a:ext cx="4263990" cy="369332"/>
          </a:xfrm>
          <a:prstGeom prst="rect">
            <a:avLst/>
          </a:prstGeom>
          <a:noFill/>
        </p:spPr>
        <p:txBody>
          <a:bodyPr wrap="square">
            <a:spAutoFit/>
          </a:bodyPr>
          <a:lstStyle/>
          <a:p>
            <a:r>
              <a:rPr lang="lt-LT" b="1" dirty="0"/>
              <a:t>Korupcinogeninių situacijų </a:t>
            </a:r>
            <a:r>
              <a:rPr lang="en-US" b="1" dirty="0" err="1"/>
              <a:t>paplitimas</a:t>
            </a:r>
            <a:r>
              <a:rPr lang="en-US" b="1" dirty="0"/>
              <a:t> </a:t>
            </a:r>
            <a:endParaRPr lang="lt-LT" dirty="0"/>
          </a:p>
        </p:txBody>
      </p:sp>
    </p:spTree>
    <p:extLst>
      <p:ext uri="{BB962C8B-B14F-4D97-AF65-F5344CB8AC3E}">
        <p14:creationId xmlns:p14="http://schemas.microsoft.com/office/powerpoint/2010/main" val="177195481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C25D57-131C-5F37-2849-AD8042C951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38147A1-EC6C-F682-3DF8-B339C643288D}"/>
              </a:ext>
            </a:extLst>
          </p:cNvPr>
          <p:cNvGrpSpPr>
            <a:grpSpLocks noChangeAspect="1"/>
          </p:cNvGrpSpPr>
          <p:nvPr/>
        </p:nvGrpSpPr>
        <p:grpSpPr>
          <a:xfrm>
            <a:off x="0" y="-28545"/>
            <a:ext cx="12506200" cy="7166764"/>
            <a:chOff x="49280" y="0"/>
            <a:chExt cx="24384000" cy="13715999"/>
          </a:xfrm>
        </p:grpSpPr>
        <p:sp>
          <p:nvSpPr>
            <p:cNvPr id="3" name="Freeform 3">
              <a:extLst>
                <a:ext uri="{FF2B5EF4-FFF2-40B4-BE49-F238E27FC236}">
                  <a16:creationId xmlns:a16="http://schemas.microsoft.com/office/drawing/2014/main" id="{E60C1EF6-49D5-DC3F-EC61-7E9F48106817}"/>
                </a:ext>
              </a:extLst>
            </p:cNvPr>
            <p:cNvSpPr/>
            <p:nvPr/>
          </p:nvSpPr>
          <p:spPr>
            <a:xfrm>
              <a:off x="49280" y="0"/>
              <a:ext cx="24384000" cy="13715999"/>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en-US" dirty="0"/>
            </a:p>
          </p:txBody>
        </p:sp>
      </p:grpSp>
      <p:grpSp>
        <p:nvGrpSpPr>
          <p:cNvPr id="4" name="Group 4">
            <a:extLst>
              <a:ext uri="{FF2B5EF4-FFF2-40B4-BE49-F238E27FC236}">
                <a16:creationId xmlns:a16="http://schemas.microsoft.com/office/drawing/2014/main" id="{47C8B849-6DDE-2644-02E5-10106850CE5E}"/>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CAEE9572-62AD-26BD-67C3-A7853F0E287B}"/>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811AD27B-F932-0002-F36A-F18BA59CC0EF}"/>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362F591C-94C6-8CAA-8169-4D63923DE23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F9312887-9439-94FA-CA7D-CA739035A449}"/>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graphicFrame>
        <p:nvGraphicFramePr>
          <p:cNvPr id="9" name="Lentelė 8">
            <a:extLst>
              <a:ext uri="{FF2B5EF4-FFF2-40B4-BE49-F238E27FC236}">
                <a16:creationId xmlns:a16="http://schemas.microsoft.com/office/drawing/2014/main" id="{BEEFD26A-EFED-0C70-6A2F-23F72157FBDA}"/>
              </a:ext>
            </a:extLst>
          </p:cNvPr>
          <p:cNvGraphicFramePr>
            <a:graphicFrameLocks noGrp="1"/>
          </p:cNvGraphicFramePr>
          <p:nvPr>
            <p:extLst>
              <p:ext uri="{D42A27DB-BD31-4B8C-83A1-F6EECF244321}">
                <p14:modId xmlns:p14="http://schemas.microsoft.com/office/powerpoint/2010/main" val="1780001164"/>
              </p:ext>
            </p:extLst>
          </p:nvPr>
        </p:nvGraphicFramePr>
        <p:xfrm>
          <a:off x="1845670" y="1057930"/>
          <a:ext cx="9117830" cy="4568480"/>
        </p:xfrm>
        <a:graphic>
          <a:graphicData uri="http://schemas.openxmlformats.org/drawingml/2006/table">
            <a:tbl>
              <a:tblPr/>
              <a:tblGrid>
                <a:gridCol w="4754906">
                  <a:extLst>
                    <a:ext uri="{9D8B030D-6E8A-4147-A177-3AD203B41FA5}">
                      <a16:colId xmlns:a16="http://schemas.microsoft.com/office/drawing/2014/main" val="1342436475"/>
                    </a:ext>
                  </a:extLst>
                </a:gridCol>
                <a:gridCol w="1090731">
                  <a:extLst>
                    <a:ext uri="{9D8B030D-6E8A-4147-A177-3AD203B41FA5}">
                      <a16:colId xmlns:a16="http://schemas.microsoft.com/office/drawing/2014/main" val="800609463"/>
                    </a:ext>
                  </a:extLst>
                </a:gridCol>
                <a:gridCol w="1090731">
                  <a:extLst>
                    <a:ext uri="{9D8B030D-6E8A-4147-A177-3AD203B41FA5}">
                      <a16:colId xmlns:a16="http://schemas.microsoft.com/office/drawing/2014/main" val="1373020117"/>
                    </a:ext>
                  </a:extLst>
                </a:gridCol>
                <a:gridCol w="1090731">
                  <a:extLst>
                    <a:ext uri="{9D8B030D-6E8A-4147-A177-3AD203B41FA5}">
                      <a16:colId xmlns:a16="http://schemas.microsoft.com/office/drawing/2014/main" val="2029012206"/>
                    </a:ext>
                  </a:extLst>
                </a:gridCol>
                <a:gridCol w="1090731">
                  <a:extLst>
                    <a:ext uri="{9D8B030D-6E8A-4147-A177-3AD203B41FA5}">
                      <a16:colId xmlns:a16="http://schemas.microsoft.com/office/drawing/2014/main" val="47455531"/>
                    </a:ext>
                  </a:extLst>
                </a:gridCol>
              </a:tblGrid>
              <a:tr h="271935">
                <a:tc>
                  <a:txBody>
                    <a:bodyPr/>
                    <a:lstStyle/>
                    <a:p>
                      <a:pPr algn="ctr" fontAlgn="t"/>
                      <a:r>
                        <a:rPr lang="lt-LT" sz="1600" b="1" i="0" u="none" strike="noStrike" dirty="0">
                          <a:effectLst/>
                          <a:latin typeface="Calibri" panose="020F0502020204030204" pitchFamily="34" charset="0"/>
                        </a:rPr>
                        <a:t>Situacija</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1099411"/>
                  </a:ext>
                </a:extLst>
              </a:tr>
              <a:tr h="1057070">
                <a:tc>
                  <a:txBody>
                    <a:bodyPr/>
                    <a:lstStyle/>
                    <a:p>
                      <a:pPr algn="l" rtl="0" fontAlgn="ctr"/>
                      <a:r>
                        <a:rPr lang="lt-LT" sz="1600" b="0" i="0" u="none" strike="noStrike">
                          <a:solidFill>
                            <a:srgbClr val="000000"/>
                          </a:solidFill>
                          <a:effectLst/>
                          <a:latin typeface="Calibri" panose="020F0502020204030204" pitchFamily="34" charset="0"/>
                        </a:rPr>
                        <a:t>Asmuo, norėdamas, kad jam reikalinga paslauga būtų suteikta geriau ar greičiau, siūlo valstybės tarnyboje dirbančiam asmeniui pasinaudoti jo įmonės teikiamomis paslaugomis nemokamai arba su didele nuolaida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39584920"/>
                  </a:ext>
                </a:extLst>
              </a:tr>
              <a:tr h="795359">
                <a:tc>
                  <a:txBody>
                    <a:bodyPr/>
                    <a:lstStyle/>
                    <a:p>
                      <a:pPr algn="l" rtl="0" fontAlgn="ctr"/>
                      <a:r>
                        <a:rPr lang="lt-LT" sz="1600" b="0" i="0" u="none" strike="noStrike" dirty="0">
                          <a:solidFill>
                            <a:srgbClr val="000000"/>
                          </a:solidFill>
                          <a:effectLst/>
                          <a:latin typeface="Calibri" panose="020F0502020204030204" pitchFamily="34" charset="0"/>
                        </a:rPr>
                        <a:t>Asmuo duoda piniginį atlygį valstybės tarnyboje dirbančiam asmeniui ar pareigūnui, norėdamas, kad jam reikalinga paslauga būtų suteikta geriau ar greičiau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86410208"/>
                  </a:ext>
                </a:extLst>
              </a:tr>
              <a:tr h="795359">
                <a:tc>
                  <a:txBody>
                    <a:bodyPr/>
                    <a:lstStyle/>
                    <a:p>
                      <a:pPr algn="l" rtl="0" fontAlgn="ctr"/>
                      <a:r>
                        <a:rPr lang="lt-LT" sz="1600" b="0" i="0" u="none" strike="noStrike" dirty="0">
                          <a:solidFill>
                            <a:srgbClr val="000000"/>
                          </a:solidFill>
                          <a:effectLst/>
                          <a:latin typeface="Calibri" panose="020F0502020204030204" pitchFamily="34" charset="0"/>
                        </a:rPr>
                        <a:t>Valstybės tarnyboje dirbantis asmuo paima piniginį atlygį už paslaugos atlikimą ar atlikimo pagreitinimą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en-US" sz="1600" b="0" i="0" u="none" strike="noStrike" dirty="0">
                          <a:solidFill>
                            <a:srgbClr val="000000"/>
                          </a:solidFill>
                          <a:effectLst/>
                          <a:latin typeface="Calibri" panose="020F0502020204030204" pitchFamily="34" charset="0"/>
                        </a:rPr>
                        <a:t>6</a:t>
                      </a:r>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14805832"/>
                  </a:ext>
                </a:extLst>
              </a:tr>
              <a:tr h="581463">
                <a:tc>
                  <a:txBody>
                    <a:bodyPr/>
                    <a:lstStyle/>
                    <a:p>
                      <a:pPr algn="l" rtl="0" fontAlgn="ctr"/>
                      <a:r>
                        <a:rPr lang="lt-LT" sz="1600" b="0" i="0" u="none" strike="noStrike" dirty="0">
                          <a:solidFill>
                            <a:srgbClr val="000000"/>
                          </a:solidFill>
                          <a:effectLst/>
                          <a:latin typeface="Calibri" panose="020F0502020204030204" pitchFamily="34" charset="0"/>
                        </a:rPr>
                        <a:t>Asmuo valstybės tarnyboje dirbančiam asmeniui atsidėkoja pinigais PO paslaugos atlikimo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50698117"/>
                  </a:ext>
                </a:extLst>
              </a:tr>
              <a:tr h="533647">
                <a:tc>
                  <a:txBody>
                    <a:bodyPr/>
                    <a:lstStyle/>
                    <a:p>
                      <a:pPr algn="l" rtl="0" fontAlgn="ctr"/>
                      <a:r>
                        <a:rPr lang="lt-LT" sz="1600" b="0" i="0" u="none" strike="noStrike">
                          <a:solidFill>
                            <a:srgbClr val="000000"/>
                          </a:solidFill>
                          <a:effectLst/>
                          <a:latin typeface="Calibri" panose="020F0502020204030204" pitchFamily="34" charset="0"/>
                        </a:rPr>
                        <a:t>Užsienio verslininkas paperka Lietuvos valstybės tarnautoją ar pareigūną, siekdamas naudos savo verslui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48577404"/>
                  </a:ext>
                </a:extLst>
              </a:tr>
              <a:tr h="533647">
                <a:tc>
                  <a:txBody>
                    <a:bodyPr/>
                    <a:lstStyle/>
                    <a:p>
                      <a:pPr algn="l" rtl="0" fontAlgn="ctr"/>
                      <a:r>
                        <a:rPr lang="lt-LT" sz="1600" b="0" i="0" u="none" strike="noStrike">
                          <a:solidFill>
                            <a:srgbClr val="000000"/>
                          </a:solidFill>
                          <a:effectLst/>
                          <a:latin typeface="Calibri" panose="020F0502020204030204" pitchFamily="34" charset="0"/>
                        </a:rPr>
                        <a:t>Lietuvos verslininkas paperka užsienio valstybės tarnautoją ar pareigūną, siekdamas naudos savo verslui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75492828"/>
                  </a:ext>
                </a:extLst>
              </a:tr>
            </a:tbl>
          </a:graphicData>
        </a:graphic>
      </p:graphicFrame>
      <p:sp>
        <p:nvSpPr>
          <p:cNvPr id="10" name="TextBox 8">
            <a:extLst>
              <a:ext uri="{FF2B5EF4-FFF2-40B4-BE49-F238E27FC236}">
                <a16:creationId xmlns:a16="http://schemas.microsoft.com/office/drawing/2014/main" id="{2AC4BEC0-1549-98C6-AC06-4702387FC895}"/>
              </a:ext>
            </a:extLst>
          </p:cNvPr>
          <p:cNvSpPr txBox="1"/>
          <p:nvPr/>
        </p:nvSpPr>
        <p:spPr>
          <a:xfrm>
            <a:off x="-2" y="63194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4" name="TextBox 13">
            <a:extLst>
              <a:ext uri="{FF2B5EF4-FFF2-40B4-BE49-F238E27FC236}">
                <a16:creationId xmlns:a16="http://schemas.microsoft.com/office/drawing/2014/main" id="{182CC785-CE83-3CC9-AA41-89245D44AD58}"/>
              </a:ext>
            </a:extLst>
          </p:cNvPr>
          <p:cNvSpPr txBox="1"/>
          <p:nvPr/>
        </p:nvSpPr>
        <p:spPr>
          <a:xfrm>
            <a:off x="3266035" y="5665142"/>
            <a:ext cx="7182163" cy="307777"/>
          </a:xfrm>
          <a:prstGeom prst="rect">
            <a:avLst/>
          </a:prstGeom>
          <a:noFill/>
        </p:spPr>
        <p:txBody>
          <a:bodyPr wrap="square">
            <a:spAutoFit/>
          </a:bodyPr>
          <a:lstStyle/>
          <a:p>
            <a:r>
              <a:rPr lang="lt-LT" sz="1400" i="1" dirty="0"/>
              <a:t>3. Kaip manote, kiek šios situacijos paplitusios Lietuvoje? Pateikti atsakymai „labai paplitę“. </a:t>
            </a:r>
          </a:p>
        </p:txBody>
      </p:sp>
      <p:sp>
        <p:nvSpPr>
          <p:cNvPr id="15" name="TextBox 14">
            <a:extLst>
              <a:ext uri="{FF2B5EF4-FFF2-40B4-BE49-F238E27FC236}">
                <a16:creationId xmlns:a16="http://schemas.microsoft.com/office/drawing/2014/main" id="{E1599C96-64FD-6D6B-967A-BE6AFD4DA3AB}"/>
              </a:ext>
            </a:extLst>
          </p:cNvPr>
          <p:cNvSpPr txBox="1"/>
          <p:nvPr/>
        </p:nvSpPr>
        <p:spPr>
          <a:xfrm>
            <a:off x="4621547" y="588757"/>
            <a:ext cx="4772195" cy="369332"/>
          </a:xfrm>
          <a:prstGeom prst="rect">
            <a:avLst/>
          </a:prstGeom>
          <a:noFill/>
        </p:spPr>
        <p:txBody>
          <a:bodyPr wrap="square">
            <a:spAutoFit/>
          </a:bodyPr>
          <a:lstStyle/>
          <a:p>
            <a:r>
              <a:rPr lang="lt-LT" b="1" dirty="0"/>
              <a:t>Korupcinogeninių situacijų </a:t>
            </a:r>
            <a:r>
              <a:rPr lang="en-US" b="1" dirty="0" err="1"/>
              <a:t>paplitimas</a:t>
            </a:r>
            <a:r>
              <a:rPr lang="en-US" b="1" dirty="0"/>
              <a:t> (t</a:t>
            </a:r>
            <a:r>
              <a:rPr lang="lt-LT" b="1" dirty="0" err="1"/>
              <a:t>ęsinys</a:t>
            </a:r>
            <a:r>
              <a:rPr lang="lt-LT" b="1" dirty="0"/>
              <a:t>)</a:t>
            </a:r>
            <a:r>
              <a:rPr lang="en-US" b="1" dirty="0"/>
              <a:t> </a:t>
            </a:r>
            <a:endParaRPr lang="lt-LT" dirty="0"/>
          </a:p>
        </p:txBody>
      </p:sp>
    </p:spTree>
    <p:extLst>
      <p:ext uri="{BB962C8B-B14F-4D97-AF65-F5344CB8AC3E}">
        <p14:creationId xmlns:p14="http://schemas.microsoft.com/office/powerpoint/2010/main" val="413307366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graphicFrame>
        <p:nvGraphicFramePr>
          <p:cNvPr id="14" name="Lentelė 13">
            <a:extLst>
              <a:ext uri="{FF2B5EF4-FFF2-40B4-BE49-F238E27FC236}">
                <a16:creationId xmlns:a16="http://schemas.microsoft.com/office/drawing/2014/main" id="{D6D0EEF1-D8EA-3B2D-4537-3C35160BF8EF}"/>
              </a:ext>
            </a:extLst>
          </p:cNvPr>
          <p:cNvGraphicFramePr>
            <a:graphicFrameLocks noGrp="1"/>
          </p:cNvGraphicFramePr>
          <p:nvPr>
            <p:extLst>
              <p:ext uri="{D42A27DB-BD31-4B8C-83A1-F6EECF244321}">
                <p14:modId xmlns:p14="http://schemas.microsoft.com/office/powerpoint/2010/main" val="3248755207"/>
              </p:ext>
            </p:extLst>
          </p:nvPr>
        </p:nvGraphicFramePr>
        <p:xfrm>
          <a:off x="1603359" y="1440524"/>
          <a:ext cx="9646604" cy="4380547"/>
        </p:xfrm>
        <a:graphic>
          <a:graphicData uri="http://schemas.openxmlformats.org/drawingml/2006/table">
            <a:tbl>
              <a:tblPr/>
              <a:tblGrid>
                <a:gridCol w="6048794">
                  <a:extLst>
                    <a:ext uri="{9D8B030D-6E8A-4147-A177-3AD203B41FA5}">
                      <a16:colId xmlns:a16="http://schemas.microsoft.com/office/drawing/2014/main" val="3664888175"/>
                    </a:ext>
                  </a:extLst>
                </a:gridCol>
                <a:gridCol w="1235831">
                  <a:extLst>
                    <a:ext uri="{9D8B030D-6E8A-4147-A177-3AD203B41FA5}">
                      <a16:colId xmlns:a16="http://schemas.microsoft.com/office/drawing/2014/main" val="3029979832"/>
                    </a:ext>
                  </a:extLst>
                </a:gridCol>
                <a:gridCol w="1277026">
                  <a:extLst>
                    <a:ext uri="{9D8B030D-6E8A-4147-A177-3AD203B41FA5}">
                      <a16:colId xmlns:a16="http://schemas.microsoft.com/office/drawing/2014/main" val="3178658893"/>
                    </a:ext>
                  </a:extLst>
                </a:gridCol>
                <a:gridCol w="1084953">
                  <a:extLst>
                    <a:ext uri="{9D8B030D-6E8A-4147-A177-3AD203B41FA5}">
                      <a16:colId xmlns:a16="http://schemas.microsoft.com/office/drawing/2014/main" val="1615794703"/>
                    </a:ext>
                  </a:extLst>
                </a:gridCol>
              </a:tblGrid>
              <a:tr h="458966">
                <a:tc>
                  <a:txBody>
                    <a:bodyPr/>
                    <a:lstStyle/>
                    <a:p>
                      <a:pPr algn="ctr" rtl="0" fontAlgn="b"/>
                      <a:r>
                        <a:rPr lang="lt-LT" sz="1600" b="0" i="0" u="none" strike="noStrike" kern="1200" dirty="0">
                          <a:solidFill>
                            <a:schemeClr val="tx1"/>
                          </a:solidFill>
                          <a:effectLst/>
                          <a:latin typeface="+mn-lt"/>
                          <a:ea typeface="+mn-ea"/>
                          <a:cs typeface="+mn-cs"/>
                        </a:rPr>
                        <a:t> </a:t>
                      </a:r>
                      <a:r>
                        <a:rPr lang="lt-LT" sz="1600" b="1" i="0" u="none" strike="noStrike" kern="1200" dirty="0">
                          <a:solidFill>
                            <a:schemeClr val="tx1"/>
                          </a:solidFill>
                          <a:effectLst/>
                          <a:latin typeface="+mn-lt"/>
                          <a:ea typeface="+mn-ea"/>
                          <a:cs typeface="+mn-cs"/>
                        </a:rPr>
                        <a:t>Situacija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kern="1200" dirty="0">
                          <a:solidFill>
                            <a:schemeClr val="tx1"/>
                          </a:solidFill>
                          <a:effectLst/>
                          <a:latin typeface="+mn-lt"/>
                          <a:ea typeface="+mn-ea"/>
                          <a:cs typeface="+mn-cs"/>
                        </a:rPr>
                        <a:t>Gyventojai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kern="1200" dirty="0">
                          <a:solidFill>
                            <a:schemeClr val="tx1"/>
                          </a:solidFill>
                          <a:effectLst/>
                          <a:latin typeface="+mn-lt"/>
                          <a:ea typeface="+mn-ea"/>
                          <a:cs typeface="+mn-cs"/>
                        </a:rPr>
                        <a:t>Įmonių vadovai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kern="1200" dirty="0">
                          <a:solidFill>
                            <a:schemeClr val="tx1"/>
                          </a:solidFill>
                          <a:effectLst/>
                          <a:latin typeface="+mn-lt"/>
                          <a:ea typeface="+mn-ea"/>
                          <a:cs typeface="+mn-cs"/>
                        </a:rPr>
                        <a:t>Valstybės tarnautojai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14243533"/>
                  </a:ext>
                </a:extLst>
              </a:tr>
              <a:tr h="479730">
                <a:tc>
                  <a:txBody>
                    <a:bodyPr/>
                    <a:lstStyle/>
                    <a:p>
                      <a:pPr algn="l" rtl="0" fontAlgn="b"/>
                      <a:r>
                        <a:rPr lang="lt-LT" sz="1600" b="0" i="0" u="none" strike="noStrike" kern="1200" dirty="0">
                          <a:solidFill>
                            <a:schemeClr val="tx1"/>
                          </a:solidFill>
                          <a:effectLst/>
                          <a:latin typeface="+mn-lt"/>
                          <a:ea typeface="+mn-ea"/>
                          <a:cs typeface="+mn-cs"/>
                        </a:rPr>
                        <a:t>Asmuo PO sėkmingai atliktos operacijos ar procedūros gydytojui atsidėkoja dovana (gėlėmis, saldainiais, alkoholiniais gėrimais ir pan.)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a:solidFill>
                            <a:schemeClr val="tx1"/>
                          </a:solidFill>
                          <a:effectLst/>
                          <a:latin typeface="+mn-lt"/>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36%</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198979985"/>
                  </a:ext>
                </a:extLst>
              </a:tr>
              <a:tr h="479730">
                <a:tc>
                  <a:txBody>
                    <a:bodyPr/>
                    <a:lstStyle/>
                    <a:p>
                      <a:pPr algn="l" rtl="0" fontAlgn="b"/>
                      <a:r>
                        <a:rPr lang="lt-LT" sz="1600" b="0" i="0" u="none" strike="noStrike" kern="1200" dirty="0">
                          <a:solidFill>
                            <a:schemeClr val="tx1"/>
                          </a:solidFill>
                          <a:effectLst/>
                          <a:latin typeface="+mn-lt"/>
                          <a:ea typeface="+mn-ea"/>
                          <a:cs typeface="+mn-cs"/>
                        </a:rPr>
                        <a:t>Verslai laimi viešuosius pirkimus padedant asmeniniams ryšiams (politiniams, giminystės, bičiulystės)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a:solidFill>
                            <a:schemeClr val="tx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06189213"/>
                  </a:ext>
                </a:extLst>
              </a:tr>
              <a:tr h="541976">
                <a:tc>
                  <a:txBody>
                    <a:bodyPr/>
                    <a:lstStyle/>
                    <a:p>
                      <a:pPr algn="l" rtl="0" fontAlgn="b"/>
                      <a:r>
                        <a:rPr lang="lt-LT" sz="1600" b="0" i="0" u="none" strike="noStrike" kern="1200" dirty="0">
                          <a:solidFill>
                            <a:schemeClr val="tx1"/>
                          </a:solidFill>
                          <a:effectLst/>
                          <a:latin typeface="+mn-lt"/>
                          <a:ea typeface="+mn-ea"/>
                          <a:cs typeface="+mn-cs"/>
                        </a:rPr>
                        <a:t>Asmuo gydytojui atsidėkoja pinigais PO sėkmingai atliktos operacijos ar procedūros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28%</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72452622"/>
                  </a:ext>
                </a:extLst>
              </a:tr>
              <a:tr h="413850">
                <a:tc>
                  <a:txBody>
                    <a:bodyPr/>
                    <a:lstStyle/>
                    <a:p>
                      <a:pPr algn="l" rtl="0" fontAlgn="b"/>
                      <a:r>
                        <a:rPr lang="lt-LT" sz="1600" b="0" i="0" u="none" strike="noStrike" kern="1200" dirty="0">
                          <a:solidFill>
                            <a:schemeClr val="tx1"/>
                          </a:solidFill>
                          <a:effectLst/>
                          <a:latin typeface="+mn-lt"/>
                          <a:ea typeface="+mn-ea"/>
                          <a:cs typeface="+mn-cs"/>
                        </a:rPr>
                        <a:t>Asmuo tik dėl turimų pažinčių įsidarbina į privačią įmonę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a:solidFill>
                            <a:schemeClr val="tx1"/>
                          </a:solidFill>
                          <a:effectLst/>
                          <a:latin typeface="+mn-lt"/>
                          <a:ea typeface="+mn-ea"/>
                          <a:cs typeface="+mn-cs"/>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16%</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56214623"/>
                  </a:ext>
                </a:extLst>
              </a:tr>
              <a:tr h="458966">
                <a:tc>
                  <a:txBody>
                    <a:bodyPr/>
                    <a:lstStyle/>
                    <a:p>
                      <a:pPr algn="l" rtl="0" fontAlgn="b"/>
                      <a:r>
                        <a:rPr lang="lt-LT" sz="1600" b="0" i="0" u="none" strike="noStrike" kern="1200" dirty="0">
                          <a:solidFill>
                            <a:schemeClr val="tx1"/>
                          </a:solidFill>
                          <a:effectLst/>
                          <a:latin typeface="+mn-lt"/>
                          <a:ea typeface="+mn-ea"/>
                          <a:cs typeface="+mn-cs"/>
                        </a:rPr>
                        <a:t>Asmuo tik dėl turimų pažinčių įsidarbina į valstybės instituciją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16%</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1382784"/>
                  </a:ext>
                </a:extLst>
              </a:tr>
              <a:tr h="479730">
                <a:tc>
                  <a:txBody>
                    <a:bodyPr/>
                    <a:lstStyle/>
                    <a:p>
                      <a:pPr algn="l" rtl="0" fontAlgn="b"/>
                      <a:r>
                        <a:rPr lang="lt-LT" sz="1600" b="0" i="0" u="none" strike="noStrike" kern="1200" dirty="0">
                          <a:solidFill>
                            <a:schemeClr val="tx1"/>
                          </a:solidFill>
                          <a:effectLst/>
                          <a:latin typeface="+mn-lt"/>
                          <a:ea typeface="+mn-ea"/>
                          <a:cs typeface="+mn-cs"/>
                        </a:rPr>
                        <a:t>Asmuo pasinaudoja pažintimis, kad jam reikalinga paslauga būtų atlikta geriau ar greičiau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a:solidFill>
                            <a:schemeClr val="tx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21%</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39303483"/>
                  </a:ext>
                </a:extLst>
              </a:tr>
              <a:tr h="479730">
                <a:tc>
                  <a:txBody>
                    <a:bodyPr/>
                    <a:lstStyle/>
                    <a:p>
                      <a:pPr algn="l" rtl="0" fontAlgn="b"/>
                      <a:r>
                        <a:rPr lang="lt-LT" sz="1600" b="0" i="0" u="none" strike="noStrike" kern="1200" dirty="0">
                          <a:solidFill>
                            <a:schemeClr val="tx1"/>
                          </a:solidFill>
                          <a:effectLst/>
                          <a:latin typeface="+mn-lt"/>
                          <a:ea typeface="+mn-ea"/>
                          <a:cs typeface="+mn-cs"/>
                        </a:rPr>
                        <a:t>Valstybės tarnautojas naudoja įstaigos lėšas asmeninėms reikmėms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a:solidFill>
                            <a:schemeClr val="tx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kern="1200" dirty="0">
                          <a:solidFill>
                            <a:schemeClr val="tx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kern="1200" dirty="0">
                          <a:solidFill>
                            <a:schemeClr val="tx1"/>
                          </a:solidFill>
                          <a:effectLst/>
                          <a:latin typeface="+mn-lt"/>
                          <a:ea typeface="+mn-ea"/>
                          <a:cs typeface="+mn-cs"/>
                        </a:rPr>
                        <a:t>10%</a:t>
                      </a:r>
                      <a:endParaRPr lang="lt-LT" sz="1600" b="0" i="0"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95352575"/>
                  </a:ext>
                </a:extLst>
              </a:tr>
              <a:tr h="479730">
                <a:tc>
                  <a:txBody>
                    <a:bodyPr/>
                    <a:lstStyle/>
                    <a:p>
                      <a:pPr algn="l" rtl="0" fontAlgn="b"/>
                      <a:r>
                        <a:rPr lang="lt-LT" sz="1600" b="0" i="0" u="none" strike="noStrike" dirty="0">
                          <a:solidFill>
                            <a:srgbClr val="000000"/>
                          </a:solidFill>
                          <a:effectLst/>
                          <a:latin typeface="+mn-lt"/>
                        </a:rPr>
                        <a:t>Valstybės tarnyboje dirbantis asmuo turi turto, kurio negalėjo įgyti teisėtai gautomis pajamomis (gyvena ne pagal pajamas)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43202382"/>
                  </a:ext>
                </a:extLst>
              </a:tr>
            </a:tbl>
          </a:graphicData>
        </a:graphic>
      </p:graphicFrame>
      <p:sp>
        <p:nvSpPr>
          <p:cNvPr id="8" name="TextBox 8">
            <a:extLst>
              <a:ext uri="{FF2B5EF4-FFF2-40B4-BE49-F238E27FC236}">
                <a16:creationId xmlns:a16="http://schemas.microsoft.com/office/drawing/2014/main" id="{9A7F6CA1-5D84-FF2E-42D0-AEF78EC05A96}"/>
              </a:ext>
            </a:extLst>
          </p:cNvPr>
          <p:cNvSpPr txBox="1"/>
          <p:nvPr/>
        </p:nvSpPr>
        <p:spPr>
          <a:xfrm>
            <a:off x="-2" y="6407634"/>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sp>
        <p:nvSpPr>
          <p:cNvPr id="9" name="Rectangle 2">
            <a:extLst>
              <a:ext uri="{FF2B5EF4-FFF2-40B4-BE49-F238E27FC236}">
                <a16:creationId xmlns:a16="http://schemas.microsoft.com/office/drawing/2014/main" id="{2AE3ECEA-38AF-EA9B-D770-9C615F928C84}"/>
              </a:ext>
            </a:extLst>
          </p:cNvPr>
          <p:cNvSpPr txBox="1">
            <a:spLocks noChangeArrowheads="1"/>
          </p:cNvSpPr>
          <p:nvPr/>
        </p:nvSpPr>
        <p:spPr>
          <a:xfrm>
            <a:off x="1508018" y="856868"/>
            <a:ext cx="10179829" cy="36440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lt-LT" altLang="lt-LT" sz="1800" b="1" dirty="0">
                <a:latin typeface="+mn-lt"/>
              </a:rPr>
              <a:t>Korupcinogeninių situacijų paplitimas: tikslinių grupių atsakymų palyginimas (atsakymai „labai paplitę”)</a:t>
            </a:r>
          </a:p>
        </p:txBody>
      </p:sp>
    </p:spTree>
    <p:extLst>
      <p:ext uri="{BB962C8B-B14F-4D97-AF65-F5344CB8AC3E}">
        <p14:creationId xmlns:p14="http://schemas.microsoft.com/office/powerpoint/2010/main" val="284186281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87C363A5-B999-1455-49D3-BACBADBC75C2}"/>
              </a:ext>
            </a:extLst>
          </p:cNvPr>
          <p:cNvSpPr txBox="1"/>
          <p:nvPr/>
        </p:nvSpPr>
        <p:spPr>
          <a:xfrm>
            <a:off x="-2" y="6407634"/>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sp>
        <p:nvSpPr>
          <p:cNvPr id="13" name="Rectangle 2">
            <a:extLst>
              <a:ext uri="{FF2B5EF4-FFF2-40B4-BE49-F238E27FC236}">
                <a16:creationId xmlns:a16="http://schemas.microsoft.com/office/drawing/2014/main" id="{EEB082E8-D795-7050-06E3-5DCFE3AB11FB}"/>
              </a:ext>
            </a:extLst>
          </p:cNvPr>
          <p:cNvSpPr txBox="1">
            <a:spLocks noChangeArrowheads="1"/>
          </p:cNvSpPr>
          <p:nvPr/>
        </p:nvSpPr>
        <p:spPr>
          <a:xfrm>
            <a:off x="1508018" y="467347"/>
            <a:ext cx="10114417" cy="36440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lt-LT" altLang="lt-LT" sz="1800" b="1" dirty="0">
                <a:latin typeface="+mn-lt"/>
              </a:rPr>
              <a:t>Korupcinogeninių situacijų paplitimas: tikslinių grupių atsakymų palyginimas (atsakymai „labai paplitę”)</a:t>
            </a:r>
          </a:p>
        </p:txBody>
      </p:sp>
      <p:graphicFrame>
        <p:nvGraphicFramePr>
          <p:cNvPr id="14" name="Lentelė 13">
            <a:extLst>
              <a:ext uri="{FF2B5EF4-FFF2-40B4-BE49-F238E27FC236}">
                <a16:creationId xmlns:a16="http://schemas.microsoft.com/office/drawing/2014/main" id="{D6D0EEF1-D8EA-3B2D-4537-3C35160BF8EF}"/>
              </a:ext>
            </a:extLst>
          </p:cNvPr>
          <p:cNvGraphicFramePr>
            <a:graphicFrameLocks noGrp="1"/>
          </p:cNvGraphicFramePr>
          <p:nvPr>
            <p:extLst>
              <p:ext uri="{D42A27DB-BD31-4B8C-83A1-F6EECF244321}">
                <p14:modId xmlns:p14="http://schemas.microsoft.com/office/powerpoint/2010/main" val="2238406331"/>
              </p:ext>
            </p:extLst>
          </p:nvPr>
        </p:nvGraphicFramePr>
        <p:xfrm>
          <a:off x="1739970" y="1007745"/>
          <a:ext cx="9740762" cy="4687772"/>
        </p:xfrm>
        <a:graphic>
          <a:graphicData uri="http://schemas.openxmlformats.org/drawingml/2006/table">
            <a:tbl>
              <a:tblPr/>
              <a:tblGrid>
                <a:gridCol w="6107836">
                  <a:extLst>
                    <a:ext uri="{9D8B030D-6E8A-4147-A177-3AD203B41FA5}">
                      <a16:colId xmlns:a16="http://schemas.microsoft.com/office/drawing/2014/main" val="3664888175"/>
                    </a:ext>
                  </a:extLst>
                </a:gridCol>
                <a:gridCol w="1247892">
                  <a:extLst>
                    <a:ext uri="{9D8B030D-6E8A-4147-A177-3AD203B41FA5}">
                      <a16:colId xmlns:a16="http://schemas.microsoft.com/office/drawing/2014/main" val="3029979832"/>
                    </a:ext>
                  </a:extLst>
                </a:gridCol>
                <a:gridCol w="1289490">
                  <a:extLst>
                    <a:ext uri="{9D8B030D-6E8A-4147-A177-3AD203B41FA5}">
                      <a16:colId xmlns:a16="http://schemas.microsoft.com/office/drawing/2014/main" val="3178658893"/>
                    </a:ext>
                  </a:extLst>
                </a:gridCol>
                <a:gridCol w="1095544">
                  <a:extLst>
                    <a:ext uri="{9D8B030D-6E8A-4147-A177-3AD203B41FA5}">
                      <a16:colId xmlns:a16="http://schemas.microsoft.com/office/drawing/2014/main" val="1615794703"/>
                    </a:ext>
                  </a:extLst>
                </a:gridCol>
              </a:tblGrid>
              <a:tr h="446835">
                <a:tc>
                  <a:txBody>
                    <a:bodyPr/>
                    <a:lstStyle/>
                    <a:p>
                      <a:pPr algn="ctr" fontAlgn="b"/>
                      <a:r>
                        <a:rPr lang="lt-LT" sz="1600" b="1" i="0" u="none" strike="noStrike" kern="1200" dirty="0">
                          <a:solidFill>
                            <a:schemeClr val="tx1"/>
                          </a:solidFill>
                          <a:effectLst/>
                          <a:latin typeface="+mn-lt"/>
                          <a:ea typeface="+mn-ea"/>
                          <a:cs typeface="+mn-cs"/>
                        </a:rPr>
                        <a:t>Situacija</a:t>
                      </a:r>
                      <a:endParaRPr lang="lt-LT" sz="1600" b="0" i="0" u="none" strike="noStrike" dirty="0">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mn-lt"/>
                        </a:rPr>
                        <a:t>Gyventojai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mn-lt"/>
                        </a:rPr>
                        <a:t>Įmonių vadovai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mn-lt"/>
                        </a:rPr>
                        <a:t>Valstybės tarnautojai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14243533"/>
                  </a:ext>
                </a:extLst>
              </a:tr>
              <a:tr h="446835">
                <a:tc>
                  <a:txBody>
                    <a:bodyPr/>
                    <a:lstStyle/>
                    <a:p>
                      <a:pPr algn="l" rtl="0" fontAlgn="b"/>
                      <a:r>
                        <a:rPr lang="lt-LT" sz="1600" b="0" i="0" u="none" strike="noStrike" dirty="0">
                          <a:solidFill>
                            <a:srgbClr val="000000"/>
                          </a:solidFill>
                          <a:effectLst/>
                          <a:latin typeface="+mn-lt"/>
                        </a:rPr>
                        <a:t>Politinė partija žada priimti verslininkui naudingą sprendimą, jei jis suteiks finansinę paramą partijai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20%</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06189213"/>
                  </a:ext>
                </a:extLst>
              </a:tr>
              <a:tr h="608431">
                <a:tc>
                  <a:txBody>
                    <a:bodyPr/>
                    <a:lstStyle/>
                    <a:p>
                      <a:pPr algn="l" rtl="0" fontAlgn="b"/>
                      <a:r>
                        <a:rPr lang="lt-LT" sz="1600" b="0" i="0" u="none" strike="noStrike" dirty="0">
                          <a:solidFill>
                            <a:srgbClr val="000000"/>
                          </a:solidFill>
                          <a:effectLst/>
                          <a:latin typeface="+mn-lt"/>
                        </a:rPr>
                        <a:t>Asmuo valstybės tarnyboje dirbančiam asmeniui atsidėkoja pinigais PO paslaugos atlikimo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5%</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72452622"/>
                  </a:ext>
                </a:extLst>
              </a:tr>
              <a:tr h="608431">
                <a:tc>
                  <a:txBody>
                    <a:bodyPr/>
                    <a:lstStyle/>
                    <a:p>
                      <a:pPr algn="l" rtl="0" fontAlgn="b"/>
                      <a:r>
                        <a:rPr lang="lt-LT" sz="1600" b="0" i="0" u="none" strike="noStrike" dirty="0">
                          <a:solidFill>
                            <a:srgbClr val="000000"/>
                          </a:solidFill>
                          <a:effectLst/>
                          <a:latin typeface="+mn-lt"/>
                        </a:rPr>
                        <a:t>Valstybės tarnyboje dirbantis asmuo paima piniginį atlygį už paslaugos atlikimą ar atlikimo pagreitinimą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6%</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256214623"/>
                  </a:ext>
                </a:extLst>
              </a:tr>
              <a:tr h="665972">
                <a:tc>
                  <a:txBody>
                    <a:bodyPr/>
                    <a:lstStyle/>
                    <a:p>
                      <a:pPr algn="l" rtl="0" fontAlgn="b"/>
                      <a:r>
                        <a:rPr lang="lt-LT" sz="1600" b="0" i="0" u="none" strike="noStrike" dirty="0">
                          <a:solidFill>
                            <a:srgbClr val="000000"/>
                          </a:solidFill>
                          <a:effectLst/>
                          <a:latin typeface="+mn-lt"/>
                        </a:rPr>
                        <a:t>Asmuo duoda piniginį atlygį valstybės tarnyboje dirbančiam asmeniui ar pareigūnui norėdamas, kad jam reikalinga paslauga būtų suteikta geriau ar greičiau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mn-lt"/>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7%</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1382784"/>
                  </a:ext>
                </a:extLst>
              </a:tr>
              <a:tr h="665972">
                <a:tc>
                  <a:txBody>
                    <a:bodyPr/>
                    <a:lstStyle/>
                    <a:p>
                      <a:pPr algn="l" rtl="0" fontAlgn="b"/>
                      <a:r>
                        <a:rPr lang="lt-LT" sz="1600" b="0" i="0" u="none" strike="noStrike" dirty="0">
                          <a:solidFill>
                            <a:srgbClr val="000000"/>
                          </a:solidFill>
                          <a:effectLst/>
                          <a:latin typeface="+mn-lt"/>
                        </a:rPr>
                        <a:t>Asmuo, norėdamas, kad jam reikalinga paslauga būtų suteikta geriau ar greičiau, siūlo valstybės tarnyboje dirbančiam asmeniui pasinaudoti jo įmonės teikiamomis paslaugomis nemokamai arba su didele nuolaida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mn-lt"/>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8%</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39303483"/>
                  </a:ext>
                </a:extLst>
              </a:tr>
              <a:tr h="446835">
                <a:tc>
                  <a:txBody>
                    <a:bodyPr/>
                    <a:lstStyle/>
                    <a:p>
                      <a:pPr algn="l" rtl="0" fontAlgn="b"/>
                      <a:r>
                        <a:rPr lang="lt-LT" sz="1600" b="0" i="0" u="none" strike="noStrike" dirty="0">
                          <a:solidFill>
                            <a:srgbClr val="000000"/>
                          </a:solidFill>
                          <a:effectLst/>
                          <a:latin typeface="+mn-lt"/>
                        </a:rPr>
                        <a:t>Lietuvos verslininkas paperka užsienio valstybės tarnautoją ar pareigūną, siekdamas naudos savo verslui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5%</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95352575"/>
                  </a:ext>
                </a:extLst>
              </a:tr>
              <a:tr h="446835">
                <a:tc>
                  <a:txBody>
                    <a:bodyPr/>
                    <a:lstStyle/>
                    <a:p>
                      <a:pPr algn="l" rtl="0" fontAlgn="b"/>
                      <a:r>
                        <a:rPr lang="lt-LT" sz="1600" b="0" i="0" u="none" strike="noStrike" dirty="0">
                          <a:solidFill>
                            <a:srgbClr val="000000"/>
                          </a:solidFill>
                          <a:effectLst/>
                          <a:latin typeface="+mn-lt"/>
                        </a:rPr>
                        <a:t>Užsienio verslininkas paperka Lietuvos valstybės tarnautoją ar pareigūną, siekdamas naudos savo verslui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mn-lt"/>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en-US" sz="1600" b="0" i="0" u="none" strike="noStrike" dirty="0">
                          <a:solidFill>
                            <a:srgbClr val="000000"/>
                          </a:solidFill>
                          <a:effectLst/>
                          <a:latin typeface="+mn-lt"/>
                        </a:rPr>
                        <a:t>5%</a:t>
                      </a:r>
                      <a:endParaRPr lang="lt-LT" sz="1600" b="0" i="0" u="none" strike="noStrike" dirty="0">
                        <a:solidFill>
                          <a:srgbClr val="000000"/>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20386304"/>
                  </a:ext>
                </a:extLst>
              </a:tr>
            </a:tbl>
          </a:graphicData>
        </a:graphic>
      </p:graphicFrame>
    </p:spTree>
    <p:extLst>
      <p:ext uri="{BB962C8B-B14F-4D97-AF65-F5344CB8AC3E}">
        <p14:creationId xmlns:p14="http://schemas.microsoft.com/office/powerpoint/2010/main" val="6829074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a:extLst>
            <a:ext uri="{FF2B5EF4-FFF2-40B4-BE49-F238E27FC236}">
              <a16:creationId xmlns:a16="http://schemas.microsoft.com/office/drawing/2014/main" id="{B982842C-36D6-479C-B3CC-54124ACD94B4}"/>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AB288B4E-849B-4A88-2F9F-3F29EC1BB228}"/>
              </a:ext>
            </a:extLst>
          </p:cNvPr>
          <p:cNvGrpSpPr>
            <a:grpSpLocks noChangeAspect="1"/>
          </p:cNvGrpSpPr>
          <p:nvPr/>
        </p:nvGrpSpPr>
        <p:grpSpPr>
          <a:xfrm>
            <a:off x="-2" y="-481066"/>
            <a:ext cx="12192000" cy="7371299"/>
            <a:chOff x="0" y="0"/>
            <a:chExt cx="24384000" cy="13715999"/>
          </a:xfrm>
        </p:grpSpPr>
        <p:sp>
          <p:nvSpPr>
            <p:cNvPr id="3" name="Freeform 3">
              <a:extLst>
                <a:ext uri="{FF2B5EF4-FFF2-40B4-BE49-F238E27FC236}">
                  <a16:creationId xmlns:a16="http://schemas.microsoft.com/office/drawing/2014/main" id="{11AB2671-028A-A430-A6F8-4D421B15EC28}"/>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965A49D-BA9C-305C-E462-6AA41DA0705D}"/>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D6D71508-613B-753D-5F36-6975001879B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F948BDDC-3EF2-D2AB-2ED6-4CB0BAA6C002}"/>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EA19AF21-ED1B-AE68-E1B4-C1D36E4A359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315C2F07-8462-314F-20AE-1187593B4A14}"/>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9" name="TextBox 8">
            <a:extLst>
              <a:ext uri="{FF2B5EF4-FFF2-40B4-BE49-F238E27FC236}">
                <a16:creationId xmlns:a16="http://schemas.microsoft.com/office/drawing/2014/main" id="{5EC7CA24-373C-C058-4D60-13568E6F40F6}"/>
              </a:ext>
            </a:extLst>
          </p:cNvPr>
          <p:cNvSpPr txBox="1"/>
          <p:nvPr/>
        </p:nvSpPr>
        <p:spPr>
          <a:xfrm>
            <a:off x="711268" y="2136338"/>
            <a:ext cx="10351697" cy="2554545"/>
          </a:xfrm>
          <a:prstGeom prst="rect">
            <a:avLst/>
          </a:prstGeom>
          <a:noFill/>
        </p:spPr>
        <p:txBody>
          <a:bodyPr wrap="square" rtlCol="0">
            <a:spAutoFit/>
          </a:bodyPr>
          <a:lstStyle/>
          <a:p>
            <a:pPr marL="285750" indent="-285750" algn="just">
              <a:buBlip>
                <a:blip r:embed="rId4"/>
              </a:buBlip>
            </a:pPr>
            <a:r>
              <a:rPr lang="lt-LT" sz="1600" dirty="0"/>
              <a:t>Visos trys tikslinės grupės, kaip labiausiai paplitusią situaciją, </a:t>
            </a:r>
            <a:r>
              <a:rPr lang="en-US" sz="1600" dirty="0" err="1"/>
              <a:t>nurodo</a:t>
            </a:r>
            <a:r>
              <a:rPr lang="lt-LT" sz="1600" dirty="0"/>
              <a:t> asmens padėką gydytojui po atliktos operacijos ar procedūros.</a:t>
            </a:r>
          </a:p>
          <a:p>
            <a:pPr marL="285750" indent="-285750" algn="just">
              <a:buBlip>
                <a:blip r:embed="rId4"/>
              </a:buBlip>
            </a:pPr>
            <a:endParaRPr lang="lt-LT" sz="1600" dirty="0"/>
          </a:p>
          <a:p>
            <a:pPr marL="285750" indent="-285750" algn="just">
              <a:buBlip>
                <a:blip r:embed="rId4"/>
              </a:buBlip>
            </a:pPr>
            <a:r>
              <a:rPr lang="lt-LT" sz="1600" dirty="0"/>
              <a:t>Beveik visas pateiktas situacijas valstybės tarnautojai vertina kaip mažiau paplitusias, lyginant su gyventojais ir įmonių vadovais.</a:t>
            </a:r>
          </a:p>
          <a:p>
            <a:pPr marL="285750" indent="-285750" algn="just">
              <a:buBlip>
                <a:blip r:embed="rId4"/>
              </a:buBlip>
            </a:pPr>
            <a:endParaRPr lang="lt-LT" sz="1600" dirty="0"/>
          </a:p>
          <a:p>
            <a:pPr marL="285750" indent="-285750" algn="just">
              <a:buBlip>
                <a:blip r:embed="rId4"/>
              </a:buBlip>
            </a:pPr>
            <a:r>
              <a:rPr lang="lt-LT" sz="1600" dirty="0"/>
              <a:t>Didžiausias skirtumas tarp trijų tikslinių grupių matomas tose situacijose, kuriose minimi valstybės tarnautojai – tokias situacijas gyventojai ir įmonių vadovai buvo linkę priskirti prie labiau paplitusių, o patys valstybės tarnautoja jas vertino kaip mažiau paplitusias.</a:t>
            </a:r>
          </a:p>
          <a:p>
            <a:pPr marL="285750" indent="-285750" algn="just">
              <a:buBlip>
                <a:blip r:embed="rId4"/>
              </a:buBlip>
            </a:pPr>
            <a:endParaRPr lang="lt-LT" sz="1600" dirty="0"/>
          </a:p>
        </p:txBody>
      </p:sp>
      <p:sp>
        <p:nvSpPr>
          <p:cNvPr id="8" name="TextBox 8">
            <a:extLst>
              <a:ext uri="{FF2B5EF4-FFF2-40B4-BE49-F238E27FC236}">
                <a16:creationId xmlns:a16="http://schemas.microsoft.com/office/drawing/2014/main" id="{BDABC9BB-CF87-6EBC-EE49-4068FE554AAF}"/>
              </a:ext>
            </a:extLst>
          </p:cNvPr>
          <p:cNvSpPr txBox="1"/>
          <p:nvPr/>
        </p:nvSpPr>
        <p:spPr>
          <a:xfrm>
            <a:off x="-2" y="6407634"/>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sp>
        <p:nvSpPr>
          <p:cNvPr id="10" name="Rectangle 2">
            <a:extLst>
              <a:ext uri="{FF2B5EF4-FFF2-40B4-BE49-F238E27FC236}">
                <a16:creationId xmlns:a16="http://schemas.microsoft.com/office/drawing/2014/main" id="{C0A7A676-D3F9-1789-0188-BD7CCFDC611A}"/>
              </a:ext>
            </a:extLst>
          </p:cNvPr>
          <p:cNvSpPr txBox="1">
            <a:spLocks noChangeArrowheads="1"/>
          </p:cNvSpPr>
          <p:nvPr/>
        </p:nvSpPr>
        <p:spPr>
          <a:xfrm>
            <a:off x="1508018" y="856868"/>
            <a:ext cx="10179829" cy="36440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Korupcinogeninių situacijų paplitimas: tikslinių grupių atsakymų palyginimas</a:t>
            </a:r>
          </a:p>
        </p:txBody>
      </p:sp>
    </p:spTree>
    <p:extLst>
      <p:ext uri="{BB962C8B-B14F-4D97-AF65-F5344CB8AC3E}">
        <p14:creationId xmlns:p14="http://schemas.microsoft.com/office/powerpoint/2010/main" val="1882868233"/>
      </p:ext>
    </p:extLst>
  </p:cSld>
  <p:clrMapOvr>
    <a:overrideClrMapping bg1="lt1" tx1="dk1" bg2="lt2" tx2="dk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23EB72-9ADD-936C-8200-3396C52E55BC}"/>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072157A8-E2B1-C30C-533E-7ACDCB8888B9}"/>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AA7574D4-907E-A149-2E7F-E4749E09AE13}"/>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6D72FFF9-2474-7D18-3CF9-1568AB9741DB}"/>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813EE83F-10BF-415C-27A7-A5D4A92D9BB9}"/>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EECB1677-2B1B-1643-E9CD-CF8CA980F08F}"/>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0845700F-833D-3DF0-B488-5B4C4D1506C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F3BE5494-6A1F-CE29-A4BF-B4321C0B8B27}"/>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EA449063-0942-E35B-7989-762CE4B89D1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CF402F3E-C9B6-5FF2-9724-F263A8C08232}"/>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3F021AA3-0142-FFE0-373B-BB7020732866}"/>
              </a:ext>
            </a:extLst>
          </p:cNvPr>
          <p:cNvSpPr txBox="1"/>
          <p:nvPr/>
        </p:nvSpPr>
        <p:spPr>
          <a:xfrm>
            <a:off x="1121526" y="4922361"/>
            <a:ext cx="9948949" cy="784574"/>
          </a:xfrm>
          <a:prstGeom prst="rect">
            <a:avLst/>
          </a:prstGeom>
        </p:spPr>
        <p:txBody>
          <a:bodyPr lIns="0" tIns="0" rIns="0" bIns="0" rtlCol="0" anchor="t">
            <a:spAutoFit/>
          </a:bodyPr>
          <a:lstStyle/>
          <a:p>
            <a:pPr algn="ctr">
              <a:lnSpc>
                <a:spcPts val="6720"/>
              </a:lnSpc>
            </a:pPr>
            <a:r>
              <a:rPr lang="en-US" sz="4800" spc="48" dirty="0">
                <a:solidFill>
                  <a:srgbClr val="302E2C"/>
                </a:solidFill>
                <a:latin typeface="Playfair Display Bold"/>
              </a:rPr>
              <a:t>Po</a:t>
            </a:r>
            <a:r>
              <a:rPr lang="lt-LT" sz="4800" spc="48" dirty="0">
                <a:solidFill>
                  <a:srgbClr val="302E2C"/>
                </a:solidFill>
                <a:latin typeface="Playfair Display Bold"/>
              </a:rPr>
              <a:t>žiūris į korupciją</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F1E0DBF9-FCFE-DFE2-1B89-BBE1BB4F0576}"/>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033FA554-D93A-1C93-2944-7C0004C2FA9C}"/>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40141537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0CAC37-5D3D-DBF1-48D1-BDDE77F197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5C50ED9-FC82-1AD7-C029-F8E00823ADB5}"/>
              </a:ext>
            </a:extLst>
          </p:cNvPr>
          <p:cNvGrpSpPr>
            <a:grpSpLocks noChangeAspect="1"/>
          </p:cNvGrpSpPr>
          <p:nvPr/>
        </p:nvGrpSpPr>
        <p:grpSpPr>
          <a:xfrm>
            <a:off x="0" y="132080"/>
            <a:ext cx="12192000" cy="6857999"/>
            <a:chOff x="0" y="0"/>
            <a:chExt cx="24384000" cy="13715999"/>
          </a:xfrm>
        </p:grpSpPr>
        <p:sp>
          <p:nvSpPr>
            <p:cNvPr id="3" name="Freeform 3">
              <a:extLst>
                <a:ext uri="{FF2B5EF4-FFF2-40B4-BE49-F238E27FC236}">
                  <a16:creationId xmlns:a16="http://schemas.microsoft.com/office/drawing/2014/main" id="{AB32FB51-59D3-FB00-6D54-E88671E4195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F69E204-9886-F556-8946-37D16840B957}"/>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AC7A4735-A30D-85B5-CE3D-66A929765D2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BB742788-B825-E9DC-0CEB-98A375CB0F1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5C063308-4987-8BF5-F3DD-EC84363C979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530BF5BE-3531-B10F-F48A-3D5EC6686765}"/>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B3312F57-CBF9-7CB6-AE8E-00B12ED394BB}"/>
              </a:ext>
            </a:extLst>
          </p:cNvPr>
          <p:cNvSpPr txBox="1"/>
          <p:nvPr/>
        </p:nvSpPr>
        <p:spPr>
          <a:xfrm>
            <a:off x="3651845" y="5902684"/>
            <a:ext cx="5264030" cy="307777"/>
          </a:xfrm>
          <a:prstGeom prst="rect">
            <a:avLst/>
          </a:prstGeom>
          <a:noFill/>
        </p:spPr>
        <p:txBody>
          <a:bodyPr wrap="square">
            <a:spAutoFit/>
          </a:bodyPr>
          <a:lstStyle/>
          <a:p>
            <a:r>
              <a:rPr lang="lt-LT" sz="1400" i="1" dirty="0"/>
              <a:t>4. Kuris iš šių požiūrių labiausiai atitinka Jūsų nuomonę apie korupciją? </a:t>
            </a:r>
          </a:p>
        </p:txBody>
      </p:sp>
      <p:sp>
        <p:nvSpPr>
          <p:cNvPr id="12" name="TextBox 8">
            <a:extLst>
              <a:ext uri="{FF2B5EF4-FFF2-40B4-BE49-F238E27FC236}">
                <a16:creationId xmlns:a16="http://schemas.microsoft.com/office/drawing/2014/main" id="{049F4BB1-EEC7-87B4-3F5A-A424CE9EA454}"/>
              </a:ext>
            </a:extLst>
          </p:cNvPr>
          <p:cNvSpPr txBox="1"/>
          <p:nvPr/>
        </p:nvSpPr>
        <p:spPr>
          <a:xfrm>
            <a:off x="0" y="631011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Lentelė 8">
            <a:extLst>
              <a:ext uri="{FF2B5EF4-FFF2-40B4-BE49-F238E27FC236}">
                <a16:creationId xmlns:a16="http://schemas.microsoft.com/office/drawing/2014/main" id="{C96E208D-83D2-A04F-304C-2B34702FA53D}"/>
              </a:ext>
            </a:extLst>
          </p:cNvPr>
          <p:cNvGraphicFramePr>
            <a:graphicFrameLocks noGrp="1"/>
          </p:cNvGraphicFramePr>
          <p:nvPr>
            <p:extLst>
              <p:ext uri="{D42A27DB-BD31-4B8C-83A1-F6EECF244321}">
                <p14:modId xmlns:p14="http://schemas.microsoft.com/office/powerpoint/2010/main" val="727545142"/>
              </p:ext>
            </p:extLst>
          </p:nvPr>
        </p:nvGraphicFramePr>
        <p:xfrm>
          <a:off x="7738081" y="1241185"/>
          <a:ext cx="4058584" cy="3641345"/>
        </p:xfrm>
        <a:graphic>
          <a:graphicData uri="http://schemas.openxmlformats.org/drawingml/2006/table">
            <a:tbl>
              <a:tblPr firstRow="1" bandRow="1">
                <a:tableStyleId>{5C22544A-7EE6-4342-B048-85BDC9FD1C3A}</a:tableStyleId>
              </a:tblPr>
              <a:tblGrid>
                <a:gridCol w="1786060">
                  <a:extLst>
                    <a:ext uri="{9D8B030D-6E8A-4147-A177-3AD203B41FA5}">
                      <a16:colId xmlns:a16="http://schemas.microsoft.com/office/drawing/2014/main" val="4049512089"/>
                    </a:ext>
                  </a:extLst>
                </a:gridCol>
                <a:gridCol w="805347">
                  <a:extLst>
                    <a:ext uri="{9D8B030D-6E8A-4147-A177-3AD203B41FA5}">
                      <a16:colId xmlns:a16="http://schemas.microsoft.com/office/drawing/2014/main" val="1498013311"/>
                    </a:ext>
                  </a:extLst>
                </a:gridCol>
                <a:gridCol w="737097">
                  <a:extLst>
                    <a:ext uri="{9D8B030D-6E8A-4147-A177-3AD203B41FA5}">
                      <a16:colId xmlns:a16="http://schemas.microsoft.com/office/drawing/2014/main" val="2240178487"/>
                    </a:ext>
                  </a:extLst>
                </a:gridCol>
                <a:gridCol w="730080">
                  <a:extLst>
                    <a:ext uri="{9D8B030D-6E8A-4147-A177-3AD203B41FA5}">
                      <a16:colId xmlns:a16="http://schemas.microsoft.com/office/drawing/2014/main" val="3915682803"/>
                    </a:ext>
                  </a:extLst>
                </a:gridCol>
              </a:tblGrid>
              <a:tr h="529358">
                <a:tc>
                  <a:txBody>
                    <a:bodyPr/>
                    <a:lstStyle/>
                    <a:p>
                      <a:pPr algn="ctr"/>
                      <a:r>
                        <a:rPr lang="lt-LT" sz="1400" dirty="0">
                          <a:solidFill>
                            <a:schemeClr val="tx1"/>
                          </a:solidFill>
                        </a:rPr>
                        <a:t>Požiūris</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2021</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2022</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2023</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36656970"/>
                  </a:ext>
                </a:extLst>
              </a:tr>
              <a:tr h="704067">
                <a:tc>
                  <a:txBody>
                    <a:bodyPr/>
                    <a:lstStyle/>
                    <a:p>
                      <a:pPr algn="l"/>
                      <a:r>
                        <a:rPr lang="en-US" sz="1400" dirty="0">
                          <a:solidFill>
                            <a:schemeClr val="tx1"/>
                          </a:solidFill>
                        </a:rPr>
                        <a:t>Korupcija </a:t>
                      </a:r>
                      <a:r>
                        <a:rPr lang="en-US" sz="1400" dirty="0" err="1">
                          <a:solidFill>
                            <a:schemeClr val="tx1"/>
                          </a:solidFill>
                        </a:rPr>
                        <a:t>yra</a:t>
                      </a:r>
                      <a:r>
                        <a:rPr lang="en-US" sz="1400" dirty="0">
                          <a:solidFill>
                            <a:schemeClr val="tx1"/>
                          </a:solidFill>
                        </a:rPr>
                        <a:t> </a:t>
                      </a:r>
                      <a:r>
                        <a:rPr lang="en-US" sz="1400" dirty="0" err="1">
                          <a:solidFill>
                            <a:schemeClr val="tx1"/>
                          </a:solidFill>
                        </a:rPr>
                        <a:t>didel</a:t>
                      </a:r>
                      <a:r>
                        <a:rPr lang="lt-LT" sz="1400" dirty="0">
                          <a:solidFill>
                            <a:schemeClr val="tx1"/>
                          </a:solidFill>
                        </a:rPr>
                        <a:t>ė / greičiau kliūtis Jums gerai gyventi</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59 %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56 %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56 %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83401514"/>
                  </a:ext>
                </a:extLst>
              </a:tr>
              <a:tr h="629766">
                <a:tc>
                  <a:txBody>
                    <a:bodyPr/>
                    <a:lstStyle/>
                    <a:p>
                      <a:pPr algn="l"/>
                      <a:r>
                        <a:rPr lang="lt-LT" sz="1400" dirty="0">
                          <a:solidFill>
                            <a:schemeClr val="tx1"/>
                          </a:solidFill>
                        </a:rPr>
                        <a:t>Korupcija nei kliudo, nei gerina Jūsų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30 %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54080917"/>
                  </a:ext>
                </a:extLst>
              </a:tr>
              <a:tr h="813447">
                <a:tc>
                  <a:txBody>
                    <a:bodyPr/>
                    <a:lstStyle/>
                    <a:p>
                      <a:pPr algn="l"/>
                      <a:r>
                        <a:rPr lang="lt-LT" sz="1400" dirty="0">
                          <a:solidFill>
                            <a:schemeClr val="tx1"/>
                          </a:solidFill>
                        </a:rPr>
                        <a:t>Korupcija palengvina / tikriausiai palengvina Jūsų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125946"/>
                  </a:ext>
                </a:extLst>
              </a:tr>
              <a:tr h="704067">
                <a:tc>
                  <a:txBody>
                    <a:bodyPr/>
                    <a:lstStyle/>
                    <a:p>
                      <a:pPr algn="l"/>
                      <a:r>
                        <a:rPr lang="en-US" sz="1400" dirty="0">
                          <a:solidFill>
                            <a:schemeClr val="tx1"/>
                          </a:solidFill>
                        </a:rPr>
                        <a:t>Ne</a:t>
                      </a:r>
                      <a:r>
                        <a:rPr lang="lt-LT" sz="1400" dirty="0">
                          <a:solidFill>
                            <a:schemeClr val="tx1"/>
                          </a:solidFill>
                        </a:rPr>
                        <a:t>žino, neatsakė</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42490136"/>
                  </a:ext>
                </a:extLst>
              </a:tr>
            </a:tbl>
          </a:graphicData>
        </a:graphic>
      </p:graphicFrame>
      <p:graphicFrame>
        <p:nvGraphicFramePr>
          <p:cNvPr id="13" name="Diagrama 12">
            <a:extLst>
              <a:ext uri="{FF2B5EF4-FFF2-40B4-BE49-F238E27FC236}">
                <a16:creationId xmlns:a16="http://schemas.microsoft.com/office/drawing/2014/main" id="{0BF1F574-372D-C1B6-D6A5-6A281DABC3D9}"/>
              </a:ext>
            </a:extLst>
          </p:cNvPr>
          <p:cNvGraphicFramePr>
            <a:graphicFrameLocks/>
          </p:cNvGraphicFramePr>
          <p:nvPr>
            <p:extLst>
              <p:ext uri="{D42A27DB-BD31-4B8C-83A1-F6EECF244321}">
                <p14:modId xmlns:p14="http://schemas.microsoft.com/office/powerpoint/2010/main" val="615041666"/>
              </p:ext>
            </p:extLst>
          </p:nvPr>
        </p:nvGraphicFramePr>
        <p:xfrm>
          <a:off x="129872" y="1263679"/>
          <a:ext cx="7341557" cy="366685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95074584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162560"/>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DDD77A03-A38A-DC7F-CE8F-46C004F71B0C}"/>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2461B259-D09E-AC45-4BAD-E69C3136A9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C008B046-31D9-3EA2-67FB-8301623FDE9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6956DFF-BEED-FE81-6035-4BDB23F384D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2" name="TextBox 11">
            <a:extLst>
              <a:ext uri="{FF2B5EF4-FFF2-40B4-BE49-F238E27FC236}">
                <a16:creationId xmlns:a16="http://schemas.microsoft.com/office/drawing/2014/main" id="{C86D32BE-A12D-29BF-139F-B6F1DDBDF15B}"/>
              </a:ext>
            </a:extLst>
          </p:cNvPr>
          <p:cNvSpPr txBox="1"/>
          <p:nvPr/>
        </p:nvSpPr>
        <p:spPr>
          <a:xfrm>
            <a:off x="3370638" y="5924762"/>
            <a:ext cx="5500004" cy="307777"/>
          </a:xfrm>
          <a:prstGeom prst="rect">
            <a:avLst/>
          </a:prstGeom>
          <a:noFill/>
        </p:spPr>
        <p:txBody>
          <a:bodyPr wrap="square">
            <a:spAutoFit/>
          </a:bodyPr>
          <a:lstStyle/>
          <a:p>
            <a:r>
              <a:rPr lang="en-US" sz="1400" i="1" dirty="0"/>
              <a:t>5</a:t>
            </a:r>
            <a:r>
              <a:rPr lang="lt-LT" sz="1400" i="1" dirty="0"/>
              <a:t>. Kuris iš šių požiūrių labiausiai atitinka Jūsų nuomonę apie korupciją? </a:t>
            </a:r>
          </a:p>
        </p:txBody>
      </p:sp>
      <p:sp>
        <p:nvSpPr>
          <p:cNvPr id="9" name="TextBox 8">
            <a:extLst>
              <a:ext uri="{FF2B5EF4-FFF2-40B4-BE49-F238E27FC236}">
                <a16:creationId xmlns:a16="http://schemas.microsoft.com/office/drawing/2014/main" id="{93FCBC48-490D-8F8B-303D-438AD348A27E}"/>
              </a:ext>
            </a:extLst>
          </p:cNvPr>
          <p:cNvSpPr txBox="1"/>
          <p:nvPr/>
        </p:nvSpPr>
        <p:spPr>
          <a:xfrm>
            <a:off x="4898562" y="549568"/>
            <a:ext cx="3213051" cy="369332"/>
          </a:xfrm>
          <a:prstGeom prst="rect">
            <a:avLst/>
          </a:prstGeom>
          <a:noFill/>
        </p:spPr>
        <p:txBody>
          <a:bodyPr wrap="square">
            <a:spAutoFit/>
          </a:bodyPr>
          <a:lstStyle/>
          <a:p>
            <a:r>
              <a:rPr lang="lt-LT" b="1" dirty="0"/>
              <a:t>Gyventojų požiūris į korupciją</a:t>
            </a:r>
          </a:p>
        </p:txBody>
      </p:sp>
      <p:sp>
        <p:nvSpPr>
          <p:cNvPr id="13" name="TextBox 8">
            <a:extLst>
              <a:ext uri="{FF2B5EF4-FFF2-40B4-BE49-F238E27FC236}">
                <a16:creationId xmlns:a16="http://schemas.microsoft.com/office/drawing/2014/main" id="{7408F15B-8105-469E-C656-5051EBF80B2E}"/>
              </a:ext>
            </a:extLst>
          </p:cNvPr>
          <p:cNvSpPr txBox="1"/>
          <p:nvPr/>
        </p:nvSpPr>
        <p:spPr>
          <a:xfrm>
            <a:off x="0" y="631011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Lentelė 9">
            <a:extLst>
              <a:ext uri="{FF2B5EF4-FFF2-40B4-BE49-F238E27FC236}">
                <a16:creationId xmlns:a16="http://schemas.microsoft.com/office/drawing/2014/main" id="{9110CFCE-B5C9-42A6-2D94-4B2C4FE5505B}"/>
              </a:ext>
            </a:extLst>
          </p:cNvPr>
          <p:cNvGraphicFramePr>
            <a:graphicFrameLocks noGrp="1"/>
          </p:cNvGraphicFramePr>
          <p:nvPr>
            <p:extLst>
              <p:ext uri="{D42A27DB-BD31-4B8C-83A1-F6EECF244321}">
                <p14:modId xmlns:p14="http://schemas.microsoft.com/office/powerpoint/2010/main" val="1743984896"/>
              </p:ext>
            </p:extLst>
          </p:nvPr>
        </p:nvGraphicFramePr>
        <p:xfrm>
          <a:off x="7572391" y="1388095"/>
          <a:ext cx="4058584" cy="3854705"/>
        </p:xfrm>
        <a:graphic>
          <a:graphicData uri="http://schemas.openxmlformats.org/drawingml/2006/table">
            <a:tbl>
              <a:tblPr firstRow="1" bandRow="1">
                <a:tableStyleId>{5C22544A-7EE6-4342-B048-85BDC9FD1C3A}</a:tableStyleId>
              </a:tblPr>
              <a:tblGrid>
                <a:gridCol w="1786060">
                  <a:extLst>
                    <a:ext uri="{9D8B030D-6E8A-4147-A177-3AD203B41FA5}">
                      <a16:colId xmlns:a16="http://schemas.microsoft.com/office/drawing/2014/main" val="4049512089"/>
                    </a:ext>
                  </a:extLst>
                </a:gridCol>
                <a:gridCol w="805347">
                  <a:extLst>
                    <a:ext uri="{9D8B030D-6E8A-4147-A177-3AD203B41FA5}">
                      <a16:colId xmlns:a16="http://schemas.microsoft.com/office/drawing/2014/main" val="1498013311"/>
                    </a:ext>
                  </a:extLst>
                </a:gridCol>
                <a:gridCol w="737097">
                  <a:extLst>
                    <a:ext uri="{9D8B030D-6E8A-4147-A177-3AD203B41FA5}">
                      <a16:colId xmlns:a16="http://schemas.microsoft.com/office/drawing/2014/main" val="2240178487"/>
                    </a:ext>
                  </a:extLst>
                </a:gridCol>
                <a:gridCol w="730080">
                  <a:extLst>
                    <a:ext uri="{9D8B030D-6E8A-4147-A177-3AD203B41FA5}">
                      <a16:colId xmlns:a16="http://schemas.microsoft.com/office/drawing/2014/main" val="3915682803"/>
                    </a:ext>
                  </a:extLst>
                </a:gridCol>
              </a:tblGrid>
              <a:tr h="529358">
                <a:tc>
                  <a:txBody>
                    <a:bodyPr/>
                    <a:lstStyle/>
                    <a:p>
                      <a:pPr algn="ctr"/>
                      <a:r>
                        <a:rPr lang="en-US" sz="1400" dirty="0">
                          <a:solidFill>
                            <a:schemeClr val="tx1"/>
                          </a:solidFill>
                        </a:rPr>
                        <a:t>Po</a:t>
                      </a:r>
                      <a:r>
                        <a:rPr lang="lt-LT" sz="1400" dirty="0" err="1">
                          <a:solidFill>
                            <a:schemeClr val="tx1"/>
                          </a:solidFill>
                        </a:rPr>
                        <a:t>žiūris</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2021</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2022</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2023</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36656970"/>
                  </a:ext>
                </a:extLst>
              </a:tr>
              <a:tr h="704067">
                <a:tc>
                  <a:txBody>
                    <a:bodyPr/>
                    <a:lstStyle/>
                    <a:p>
                      <a:pPr algn="l"/>
                      <a:r>
                        <a:rPr lang="en-US" sz="1400" dirty="0">
                          <a:solidFill>
                            <a:schemeClr val="tx1"/>
                          </a:solidFill>
                        </a:rPr>
                        <a:t>Korupcija </a:t>
                      </a:r>
                      <a:r>
                        <a:rPr lang="en-US" sz="1400" dirty="0" err="1">
                          <a:solidFill>
                            <a:schemeClr val="tx1"/>
                          </a:solidFill>
                        </a:rPr>
                        <a:t>yra</a:t>
                      </a:r>
                      <a:r>
                        <a:rPr lang="en-US" sz="1400" dirty="0">
                          <a:solidFill>
                            <a:schemeClr val="tx1"/>
                          </a:solidFill>
                        </a:rPr>
                        <a:t> </a:t>
                      </a:r>
                      <a:r>
                        <a:rPr lang="en-US" sz="1400" dirty="0" err="1">
                          <a:solidFill>
                            <a:schemeClr val="tx1"/>
                          </a:solidFill>
                        </a:rPr>
                        <a:t>didel</a:t>
                      </a:r>
                      <a:r>
                        <a:rPr lang="lt-LT" sz="1400" dirty="0">
                          <a:solidFill>
                            <a:schemeClr val="tx1"/>
                          </a:solidFill>
                        </a:rPr>
                        <a:t>ė / greičiau kliūtis </a:t>
                      </a:r>
                      <a:r>
                        <a:rPr lang="en-US" sz="1400" dirty="0" err="1">
                          <a:solidFill>
                            <a:schemeClr val="tx1"/>
                          </a:solidFill>
                        </a:rPr>
                        <a:t>visuomen</a:t>
                      </a:r>
                      <a:r>
                        <a:rPr lang="lt-LT" sz="1400" dirty="0">
                          <a:solidFill>
                            <a:schemeClr val="tx1"/>
                          </a:solidFill>
                        </a:rPr>
                        <a:t>ės gyvenimui</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70 %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73 %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83401514"/>
                  </a:ext>
                </a:extLst>
              </a:tr>
              <a:tr h="629766">
                <a:tc>
                  <a:txBody>
                    <a:bodyPr/>
                    <a:lstStyle/>
                    <a:p>
                      <a:pPr algn="l"/>
                      <a:r>
                        <a:rPr lang="lt-LT" sz="1400" dirty="0">
                          <a:solidFill>
                            <a:schemeClr val="tx1"/>
                          </a:solidFill>
                        </a:rPr>
                        <a:t>Korupcija nei kliudo, nei skatina visuomenės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54080917"/>
                  </a:ext>
                </a:extLst>
              </a:tr>
              <a:tr h="813447">
                <a:tc>
                  <a:txBody>
                    <a:bodyPr/>
                    <a:lstStyle/>
                    <a:p>
                      <a:pPr algn="l"/>
                      <a:r>
                        <a:rPr lang="lt-LT" sz="1400" dirty="0">
                          <a:solidFill>
                            <a:schemeClr val="tx1"/>
                          </a:solidFill>
                        </a:rPr>
                        <a:t>Korupcija skatina / greičiau skatina visuomenės problemų sprendimą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125946"/>
                  </a:ext>
                </a:extLst>
              </a:tr>
              <a:tr h="704067">
                <a:tc>
                  <a:txBody>
                    <a:bodyPr/>
                    <a:lstStyle/>
                    <a:p>
                      <a:pPr algn="l"/>
                      <a:r>
                        <a:rPr lang="en-US" sz="1400" dirty="0">
                          <a:solidFill>
                            <a:schemeClr val="tx1"/>
                          </a:solidFill>
                        </a:rPr>
                        <a:t>Ne</a:t>
                      </a:r>
                      <a:r>
                        <a:rPr lang="lt-LT" sz="1400" dirty="0">
                          <a:solidFill>
                            <a:schemeClr val="tx1"/>
                          </a:solidFill>
                        </a:rPr>
                        <a:t>žino, neatsakė</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42490136"/>
                  </a:ext>
                </a:extLst>
              </a:tr>
            </a:tbl>
          </a:graphicData>
        </a:graphic>
      </p:graphicFrame>
      <p:graphicFrame>
        <p:nvGraphicFramePr>
          <p:cNvPr id="14" name="Diagrama 13">
            <a:extLst>
              <a:ext uri="{FF2B5EF4-FFF2-40B4-BE49-F238E27FC236}">
                <a16:creationId xmlns:a16="http://schemas.microsoft.com/office/drawing/2014/main" id="{120439F5-BA10-5461-731F-79229AF67990}"/>
              </a:ext>
            </a:extLst>
          </p:cNvPr>
          <p:cNvGraphicFramePr>
            <a:graphicFrameLocks/>
          </p:cNvGraphicFramePr>
          <p:nvPr>
            <p:extLst>
              <p:ext uri="{D42A27DB-BD31-4B8C-83A1-F6EECF244321}">
                <p14:modId xmlns:p14="http://schemas.microsoft.com/office/powerpoint/2010/main" val="3884917294"/>
              </p:ext>
            </p:extLst>
          </p:nvPr>
        </p:nvGraphicFramePr>
        <p:xfrm>
          <a:off x="103240" y="1388096"/>
          <a:ext cx="7368190" cy="391120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49401548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25638"/>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DDD77A03-A38A-DC7F-CE8F-46C004F71B0C}"/>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2461B259-D09E-AC45-4BAD-E69C3136A9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C008B046-31D9-3EA2-67FB-8301623FDE9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6956DFF-BEED-FE81-6035-4BDB23F384D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69FE9B2C-62E6-D946-72A5-3BBFFEA6E9B2}"/>
              </a:ext>
            </a:extLst>
          </p:cNvPr>
          <p:cNvSpPr txBox="1"/>
          <p:nvPr/>
        </p:nvSpPr>
        <p:spPr>
          <a:xfrm>
            <a:off x="-10627" y="62671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2" name="TextBox 11">
            <a:extLst>
              <a:ext uri="{FF2B5EF4-FFF2-40B4-BE49-F238E27FC236}">
                <a16:creationId xmlns:a16="http://schemas.microsoft.com/office/drawing/2014/main" id="{C86D32BE-A12D-29BF-139F-B6F1DDBDF15B}"/>
              </a:ext>
            </a:extLst>
          </p:cNvPr>
          <p:cNvSpPr txBox="1"/>
          <p:nvPr/>
        </p:nvSpPr>
        <p:spPr>
          <a:xfrm>
            <a:off x="3765564" y="5782782"/>
            <a:ext cx="5308275" cy="307777"/>
          </a:xfrm>
          <a:prstGeom prst="rect">
            <a:avLst/>
          </a:prstGeom>
          <a:noFill/>
        </p:spPr>
        <p:txBody>
          <a:bodyPr wrap="square">
            <a:spAutoFit/>
          </a:bodyPr>
          <a:lstStyle/>
          <a:p>
            <a:r>
              <a:rPr lang="en-US" sz="1400" i="1" dirty="0"/>
              <a:t>5</a:t>
            </a:r>
            <a:r>
              <a:rPr lang="lt-LT" sz="1400" i="1" dirty="0"/>
              <a:t>. Kuris iš šių požiūrių labiausiai atitinka Jūsų nuomonę apie korupciją? </a:t>
            </a:r>
          </a:p>
        </p:txBody>
      </p:sp>
      <p:graphicFrame>
        <p:nvGraphicFramePr>
          <p:cNvPr id="16" name="Diagrama 15">
            <a:extLst>
              <a:ext uri="{FF2B5EF4-FFF2-40B4-BE49-F238E27FC236}">
                <a16:creationId xmlns:a16="http://schemas.microsoft.com/office/drawing/2014/main" id="{48E76022-C9D0-609D-039C-3DE2F1BE6A0A}"/>
              </a:ext>
            </a:extLst>
          </p:cNvPr>
          <p:cNvGraphicFramePr>
            <a:graphicFrameLocks/>
          </p:cNvGraphicFramePr>
          <p:nvPr>
            <p:extLst>
              <p:ext uri="{D42A27DB-BD31-4B8C-83A1-F6EECF244321}">
                <p14:modId xmlns:p14="http://schemas.microsoft.com/office/powerpoint/2010/main" val="601363264"/>
              </p:ext>
            </p:extLst>
          </p:nvPr>
        </p:nvGraphicFramePr>
        <p:xfrm>
          <a:off x="869448" y="273779"/>
          <a:ext cx="10992645" cy="533243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1654189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63499"/>
            <a:ext cx="12192000" cy="713865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6" name="Group 6"/>
          <p:cNvGrpSpPr>
            <a:grpSpLocks noChangeAspect="1"/>
          </p:cNvGrpSpPr>
          <p:nvPr/>
        </p:nvGrpSpPr>
        <p:grpSpPr>
          <a:xfrm>
            <a:off x="0" y="-63499"/>
            <a:ext cx="12192000" cy="2027822"/>
            <a:chOff x="0" y="0"/>
            <a:chExt cx="36576000" cy="8782050"/>
          </a:xfrm>
        </p:grpSpPr>
        <p:sp>
          <p:nvSpPr>
            <p:cNvPr id="7" name="Freeform 7"/>
            <p:cNvSpPr/>
            <p:nvPr/>
          </p:nvSpPr>
          <p:spPr>
            <a:xfrm>
              <a:off x="0" y="0"/>
              <a:ext cx="36576000" cy="8782050"/>
            </a:xfrm>
            <a:custGeom>
              <a:avLst/>
              <a:gdLst/>
              <a:ahLst/>
              <a:cxnLst/>
              <a:rect l="l" t="t" r="r" b="b"/>
              <a:pathLst>
                <a:path w="36576000" h="8782050">
                  <a:moveTo>
                    <a:pt x="0" y="0"/>
                  </a:moveTo>
                  <a:lnTo>
                    <a:pt x="0" y="8782050"/>
                  </a:lnTo>
                  <a:lnTo>
                    <a:pt x="36576000" y="8782050"/>
                  </a:lnTo>
                  <a:lnTo>
                    <a:pt x="36576000" y="0"/>
                  </a:lnTo>
                  <a:close/>
                </a:path>
              </a:pathLst>
            </a:custGeom>
            <a:solidFill>
              <a:srgbClr val="7FBC98">
                <a:alpha val="69412"/>
              </a:srgbClr>
            </a:solidFill>
          </p:spPr>
          <p:txBody>
            <a:bodyPr/>
            <a:lstStyle/>
            <a:p>
              <a:endParaRPr lang="lt-LT"/>
            </a:p>
          </p:txBody>
        </p:sp>
      </p:grpSp>
      <p:grpSp>
        <p:nvGrpSpPr>
          <p:cNvPr id="8" name="Group 8"/>
          <p:cNvGrpSpPr>
            <a:grpSpLocks noChangeAspect="1"/>
          </p:cNvGrpSpPr>
          <p:nvPr/>
        </p:nvGrpSpPr>
        <p:grpSpPr>
          <a:xfrm>
            <a:off x="230878" y="273778"/>
            <a:ext cx="1278138" cy="1278138"/>
            <a:chOff x="0" y="0"/>
            <a:chExt cx="3834414" cy="3834414"/>
          </a:xfrm>
        </p:grpSpPr>
        <p:sp>
          <p:nvSpPr>
            <p:cNvPr id="9" name="Freeform 9"/>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33" name="Group 32"/>
          <p:cNvGrpSpPr/>
          <p:nvPr/>
        </p:nvGrpSpPr>
        <p:grpSpPr>
          <a:xfrm>
            <a:off x="704850" y="1767594"/>
            <a:ext cx="10801350" cy="368300"/>
            <a:chOff x="704850" y="2897815"/>
            <a:chExt cx="10801350" cy="368300"/>
          </a:xfrm>
        </p:grpSpPr>
        <p:grpSp>
          <p:nvGrpSpPr>
            <p:cNvPr id="4" name="Group 4"/>
            <p:cNvGrpSpPr>
              <a:grpSpLocks noChangeAspect="1"/>
            </p:cNvGrpSpPr>
            <p:nvPr/>
          </p:nvGrpSpPr>
          <p:grpSpPr>
            <a:xfrm>
              <a:off x="704850" y="3050825"/>
              <a:ext cx="10801350" cy="31750"/>
              <a:chOff x="0" y="0"/>
              <a:chExt cx="32404050" cy="95250"/>
            </a:xfrm>
          </p:grpSpPr>
          <p:sp>
            <p:nvSpPr>
              <p:cNvPr id="5" name="Freeform 5"/>
              <p:cNvSpPr/>
              <p:nvPr/>
            </p:nvSpPr>
            <p:spPr>
              <a:xfrm>
                <a:off x="0" y="0"/>
                <a:ext cx="32404050" cy="95250"/>
              </a:xfrm>
              <a:custGeom>
                <a:avLst/>
                <a:gdLst/>
                <a:ahLst/>
                <a:cxnLst/>
                <a:rect l="l" t="t" r="r" b="b"/>
                <a:pathLst>
                  <a:path w="32404050" h="95250">
                    <a:moveTo>
                      <a:pt x="0" y="0"/>
                    </a:moveTo>
                    <a:lnTo>
                      <a:pt x="32404050" y="0"/>
                    </a:lnTo>
                    <a:lnTo>
                      <a:pt x="32404050" y="95250"/>
                    </a:lnTo>
                    <a:lnTo>
                      <a:pt x="0" y="95250"/>
                    </a:lnTo>
                    <a:close/>
                  </a:path>
                </a:pathLst>
              </a:custGeom>
              <a:solidFill>
                <a:srgbClr val="302E2C"/>
              </a:solidFill>
            </p:spPr>
            <p:txBody>
              <a:bodyPr/>
              <a:lstStyle/>
              <a:p>
                <a:endParaRPr lang="lt-LT"/>
              </a:p>
            </p:txBody>
          </p:sp>
        </p:grpSp>
        <p:grpSp>
          <p:nvGrpSpPr>
            <p:cNvPr id="10" name="Group 10"/>
            <p:cNvGrpSpPr>
              <a:grpSpLocks noChangeAspect="1"/>
            </p:cNvGrpSpPr>
            <p:nvPr/>
          </p:nvGrpSpPr>
          <p:grpSpPr>
            <a:xfrm>
              <a:off x="2157120" y="2897815"/>
              <a:ext cx="368300" cy="368300"/>
              <a:chOff x="0" y="0"/>
              <a:chExt cx="1104900" cy="1104900"/>
            </a:xfrm>
          </p:grpSpPr>
          <p:sp>
            <p:nvSpPr>
              <p:cNvPr id="11" name="Freeform 11"/>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2" name="Group 12"/>
            <p:cNvGrpSpPr>
              <a:grpSpLocks noChangeAspect="1"/>
            </p:cNvGrpSpPr>
            <p:nvPr/>
          </p:nvGrpSpPr>
          <p:grpSpPr>
            <a:xfrm>
              <a:off x="5930910" y="2897815"/>
              <a:ext cx="368300" cy="368300"/>
              <a:chOff x="0" y="0"/>
              <a:chExt cx="1104900" cy="1104900"/>
            </a:xfrm>
          </p:grpSpPr>
          <p:sp>
            <p:nvSpPr>
              <p:cNvPr id="13" name="Freeform 13"/>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4" name="Group 14"/>
            <p:cNvGrpSpPr>
              <a:grpSpLocks noChangeAspect="1"/>
            </p:cNvGrpSpPr>
            <p:nvPr/>
          </p:nvGrpSpPr>
          <p:grpSpPr>
            <a:xfrm>
              <a:off x="9685904" y="2897815"/>
              <a:ext cx="368300" cy="368300"/>
              <a:chOff x="0" y="0"/>
              <a:chExt cx="1104900" cy="1104900"/>
            </a:xfrm>
          </p:grpSpPr>
          <p:sp>
            <p:nvSpPr>
              <p:cNvPr id="15" name="Freeform 15"/>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grpSp>
        <p:nvGrpSpPr>
          <p:cNvPr id="16" name="Group 16"/>
          <p:cNvGrpSpPr>
            <a:grpSpLocks noChangeAspect="1"/>
          </p:cNvGrpSpPr>
          <p:nvPr/>
        </p:nvGrpSpPr>
        <p:grpSpPr>
          <a:xfrm>
            <a:off x="296424" y="661933"/>
            <a:ext cx="1146054" cy="502080"/>
            <a:chOff x="0" y="0"/>
            <a:chExt cx="2292108" cy="1004161"/>
          </a:xfrm>
        </p:grpSpPr>
        <p:sp>
          <p:nvSpPr>
            <p:cNvPr id="17" name="Freeform 1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8" name="TextBox 18"/>
          <p:cNvSpPr txBox="1"/>
          <p:nvPr/>
        </p:nvSpPr>
        <p:spPr>
          <a:xfrm>
            <a:off x="2578497" y="421700"/>
            <a:ext cx="7568453" cy="78457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METODIKA</a:t>
            </a:r>
            <a:endParaRPr lang="en-US" sz="4800" spc="48" dirty="0">
              <a:solidFill>
                <a:srgbClr val="302E2C"/>
              </a:solidFill>
              <a:latin typeface="Playfair Display Bold"/>
            </a:endParaRPr>
          </a:p>
        </p:txBody>
      </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sp>
        <p:nvSpPr>
          <p:cNvPr id="22" name="TextBox 20"/>
          <p:cNvSpPr txBox="1"/>
          <p:nvPr/>
        </p:nvSpPr>
        <p:spPr>
          <a:xfrm>
            <a:off x="704850" y="2449523"/>
            <a:ext cx="10191836" cy="276999"/>
          </a:xfrm>
          <a:prstGeom prst="rect">
            <a:avLst/>
          </a:prstGeom>
        </p:spPr>
        <p:txBody>
          <a:bodyPr wrap="square" lIns="0" tIns="0" rIns="0" bIns="0" rtlCol="0" anchor="t">
            <a:spAutoFit/>
          </a:bodyPr>
          <a:lstStyle/>
          <a:p>
            <a:pPr lvl="0" algn="just"/>
            <a:endParaRPr lang="en-US" dirty="0"/>
          </a:p>
        </p:txBody>
      </p:sp>
      <p:sp>
        <p:nvSpPr>
          <p:cNvPr id="21" name="Прямоугольник 20"/>
          <p:cNvSpPr/>
          <p:nvPr/>
        </p:nvSpPr>
        <p:spPr>
          <a:xfrm>
            <a:off x="437160" y="2227679"/>
            <a:ext cx="11724099" cy="2954655"/>
          </a:xfrm>
          <a:prstGeom prst="rect">
            <a:avLst/>
          </a:prstGeom>
        </p:spPr>
        <p:txBody>
          <a:bodyPr wrap="square">
            <a:spAutoFit/>
          </a:bodyPr>
          <a:lstStyle/>
          <a:p>
            <a:pPr lvl="0" algn="just">
              <a:spcBef>
                <a:spcPts val="600"/>
              </a:spcBef>
              <a:spcAft>
                <a:spcPts val="0"/>
              </a:spcAft>
            </a:pPr>
            <a:r>
              <a:rPr lang="lt-LT" b="1" dirty="0">
                <a:ea typeface="Times New Roman" panose="02020603050405020304" pitchFamily="18" charset="0"/>
              </a:rPr>
              <a:t>Atrankos metodas</a:t>
            </a:r>
            <a:r>
              <a:rPr lang="lt-LT" dirty="0">
                <a:ea typeface="Times New Roman" panose="02020603050405020304" pitchFamily="18" charset="0"/>
              </a:rPr>
              <a:t>: </a:t>
            </a:r>
          </a:p>
          <a:p>
            <a:pPr marL="342900" lvl="0" indent="-342900" algn="just">
              <a:spcAft>
                <a:spcPts val="0"/>
              </a:spcAft>
              <a:buAutoNum type="arabicPeriod"/>
            </a:pPr>
            <a:r>
              <a:rPr lang="lt-LT" dirty="0">
                <a:ea typeface="Times New Roman" panose="02020603050405020304" pitchFamily="18" charset="0"/>
              </a:rPr>
              <a:t>Lietuvos gyventojų apklausa: daugiapakopė, tikimybinė atranka.</a:t>
            </a:r>
          </a:p>
          <a:p>
            <a:pPr marL="342900" lvl="0" indent="-342900" algn="just">
              <a:spcAft>
                <a:spcPts val="0"/>
              </a:spcAft>
              <a:buAutoNum type="arabicPeriod"/>
            </a:pPr>
            <a:r>
              <a:rPr lang="lt-LT" dirty="0">
                <a:ea typeface="Times New Roman" panose="02020603050405020304" pitchFamily="18" charset="0"/>
              </a:rPr>
              <a:t>Verslo įmonių vadovų apklausa: kvotinė atranka.</a:t>
            </a:r>
          </a:p>
          <a:p>
            <a:pPr marL="342900" lvl="0" indent="-342900" algn="just">
              <a:spcAft>
                <a:spcPts val="0"/>
              </a:spcAft>
              <a:buAutoNum type="arabicPeriod"/>
            </a:pPr>
            <a:r>
              <a:rPr lang="lt-LT" dirty="0">
                <a:ea typeface="Times New Roman" panose="02020603050405020304" pitchFamily="18" charset="0"/>
              </a:rPr>
              <a:t>Valstybės tarnautojų apklausa: proporcinė atranka.</a:t>
            </a:r>
          </a:p>
          <a:p>
            <a:pPr marL="274320" algn="just">
              <a:spcBef>
                <a:spcPts val="600"/>
              </a:spcBef>
              <a:spcAft>
                <a:spcPts val="0"/>
              </a:spcAft>
            </a:pPr>
            <a:endParaRPr lang="en-US" dirty="0">
              <a:ea typeface="Times New Roman" panose="02020603050405020304" pitchFamily="18" charset="0"/>
            </a:endParaRPr>
          </a:p>
          <a:p>
            <a:pPr lvl="0" algn="just"/>
            <a:r>
              <a:rPr lang="lt-LT" b="1" dirty="0"/>
              <a:t>Apklausos būdas</a:t>
            </a:r>
            <a:r>
              <a:rPr lang="lt-LT" dirty="0"/>
              <a:t>: </a:t>
            </a:r>
            <a:endParaRPr lang="en-US" dirty="0"/>
          </a:p>
          <a:p>
            <a:pPr marL="342900" lvl="0" indent="-342900" algn="just">
              <a:buFont typeface="+mj-lt"/>
              <a:buAutoNum type="arabicPeriod"/>
            </a:pPr>
            <a:r>
              <a:rPr lang="lt-LT" dirty="0"/>
              <a:t>Lietuvos gyventojų – </a:t>
            </a:r>
            <a:r>
              <a:rPr lang="en-US" dirty="0" err="1"/>
              <a:t>tiesioginis</a:t>
            </a:r>
            <a:r>
              <a:rPr lang="en-US" dirty="0"/>
              <a:t> </a:t>
            </a:r>
            <a:r>
              <a:rPr lang="en-US" dirty="0" err="1"/>
              <a:t>interviu</a:t>
            </a:r>
            <a:r>
              <a:rPr lang="lt-LT" dirty="0"/>
              <a:t>.</a:t>
            </a:r>
            <a:endParaRPr lang="en-US" dirty="0"/>
          </a:p>
          <a:p>
            <a:pPr marL="342900" lvl="0" indent="-342900" algn="just">
              <a:buFont typeface="+mj-lt"/>
              <a:buAutoNum type="arabicPeriod"/>
            </a:pPr>
            <a:r>
              <a:rPr lang="lt-LT" dirty="0"/>
              <a:t>Verslo įmonių vadovų - interviu telefonu ir internetu. </a:t>
            </a:r>
            <a:endParaRPr lang="en-US" dirty="0"/>
          </a:p>
          <a:p>
            <a:pPr marL="342900" lvl="0" indent="-342900" algn="just">
              <a:buFont typeface="+mj-lt"/>
              <a:buAutoNum type="arabicPeriod"/>
            </a:pPr>
            <a:r>
              <a:rPr lang="lt-LT" dirty="0"/>
              <a:t>Lietuvos valstybės tarnautojų - internetu.</a:t>
            </a:r>
            <a:endParaRPr lang="en-US" dirty="0"/>
          </a:p>
          <a:p>
            <a:pPr algn="just">
              <a:spcBef>
                <a:spcPts val="600"/>
              </a:spcBef>
              <a:spcAft>
                <a:spcPts val="0"/>
              </a:spcAft>
            </a:pPr>
            <a:r>
              <a:rPr lang="lt-LT" sz="1400" dirty="0">
                <a:latin typeface="Arial" panose="020B0604020202020204" pitchFamily="34" charset="0"/>
                <a:ea typeface="Times New Roman" panose="02020603050405020304" pitchFamily="18" charset="0"/>
              </a:rPr>
              <a:t> </a:t>
            </a:r>
            <a:endParaRPr lang="en-US" sz="1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80948656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3"/>
              </a:buBlip>
            </a:pPr>
            <a:endParaRPr lang="en-US" spc="72" dirty="0">
              <a:solidFill>
                <a:srgbClr val="333333"/>
              </a:solidFill>
              <a:latin typeface="Raleway Bold"/>
            </a:endParaRPr>
          </a:p>
          <a:p>
            <a:pPr marL="285750" indent="-285750" algn="just">
              <a:buBlip>
                <a:blip r:embed="rId3"/>
              </a:buBlip>
            </a:pPr>
            <a:endParaRPr lang="en-US" spc="72" dirty="0">
              <a:solidFill>
                <a:srgbClr val="333333"/>
              </a:solidFill>
              <a:latin typeface="Raleway Bold"/>
            </a:endParaRPr>
          </a:p>
        </p:txBody>
      </p:sp>
      <p:graphicFrame>
        <p:nvGraphicFramePr>
          <p:cNvPr id="8" name="Lentelė 7">
            <a:extLst>
              <a:ext uri="{FF2B5EF4-FFF2-40B4-BE49-F238E27FC236}">
                <a16:creationId xmlns:a16="http://schemas.microsoft.com/office/drawing/2014/main" id="{5CA34C57-7449-4062-0CFA-DE64861C81BE}"/>
              </a:ext>
            </a:extLst>
          </p:cNvPr>
          <p:cNvGraphicFramePr>
            <a:graphicFrameLocks noGrp="1"/>
          </p:cNvGraphicFramePr>
          <p:nvPr>
            <p:extLst>
              <p:ext uri="{D42A27DB-BD31-4B8C-83A1-F6EECF244321}">
                <p14:modId xmlns:p14="http://schemas.microsoft.com/office/powerpoint/2010/main" val="3209516545"/>
              </p:ext>
            </p:extLst>
          </p:nvPr>
        </p:nvGraphicFramePr>
        <p:xfrm>
          <a:off x="1739968" y="754399"/>
          <a:ext cx="9416353" cy="2434621"/>
        </p:xfrm>
        <a:graphic>
          <a:graphicData uri="http://schemas.openxmlformats.org/drawingml/2006/table">
            <a:tbl>
              <a:tblPr/>
              <a:tblGrid>
                <a:gridCol w="3303476">
                  <a:extLst>
                    <a:ext uri="{9D8B030D-6E8A-4147-A177-3AD203B41FA5}">
                      <a16:colId xmlns:a16="http://schemas.microsoft.com/office/drawing/2014/main" val="1219580248"/>
                    </a:ext>
                  </a:extLst>
                </a:gridCol>
                <a:gridCol w="538792">
                  <a:extLst>
                    <a:ext uri="{9D8B030D-6E8A-4147-A177-3AD203B41FA5}">
                      <a16:colId xmlns:a16="http://schemas.microsoft.com/office/drawing/2014/main" val="2112298120"/>
                    </a:ext>
                  </a:extLst>
                </a:gridCol>
                <a:gridCol w="483093">
                  <a:extLst>
                    <a:ext uri="{9D8B030D-6E8A-4147-A177-3AD203B41FA5}">
                      <a16:colId xmlns:a16="http://schemas.microsoft.com/office/drawing/2014/main" val="1840723442"/>
                    </a:ext>
                  </a:extLst>
                </a:gridCol>
                <a:gridCol w="636374">
                  <a:extLst>
                    <a:ext uri="{9D8B030D-6E8A-4147-A177-3AD203B41FA5}">
                      <a16:colId xmlns:a16="http://schemas.microsoft.com/office/drawing/2014/main" val="4005486883"/>
                    </a:ext>
                  </a:extLst>
                </a:gridCol>
                <a:gridCol w="636374">
                  <a:extLst>
                    <a:ext uri="{9D8B030D-6E8A-4147-A177-3AD203B41FA5}">
                      <a16:colId xmlns:a16="http://schemas.microsoft.com/office/drawing/2014/main" val="816748545"/>
                    </a:ext>
                  </a:extLst>
                </a:gridCol>
                <a:gridCol w="636374">
                  <a:extLst>
                    <a:ext uri="{9D8B030D-6E8A-4147-A177-3AD203B41FA5}">
                      <a16:colId xmlns:a16="http://schemas.microsoft.com/office/drawing/2014/main" val="1449992764"/>
                    </a:ext>
                  </a:extLst>
                </a:gridCol>
                <a:gridCol w="636374">
                  <a:extLst>
                    <a:ext uri="{9D8B030D-6E8A-4147-A177-3AD203B41FA5}">
                      <a16:colId xmlns:a16="http://schemas.microsoft.com/office/drawing/2014/main" val="3527025932"/>
                    </a:ext>
                  </a:extLst>
                </a:gridCol>
                <a:gridCol w="636374">
                  <a:extLst>
                    <a:ext uri="{9D8B030D-6E8A-4147-A177-3AD203B41FA5}">
                      <a16:colId xmlns:a16="http://schemas.microsoft.com/office/drawing/2014/main" val="3932246423"/>
                    </a:ext>
                  </a:extLst>
                </a:gridCol>
                <a:gridCol w="636374">
                  <a:extLst>
                    <a:ext uri="{9D8B030D-6E8A-4147-A177-3AD203B41FA5}">
                      <a16:colId xmlns:a16="http://schemas.microsoft.com/office/drawing/2014/main" val="112305382"/>
                    </a:ext>
                  </a:extLst>
                </a:gridCol>
                <a:gridCol w="636374">
                  <a:extLst>
                    <a:ext uri="{9D8B030D-6E8A-4147-A177-3AD203B41FA5}">
                      <a16:colId xmlns:a16="http://schemas.microsoft.com/office/drawing/2014/main" val="2175231031"/>
                    </a:ext>
                  </a:extLst>
                </a:gridCol>
                <a:gridCol w="636374">
                  <a:extLst>
                    <a:ext uri="{9D8B030D-6E8A-4147-A177-3AD203B41FA5}">
                      <a16:colId xmlns:a16="http://schemas.microsoft.com/office/drawing/2014/main" val="3695180154"/>
                    </a:ext>
                  </a:extLst>
                </a:gridCol>
              </a:tblGrid>
              <a:tr h="231443">
                <a:tc>
                  <a:txBody>
                    <a:bodyPr/>
                    <a:lstStyle/>
                    <a:p>
                      <a:pPr algn="ctr" fontAlgn="t"/>
                      <a:r>
                        <a:rPr lang="lt-LT" sz="1400" b="0" i="0" u="none" strike="noStrike" dirty="0">
                          <a:effectLst/>
                          <a:latin typeface="+mn-lt"/>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dirty="0">
                          <a:solidFill>
                            <a:srgbClr val="000000"/>
                          </a:solidFill>
                          <a:effectLst/>
                          <a:latin typeface="+mn-lt"/>
                        </a:rPr>
                        <a:t>2008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dirty="0">
                          <a:solidFill>
                            <a:srgbClr val="000000"/>
                          </a:solidFill>
                          <a:effectLst/>
                          <a:latin typeface="+mn-lt"/>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210887330"/>
                  </a:ext>
                </a:extLst>
              </a:tr>
              <a:tr h="377737">
                <a:tc>
                  <a:txBody>
                    <a:bodyPr/>
                    <a:lstStyle/>
                    <a:p>
                      <a:pPr algn="l" rtl="0" fontAlgn="ctr"/>
                      <a:r>
                        <a:rPr lang="lt-LT" sz="1400" b="0" i="0" u="none" strike="noStrike" dirty="0">
                          <a:solidFill>
                            <a:srgbClr val="000000"/>
                          </a:solidFill>
                          <a:effectLst/>
                          <a:latin typeface="+mn-lt"/>
                        </a:rPr>
                        <a:t>Korupcija yra didelė kliūtis verslui vystyti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26</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157994934"/>
                  </a:ext>
                </a:extLst>
              </a:tr>
              <a:tr h="454185">
                <a:tc>
                  <a:txBody>
                    <a:bodyPr/>
                    <a:lstStyle/>
                    <a:p>
                      <a:pPr algn="l" rtl="0" fontAlgn="ctr"/>
                      <a:r>
                        <a:rPr lang="lt-LT" sz="1400" b="0" i="0" u="none" strike="noStrike" dirty="0">
                          <a:solidFill>
                            <a:srgbClr val="000000"/>
                          </a:solidFill>
                          <a:effectLst/>
                          <a:latin typeface="+mn-lt"/>
                        </a:rPr>
                        <a:t>Korupcija greičiau yra kliūtis verslui vystyti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a:t>
                      </a:r>
                      <a:r>
                        <a:rPr lang="en-US" sz="1400" b="0" i="0" u="none" strike="noStrike" dirty="0">
                          <a:solidFill>
                            <a:srgbClr val="000000"/>
                          </a:solidFill>
                          <a:effectLst/>
                          <a:latin typeface="+mn-lt"/>
                        </a:rPr>
                        <a:t>7</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62984245"/>
                  </a:ext>
                </a:extLst>
              </a:tr>
              <a:tr h="454185">
                <a:tc>
                  <a:txBody>
                    <a:bodyPr/>
                    <a:lstStyle/>
                    <a:p>
                      <a:pPr algn="l" rtl="0" fontAlgn="ctr"/>
                      <a:r>
                        <a:rPr lang="nn-NO" sz="1400" b="0" i="0" u="none" strike="noStrike">
                          <a:solidFill>
                            <a:srgbClr val="000000"/>
                          </a:solidFill>
                          <a:effectLst/>
                          <a:latin typeface="+mn-lt"/>
                        </a:rPr>
                        <a:t>Korupcija nei kliudo, nei skatina verslo vystymąsi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31</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56398604"/>
                  </a:ext>
                </a:extLst>
              </a:tr>
              <a:tr h="454185">
                <a:tc>
                  <a:txBody>
                    <a:bodyPr/>
                    <a:lstStyle/>
                    <a:p>
                      <a:pPr algn="l" rtl="0" fontAlgn="ctr"/>
                      <a:r>
                        <a:rPr lang="lt-LT" sz="1400" b="0" i="0" u="none" strike="noStrike" dirty="0">
                          <a:solidFill>
                            <a:srgbClr val="000000"/>
                          </a:solidFill>
                          <a:effectLst/>
                          <a:latin typeface="+mn-lt"/>
                        </a:rPr>
                        <a:t>Korupcija greičiau skatina verslo vystymąsi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0,6%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1</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122031066"/>
                  </a:ext>
                </a:extLst>
              </a:tr>
              <a:tr h="231443">
                <a:tc>
                  <a:txBody>
                    <a:bodyPr/>
                    <a:lstStyle/>
                    <a:p>
                      <a:pPr algn="l" rtl="0" fontAlgn="ctr"/>
                      <a:r>
                        <a:rPr lang="lt-LT" sz="1400" b="0" i="0" u="none" strike="noStrike">
                          <a:solidFill>
                            <a:srgbClr val="000000"/>
                          </a:solidFill>
                          <a:effectLst/>
                          <a:latin typeface="+mn-lt"/>
                        </a:rPr>
                        <a:t>Korupcija skatina verslo vystymąsi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0,2%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0,2%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0,2%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0</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099293119"/>
                  </a:ext>
                </a:extLst>
              </a:tr>
              <a:tr h="231443">
                <a:tc>
                  <a:txBody>
                    <a:bodyPr/>
                    <a:lstStyle/>
                    <a:p>
                      <a:pPr algn="l" rtl="0" fontAlgn="ctr"/>
                      <a:r>
                        <a:rPr lang="lt-LT" sz="1400" b="0" i="0" u="none" strike="noStrike" dirty="0">
                          <a:solidFill>
                            <a:srgbClr val="000000"/>
                          </a:solidFill>
                          <a:effectLst/>
                          <a:latin typeface="+mn-lt"/>
                        </a:rPr>
                        <a:t>Nežino, neatsakė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5</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03071486"/>
                  </a:ext>
                </a:extLst>
              </a:tr>
            </a:tbl>
          </a:graphicData>
        </a:graphic>
      </p:graphicFrame>
      <p:sp>
        <p:nvSpPr>
          <p:cNvPr id="9" name="TextBox 8">
            <a:extLst>
              <a:ext uri="{FF2B5EF4-FFF2-40B4-BE49-F238E27FC236}">
                <a16:creationId xmlns:a16="http://schemas.microsoft.com/office/drawing/2014/main" id="{18FE8656-C39F-606F-A517-2916E3F53540}"/>
              </a:ext>
            </a:extLst>
          </p:cNvPr>
          <p:cNvSpPr txBox="1"/>
          <p:nvPr/>
        </p:nvSpPr>
        <p:spPr>
          <a:xfrm>
            <a:off x="-10627" y="62671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2" name="TextBox 11">
            <a:extLst>
              <a:ext uri="{FF2B5EF4-FFF2-40B4-BE49-F238E27FC236}">
                <a16:creationId xmlns:a16="http://schemas.microsoft.com/office/drawing/2014/main" id="{EB6AA994-D3D3-733F-CB37-C97E9164B073}"/>
              </a:ext>
            </a:extLst>
          </p:cNvPr>
          <p:cNvSpPr txBox="1"/>
          <p:nvPr/>
        </p:nvSpPr>
        <p:spPr>
          <a:xfrm>
            <a:off x="4834393" y="172609"/>
            <a:ext cx="3675425" cy="369332"/>
          </a:xfrm>
          <a:prstGeom prst="rect">
            <a:avLst/>
          </a:prstGeom>
          <a:noFill/>
        </p:spPr>
        <p:txBody>
          <a:bodyPr wrap="square">
            <a:spAutoFit/>
          </a:bodyPr>
          <a:lstStyle/>
          <a:p>
            <a:r>
              <a:rPr lang="lt-LT" b="1" dirty="0"/>
              <a:t>Įmonių vadovų požiūris į korupciją</a:t>
            </a:r>
          </a:p>
        </p:txBody>
      </p:sp>
      <p:grpSp>
        <p:nvGrpSpPr>
          <p:cNvPr id="4" name="Grupė 3">
            <a:extLst>
              <a:ext uri="{FF2B5EF4-FFF2-40B4-BE49-F238E27FC236}">
                <a16:creationId xmlns:a16="http://schemas.microsoft.com/office/drawing/2014/main" id="{4C6875C4-DFC9-3340-8ECA-7048336639E1}"/>
              </a:ext>
            </a:extLst>
          </p:cNvPr>
          <p:cNvGrpSpPr/>
          <p:nvPr/>
        </p:nvGrpSpPr>
        <p:grpSpPr>
          <a:xfrm>
            <a:off x="230878" y="273778"/>
            <a:ext cx="1278138" cy="1278138"/>
            <a:chOff x="230878" y="273778"/>
            <a:chExt cx="1278138" cy="1278138"/>
          </a:xfrm>
        </p:grpSpPr>
        <p:grpSp>
          <p:nvGrpSpPr>
            <p:cNvPr id="5" name="Group 4">
              <a:extLst>
                <a:ext uri="{FF2B5EF4-FFF2-40B4-BE49-F238E27FC236}">
                  <a16:creationId xmlns:a16="http://schemas.microsoft.com/office/drawing/2014/main" id="{FF3862C1-49E6-15F5-2FB4-9ECE16800C53}"/>
                </a:ext>
              </a:extLst>
            </p:cNvPr>
            <p:cNvGrpSpPr>
              <a:grpSpLocks noChangeAspect="1"/>
            </p:cNvGrpSpPr>
            <p:nvPr/>
          </p:nvGrpSpPr>
          <p:grpSpPr>
            <a:xfrm>
              <a:off x="230878" y="273778"/>
              <a:ext cx="1278138" cy="1278138"/>
              <a:chOff x="0" y="0"/>
              <a:chExt cx="3834414" cy="3834414"/>
            </a:xfrm>
          </p:grpSpPr>
          <p:sp>
            <p:nvSpPr>
              <p:cNvPr id="10" name="Freeform 5">
                <a:extLst>
                  <a:ext uri="{FF2B5EF4-FFF2-40B4-BE49-F238E27FC236}">
                    <a16:creationId xmlns:a16="http://schemas.microsoft.com/office/drawing/2014/main" id="{F142C367-8D5C-9A07-200F-3A1D6F8AA37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0B13F3CB-1648-7098-205C-A39158AD530E}"/>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761A9465-CE87-7BEF-AF3E-2040E3A7C99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C9006A25-C98E-E4DB-EF28-D351377748E0}"/>
              </a:ext>
            </a:extLst>
          </p:cNvPr>
          <p:cNvGraphicFramePr>
            <a:graphicFrameLocks/>
          </p:cNvGraphicFramePr>
          <p:nvPr>
            <p:extLst>
              <p:ext uri="{D42A27DB-BD31-4B8C-83A1-F6EECF244321}">
                <p14:modId xmlns:p14="http://schemas.microsoft.com/office/powerpoint/2010/main" val="646382882"/>
              </p:ext>
            </p:extLst>
          </p:nvPr>
        </p:nvGraphicFramePr>
        <p:xfrm>
          <a:off x="1554738" y="3223607"/>
          <a:ext cx="9601586" cy="319351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13388226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DDD77A03-A38A-DC7F-CE8F-46C004F71B0C}"/>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2461B259-D09E-AC45-4BAD-E69C3136A9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C008B046-31D9-3EA2-67FB-8301623FDE9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6956DFF-BEED-FE81-6035-4BDB23F384D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883413D3-E1EF-3F39-C4EF-F36BEB75AF6A}"/>
              </a:ext>
            </a:extLst>
          </p:cNvPr>
          <p:cNvSpPr txBox="1"/>
          <p:nvPr/>
        </p:nvSpPr>
        <p:spPr>
          <a:xfrm>
            <a:off x="707857" y="5241780"/>
            <a:ext cx="11187719" cy="523220"/>
          </a:xfrm>
          <a:prstGeom prst="rect">
            <a:avLst/>
          </a:prstGeom>
          <a:noFill/>
        </p:spPr>
        <p:txBody>
          <a:bodyPr wrap="square">
            <a:spAutoFit/>
          </a:bodyPr>
          <a:lstStyle/>
          <a:p>
            <a:r>
              <a:rPr lang="lt-LT" sz="1400" b="0" i="1" u="none" strike="noStrike" dirty="0">
                <a:effectLst/>
              </a:rPr>
              <a:t>11. Kalbant apie valstybės tarnyboje dirbančius asmenis, kiek Jūs sutinkate, kad Jūsų versle, norint sutvarkyti reikalus, dažnai tenka valstybės tarnyboje dirbantiems asmenims “primokėti”?</a:t>
            </a:r>
            <a:r>
              <a:rPr lang="en-US" sz="1400" b="0" i="1" u="none" strike="noStrike" dirty="0">
                <a:effectLst/>
              </a:rPr>
              <a:t> </a:t>
            </a:r>
            <a:endParaRPr lang="lt-LT" sz="1400" i="1" dirty="0"/>
          </a:p>
        </p:txBody>
      </p:sp>
      <p:sp>
        <p:nvSpPr>
          <p:cNvPr id="8" name="TextBox 7">
            <a:extLst>
              <a:ext uri="{FF2B5EF4-FFF2-40B4-BE49-F238E27FC236}">
                <a16:creationId xmlns:a16="http://schemas.microsoft.com/office/drawing/2014/main" id="{9F1F91D6-A636-B7BD-F9CF-29AB728224DD}"/>
              </a:ext>
            </a:extLst>
          </p:cNvPr>
          <p:cNvSpPr txBox="1"/>
          <p:nvPr/>
        </p:nvSpPr>
        <p:spPr>
          <a:xfrm>
            <a:off x="-10627" y="626713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Diagrama 9">
            <a:extLst>
              <a:ext uri="{FF2B5EF4-FFF2-40B4-BE49-F238E27FC236}">
                <a16:creationId xmlns:a16="http://schemas.microsoft.com/office/drawing/2014/main" id="{5CD848AE-BB5A-5754-25D0-601F456AB2BB}"/>
              </a:ext>
            </a:extLst>
          </p:cNvPr>
          <p:cNvGraphicFramePr>
            <a:graphicFrameLocks/>
          </p:cNvGraphicFramePr>
          <p:nvPr>
            <p:extLst>
              <p:ext uri="{D42A27DB-BD31-4B8C-83A1-F6EECF244321}">
                <p14:modId xmlns:p14="http://schemas.microsoft.com/office/powerpoint/2010/main" val="1405519280"/>
              </p:ext>
            </p:extLst>
          </p:nvPr>
        </p:nvGraphicFramePr>
        <p:xfrm>
          <a:off x="-436249" y="584542"/>
          <a:ext cx="8134066" cy="459929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Lentelė 8">
            <a:extLst>
              <a:ext uri="{FF2B5EF4-FFF2-40B4-BE49-F238E27FC236}">
                <a16:creationId xmlns:a16="http://schemas.microsoft.com/office/drawing/2014/main" id="{F6E93EE3-0594-A60D-93AC-A4C349868630}"/>
              </a:ext>
            </a:extLst>
          </p:cNvPr>
          <p:cNvGraphicFramePr>
            <a:graphicFrameLocks noGrp="1"/>
          </p:cNvGraphicFramePr>
          <p:nvPr>
            <p:extLst>
              <p:ext uri="{D42A27DB-BD31-4B8C-83A1-F6EECF244321}">
                <p14:modId xmlns:p14="http://schemas.microsoft.com/office/powerpoint/2010/main" val="1734846791"/>
              </p:ext>
            </p:extLst>
          </p:nvPr>
        </p:nvGraphicFramePr>
        <p:xfrm>
          <a:off x="7261567" y="1847375"/>
          <a:ext cx="4599440" cy="2148840"/>
        </p:xfrm>
        <a:graphic>
          <a:graphicData uri="http://schemas.openxmlformats.org/drawingml/2006/table">
            <a:tbl>
              <a:tblPr firstRow="1" bandRow="1">
                <a:tableStyleId>{5C22544A-7EE6-4342-B048-85BDC9FD1C3A}</a:tableStyleId>
              </a:tblPr>
              <a:tblGrid>
                <a:gridCol w="2141740">
                  <a:extLst>
                    <a:ext uri="{9D8B030D-6E8A-4147-A177-3AD203B41FA5}">
                      <a16:colId xmlns:a16="http://schemas.microsoft.com/office/drawing/2014/main" val="2417966990"/>
                    </a:ext>
                  </a:extLst>
                </a:gridCol>
                <a:gridCol w="832514">
                  <a:extLst>
                    <a:ext uri="{9D8B030D-6E8A-4147-A177-3AD203B41FA5}">
                      <a16:colId xmlns:a16="http://schemas.microsoft.com/office/drawing/2014/main" val="3645313471"/>
                    </a:ext>
                  </a:extLst>
                </a:gridCol>
                <a:gridCol w="873457">
                  <a:extLst>
                    <a:ext uri="{9D8B030D-6E8A-4147-A177-3AD203B41FA5}">
                      <a16:colId xmlns:a16="http://schemas.microsoft.com/office/drawing/2014/main" val="3910257838"/>
                    </a:ext>
                  </a:extLst>
                </a:gridCol>
                <a:gridCol w="751729">
                  <a:extLst>
                    <a:ext uri="{9D8B030D-6E8A-4147-A177-3AD203B41FA5}">
                      <a16:colId xmlns:a16="http://schemas.microsoft.com/office/drawing/2014/main" val="3093739798"/>
                    </a:ext>
                  </a:extLst>
                </a:gridCol>
              </a:tblGrid>
              <a:tr h="370840">
                <a:tc>
                  <a:txBody>
                    <a:bodyPr/>
                    <a:lstStyle/>
                    <a:p>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2023</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2022</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2021</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23424183"/>
                  </a:ext>
                </a:extLst>
              </a:tr>
              <a:tr h="370840">
                <a:tc>
                  <a:txBody>
                    <a:bodyPr/>
                    <a:lstStyle/>
                    <a:p>
                      <a:pPr algn="l"/>
                      <a:r>
                        <a:rPr lang="en-US" sz="1400" dirty="0" err="1">
                          <a:solidFill>
                            <a:schemeClr val="tx1"/>
                          </a:solidFill>
                        </a:rPr>
                        <a:t>Visi</a:t>
                      </a:r>
                      <a:r>
                        <a:rPr lang="lt-LT" sz="1400" dirty="0" err="1">
                          <a:solidFill>
                            <a:schemeClr val="tx1"/>
                          </a:solidFill>
                        </a:rPr>
                        <a:t>škai</a:t>
                      </a:r>
                      <a:r>
                        <a:rPr lang="lt-LT" sz="1400" dirty="0">
                          <a:solidFill>
                            <a:schemeClr val="tx1"/>
                          </a:solidFill>
                        </a:rPr>
                        <a:t> nesutinku / nesutinku</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77 %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73 %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42269859"/>
                  </a:ext>
                </a:extLst>
              </a:tr>
              <a:tr h="370840">
                <a:tc>
                  <a:txBody>
                    <a:bodyPr/>
                    <a:lstStyle/>
                    <a:p>
                      <a:pPr algn="l"/>
                      <a:r>
                        <a:rPr lang="lt-LT" sz="1400" dirty="0">
                          <a:solidFill>
                            <a:schemeClr val="tx1"/>
                          </a:solidFill>
                        </a:rPr>
                        <a:t>Nei sutinku, nei nesutinku</a:t>
                      </a:r>
                      <a:r>
                        <a:rPr lang="en-US" sz="1400" dirty="0">
                          <a:solidFill>
                            <a:schemeClr val="tx1"/>
                          </a:solidFill>
                        </a:rPr>
                        <a:t> / </a:t>
                      </a:r>
                      <a:r>
                        <a:rPr lang="en-US" sz="1400" dirty="0" err="1">
                          <a:solidFill>
                            <a:schemeClr val="tx1"/>
                          </a:solidFill>
                        </a:rPr>
                        <a:t>sunku</a:t>
                      </a:r>
                      <a:r>
                        <a:rPr lang="en-US" sz="1400" dirty="0">
                          <a:solidFill>
                            <a:schemeClr val="tx1"/>
                          </a:solidFill>
                        </a:rPr>
                        <a:t> </a:t>
                      </a:r>
                      <a:r>
                        <a:rPr lang="en-US" sz="1400" dirty="0" err="1">
                          <a:solidFill>
                            <a:schemeClr val="tx1"/>
                          </a:solidFill>
                        </a:rPr>
                        <a:t>pasakyti</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12 %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12 %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13 %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04351496"/>
                  </a:ext>
                </a:extLst>
              </a:tr>
              <a:tr h="370840">
                <a:tc>
                  <a:txBody>
                    <a:bodyPr/>
                    <a:lstStyle/>
                    <a:p>
                      <a:pPr algn="l"/>
                      <a:r>
                        <a:rPr lang="lt-LT" sz="1400" dirty="0">
                          <a:solidFill>
                            <a:schemeClr val="tx1"/>
                          </a:solidFill>
                        </a:rPr>
                        <a:t>Visiškai sutinku / sutinku</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12 %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10 %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2416507"/>
                  </a:ext>
                </a:extLst>
              </a:tr>
              <a:tr h="370840">
                <a:tc>
                  <a:txBody>
                    <a:bodyPr/>
                    <a:lstStyle/>
                    <a:p>
                      <a:pPr algn="l"/>
                      <a:r>
                        <a:rPr lang="en-US" sz="1400" dirty="0">
                          <a:solidFill>
                            <a:schemeClr val="tx1"/>
                          </a:solidFill>
                        </a:rPr>
                        <a:t>Ne</a:t>
                      </a:r>
                      <a:r>
                        <a:rPr lang="lt-LT" sz="1400" dirty="0">
                          <a:solidFill>
                            <a:schemeClr val="tx1"/>
                          </a:solidFill>
                        </a:rPr>
                        <a:t>žino, neatsakė</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55623419"/>
                  </a:ext>
                </a:extLst>
              </a:tr>
            </a:tbl>
          </a:graphicData>
        </a:graphic>
      </p:graphicFrame>
      <p:sp>
        <p:nvSpPr>
          <p:cNvPr id="13" name="TextBox 12">
            <a:extLst>
              <a:ext uri="{FF2B5EF4-FFF2-40B4-BE49-F238E27FC236}">
                <a16:creationId xmlns:a16="http://schemas.microsoft.com/office/drawing/2014/main" id="{B225B714-5896-A0C3-2413-4D7EB3931EB0}"/>
              </a:ext>
            </a:extLst>
          </p:cNvPr>
          <p:cNvSpPr txBox="1"/>
          <p:nvPr/>
        </p:nvSpPr>
        <p:spPr>
          <a:xfrm>
            <a:off x="6354064" y="659753"/>
            <a:ext cx="6414446" cy="369332"/>
          </a:xfrm>
          <a:prstGeom prst="rect">
            <a:avLst/>
          </a:prstGeom>
          <a:noFill/>
        </p:spPr>
        <p:txBody>
          <a:bodyPr wrap="square">
            <a:spAutoFit/>
          </a:bodyPr>
          <a:lstStyle/>
          <a:p>
            <a:pPr algn="ctr" rtl="0">
              <a:defRPr sz="1800" b="1" i="0" u="none" strike="noStrike" kern="1200" baseline="0">
                <a:solidFill>
                  <a:srgbClr val="000000"/>
                </a:solidFill>
                <a:latin typeface="Calibri"/>
                <a:ea typeface="Calibri"/>
                <a:cs typeface="Calibri"/>
              </a:defRPr>
            </a:pPr>
            <a:r>
              <a:rPr lang="lt-LT" dirty="0"/>
              <a:t>Korupcinė</a:t>
            </a:r>
            <a:r>
              <a:rPr lang="en-US" dirty="0"/>
              <a:t>s </a:t>
            </a:r>
            <a:r>
              <a:rPr lang="lt-LT" dirty="0"/>
              <a:t>verslo aplink</a:t>
            </a:r>
            <a:r>
              <a:rPr lang="en-US" dirty="0" err="1"/>
              <a:t>os</a:t>
            </a:r>
            <a:r>
              <a:rPr lang="en-US" dirty="0"/>
              <a:t> </a:t>
            </a:r>
            <a:r>
              <a:rPr lang="en-US" dirty="0" err="1"/>
              <a:t>dinamika</a:t>
            </a:r>
            <a:endParaRPr lang="lt-LT" dirty="0"/>
          </a:p>
        </p:txBody>
      </p:sp>
    </p:spTree>
    <p:extLst>
      <p:ext uri="{BB962C8B-B14F-4D97-AF65-F5344CB8AC3E}">
        <p14:creationId xmlns:p14="http://schemas.microsoft.com/office/powerpoint/2010/main" val="8525512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0CAC37-5D3D-DBF1-48D1-BDDE77F19786}"/>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5C50ED9-FC82-1AD7-C029-F8E00823ADB5}"/>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AB32FB51-59D3-FB00-6D54-E88671E4195C}"/>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4F69E204-9886-F556-8946-37D16840B957}"/>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AC7A4735-A30D-85B5-CE3D-66A929765D2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BB742788-B825-E9DC-0CEB-98A375CB0F1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5C063308-4987-8BF5-F3DD-EC84363C979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530BF5BE-3531-B10F-F48A-3D5EC6686765}"/>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4" name="TextBox 13">
            <a:extLst>
              <a:ext uri="{FF2B5EF4-FFF2-40B4-BE49-F238E27FC236}">
                <a16:creationId xmlns:a16="http://schemas.microsoft.com/office/drawing/2014/main" id="{B3312F57-CBF9-7CB6-AE8E-00B12ED394BB}"/>
              </a:ext>
            </a:extLst>
          </p:cNvPr>
          <p:cNvSpPr txBox="1"/>
          <p:nvPr/>
        </p:nvSpPr>
        <p:spPr>
          <a:xfrm>
            <a:off x="3612590" y="5608687"/>
            <a:ext cx="5678085" cy="307777"/>
          </a:xfrm>
          <a:prstGeom prst="rect">
            <a:avLst/>
          </a:prstGeom>
          <a:noFill/>
        </p:spPr>
        <p:txBody>
          <a:bodyPr wrap="square">
            <a:spAutoFit/>
          </a:bodyPr>
          <a:lstStyle/>
          <a:p>
            <a:r>
              <a:rPr lang="lt-LT" sz="1400" i="1" dirty="0"/>
              <a:t>4. Kuris iš šių požiūrių labiausiai atitinka Jūsų nuomonę apie korupciją? </a:t>
            </a:r>
          </a:p>
        </p:txBody>
      </p:sp>
      <p:sp>
        <p:nvSpPr>
          <p:cNvPr id="12" name="TextBox 8">
            <a:extLst>
              <a:ext uri="{FF2B5EF4-FFF2-40B4-BE49-F238E27FC236}">
                <a16:creationId xmlns:a16="http://schemas.microsoft.com/office/drawing/2014/main" id="{049F4BB1-EEC7-87B4-3F5A-A424CE9EA454}"/>
              </a:ext>
            </a:extLst>
          </p:cNvPr>
          <p:cNvSpPr txBox="1"/>
          <p:nvPr/>
        </p:nvSpPr>
        <p:spPr>
          <a:xfrm>
            <a:off x="0" y="627574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Lentelė 9">
            <a:extLst>
              <a:ext uri="{FF2B5EF4-FFF2-40B4-BE49-F238E27FC236}">
                <a16:creationId xmlns:a16="http://schemas.microsoft.com/office/drawing/2014/main" id="{B84AC1CC-F904-0A12-8BD3-153DE625FE43}"/>
              </a:ext>
            </a:extLst>
          </p:cNvPr>
          <p:cNvGraphicFramePr>
            <a:graphicFrameLocks noGrp="1"/>
          </p:cNvGraphicFramePr>
          <p:nvPr>
            <p:extLst>
              <p:ext uri="{D42A27DB-BD31-4B8C-83A1-F6EECF244321}">
                <p14:modId xmlns:p14="http://schemas.microsoft.com/office/powerpoint/2010/main" val="3996857979"/>
              </p:ext>
            </p:extLst>
          </p:nvPr>
        </p:nvGraphicFramePr>
        <p:xfrm>
          <a:off x="7802423" y="1348450"/>
          <a:ext cx="4058584" cy="3509912"/>
        </p:xfrm>
        <a:graphic>
          <a:graphicData uri="http://schemas.openxmlformats.org/drawingml/2006/table">
            <a:tbl>
              <a:tblPr firstRow="1" bandRow="1">
                <a:tableStyleId>{5C22544A-7EE6-4342-B048-85BDC9FD1C3A}</a:tableStyleId>
              </a:tblPr>
              <a:tblGrid>
                <a:gridCol w="1786060">
                  <a:extLst>
                    <a:ext uri="{9D8B030D-6E8A-4147-A177-3AD203B41FA5}">
                      <a16:colId xmlns:a16="http://schemas.microsoft.com/office/drawing/2014/main" val="4049512089"/>
                    </a:ext>
                  </a:extLst>
                </a:gridCol>
                <a:gridCol w="805347">
                  <a:extLst>
                    <a:ext uri="{9D8B030D-6E8A-4147-A177-3AD203B41FA5}">
                      <a16:colId xmlns:a16="http://schemas.microsoft.com/office/drawing/2014/main" val="1498013311"/>
                    </a:ext>
                  </a:extLst>
                </a:gridCol>
                <a:gridCol w="737097">
                  <a:extLst>
                    <a:ext uri="{9D8B030D-6E8A-4147-A177-3AD203B41FA5}">
                      <a16:colId xmlns:a16="http://schemas.microsoft.com/office/drawing/2014/main" val="2240178487"/>
                    </a:ext>
                  </a:extLst>
                </a:gridCol>
                <a:gridCol w="730080">
                  <a:extLst>
                    <a:ext uri="{9D8B030D-6E8A-4147-A177-3AD203B41FA5}">
                      <a16:colId xmlns:a16="http://schemas.microsoft.com/office/drawing/2014/main" val="3915682803"/>
                    </a:ext>
                  </a:extLst>
                </a:gridCol>
              </a:tblGrid>
              <a:tr h="529358">
                <a:tc>
                  <a:txBody>
                    <a:bodyPr/>
                    <a:lstStyle/>
                    <a:p>
                      <a:pPr algn="ctr"/>
                      <a:r>
                        <a:rPr lang="lt-LT" sz="1400" dirty="0">
                          <a:solidFill>
                            <a:schemeClr val="tx1"/>
                          </a:solidFill>
                        </a:rPr>
                        <a:t>Požiūris</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2021</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2022</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2023</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36656970"/>
                  </a:ext>
                </a:extLst>
              </a:tr>
              <a:tr h="629766">
                <a:tc>
                  <a:txBody>
                    <a:bodyPr/>
                    <a:lstStyle/>
                    <a:p>
                      <a:pPr algn="l"/>
                      <a:r>
                        <a:rPr lang="en-US" sz="1400" dirty="0">
                          <a:solidFill>
                            <a:schemeClr val="tx1"/>
                          </a:solidFill>
                        </a:rPr>
                        <a:t>Korupcija </a:t>
                      </a:r>
                      <a:r>
                        <a:rPr lang="en-US" sz="1400" dirty="0" err="1">
                          <a:solidFill>
                            <a:schemeClr val="tx1"/>
                          </a:solidFill>
                        </a:rPr>
                        <a:t>yra</a:t>
                      </a:r>
                      <a:r>
                        <a:rPr lang="en-US" sz="1400" dirty="0">
                          <a:solidFill>
                            <a:schemeClr val="tx1"/>
                          </a:solidFill>
                        </a:rPr>
                        <a:t> </a:t>
                      </a:r>
                      <a:r>
                        <a:rPr lang="en-US" sz="1400" dirty="0" err="1">
                          <a:solidFill>
                            <a:schemeClr val="tx1"/>
                          </a:solidFill>
                        </a:rPr>
                        <a:t>didel</a:t>
                      </a:r>
                      <a:r>
                        <a:rPr lang="lt-LT" sz="1400" dirty="0">
                          <a:solidFill>
                            <a:schemeClr val="tx1"/>
                          </a:solidFill>
                        </a:rPr>
                        <a:t>ė / greičiau kliūtis Jums gerai gyventi</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80 %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54080917"/>
                  </a:ext>
                </a:extLst>
              </a:tr>
              <a:tr h="813447">
                <a:tc>
                  <a:txBody>
                    <a:bodyPr/>
                    <a:lstStyle/>
                    <a:p>
                      <a:pPr algn="l"/>
                      <a:r>
                        <a:rPr lang="lt-LT" sz="1400" dirty="0">
                          <a:solidFill>
                            <a:schemeClr val="tx1"/>
                          </a:solidFill>
                        </a:rPr>
                        <a:t>Korupcija nei kliudo, nei gerina Jūsų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125946"/>
                  </a:ext>
                </a:extLst>
              </a:tr>
              <a:tr h="704067">
                <a:tc>
                  <a:txBody>
                    <a:bodyPr/>
                    <a:lstStyle/>
                    <a:p>
                      <a:pPr algn="l"/>
                      <a:r>
                        <a:rPr lang="lt-LT" sz="1400" dirty="0">
                          <a:solidFill>
                            <a:schemeClr val="tx1"/>
                          </a:solidFill>
                        </a:rPr>
                        <a:t>Korupcija gerina / tikriausiai gerina Jūsų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42490136"/>
                  </a:ext>
                </a:extLst>
              </a:tr>
              <a:tr h="704067">
                <a:tc>
                  <a:txBody>
                    <a:bodyPr/>
                    <a:lstStyle/>
                    <a:p>
                      <a:pPr algn="l"/>
                      <a:r>
                        <a:rPr lang="en-US" sz="1400" dirty="0">
                          <a:solidFill>
                            <a:schemeClr val="tx1"/>
                          </a:solidFill>
                        </a:rPr>
                        <a:t>Ne</a:t>
                      </a:r>
                      <a:r>
                        <a:rPr lang="lt-LT" sz="1400" dirty="0">
                          <a:solidFill>
                            <a:schemeClr val="tx1"/>
                          </a:solidFill>
                        </a:rPr>
                        <a:t>žino, neatsakė</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9 %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8 %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92706507"/>
                  </a:ext>
                </a:extLst>
              </a:tr>
            </a:tbl>
          </a:graphicData>
        </a:graphic>
      </p:graphicFrame>
      <p:graphicFrame>
        <p:nvGraphicFramePr>
          <p:cNvPr id="8" name="Diagrama 7">
            <a:extLst>
              <a:ext uri="{FF2B5EF4-FFF2-40B4-BE49-F238E27FC236}">
                <a16:creationId xmlns:a16="http://schemas.microsoft.com/office/drawing/2014/main" id="{C9684A84-B702-F264-73D9-8F0FDC8EEB78}"/>
              </a:ext>
            </a:extLst>
          </p:cNvPr>
          <p:cNvGraphicFramePr>
            <a:graphicFrameLocks/>
          </p:cNvGraphicFramePr>
          <p:nvPr>
            <p:extLst>
              <p:ext uri="{D42A27DB-BD31-4B8C-83A1-F6EECF244321}">
                <p14:modId xmlns:p14="http://schemas.microsoft.com/office/powerpoint/2010/main" val="1128653345"/>
              </p:ext>
            </p:extLst>
          </p:nvPr>
        </p:nvGraphicFramePr>
        <p:xfrm>
          <a:off x="116184" y="1551948"/>
          <a:ext cx="7473810" cy="31623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2618508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DDD77A03-A38A-DC7F-CE8F-46C004F71B0C}"/>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2461B259-D09E-AC45-4BAD-E69C3136A9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C008B046-31D9-3EA2-67FB-8301623FDE9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6956DFF-BEED-FE81-6035-4BDB23F384D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2" name="TextBox 11">
            <a:extLst>
              <a:ext uri="{FF2B5EF4-FFF2-40B4-BE49-F238E27FC236}">
                <a16:creationId xmlns:a16="http://schemas.microsoft.com/office/drawing/2014/main" id="{C86D32BE-A12D-29BF-139F-B6F1DDBDF15B}"/>
              </a:ext>
            </a:extLst>
          </p:cNvPr>
          <p:cNvSpPr txBox="1"/>
          <p:nvPr/>
        </p:nvSpPr>
        <p:spPr>
          <a:xfrm>
            <a:off x="3740957" y="5800635"/>
            <a:ext cx="5896449" cy="307777"/>
          </a:xfrm>
          <a:prstGeom prst="rect">
            <a:avLst/>
          </a:prstGeom>
          <a:noFill/>
        </p:spPr>
        <p:txBody>
          <a:bodyPr wrap="square">
            <a:spAutoFit/>
          </a:bodyPr>
          <a:lstStyle/>
          <a:p>
            <a:r>
              <a:rPr lang="en-US" sz="1400" i="1" dirty="0"/>
              <a:t>5</a:t>
            </a:r>
            <a:r>
              <a:rPr lang="lt-LT" sz="1400" i="1" dirty="0"/>
              <a:t>. Kuris iš šių požiūrių labiausiai atitinka Jūsų nuomonę apie korupciją? </a:t>
            </a:r>
          </a:p>
        </p:txBody>
      </p:sp>
      <p:sp>
        <p:nvSpPr>
          <p:cNvPr id="13" name="TextBox 8">
            <a:extLst>
              <a:ext uri="{FF2B5EF4-FFF2-40B4-BE49-F238E27FC236}">
                <a16:creationId xmlns:a16="http://schemas.microsoft.com/office/drawing/2014/main" id="{F9A1B804-4E41-4CAC-39F7-552B3E16AF08}"/>
              </a:ext>
            </a:extLst>
          </p:cNvPr>
          <p:cNvSpPr txBox="1"/>
          <p:nvPr/>
        </p:nvSpPr>
        <p:spPr>
          <a:xfrm>
            <a:off x="0" y="6275743"/>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0" name="Lentelė 9">
            <a:extLst>
              <a:ext uri="{FF2B5EF4-FFF2-40B4-BE49-F238E27FC236}">
                <a16:creationId xmlns:a16="http://schemas.microsoft.com/office/drawing/2014/main" id="{43941F13-65BD-9BFE-CD1E-A9134BEF7FC2}"/>
              </a:ext>
            </a:extLst>
          </p:cNvPr>
          <p:cNvGraphicFramePr>
            <a:graphicFrameLocks noGrp="1"/>
          </p:cNvGraphicFramePr>
          <p:nvPr>
            <p:extLst>
              <p:ext uri="{D42A27DB-BD31-4B8C-83A1-F6EECF244321}">
                <p14:modId xmlns:p14="http://schemas.microsoft.com/office/powerpoint/2010/main" val="2625494356"/>
              </p:ext>
            </p:extLst>
          </p:nvPr>
        </p:nvGraphicFramePr>
        <p:xfrm>
          <a:off x="7729547" y="1199176"/>
          <a:ext cx="4058584" cy="3896924"/>
        </p:xfrm>
        <a:graphic>
          <a:graphicData uri="http://schemas.openxmlformats.org/drawingml/2006/table">
            <a:tbl>
              <a:tblPr firstRow="1" bandRow="1">
                <a:tableStyleId>{5C22544A-7EE6-4342-B048-85BDC9FD1C3A}</a:tableStyleId>
              </a:tblPr>
              <a:tblGrid>
                <a:gridCol w="1786060">
                  <a:extLst>
                    <a:ext uri="{9D8B030D-6E8A-4147-A177-3AD203B41FA5}">
                      <a16:colId xmlns:a16="http://schemas.microsoft.com/office/drawing/2014/main" val="4049512089"/>
                    </a:ext>
                  </a:extLst>
                </a:gridCol>
                <a:gridCol w="805347">
                  <a:extLst>
                    <a:ext uri="{9D8B030D-6E8A-4147-A177-3AD203B41FA5}">
                      <a16:colId xmlns:a16="http://schemas.microsoft.com/office/drawing/2014/main" val="1498013311"/>
                    </a:ext>
                  </a:extLst>
                </a:gridCol>
                <a:gridCol w="737097">
                  <a:extLst>
                    <a:ext uri="{9D8B030D-6E8A-4147-A177-3AD203B41FA5}">
                      <a16:colId xmlns:a16="http://schemas.microsoft.com/office/drawing/2014/main" val="2240178487"/>
                    </a:ext>
                  </a:extLst>
                </a:gridCol>
                <a:gridCol w="730080">
                  <a:extLst>
                    <a:ext uri="{9D8B030D-6E8A-4147-A177-3AD203B41FA5}">
                      <a16:colId xmlns:a16="http://schemas.microsoft.com/office/drawing/2014/main" val="3915682803"/>
                    </a:ext>
                  </a:extLst>
                </a:gridCol>
              </a:tblGrid>
              <a:tr h="554047">
                <a:tc>
                  <a:txBody>
                    <a:bodyPr/>
                    <a:lstStyle/>
                    <a:p>
                      <a:pPr algn="ctr"/>
                      <a:r>
                        <a:rPr lang="lt-LT" sz="1400" dirty="0">
                          <a:solidFill>
                            <a:schemeClr val="tx1"/>
                          </a:solidFill>
                        </a:rPr>
                        <a:t>Požiūris</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2021</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2022</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2023</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936656970"/>
                  </a:ext>
                </a:extLst>
              </a:tr>
              <a:tr h="765638">
                <a:tc>
                  <a:txBody>
                    <a:bodyPr/>
                    <a:lstStyle/>
                    <a:p>
                      <a:pPr algn="l"/>
                      <a:r>
                        <a:rPr lang="en-US" sz="1400" dirty="0">
                          <a:solidFill>
                            <a:schemeClr val="tx1"/>
                          </a:solidFill>
                        </a:rPr>
                        <a:t>Korupcija </a:t>
                      </a:r>
                      <a:r>
                        <a:rPr lang="en-US" sz="1400" dirty="0" err="1">
                          <a:solidFill>
                            <a:schemeClr val="tx1"/>
                          </a:solidFill>
                        </a:rPr>
                        <a:t>yra</a:t>
                      </a:r>
                      <a:r>
                        <a:rPr lang="en-US" sz="1400" dirty="0">
                          <a:solidFill>
                            <a:schemeClr val="tx1"/>
                          </a:solidFill>
                        </a:rPr>
                        <a:t> </a:t>
                      </a:r>
                      <a:r>
                        <a:rPr lang="en-US" sz="1400" dirty="0" err="1">
                          <a:solidFill>
                            <a:schemeClr val="tx1"/>
                          </a:solidFill>
                        </a:rPr>
                        <a:t>didel</a:t>
                      </a:r>
                      <a:r>
                        <a:rPr lang="lt-LT" sz="1400" dirty="0">
                          <a:solidFill>
                            <a:schemeClr val="tx1"/>
                          </a:solidFill>
                        </a:rPr>
                        <a:t>ė / greičiau kliūtis </a:t>
                      </a:r>
                      <a:r>
                        <a:rPr lang="en-US" sz="1400" dirty="0" err="1">
                          <a:solidFill>
                            <a:schemeClr val="tx1"/>
                          </a:solidFill>
                        </a:rPr>
                        <a:t>valstyb</a:t>
                      </a:r>
                      <a:r>
                        <a:rPr lang="lt-LT" sz="1400" dirty="0">
                          <a:solidFill>
                            <a:schemeClr val="tx1"/>
                          </a:solidFill>
                        </a:rPr>
                        <a:t>ės gyvenimui</a:t>
                      </a:r>
                    </a:p>
                  </a:txBody>
                  <a:tcPr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lt-LT" sz="1400" dirty="0">
                          <a:solidFill>
                            <a:schemeClr val="tx1"/>
                          </a:solidFill>
                        </a:rPr>
                        <a:t>9</a:t>
                      </a:r>
                      <a:r>
                        <a:rPr lang="en-US" sz="1400" dirty="0">
                          <a:solidFill>
                            <a:schemeClr val="tx1"/>
                          </a:solidFill>
                        </a:rPr>
                        <a:t>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lt-LT" sz="1400" dirty="0">
                          <a:solidFill>
                            <a:schemeClr val="tx1"/>
                          </a:solidFill>
                        </a:rPr>
                        <a:t>9</a:t>
                      </a:r>
                      <a:r>
                        <a:rPr lang="en-US" sz="1400" dirty="0">
                          <a:solidFill>
                            <a:schemeClr val="tx1"/>
                          </a:solidFill>
                        </a:rPr>
                        <a:t>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lt-LT" sz="1400" dirty="0">
                          <a:solidFill>
                            <a:schemeClr val="tx1"/>
                          </a:solidFill>
                        </a:rPr>
                        <a:t>9</a:t>
                      </a:r>
                      <a:r>
                        <a:rPr lang="en-US" sz="1400" dirty="0">
                          <a:solidFill>
                            <a:schemeClr val="tx1"/>
                          </a:solidFill>
                        </a:rPr>
                        <a:t>6 %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954080917"/>
                  </a:ext>
                </a:extLst>
              </a:tr>
              <a:tr h="851386">
                <a:tc>
                  <a:txBody>
                    <a:bodyPr/>
                    <a:lstStyle/>
                    <a:p>
                      <a:pPr algn="l"/>
                      <a:r>
                        <a:rPr lang="lt-LT" sz="1400" dirty="0">
                          <a:solidFill>
                            <a:schemeClr val="tx1"/>
                          </a:solidFill>
                        </a:rPr>
                        <a:t>Korupcija nei kliudo, nei skatina valstybės gyvenimą</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0,4 %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lt-LT" sz="1400" dirty="0">
                          <a:solidFill>
                            <a:schemeClr val="tx1"/>
                          </a:solidFill>
                        </a:rPr>
                        <a:t>0,</a:t>
                      </a:r>
                      <a:r>
                        <a:rPr lang="en-US" sz="1400" dirty="0">
                          <a:solidFill>
                            <a:schemeClr val="tx1"/>
                          </a:solidFill>
                        </a:rPr>
                        <a:t>5 %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8125946"/>
                  </a:ext>
                </a:extLst>
              </a:tr>
              <a:tr h="988949">
                <a:tc>
                  <a:txBody>
                    <a:bodyPr/>
                    <a:lstStyle/>
                    <a:p>
                      <a:pPr algn="l"/>
                      <a:r>
                        <a:rPr lang="lt-LT" sz="1400" dirty="0">
                          <a:solidFill>
                            <a:schemeClr val="tx1"/>
                          </a:solidFill>
                        </a:rPr>
                        <a:t>Korupcija skatina / greičiau skatina valstybės problemų </a:t>
                      </a:r>
                      <a:r>
                        <a:rPr lang="lt-LT" sz="1400" dirty="0" err="1">
                          <a:solidFill>
                            <a:schemeClr val="tx1"/>
                          </a:solidFill>
                        </a:rPr>
                        <a:t>sprendima</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1 %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0,8 %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042490136"/>
                  </a:ext>
                </a:extLst>
              </a:tr>
              <a:tr h="736904">
                <a:tc>
                  <a:txBody>
                    <a:bodyPr/>
                    <a:lstStyle/>
                    <a:p>
                      <a:pPr algn="l"/>
                      <a:r>
                        <a:rPr lang="en-US" sz="1400" dirty="0">
                          <a:solidFill>
                            <a:schemeClr val="tx1"/>
                          </a:solidFill>
                        </a:rPr>
                        <a:t>Ne</a:t>
                      </a:r>
                      <a:r>
                        <a:rPr lang="lt-LT" sz="1400" dirty="0">
                          <a:solidFill>
                            <a:schemeClr val="tx1"/>
                          </a:solidFill>
                        </a:rPr>
                        <a:t>žino, neatsakė</a:t>
                      </a: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3 %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2 %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tc>
                  <a:txBody>
                    <a:bodyPr/>
                    <a:lstStyle/>
                    <a:p>
                      <a:pPr algn="ctr"/>
                      <a:r>
                        <a:rPr lang="en-US" sz="1400" dirty="0">
                          <a:solidFill>
                            <a:schemeClr val="tx1"/>
                          </a:solidFill>
                        </a:rPr>
                        <a:t>3 %</a:t>
                      </a:r>
                      <a:endParaRPr lang="lt-LT" sz="1400" dirty="0">
                        <a:solidFill>
                          <a:schemeClr val="tx1"/>
                        </a:solidFill>
                      </a:endParaRPr>
                    </a:p>
                  </a:txBody>
                  <a:tcPr anchor="ctr">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892706507"/>
                  </a:ext>
                </a:extLst>
              </a:tr>
            </a:tbl>
          </a:graphicData>
        </a:graphic>
      </p:graphicFrame>
      <p:graphicFrame>
        <p:nvGraphicFramePr>
          <p:cNvPr id="8" name="Diagrama 7">
            <a:extLst>
              <a:ext uri="{FF2B5EF4-FFF2-40B4-BE49-F238E27FC236}">
                <a16:creationId xmlns:a16="http://schemas.microsoft.com/office/drawing/2014/main" id="{ED25D9FD-44F7-8AFD-C9DA-D010869F9796}"/>
              </a:ext>
            </a:extLst>
          </p:cNvPr>
          <p:cNvGraphicFramePr>
            <a:graphicFrameLocks/>
          </p:cNvGraphicFramePr>
          <p:nvPr>
            <p:extLst>
              <p:ext uri="{D42A27DB-BD31-4B8C-83A1-F6EECF244321}">
                <p14:modId xmlns:p14="http://schemas.microsoft.com/office/powerpoint/2010/main" val="1931546984"/>
              </p:ext>
            </p:extLst>
          </p:nvPr>
        </p:nvGraphicFramePr>
        <p:xfrm>
          <a:off x="163202" y="1206574"/>
          <a:ext cx="7403144" cy="389692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4922260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90F71-333B-A8B6-19F1-0E17BB716C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D4D97058-A733-F6B6-A140-7C3A976A2030}"/>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5A553C5A-D2D8-A868-0DB5-A2C7163286D6}"/>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DDD77A03-A38A-DC7F-CE8F-46C004F71B0C}"/>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2461B259-D09E-AC45-4BAD-E69C3136A93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C008B046-31D9-3EA2-67FB-8301623FDE9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16956DFF-BEED-FE81-6035-4BDB23F384D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75BFAA40-5AD0-26A4-5C17-5E132E9EC132}"/>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69FE9B2C-62E6-D946-72A5-3BBFFEA6E9B2}"/>
              </a:ext>
            </a:extLst>
          </p:cNvPr>
          <p:cNvSpPr txBox="1"/>
          <p:nvPr/>
        </p:nvSpPr>
        <p:spPr>
          <a:xfrm>
            <a:off x="0" y="6399556"/>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8" name="TextBox 7">
            <a:extLst>
              <a:ext uri="{FF2B5EF4-FFF2-40B4-BE49-F238E27FC236}">
                <a16:creationId xmlns:a16="http://schemas.microsoft.com/office/drawing/2014/main" id="{6A573D9F-3342-1C46-00C5-F229A1525991}"/>
              </a:ext>
            </a:extLst>
          </p:cNvPr>
          <p:cNvSpPr txBox="1"/>
          <p:nvPr/>
        </p:nvSpPr>
        <p:spPr>
          <a:xfrm>
            <a:off x="711268" y="1825726"/>
            <a:ext cx="10830848" cy="2800767"/>
          </a:xfrm>
          <a:prstGeom prst="rect">
            <a:avLst/>
          </a:prstGeom>
          <a:noFill/>
        </p:spPr>
        <p:txBody>
          <a:bodyPr wrap="square" rtlCol="0">
            <a:spAutoFit/>
          </a:bodyPr>
          <a:lstStyle/>
          <a:p>
            <a:pPr marL="285750" indent="-285750" algn="just">
              <a:buBlip>
                <a:blip r:embed="rId4"/>
              </a:buBlip>
            </a:pPr>
            <a:r>
              <a:rPr lang="lt-LT" sz="1600" dirty="0"/>
              <a:t>34 % gyventojų pasisako, kad korupcija jiems yra greičiau kliūtis gyventi, 29 % sako, kad korupcija nei kliudo, nei gerina jų gyvenimą. </a:t>
            </a:r>
            <a:r>
              <a:rPr lang="en-US" sz="1600" dirty="0"/>
              <a:t>38</a:t>
            </a:r>
            <a:r>
              <a:rPr lang="lt-LT" sz="1600" dirty="0"/>
              <a:t> % pritaria, kad korupcija yra didelė kliūtis visuomenės gyvenimui</a:t>
            </a:r>
            <a:r>
              <a:rPr lang="en-US" sz="1600" dirty="0"/>
              <a:t>, o </a:t>
            </a:r>
            <a:r>
              <a:rPr lang="lt-LT" sz="1600" dirty="0"/>
              <a:t>35 % respondentų </a:t>
            </a:r>
            <a:r>
              <a:rPr lang="en-US" sz="1600" dirty="0" err="1"/>
              <a:t>pritaria</a:t>
            </a:r>
            <a:r>
              <a:rPr lang="lt-LT" sz="1600" dirty="0"/>
              <a:t>, kad korupcija yra greičiau kliūtis visuomenės gyvenimui</a:t>
            </a:r>
            <a:r>
              <a:rPr lang="en-US" sz="1600" dirty="0"/>
              <a:t>.</a:t>
            </a:r>
            <a:endParaRPr lang="lt-LT" sz="1600" dirty="0"/>
          </a:p>
          <a:p>
            <a:pPr algn="just"/>
            <a:endParaRPr lang="lt-LT" sz="1600" dirty="0"/>
          </a:p>
          <a:p>
            <a:pPr marL="285750" indent="-285750" algn="just">
              <a:buBlip>
                <a:blip r:embed="rId4"/>
              </a:buBlip>
            </a:pPr>
            <a:r>
              <a:rPr lang="lt-LT" sz="1600" dirty="0"/>
              <a:t>26 % įmonių vadovų teigia, kad korupcija yra didelė kliūtis verslui vystyti, 2022 m. šis rodiklis taip pat siekė 26 %. 12 % apklaustų įmonės vadovų sutinka (arba visiškai sutinka), kad jų versle, norint sutvarkyti reikalus, dažnai tenka „primokėti“ valstybės tarnautojams. 74% su tuo nesutinka (arba greičiau nesutinka).</a:t>
            </a:r>
          </a:p>
          <a:p>
            <a:pPr marL="285750" indent="-285750" algn="just">
              <a:buBlip>
                <a:blip r:embed="rId4"/>
              </a:buBlip>
            </a:pPr>
            <a:endParaRPr lang="lt-LT" sz="1600" dirty="0"/>
          </a:p>
          <a:p>
            <a:pPr marL="285750" indent="-285750" algn="just">
              <a:buBlip>
                <a:blip r:embed="rId4"/>
              </a:buBlip>
            </a:pPr>
            <a:r>
              <a:rPr lang="en-US" sz="1600" dirty="0"/>
              <a:t>62 % </a:t>
            </a:r>
            <a:r>
              <a:rPr lang="lt-LT" sz="1600" dirty="0"/>
              <a:t>apklaustų valstybės tarnautojų pasisako, kad korupcija jiems yra didelė kliūtis gerai gyventi. </a:t>
            </a:r>
            <a:r>
              <a:rPr lang="en-US" sz="1600" dirty="0"/>
              <a:t>83 % </a:t>
            </a:r>
            <a:r>
              <a:rPr lang="lt-LT" sz="1600" dirty="0"/>
              <a:t>valstybės tarnautojų mano, kad </a:t>
            </a:r>
            <a:r>
              <a:rPr lang="en-US" sz="1600" dirty="0"/>
              <a:t>korupcija </a:t>
            </a:r>
            <a:r>
              <a:rPr lang="lt-LT" sz="1600" dirty="0"/>
              <a:t>yra didelė kliūtis visuomenės gyvenimui.</a:t>
            </a:r>
          </a:p>
          <a:p>
            <a:pPr algn="just"/>
            <a:endParaRPr lang="lt-LT" sz="1600" dirty="0"/>
          </a:p>
        </p:txBody>
      </p:sp>
      <p:sp>
        <p:nvSpPr>
          <p:cNvPr id="9" name="Rectangle 2">
            <a:extLst>
              <a:ext uri="{FF2B5EF4-FFF2-40B4-BE49-F238E27FC236}">
                <a16:creationId xmlns:a16="http://schemas.microsoft.com/office/drawing/2014/main" id="{53F4B331-D4FF-8F9D-BA00-44631BD466DA}"/>
              </a:ext>
            </a:extLst>
          </p:cNvPr>
          <p:cNvSpPr txBox="1">
            <a:spLocks noChangeArrowheads="1"/>
          </p:cNvSpPr>
          <p:nvPr/>
        </p:nvSpPr>
        <p:spPr>
          <a:xfrm>
            <a:off x="2005837" y="232630"/>
            <a:ext cx="8229600" cy="3349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Požiūris į korupciją: tikslinių grupių atsakymų palyginimas</a:t>
            </a:r>
          </a:p>
        </p:txBody>
      </p:sp>
    </p:spTree>
    <p:extLst>
      <p:ext uri="{BB962C8B-B14F-4D97-AF65-F5344CB8AC3E}">
        <p14:creationId xmlns:p14="http://schemas.microsoft.com/office/powerpoint/2010/main" val="392984399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1C27AA-973E-AA2E-019D-8EB9A3E1E3BA}"/>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3D4367E3-3736-B28E-E11E-AA54875AA1E2}"/>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DAAD837C-64E7-59C0-E42D-08EBEB12118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19050F15-1703-B0DC-ADA4-A8130D8356F3}"/>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551E812A-E087-6DC6-3520-4F996D137041}"/>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3924E68F-5365-3316-4CC7-84A54F3A571E}"/>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488F5677-10BB-E80D-03C2-76163177CE1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6867CD8E-802D-7DEF-3140-8363E640CC75}"/>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752B094D-A2C9-51F0-40F4-4B799EB2450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A159B25D-4C2C-322A-8E0F-11FEC3E492E5}"/>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6082A3B7-303B-6BF7-89C6-0C17CDEEFAE7}"/>
              </a:ext>
            </a:extLst>
          </p:cNvPr>
          <p:cNvSpPr txBox="1"/>
          <p:nvPr/>
        </p:nvSpPr>
        <p:spPr>
          <a:xfrm>
            <a:off x="1121526" y="4922361"/>
            <a:ext cx="9948949" cy="784574"/>
          </a:xfrm>
          <a:prstGeom prst="rect">
            <a:avLst/>
          </a:prstGeom>
        </p:spPr>
        <p:txBody>
          <a:bodyPr lIns="0" tIns="0" rIns="0" bIns="0" rtlCol="0" anchor="t">
            <a:spAutoFit/>
          </a:bodyPr>
          <a:lstStyle/>
          <a:p>
            <a:pPr algn="ctr">
              <a:lnSpc>
                <a:spcPts val="6720"/>
              </a:lnSpc>
            </a:pPr>
            <a:r>
              <a:rPr lang="en-US" sz="4800" spc="48" dirty="0" err="1">
                <a:solidFill>
                  <a:srgbClr val="302E2C"/>
                </a:solidFill>
                <a:latin typeface="Playfair Display Bold"/>
              </a:rPr>
              <a:t>Korupcijos</a:t>
            </a:r>
            <a:r>
              <a:rPr lang="en-US" sz="4800" spc="48" dirty="0">
                <a:solidFill>
                  <a:srgbClr val="302E2C"/>
                </a:solidFill>
                <a:latin typeface="Playfair Display Bold"/>
              </a:rPr>
              <a:t> m</a:t>
            </a:r>
            <a:r>
              <a:rPr lang="lt-LT" sz="4800" spc="48" dirty="0">
                <a:solidFill>
                  <a:srgbClr val="302E2C"/>
                </a:solidFill>
                <a:latin typeface="Playfair Display Bold"/>
              </a:rPr>
              <a:t>astų kaita</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CD5486CB-6C65-8BF0-9F29-6B68826BCF86}"/>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6CA7F05C-D25A-5EE0-66B8-8CD7DF218BE7}"/>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8643538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D5733-1DC6-4E39-A6FF-D1CDFD80F5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C1726203-BCD8-CC72-776A-4EF95AF0112B}"/>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13214AFE-74BF-D69B-C476-31BABCD53A1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A1761817-8E75-0D7C-9912-9098BA8E8DB4}"/>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07A2CA21-2F4A-2FA6-17C9-80A86CC563C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E123C668-D017-9BF9-07DD-DF0DFF7ECA1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434C2B25-F3E2-F1C4-C09B-E6F67E74255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B3382AC8-76B6-EACB-D25E-2064F59F03C1}"/>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13">
            <a:extLst>
              <a:ext uri="{FF2B5EF4-FFF2-40B4-BE49-F238E27FC236}">
                <a16:creationId xmlns:a16="http://schemas.microsoft.com/office/drawing/2014/main" id="{2273DC2E-00CE-0841-9F85-D8736E99515A}"/>
              </a:ext>
            </a:extLst>
          </p:cNvPr>
          <p:cNvSpPr txBox="1"/>
          <p:nvPr/>
        </p:nvSpPr>
        <p:spPr>
          <a:xfrm>
            <a:off x="3049918" y="5881839"/>
            <a:ext cx="6877769" cy="523220"/>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a:p>
            <a:r>
              <a:rPr lang="lt-LT" sz="1400" i="1" dirty="0"/>
              <a:t>8. kaip, Jūsų nuomone, korupcijos mastai pasikeis per ateinančius 3 metus?</a:t>
            </a:r>
          </a:p>
        </p:txBody>
      </p:sp>
      <p:sp>
        <p:nvSpPr>
          <p:cNvPr id="10" name="TextBox 8">
            <a:extLst>
              <a:ext uri="{FF2B5EF4-FFF2-40B4-BE49-F238E27FC236}">
                <a16:creationId xmlns:a16="http://schemas.microsoft.com/office/drawing/2014/main" id="{29449122-F241-495E-42D2-4003989EF63D}"/>
              </a:ext>
            </a:extLst>
          </p:cNvPr>
          <p:cNvSpPr txBox="1"/>
          <p:nvPr/>
        </p:nvSpPr>
        <p:spPr>
          <a:xfrm>
            <a:off x="0" y="6340426"/>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12" name="Diagrama 11">
            <a:extLst>
              <a:ext uri="{FF2B5EF4-FFF2-40B4-BE49-F238E27FC236}">
                <a16:creationId xmlns:a16="http://schemas.microsoft.com/office/drawing/2014/main" id="{9F125DE5-E15F-373A-0344-0F9EB9C63C61}"/>
              </a:ext>
            </a:extLst>
          </p:cNvPr>
          <p:cNvGraphicFramePr>
            <a:graphicFrameLocks/>
          </p:cNvGraphicFramePr>
          <p:nvPr>
            <p:extLst>
              <p:ext uri="{D42A27DB-BD31-4B8C-83A1-F6EECF244321}">
                <p14:modId xmlns:p14="http://schemas.microsoft.com/office/powerpoint/2010/main" val="1846748277"/>
              </p:ext>
            </p:extLst>
          </p:nvPr>
        </p:nvGraphicFramePr>
        <p:xfrm>
          <a:off x="697798" y="442718"/>
          <a:ext cx="11197778" cy="543347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0391233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023156" y="5425367"/>
            <a:ext cx="6874824"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p:txBody>
      </p:sp>
      <p:sp>
        <p:nvSpPr>
          <p:cNvPr id="4" name="TextBox 8">
            <a:extLst>
              <a:ext uri="{FF2B5EF4-FFF2-40B4-BE49-F238E27FC236}">
                <a16:creationId xmlns:a16="http://schemas.microsoft.com/office/drawing/2014/main" id="{B212876A-1DA1-D3A7-17A0-ECBD7D344E2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5" name="TextBox 4">
            <a:extLst>
              <a:ext uri="{FF2B5EF4-FFF2-40B4-BE49-F238E27FC236}">
                <a16:creationId xmlns:a16="http://schemas.microsoft.com/office/drawing/2014/main" id="{9619A93E-6E43-F1D3-1CA7-7811020BAC15}"/>
              </a:ext>
            </a:extLst>
          </p:cNvPr>
          <p:cNvSpPr txBox="1"/>
          <p:nvPr/>
        </p:nvSpPr>
        <p:spPr>
          <a:xfrm>
            <a:off x="3841823" y="478525"/>
            <a:ext cx="5237490" cy="646331"/>
          </a:xfrm>
          <a:prstGeom prst="rect">
            <a:avLst/>
          </a:prstGeom>
          <a:noFill/>
        </p:spPr>
        <p:txBody>
          <a:bodyPr wrap="square" rtlCol="0">
            <a:spAutoFit/>
          </a:bodyPr>
          <a:lstStyle/>
          <a:p>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pastaruosius </a:t>
            </a:r>
            <a:r>
              <a:rPr lang="en-US" altLang="lt-LT" b="1" i="0" u="none" strike="noStrike" kern="1200" spc="0" baseline="0" dirty="0">
                <a:solidFill>
                  <a:prstClr val="black"/>
                </a:solidFill>
              </a:rPr>
              <a:t>12 </a:t>
            </a:r>
            <a:r>
              <a:rPr lang="lt-LT" altLang="lt-LT" b="1" i="0" u="none" strike="noStrike" kern="1200" spc="0" baseline="0" dirty="0" err="1">
                <a:solidFill>
                  <a:prstClr val="black"/>
                </a:solidFill>
              </a:rPr>
              <a:t>mėn</a:t>
            </a:r>
            <a:r>
              <a:rPr lang="en-US" altLang="lt-LT" b="1" i="0" u="none" strike="noStrike" kern="1200" spc="0" baseline="0" dirty="0">
                <a:solidFill>
                  <a:prstClr val="black"/>
                </a:solidFill>
              </a:rPr>
              <a:t>.</a:t>
            </a:r>
            <a:r>
              <a:rPr lang="lt-LT" altLang="lt-LT" b="1" i="0" u="none" strike="noStrike" kern="1200" spc="0" baseline="0" dirty="0">
                <a:solidFill>
                  <a:prstClr val="black"/>
                </a:solidFill>
              </a:rPr>
              <a:t> </a:t>
            </a:r>
            <a:endParaRPr lang="en-US" b="1" dirty="0"/>
          </a:p>
          <a:p>
            <a:endParaRPr lang="lt-LT" dirty="0"/>
          </a:p>
        </p:txBody>
      </p:sp>
      <p:grpSp>
        <p:nvGrpSpPr>
          <p:cNvPr id="10" name="Grupė 9">
            <a:extLst>
              <a:ext uri="{FF2B5EF4-FFF2-40B4-BE49-F238E27FC236}">
                <a16:creationId xmlns:a16="http://schemas.microsoft.com/office/drawing/2014/main" id="{87A80CBF-5470-FC2F-79AA-F3D8FB7C23C2}"/>
              </a:ext>
            </a:extLst>
          </p:cNvPr>
          <p:cNvGrpSpPr/>
          <p:nvPr/>
        </p:nvGrpSpPr>
        <p:grpSpPr>
          <a:xfrm>
            <a:off x="230878" y="273778"/>
            <a:ext cx="1278138" cy="1278138"/>
            <a:chOff x="230878" y="273778"/>
            <a:chExt cx="1278138" cy="1278138"/>
          </a:xfrm>
        </p:grpSpPr>
        <p:grpSp>
          <p:nvGrpSpPr>
            <p:cNvPr id="11" name="Group 4">
              <a:extLst>
                <a:ext uri="{FF2B5EF4-FFF2-40B4-BE49-F238E27FC236}">
                  <a16:creationId xmlns:a16="http://schemas.microsoft.com/office/drawing/2014/main" id="{65FCACB6-E28E-1CF6-5AB7-FA2F4731CD53}"/>
                </a:ext>
              </a:extLst>
            </p:cNvPr>
            <p:cNvGrpSpPr>
              <a:grpSpLocks noChangeAspect="1"/>
            </p:cNvGrpSpPr>
            <p:nvPr/>
          </p:nvGrpSpPr>
          <p:grpSpPr>
            <a:xfrm>
              <a:off x="230878" y="273778"/>
              <a:ext cx="1278138" cy="1278138"/>
              <a:chOff x="0" y="0"/>
              <a:chExt cx="3834414" cy="3834414"/>
            </a:xfrm>
          </p:grpSpPr>
          <p:sp>
            <p:nvSpPr>
              <p:cNvPr id="15" name="Freeform 5">
                <a:extLst>
                  <a:ext uri="{FF2B5EF4-FFF2-40B4-BE49-F238E27FC236}">
                    <a16:creationId xmlns:a16="http://schemas.microsoft.com/office/drawing/2014/main" id="{F3FBFF95-52B2-7469-8E04-154D002471D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3" name="Group 6">
              <a:extLst>
                <a:ext uri="{FF2B5EF4-FFF2-40B4-BE49-F238E27FC236}">
                  <a16:creationId xmlns:a16="http://schemas.microsoft.com/office/drawing/2014/main" id="{8D32D87B-FC87-597D-5EBC-1A0643B73F9C}"/>
                </a:ext>
              </a:extLst>
            </p:cNvPr>
            <p:cNvGrpSpPr>
              <a:grpSpLocks noChangeAspect="1"/>
            </p:cNvGrpSpPr>
            <p:nvPr/>
          </p:nvGrpSpPr>
          <p:grpSpPr>
            <a:xfrm>
              <a:off x="296424" y="661933"/>
              <a:ext cx="1146054" cy="502080"/>
              <a:chOff x="0" y="0"/>
              <a:chExt cx="2292108" cy="1004161"/>
            </a:xfrm>
          </p:grpSpPr>
          <p:sp>
            <p:nvSpPr>
              <p:cNvPr id="14" name="Freeform 7">
                <a:extLst>
                  <a:ext uri="{FF2B5EF4-FFF2-40B4-BE49-F238E27FC236}">
                    <a16:creationId xmlns:a16="http://schemas.microsoft.com/office/drawing/2014/main" id="{9D4DDADB-EB0F-F2CC-4138-863FE3DB54F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6" name="Lentelė 15">
            <a:extLst>
              <a:ext uri="{FF2B5EF4-FFF2-40B4-BE49-F238E27FC236}">
                <a16:creationId xmlns:a16="http://schemas.microsoft.com/office/drawing/2014/main" id="{3B65748A-5E92-ED8A-5A55-14BF1A076D66}"/>
              </a:ext>
            </a:extLst>
          </p:cNvPr>
          <p:cNvGraphicFramePr>
            <a:graphicFrameLocks noGrp="1"/>
          </p:cNvGraphicFramePr>
          <p:nvPr>
            <p:extLst>
              <p:ext uri="{D42A27DB-BD31-4B8C-83A1-F6EECF244321}">
                <p14:modId xmlns:p14="http://schemas.microsoft.com/office/powerpoint/2010/main" val="3688936394"/>
              </p:ext>
            </p:extLst>
          </p:nvPr>
        </p:nvGraphicFramePr>
        <p:xfrm>
          <a:off x="1556708" y="1507751"/>
          <a:ext cx="9078584" cy="3597886"/>
        </p:xfrm>
        <a:graphic>
          <a:graphicData uri="http://schemas.openxmlformats.org/drawingml/2006/table">
            <a:tbl>
              <a:tblPr/>
              <a:tblGrid>
                <a:gridCol w="1501591">
                  <a:extLst>
                    <a:ext uri="{9D8B030D-6E8A-4147-A177-3AD203B41FA5}">
                      <a16:colId xmlns:a16="http://schemas.microsoft.com/office/drawing/2014/main" val="620564321"/>
                    </a:ext>
                  </a:extLst>
                </a:gridCol>
                <a:gridCol w="925544">
                  <a:extLst>
                    <a:ext uri="{9D8B030D-6E8A-4147-A177-3AD203B41FA5}">
                      <a16:colId xmlns:a16="http://schemas.microsoft.com/office/drawing/2014/main" val="2022412631"/>
                    </a:ext>
                  </a:extLst>
                </a:gridCol>
                <a:gridCol w="852201">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tblGrid>
              <a:tr h="325407">
                <a:tc>
                  <a:txBody>
                    <a:bodyPr/>
                    <a:lstStyle/>
                    <a:p>
                      <a:pPr algn="l" fontAlgn="t"/>
                      <a:r>
                        <a:rPr lang="lt-LT" sz="1600" b="0" i="0" u="none" strike="noStrike">
                          <a:solidFill>
                            <a:srgbClr val="000000"/>
                          </a:solidFill>
                          <a:effectLst/>
                          <a:latin typeface="+mn-lt"/>
                        </a:rPr>
                        <a:t> </a:t>
                      </a:r>
                    </a:p>
                  </a:txBody>
                  <a:tcPr marL="0" marR="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2016</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600" b="0" i="0" u="none" strike="noStrike">
                          <a:solidFill>
                            <a:srgbClr val="000000"/>
                          </a:solidFill>
                          <a:effectLst/>
                          <a:latin typeface="+mn-lt"/>
                        </a:rPr>
                        <a:t>Labai išaugo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cap="none" normalizeH="0" baseline="0" dirty="0">
                          <a:ln>
                            <a:noFill/>
                          </a:ln>
                          <a:effectLst/>
                          <a:latin typeface="Calibri "/>
                        </a:rPr>
                        <a:t>16</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cap="none" normalizeH="0" baseline="0" dirty="0">
                          <a:ln>
                            <a:noFill/>
                          </a:ln>
                          <a:effectLst/>
                          <a:latin typeface="Calibri "/>
                        </a:rPr>
                        <a:t>9</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cap="none" normalizeH="0" baseline="0" dirty="0">
                          <a:ln>
                            <a:noFill/>
                          </a:ln>
                          <a:effectLst/>
                          <a:latin typeface="Calibri "/>
                        </a:rPr>
                        <a:t>16</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b="0" i="0" u="none" strike="noStrike" cap="none" normalizeH="0" baseline="0" dirty="0">
                          <a:ln>
                            <a:noFill/>
                          </a:ln>
                          <a:solidFill>
                            <a:schemeClr val="tx1"/>
                          </a:solidFill>
                          <a:effectLst/>
                          <a:latin typeface="Calibri "/>
                          <a:cs typeface="Times New Roman" pitchFamily="18" charset="0"/>
                        </a:rPr>
                        <a:t>4</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b="0" i="0" u="none" strike="noStrike" cap="none" normalizeH="0" baseline="0" dirty="0">
                          <a:ln>
                            <a:noFill/>
                          </a:ln>
                          <a:solidFill>
                            <a:schemeClr val="tx1"/>
                          </a:solidFill>
                          <a:effectLst/>
                          <a:latin typeface="Calibri "/>
                          <a:cs typeface="Times New Roman" pitchFamily="18" charset="0"/>
                        </a:rPr>
                        <a:t>5</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cap="none" normalizeH="0" baseline="0" dirty="0">
                          <a:ln>
                            <a:noFill/>
                          </a:ln>
                          <a:effectLst/>
                          <a:latin typeface="Calibri "/>
                        </a:rPr>
                        <a:t>3</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b="0" i="0" u="none" strike="noStrike" cap="none" normalizeH="0" baseline="0" dirty="0">
                          <a:ln>
                            <a:noFill/>
                          </a:ln>
                          <a:solidFill>
                            <a:schemeClr val="tx1"/>
                          </a:solidFill>
                          <a:effectLst/>
                          <a:latin typeface="Calibri "/>
                          <a:cs typeface="Times New Roman" pitchFamily="18" charset="0"/>
                        </a:rPr>
                        <a:t>8</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cap="none" normalizeH="0" baseline="0" dirty="0">
                          <a:ln>
                            <a:noFill/>
                          </a:ln>
                          <a:effectLst/>
                          <a:latin typeface="Calibri "/>
                        </a:rPr>
                        <a:t>4</a:t>
                      </a:r>
                      <a:r>
                        <a:rPr kumimoji="0" lang="en-US" sz="1600" u="none" strike="noStrike" cap="none" normalizeH="0" baseline="0" dirty="0">
                          <a:ln>
                            <a:noFill/>
                          </a:ln>
                          <a:effectLst/>
                          <a:latin typeface="Calibri "/>
                        </a:rPr>
                        <a:t>%</a:t>
                      </a:r>
                      <a:endParaRPr kumimoji="0" lang="en-US" sz="1600" b="0" i="0" u="none" strike="noStrike" cap="none" normalizeH="0" baseline="0" dirty="0">
                        <a:ln>
                          <a:noFill/>
                        </a:ln>
                        <a:solidFill>
                          <a:schemeClr val="tx1"/>
                        </a:solidFill>
                        <a:effectLst/>
                        <a:latin typeface="Calibri "/>
                        <a:cs typeface="Times New Roman" pitchFamily="18" charset="0"/>
                      </a:endParaRPr>
                    </a:p>
                  </a:txBody>
                  <a:tcPr marL="91441" marR="9144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
                        </a:rPr>
                        <a:t>10%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600" b="0" i="0" u="none" strike="noStrike">
                          <a:solidFill>
                            <a:srgbClr val="000000"/>
                          </a:solidFill>
                          <a:effectLst/>
                          <a:latin typeface="+mn-lt"/>
                        </a:rPr>
                        <a:t>Šiek tiek išaugo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23</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17</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16</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15</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15</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600" b="0" i="0" u="none" strike="noStrike">
                          <a:solidFill>
                            <a:srgbClr val="000000"/>
                          </a:solidFill>
                          <a:effectLst/>
                          <a:latin typeface="+mn-lt"/>
                        </a:rPr>
                        <a:t>Nepakito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48</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38</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46</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50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46</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50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42%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600" b="0" i="0" u="none" strike="noStrike">
                          <a:solidFill>
                            <a:srgbClr val="000000"/>
                          </a:solidFill>
                          <a:effectLst/>
                          <a:latin typeface="+mn-lt"/>
                        </a:rPr>
                        <a:t>Šiek tiek sumažėjo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7</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9</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19</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16</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13</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600" b="0" i="0" u="none" strike="noStrike">
                          <a:solidFill>
                            <a:srgbClr val="000000"/>
                          </a:solidFill>
                          <a:effectLst/>
                          <a:latin typeface="+mn-lt"/>
                        </a:rPr>
                        <a:t>Labai sumažėjo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0</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600" b="0" i="0" u="none" strike="noStrike">
                          <a:solidFill>
                            <a:srgbClr val="000000"/>
                          </a:solidFill>
                          <a:effectLst/>
                          <a:latin typeface="+mn-lt"/>
                        </a:rPr>
                        <a:t>Nežino, neatsakė</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12</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defRPr/>
                      </a:pPr>
                      <a:r>
                        <a:rPr kumimoji="0" lang="lt-LT" sz="1600" u="none" strike="noStrike" kern="1200" cap="none" normalizeH="0" baseline="0" dirty="0">
                          <a:ln>
                            <a:noFill/>
                          </a:ln>
                          <a:solidFill>
                            <a:schemeClr val="tx1"/>
                          </a:solidFill>
                          <a:effectLst/>
                          <a:latin typeface="Calibri "/>
                          <a:ea typeface="+mn-ea"/>
                          <a:cs typeface="+mn-cs"/>
                        </a:rPr>
                        <a:t>15</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defRPr/>
                      </a:pPr>
                      <a:r>
                        <a:rPr kumimoji="0" lang="lt-LT" sz="1600" u="none" strike="noStrike" kern="1200" cap="none" normalizeH="0" baseline="0" dirty="0">
                          <a:ln>
                            <a:noFill/>
                          </a:ln>
                          <a:solidFill>
                            <a:schemeClr val="tx1"/>
                          </a:solidFill>
                          <a:effectLst/>
                          <a:latin typeface="Calibri "/>
                          <a:ea typeface="+mn-ea"/>
                          <a:cs typeface="+mn-cs"/>
                        </a:rPr>
                        <a:t>17</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16</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19</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13</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13</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15</a:t>
                      </a:r>
                      <a:r>
                        <a:rPr kumimoji="0" lang="en-US" sz="1600" u="none" strike="noStrike" kern="1200" cap="none" normalizeH="0" baseline="0" dirty="0">
                          <a:ln>
                            <a:noFill/>
                          </a:ln>
                          <a:solidFill>
                            <a:schemeClr val="tx1"/>
                          </a:solidFill>
                          <a:effectLst/>
                          <a:latin typeface="Calibri "/>
                          <a:ea typeface="+mn-ea"/>
                          <a:cs typeface="+mn-cs"/>
                        </a:rPr>
                        <a:t>%</a:t>
                      </a:r>
                    </a:p>
                  </a:txBody>
                  <a:tcPr marL="91441" marR="914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marL="0" marR="0" lvl="0" indent="0" algn="ctr" defTabSz="914400" rtl="0" eaLnBrk="1" fontAlgn="base" latinLnBrk="0" hangingPunct="1">
                        <a:lnSpc>
                          <a:spcPct val="150000"/>
                        </a:lnSpc>
                        <a:spcBef>
                          <a:spcPts val="0"/>
                        </a:spcBef>
                        <a:spcAft>
                          <a:spcPct val="0"/>
                        </a:spcAft>
                        <a:buClrTx/>
                        <a:buSzTx/>
                        <a:buFontTx/>
                        <a:buNone/>
                        <a:tabLst/>
                      </a:pPr>
                      <a:r>
                        <a:rPr kumimoji="0" lang="lt-LT" sz="1600" u="none" strike="noStrike" kern="1200" cap="none" normalizeH="0" baseline="0" dirty="0">
                          <a:ln>
                            <a:noFill/>
                          </a:ln>
                          <a:solidFill>
                            <a:schemeClr val="tx1"/>
                          </a:solidFill>
                          <a:effectLst/>
                          <a:latin typeface="Calibri "/>
                          <a:ea typeface="+mn-ea"/>
                          <a:cs typeface="+mn-cs"/>
                        </a:rPr>
                        <a:t>14%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Tree>
    <p:extLst>
      <p:ext uri="{BB962C8B-B14F-4D97-AF65-F5344CB8AC3E}">
        <p14:creationId xmlns:p14="http://schemas.microsoft.com/office/powerpoint/2010/main" val="89319739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491997" y="5399737"/>
            <a:ext cx="5607497"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8. kaip, Jūsų nuomone, korupcijos mastai pasikeis per ateinančius 3 metus?</a:t>
            </a:r>
          </a:p>
        </p:txBody>
      </p:sp>
      <p:sp>
        <p:nvSpPr>
          <p:cNvPr id="4" name="TextBox 8">
            <a:extLst>
              <a:ext uri="{FF2B5EF4-FFF2-40B4-BE49-F238E27FC236}">
                <a16:creationId xmlns:a16="http://schemas.microsoft.com/office/drawing/2014/main" id="{5357D953-AEC5-F22A-44BB-C8E9A30E35B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Gyventojai</a:t>
            </a:r>
            <a:r>
              <a:rPr lang="en-US" sz="1000" b="1" spc="72" dirty="0">
                <a:solidFill>
                  <a:srgbClr val="333333"/>
                </a:solidFill>
              </a:rPr>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Lentelė 6">
            <a:extLst>
              <a:ext uri="{FF2B5EF4-FFF2-40B4-BE49-F238E27FC236}">
                <a16:creationId xmlns:a16="http://schemas.microsoft.com/office/drawing/2014/main" id="{224FEDBD-ECF8-A525-D98A-7CCE4E74CF9F}"/>
              </a:ext>
            </a:extLst>
          </p:cNvPr>
          <p:cNvGraphicFramePr>
            <a:graphicFrameLocks noGrp="1"/>
          </p:cNvGraphicFramePr>
          <p:nvPr>
            <p:extLst>
              <p:ext uri="{D42A27DB-BD31-4B8C-83A1-F6EECF244321}">
                <p14:modId xmlns:p14="http://schemas.microsoft.com/office/powerpoint/2010/main" val="987828894"/>
              </p:ext>
            </p:extLst>
          </p:nvPr>
        </p:nvGraphicFramePr>
        <p:xfrm>
          <a:off x="1652180" y="1515717"/>
          <a:ext cx="9078584" cy="3431897"/>
        </p:xfrm>
        <a:graphic>
          <a:graphicData uri="http://schemas.openxmlformats.org/drawingml/2006/table">
            <a:tbl>
              <a:tblPr/>
              <a:tblGrid>
                <a:gridCol w="1415485">
                  <a:extLst>
                    <a:ext uri="{9D8B030D-6E8A-4147-A177-3AD203B41FA5}">
                      <a16:colId xmlns:a16="http://schemas.microsoft.com/office/drawing/2014/main" val="620564321"/>
                    </a:ext>
                  </a:extLst>
                </a:gridCol>
                <a:gridCol w="1035387">
                  <a:extLst>
                    <a:ext uri="{9D8B030D-6E8A-4147-A177-3AD203B41FA5}">
                      <a16:colId xmlns:a16="http://schemas.microsoft.com/office/drawing/2014/main" val="2022412631"/>
                    </a:ext>
                  </a:extLst>
                </a:gridCol>
                <a:gridCol w="828464">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tblGrid>
              <a:tr h="164126">
                <a:tc>
                  <a:txBody>
                    <a:bodyPr/>
                    <a:lstStyle/>
                    <a:p>
                      <a:pPr algn="l" fontAlgn="t"/>
                      <a:r>
                        <a:rPr lang="lt-LT" sz="1600" b="0" i="0" u="none" strike="noStrike" dirty="0">
                          <a:solidFill>
                            <a:srgbClr val="000000"/>
                          </a:solidFill>
                          <a:effectLst/>
                          <a:latin typeface="+mn-lt"/>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1" i="0" u="none" strike="noStrike">
                          <a:solidFill>
                            <a:srgbClr val="000000"/>
                          </a:solidFill>
                          <a:effectLst/>
                          <a:latin typeface="+mn-lt"/>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600" b="0" i="0" u="none" strike="noStrike">
                          <a:solidFill>
                            <a:srgbClr val="000000"/>
                          </a:solidFill>
                          <a:effectLst/>
                          <a:latin typeface="+mn-lt"/>
                        </a:rPr>
                        <a:t>Labai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600" b="0" i="0" u="none" strike="noStrike">
                          <a:solidFill>
                            <a:srgbClr val="000000"/>
                          </a:solidFill>
                          <a:effectLst/>
                          <a:latin typeface="+mn-lt"/>
                        </a:rPr>
                        <a:t>Šiek tiek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600" b="0" i="0" u="none" strike="noStrike">
                          <a:solidFill>
                            <a:srgbClr val="000000"/>
                          </a:solidFill>
                          <a:effectLst/>
                          <a:latin typeface="+mn-lt"/>
                        </a:rPr>
                        <a:t>Nepakis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600" b="0" i="0" u="none" strike="noStrike">
                          <a:solidFill>
                            <a:srgbClr val="000000"/>
                          </a:solidFill>
                          <a:effectLst/>
                          <a:latin typeface="+mn-lt"/>
                        </a:rPr>
                        <a:t>Šiek tiek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600" b="0" i="0" u="none" strike="noStrike">
                          <a:solidFill>
                            <a:srgbClr val="000000"/>
                          </a:solidFill>
                          <a:effectLst/>
                          <a:latin typeface="+mn-lt"/>
                        </a:rPr>
                        <a:t>Labai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600" b="0" i="0" u="none" strike="noStrike">
                          <a:solidFill>
                            <a:srgbClr val="000000"/>
                          </a:solidFill>
                          <a:effectLst/>
                          <a:latin typeface="+mn-lt"/>
                        </a:rPr>
                        <a:t>Nežino, neatsakė</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mn-lt"/>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
        <p:nvSpPr>
          <p:cNvPr id="10" name="TextBox 9">
            <a:extLst>
              <a:ext uri="{FF2B5EF4-FFF2-40B4-BE49-F238E27FC236}">
                <a16:creationId xmlns:a16="http://schemas.microsoft.com/office/drawing/2014/main" id="{76F96EEE-97FC-F1AE-A8B5-01AAB5826AC1}"/>
              </a:ext>
            </a:extLst>
          </p:cNvPr>
          <p:cNvSpPr txBox="1"/>
          <p:nvPr/>
        </p:nvSpPr>
        <p:spPr>
          <a:xfrm>
            <a:off x="4203290" y="423477"/>
            <a:ext cx="4896204" cy="646331"/>
          </a:xfrm>
          <a:prstGeom prst="rect">
            <a:avLst/>
          </a:prstGeom>
          <a:noFill/>
        </p:spPr>
        <p:txBody>
          <a:bodyPr wrap="square" rtlCol="0">
            <a:spAutoFit/>
          </a:bodyPr>
          <a:lstStyle/>
          <a:p>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a:t>
            </a:r>
            <a:r>
              <a:rPr lang="en-US" altLang="lt-LT" b="1" i="0" u="none" strike="noStrike" kern="1200" spc="0" baseline="0" dirty="0" err="1">
                <a:solidFill>
                  <a:prstClr val="black"/>
                </a:solidFill>
              </a:rPr>
              <a:t>ateinan</a:t>
            </a:r>
            <a:r>
              <a:rPr lang="lt-LT" altLang="lt-LT" b="1" i="0" u="none" strike="noStrike" kern="1200" spc="0" baseline="0" dirty="0" err="1">
                <a:solidFill>
                  <a:prstClr val="black"/>
                </a:solidFill>
              </a:rPr>
              <a:t>čius</a:t>
            </a:r>
            <a:r>
              <a:rPr lang="lt-LT" altLang="lt-LT" b="1" i="0" u="none" strike="noStrike" kern="1200" spc="0" baseline="0" dirty="0">
                <a:solidFill>
                  <a:prstClr val="black"/>
                </a:solidFill>
              </a:rPr>
              <a:t> </a:t>
            </a:r>
            <a:r>
              <a:rPr lang="en-US" altLang="lt-LT" b="1" i="0" u="none" strike="noStrike" kern="1200" spc="0" baseline="0" dirty="0">
                <a:solidFill>
                  <a:prstClr val="black"/>
                </a:solidFill>
              </a:rPr>
              <a:t>3 m.</a:t>
            </a:r>
            <a:endParaRPr lang="en-US" b="1" dirty="0"/>
          </a:p>
          <a:p>
            <a:pPr algn="ctr"/>
            <a:endParaRPr lang="lt-LT" dirty="0"/>
          </a:p>
        </p:txBody>
      </p:sp>
      <p:grpSp>
        <p:nvGrpSpPr>
          <p:cNvPr id="15" name="Grupė 14">
            <a:extLst>
              <a:ext uri="{FF2B5EF4-FFF2-40B4-BE49-F238E27FC236}">
                <a16:creationId xmlns:a16="http://schemas.microsoft.com/office/drawing/2014/main" id="{6A568200-71E9-CABC-47A5-58A1F916C534}"/>
              </a:ext>
            </a:extLst>
          </p:cNvPr>
          <p:cNvGrpSpPr/>
          <p:nvPr/>
        </p:nvGrpSpPr>
        <p:grpSpPr>
          <a:xfrm>
            <a:off x="230878" y="273778"/>
            <a:ext cx="1278138" cy="1278138"/>
            <a:chOff x="230878" y="273778"/>
            <a:chExt cx="1278138" cy="1278138"/>
          </a:xfrm>
        </p:grpSpPr>
        <p:grpSp>
          <p:nvGrpSpPr>
            <p:cNvPr id="11" name="Group 4">
              <a:extLst>
                <a:ext uri="{FF2B5EF4-FFF2-40B4-BE49-F238E27FC236}">
                  <a16:creationId xmlns:a16="http://schemas.microsoft.com/office/drawing/2014/main" id="{9573397A-CB96-90E9-6B60-85EFAA7C845E}"/>
                </a:ext>
              </a:extLst>
            </p:cNvPr>
            <p:cNvGrpSpPr>
              <a:grpSpLocks noChangeAspect="1"/>
            </p:cNvGrpSpPr>
            <p:nvPr/>
          </p:nvGrpSpPr>
          <p:grpSpPr>
            <a:xfrm>
              <a:off x="230878" y="273778"/>
              <a:ext cx="1278138" cy="1278138"/>
              <a:chOff x="0" y="0"/>
              <a:chExt cx="3834414" cy="3834414"/>
            </a:xfrm>
          </p:grpSpPr>
          <p:sp>
            <p:nvSpPr>
              <p:cNvPr id="12" name="Freeform 5">
                <a:extLst>
                  <a:ext uri="{FF2B5EF4-FFF2-40B4-BE49-F238E27FC236}">
                    <a16:creationId xmlns:a16="http://schemas.microsoft.com/office/drawing/2014/main" id="{F103B549-629B-C178-1FB8-BAD6036B52F6}"/>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3" name="Group 6">
              <a:extLst>
                <a:ext uri="{FF2B5EF4-FFF2-40B4-BE49-F238E27FC236}">
                  <a16:creationId xmlns:a16="http://schemas.microsoft.com/office/drawing/2014/main" id="{96036B9A-0373-7317-DD51-878F265F3F47}"/>
                </a:ext>
              </a:extLst>
            </p:cNvPr>
            <p:cNvGrpSpPr>
              <a:grpSpLocks noChangeAspect="1"/>
            </p:cNvGrpSpPr>
            <p:nvPr/>
          </p:nvGrpSpPr>
          <p:grpSpPr>
            <a:xfrm>
              <a:off x="296424" y="661933"/>
              <a:ext cx="1146054" cy="502080"/>
              <a:chOff x="0" y="0"/>
              <a:chExt cx="2292108" cy="1004161"/>
            </a:xfrm>
          </p:grpSpPr>
          <p:sp>
            <p:nvSpPr>
              <p:cNvPr id="14" name="Freeform 7">
                <a:extLst>
                  <a:ext uri="{FF2B5EF4-FFF2-40B4-BE49-F238E27FC236}">
                    <a16:creationId xmlns:a16="http://schemas.microsoft.com/office/drawing/2014/main" id="{B053BFEB-F8CC-29E4-21F3-8C8308E29DC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0512488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80959"/>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AAF0C0BE-A562-E70A-D2F9-34E69C681177}"/>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34CAA794-4D09-2FC4-F0FE-8E28C48A0CC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EE6CF4E3-F876-A99D-D05A-E253FF7FCB54}"/>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52122869-C7F9-50D5-AAA7-FBF6D3BB7B44}"/>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8">
            <a:extLst>
              <a:ext uri="{FF2B5EF4-FFF2-40B4-BE49-F238E27FC236}">
                <a16:creationId xmlns:a16="http://schemas.microsoft.com/office/drawing/2014/main" id="{23C64408-E281-2BCC-BD23-1EB65A774032}"/>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9" name="TextBox 13">
            <a:extLst>
              <a:ext uri="{FF2B5EF4-FFF2-40B4-BE49-F238E27FC236}">
                <a16:creationId xmlns:a16="http://schemas.microsoft.com/office/drawing/2014/main" id="{C9B788A7-988D-308C-2AEA-BE414EAE9915}"/>
              </a:ext>
            </a:extLst>
          </p:cNvPr>
          <p:cNvSpPr txBox="1"/>
          <p:nvPr/>
        </p:nvSpPr>
        <p:spPr>
          <a:xfrm>
            <a:off x="3360040" y="5806707"/>
            <a:ext cx="6874824" cy="523220"/>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a:p>
            <a:r>
              <a:rPr lang="lt-LT" sz="1400" i="1" dirty="0"/>
              <a:t>8. kaip, Jūsų nuomone, korupcijos mastai pasikeis per ateinančius 3 metus?</a:t>
            </a:r>
          </a:p>
        </p:txBody>
      </p:sp>
      <p:graphicFrame>
        <p:nvGraphicFramePr>
          <p:cNvPr id="8" name="Diagrama 7">
            <a:extLst>
              <a:ext uri="{FF2B5EF4-FFF2-40B4-BE49-F238E27FC236}">
                <a16:creationId xmlns:a16="http://schemas.microsoft.com/office/drawing/2014/main" id="{0EFCA7EF-3B09-D077-1222-124A36418528}"/>
              </a:ext>
            </a:extLst>
          </p:cNvPr>
          <p:cNvGraphicFramePr>
            <a:graphicFrameLocks/>
          </p:cNvGraphicFramePr>
          <p:nvPr>
            <p:extLst>
              <p:ext uri="{D42A27DB-BD31-4B8C-83A1-F6EECF244321}">
                <p14:modId xmlns:p14="http://schemas.microsoft.com/office/powerpoint/2010/main" val="1965237761"/>
              </p:ext>
            </p:extLst>
          </p:nvPr>
        </p:nvGraphicFramePr>
        <p:xfrm>
          <a:off x="1268362" y="273779"/>
          <a:ext cx="10250128" cy="528294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098309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9525" y="61974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6" name="Group 6"/>
          <p:cNvGrpSpPr>
            <a:grpSpLocks noChangeAspect="1"/>
          </p:cNvGrpSpPr>
          <p:nvPr/>
        </p:nvGrpSpPr>
        <p:grpSpPr>
          <a:xfrm>
            <a:off x="0" y="-63499"/>
            <a:ext cx="12192000" cy="2027822"/>
            <a:chOff x="0" y="0"/>
            <a:chExt cx="36576000" cy="8782050"/>
          </a:xfrm>
        </p:grpSpPr>
        <p:sp>
          <p:nvSpPr>
            <p:cNvPr id="7" name="Freeform 7"/>
            <p:cNvSpPr/>
            <p:nvPr/>
          </p:nvSpPr>
          <p:spPr>
            <a:xfrm>
              <a:off x="0" y="0"/>
              <a:ext cx="36576000" cy="8782050"/>
            </a:xfrm>
            <a:custGeom>
              <a:avLst/>
              <a:gdLst/>
              <a:ahLst/>
              <a:cxnLst/>
              <a:rect l="l" t="t" r="r" b="b"/>
              <a:pathLst>
                <a:path w="36576000" h="8782050">
                  <a:moveTo>
                    <a:pt x="0" y="0"/>
                  </a:moveTo>
                  <a:lnTo>
                    <a:pt x="0" y="8782050"/>
                  </a:lnTo>
                  <a:lnTo>
                    <a:pt x="36576000" y="8782050"/>
                  </a:lnTo>
                  <a:lnTo>
                    <a:pt x="36576000" y="0"/>
                  </a:lnTo>
                  <a:close/>
                </a:path>
              </a:pathLst>
            </a:custGeom>
            <a:solidFill>
              <a:srgbClr val="7FBC98">
                <a:alpha val="69412"/>
              </a:srgbClr>
            </a:solidFill>
          </p:spPr>
          <p:txBody>
            <a:bodyPr/>
            <a:lstStyle/>
            <a:p>
              <a:endParaRPr lang="lt-LT"/>
            </a:p>
          </p:txBody>
        </p:sp>
      </p:grpSp>
      <p:grpSp>
        <p:nvGrpSpPr>
          <p:cNvPr id="8" name="Group 8"/>
          <p:cNvGrpSpPr>
            <a:grpSpLocks noChangeAspect="1"/>
          </p:cNvGrpSpPr>
          <p:nvPr/>
        </p:nvGrpSpPr>
        <p:grpSpPr>
          <a:xfrm>
            <a:off x="230878" y="273778"/>
            <a:ext cx="1278138" cy="1278138"/>
            <a:chOff x="0" y="0"/>
            <a:chExt cx="3834414" cy="3834414"/>
          </a:xfrm>
        </p:grpSpPr>
        <p:sp>
          <p:nvSpPr>
            <p:cNvPr id="9" name="Freeform 9"/>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33" name="Group 32"/>
          <p:cNvGrpSpPr/>
          <p:nvPr/>
        </p:nvGrpSpPr>
        <p:grpSpPr>
          <a:xfrm>
            <a:off x="704850" y="1767594"/>
            <a:ext cx="10801350" cy="368300"/>
            <a:chOff x="704850" y="2897815"/>
            <a:chExt cx="10801350" cy="368300"/>
          </a:xfrm>
        </p:grpSpPr>
        <p:grpSp>
          <p:nvGrpSpPr>
            <p:cNvPr id="4" name="Group 4"/>
            <p:cNvGrpSpPr>
              <a:grpSpLocks noChangeAspect="1"/>
            </p:cNvGrpSpPr>
            <p:nvPr/>
          </p:nvGrpSpPr>
          <p:grpSpPr>
            <a:xfrm>
              <a:off x="704850" y="3050825"/>
              <a:ext cx="10801350" cy="31750"/>
              <a:chOff x="0" y="0"/>
              <a:chExt cx="32404050" cy="95250"/>
            </a:xfrm>
          </p:grpSpPr>
          <p:sp>
            <p:nvSpPr>
              <p:cNvPr id="5" name="Freeform 5"/>
              <p:cNvSpPr/>
              <p:nvPr/>
            </p:nvSpPr>
            <p:spPr>
              <a:xfrm>
                <a:off x="0" y="0"/>
                <a:ext cx="32404050" cy="95250"/>
              </a:xfrm>
              <a:custGeom>
                <a:avLst/>
                <a:gdLst/>
                <a:ahLst/>
                <a:cxnLst/>
                <a:rect l="l" t="t" r="r" b="b"/>
                <a:pathLst>
                  <a:path w="32404050" h="95250">
                    <a:moveTo>
                      <a:pt x="0" y="0"/>
                    </a:moveTo>
                    <a:lnTo>
                      <a:pt x="32404050" y="0"/>
                    </a:lnTo>
                    <a:lnTo>
                      <a:pt x="32404050" y="95250"/>
                    </a:lnTo>
                    <a:lnTo>
                      <a:pt x="0" y="95250"/>
                    </a:lnTo>
                    <a:close/>
                  </a:path>
                </a:pathLst>
              </a:custGeom>
              <a:solidFill>
                <a:srgbClr val="302E2C"/>
              </a:solidFill>
            </p:spPr>
            <p:txBody>
              <a:bodyPr/>
              <a:lstStyle/>
              <a:p>
                <a:endParaRPr lang="lt-LT"/>
              </a:p>
            </p:txBody>
          </p:sp>
        </p:grpSp>
        <p:grpSp>
          <p:nvGrpSpPr>
            <p:cNvPr id="10" name="Group 10"/>
            <p:cNvGrpSpPr>
              <a:grpSpLocks noChangeAspect="1"/>
            </p:cNvGrpSpPr>
            <p:nvPr/>
          </p:nvGrpSpPr>
          <p:grpSpPr>
            <a:xfrm>
              <a:off x="2157120" y="2897815"/>
              <a:ext cx="368300" cy="368300"/>
              <a:chOff x="0" y="0"/>
              <a:chExt cx="1104900" cy="1104900"/>
            </a:xfrm>
          </p:grpSpPr>
          <p:sp>
            <p:nvSpPr>
              <p:cNvPr id="11" name="Freeform 11"/>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2" name="Group 12"/>
            <p:cNvGrpSpPr>
              <a:grpSpLocks noChangeAspect="1"/>
            </p:cNvGrpSpPr>
            <p:nvPr/>
          </p:nvGrpSpPr>
          <p:grpSpPr>
            <a:xfrm>
              <a:off x="5930910" y="2897815"/>
              <a:ext cx="368300" cy="368300"/>
              <a:chOff x="0" y="0"/>
              <a:chExt cx="1104900" cy="1104900"/>
            </a:xfrm>
          </p:grpSpPr>
          <p:sp>
            <p:nvSpPr>
              <p:cNvPr id="13" name="Freeform 13"/>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4" name="Group 14"/>
            <p:cNvGrpSpPr>
              <a:grpSpLocks noChangeAspect="1"/>
            </p:cNvGrpSpPr>
            <p:nvPr/>
          </p:nvGrpSpPr>
          <p:grpSpPr>
            <a:xfrm>
              <a:off x="9685904" y="2897815"/>
              <a:ext cx="368300" cy="368300"/>
              <a:chOff x="0" y="0"/>
              <a:chExt cx="1104900" cy="1104900"/>
            </a:xfrm>
          </p:grpSpPr>
          <p:sp>
            <p:nvSpPr>
              <p:cNvPr id="15" name="Freeform 15"/>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grpSp>
        <p:nvGrpSpPr>
          <p:cNvPr id="16" name="Group 16"/>
          <p:cNvGrpSpPr>
            <a:grpSpLocks noChangeAspect="1"/>
          </p:cNvGrpSpPr>
          <p:nvPr/>
        </p:nvGrpSpPr>
        <p:grpSpPr>
          <a:xfrm>
            <a:off x="296424" y="661933"/>
            <a:ext cx="1146054" cy="502080"/>
            <a:chOff x="0" y="0"/>
            <a:chExt cx="2292108" cy="1004161"/>
          </a:xfrm>
        </p:grpSpPr>
        <p:sp>
          <p:nvSpPr>
            <p:cNvPr id="17" name="Freeform 1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8" name="TextBox 18"/>
          <p:cNvSpPr txBox="1"/>
          <p:nvPr/>
        </p:nvSpPr>
        <p:spPr>
          <a:xfrm>
            <a:off x="2578497" y="421700"/>
            <a:ext cx="7568453" cy="78457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METODIKA</a:t>
            </a:r>
            <a:endParaRPr lang="en-US" sz="4800" spc="48" dirty="0">
              <a:solidFill>
                <a:srgbClr val="302E2C"/>
              </a:solidFill>
              <a:latin typeface="Playfair Display Bold"/>
            </a:endParaRPr>
          </a:p>
        </p:txBody>
      </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sp>
        <p:nvSpPr>
          <p:cNvPr id="22" name="TextBox 20"/>
          <p:cNvSpPr txBox="1"/>
          <p:nvPr/>
        </p:nvSpPr>
        <p:spPr>
          <a:xfrm>
            <a:off x="704850" y="2449523"/>
            <a:ext cx="10191836" cy="276999"/>
          </a:xfrm>
          <a:prstGeom prst="rect">
            <a:avLst/>
          </a:prstGeom>
        </p:spPr>
        <p:txBody>
          <a:bodyPr wrap="square" lIns="0" tIns="0" rIns="0" bIns="0" rtlCol="0" anchor="t">
            <a:spAutoFit/>
          </a:bodyPr>
          <a:lstStyle/>
          <a:p>
            <a:pPr lvl="0" algn="just"/>
            <a:endParaRPr lang="en-US" dirty="0"/>
          </a:p>
        </p:txBody>
      </p:sp>
      <p:sp>
        <p:nvSpPr>
          <p:cNvPr id="21" name="Прямоугольник 20"/>
          <p:cNvSpPr/>
          <p:nvPr/>
        </p:nvSpPr>
        <p:spPr>
          <a:xfrm>
            <a:off x="437160" y="2399994"/>
            <a:ext cx="11724099" cy="307777"/>
          </a:xfrm>
          <a:prstGeom prst="rect">
            <a:avLst/>
          </a:prstGeom>
        </p:spPr>
        <p:txBody>
          <a:bodyPr wrap="square">
            <a:spAutoFit/>
          </a:bodyPr>
          <a:lstStyle/>
          <a:p>
            <a:pPr lvl="0" algn="just">
              <a:spcBef>
                <a:spcPts val="600"/>
              </a:spcBef>
              <a:spcAft>
                <a:spcPts val="0"/>
              </a:spcAft>
            </a:pPr>
            <a:r>
              <a:rPr lang="lt-LT" sz="1400" dirty="0">
                <a:latin typeface="Arial" panose="020B0604020202020204" pitchFamily="34" charset="0"/>
                <a:ea typeface="Times New Roman" panose="02020603050405020304" pitchFamily="18" charset="0"/>
              </a:rPr>
              <a:t> </a:t>
            </a:r>
            <a:endParaRPr lang="en-US" sz="1000" dirty="0">
              <a:effectLst/>
              <a:latin typeface="Times New Roman" panose="02020603050405020304" pitchFamily="18" charset="0"/>
              <a:ea typeface="Times New Roman" panose="02020603050405020304" pitchFamily="18" charset="0"/>
            </a:endParaRPr>
          </a:p>
        </p:txBody>
      </p:sp>
      <p:sp>
        <p:nvSpPr>
          <p:cNvPr id="25" name="Прямоугольник 24"/>
          <p:cNvSpPr/>
          <p:nvPr/>
        </p:nvSpPr>
        <p:spPr>
          <a:xfrm>
            <a:off x="230877" y="2879190"/>
            <a:ext cx="11806447" cy="2339102"/>
          </a:xfrm>
          <a:prstGeom prst="rect">
            <a:avLst/>
          </a:prstGeom>
        </p:spPr>
        <p:txBody>
          <a:bodyPr wrap="square">
            <a:spAutoFit/>
          </a:bodyPr>
          <a:lstStyle/>
          <a:p>
            <a:pPr lvl="0" algn="just">
              <a:spcBef>
                <a:spcPts val="600"/>
              </a:spcBef>
              <a:spcAft>
                <a:spcPts val="0"/>
              </a:spcAft>
              <a:buSzPts val="1800"/>
            </a:pPr>
            <a:r>
              <a:rPr lang="lt-LT" b="1" dirty="0">
                <a:ea typeface="Times New Roman" panose="02020603050405020304" pitchFamily="18" charset="0"/>
              </a:rPr>
              <a:t>Apklausa vyko šiose apskrityse: </a:t>
            </a:r>
            <a:r>
              <a:rPr lang="lt-LT" dirty="0">
                <a:ea typeface="Times New Roman" panose="02020603050405020304" pitchFamily="18" charset="0"/>
              </a:rPr>
              <a:t>Vilniaus, Kauno, Klaipėdos, Šiaulių, Panevėžio, Alytaus, Marijampolės, Tauragės, Telšių, Utenos.</a:t>
            </a:r>
            <a:r>
              <a:rPr lang="lt-LT" b="1" dirty="0">
                <a:ea typeface="Times New Roman" panose="02020603050405020304" pitchFamily="18" charset="0"/>
              </a:rPr>
              <a:t> 		                  </a:t>
            </a:r>
            <a:endParaRPr lang="en-US" dirty="0">
              <a:ea typeface="Times New Roman" panose="02020603050405020304" pitchFamily="18" charset="0"/>
            </a:endParaRPr>
          </a:p>
          <a:p>
            <a:pPr lvl="0" algn="just">
              <a:spcBef>
                <a:spcPts val="600"/>
              </a:spcBef>
              <a:spcAft>
                <a:spcPts val="0"/>
              </a:spcAft>
              <a:buSzPts val="1800"/>
            </a:pPr>
            <a:r>
              <a:rPr lang="lt-LT" b="1" dirty="0">
                <a:ea typeface="Times New Roman" panose="02020603050405020304" pitchFamily="18" charset="0"/>
              </a:rPr>
              <a:t>Kokybės kontrolė</a:t>
            </a:r>
            <a:endParaRPr lang="en-US" dirty="0">
              <a:ea typeface="Times New Roman" panose="02020603050405020304" pitchFamily="18" charset="0"/>
            </a:endParaRPr>
          </a:p>
          <a:p>
            <a:pPr lvl="0" algn="just">
              <a:spcBef>
                <a:spcPts val="600"/>
              </a:spcBef>
              <a:spcAft>
                <a:spcPts val="0"/>
              </a:spcAft>
              <a:buSzPts val="1800"/>
            </a:pPr>
            <a:r>
              <a:rPr lang="lt-LT" dirty="0">
                <a:ea typeface="Times New Roman" panose="02020603050405020304" pitchFamily="18" charset="0"/>
              </a:rPr>
              <a:t>- vidinis tyrimo atlikimo patikrinimas: 100</a:t>
            </a:r>
            <a:r>
              <a:rPr lang="en-US" dirty="0">
                <a:ea typeface="Times New Roman" panose="02020603050405020304" pitchFamily="18" charset="0"/>
              </a:rPr>
              <a:t>%</a:t>
            </a:r>
            <a:r>
              <a:rPr lang="lt-LT" dirty="0">
                <a:ea typeface="Times New Roman" panose="02020603050405020304" pitchFamily="18" charset="0"/>
              </a:rPr>
              <a:t> kontrolė (interviu skaičius, anketos užpildymo pilnumas, apklausos nuoseklumas);</a:t>
            </a:r>
            <a:endParaRPr lang="en-US" dirty="0">
              <a:ea typeface="Times New Roman" panose="02020603050405020304" pitchFamily="18" charset="0"/>
            </a:endParaRPr>
          </a:p>
          <a:p>
            <a:pPr lvl="0" algn="just">
              <a:spcBef>
                <a:spcPts val="600"/>
              </a:spcBef>
              <a:spcAft>
                <a:spcPts val="0"/>
              </a:spcAft>
              <a:buSzPts val="1800"/>
            </a:pPr>
            <a:r>
              <a:rPr lang="lt-LT" dirty="0">
                <a:ea typeface="Times New Roman" panose="02020603050405020304" pitchFamily="18" charset="0"/>
              </a:rPr>
              <a:t>- išorinis tyrimo atlikimo patikrinimas: mažiausiai 10</a:t>
            </a:r>
            <a:r>
              <a:rPr lang="en-US" dirty="0">
                <a:ea typeface="Times New Roman" panose="02020603050405020304" pitchFamily="18" charset="0"/>
              </a:rPr>
              <a:t>%</a:t>
            </a:r>
            <a:r>
              <a:rPr lang="lt-LT" dirty="0">
                <a:ea typeface="Times New Roman" panose="02020603050405020304" pitchFamily="18" charset="0"/>
              </a:rPr>
              <a:t> </a:t>
            </a:r>
            <a:r>
              <a:rPr lang="lt-LT" dirty="0" err="1">
                <a:ea typeface="Times New Roman" panose="02020603050405020304" pitchFamily="18" charset="0"/>
              </a:rPr>
              <a:t>interviuotojų</a:t>
            </a:r>
            <a:r>
              <a:rPr lang="lt-LT" dirty="0">
                <a:ea typeface="Times New Roman" panose="02020603050405020304" pitchFamily="18" charset="0"/>
              </a:rPr>
              <a:t> kontrolė, siekiant išsiaiškinti, ar apklausa buvo vykdoma laikantis metodinių reikalavimų, ar nebuvo pažeistas atrankos principas, ar nebuvo pažeista nurodyta apklausos procedūra;</a:t>
            </a:r>
            <a:endParaRPr lang="en-US" dirty="0">
              <a:ea typeface="Times New Roman" panose="02020603050405020304" pitchFamily="18" charset="0"/>
            </a:endParaRPr>
          </a:p>
          <a:p>
            <a:pPr algn="just">
              <a:spcBef>
                <a:spcPts val="600"/>
              </a:spcBef>
              <a:spcAft>
                <a:spcPts val="0"/>
              </a:spcAft>
            </a:pPr>
            <a:r>
              <a:rPr lang="lt-LT" dirty="0">
                <a:latin typeface="Arial" panose="020B0604020202020204" pitchFamily="34" charset="0"/>
                <a:ea typeface="Times New Roman" panose="02020603050405020304" pitchFamily="18" charset="0"/>
              </a:rPr>
              <a:t> </a:t>
            </a:r>
            <a:endParaRPr lang="en-US" sz="11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7515309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023156" y="5425367"/>
            <a:ext cx="6874824"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p:txBody>
      </p:sp>
      <p:sp>
        <p:nvSpPr>
          <p:cNvPr id="4" name="TextBox 8">
            <a:extLst>
              <a:ext uri="{FF2B5EF4-FFF2-40B4-BE49-F238E27FC236}">
                <a16:creationId xmlns:a16="http://schemas.microsoft.com/office/drawing/2014/main" id="{B212876A-1DA1-D3A7-17A0-ECBD7D344E2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Lentelė 5">
            <a:extLst>
              <a:ext uri="{FF2B5EF4-FFF2-40B4-BE49-F238E27FC236}">
                <a16:creationId xmlns:a16="http://schemas.microsoft.com/office/drawing/2014/main" id="{3B65748A-5E92-ED8A-5A55-14BF1A076D66}"/>
              </a:ext>
            </a:extLst>
          </p:cNvPr>
          <p:cNvGraphicFramePr>
            <a:graphicFrameLocks noGrp="1"/>
          </p:cNvGraphicFramePr>
          <p:nvPr>
            <p:extLst>
              <p:ext uri="{D42A27DB-BD31-4B8C-83A1-F6EECF244321}">
                <p14:modId xmlns:p14="http://schemas.microsoft.com/office/powerpoint/2010/main" val="1548387606"/>
              </p:ext>
            </p:extLst>
          </p:nvPr>
        </p:nvGraphicFramePr>
        <p:xfrm>
          <a:off x="728244" y="1523140"/>
          <a:ext cx="10735512" cy="3503939"/>
        </p:xfrm>
        <a:graphic>
          <a:graphicData uri="http://schemas.openxmlformats.org/drawingml/2006/table">
            <a:tbl>
              <a:tblPr/>
              <a:tblGrid>
                <a:gridCol w="1501591">
                  <a:extLst>
                    <a:ext uri="{9D8B030D-6E8A-4147-A177-3AD203B41FA5}">
                      <a16:colId xmlns:a16="http://schemas.microsoft.com/office/drawing/2014/main" val="620564321"/>
                    </a:ext>
                  </a:extLst>
                </a:gridCol>
                <a:gridCol w="949281">
                  <a:extLst>
                    <a:ext uri="{9D8B030D-6E8A-4147-A177-3AD203B41FA5}">
                      <a16:colId xmlns:a16="http://schemas.microsoft.com/office/drawing/2014/main" val="2022412631"/>
                    </a:ext>
                  </a:extLst>
                </a:gridCol>
                <a:gridCol w="828464">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gridCol w="828464">
                  <a:extLst>
                    <a:ext uri="{9D8B030D-6E8A-4147-A177-3AD203B41FA5}">
                      <a16:colId xmlns:a16="http://schemas.microsoft.com/office/drawing/2014/main" val="64790468"/>
                    </a:ext>
                  </a:extLst>
                </a:gridCol>
                <a:gridCol w="828464">
                  <a:extLst>
                    <a:ext uri="{9D8B030D-6E8A-4147-A177-3AD203B41FA5}">
                      <a16:colId xmlns:a16="http://schemas.microsoft.com/office/drawing/2014/main" val="3607623529"/>
                    </a:ext>
                  </a:extLst>
                </a:gridCol>
              </a:tblGrid>
              <a:tr h="325407">
                <a:tc>
                  <a:txBody>
                    <a:bodyPr/>
                    <a:lstStyle/>
                    <a:p>
                      <a:pPr algn="l" fontAlgn="t"/>
                      <a:r>
                        <a:rPr lang="lt-LT" sz="1400" b="0" i="0" u="none" strike="noStrike">
                          <a:effectLst/>
                          <a:latin typeface="Calibri" panose="020F0502020204030204" pitchFamily="34" charset="0"/>
                        </a:rPr>
                        <a:t> </a:t>
                      </a:r>
                    </a:p>
                  </a:txBody>
                  <a:tcPr marL="0" marR="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2016</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400" b="0" i="0" u="none" strike="noStrike">
                          <a:solidFill>
                            <a:srgbClr val="000000"/>
                          </a:solidFill>
                          <a:effectLst/>
                          <a:latin typeface="Calibri" panose="020F0502020204030204" pitchFamily="34" charset="0"/>
                        </a:rPr>
                        <a:t>Labai išaugo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5</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400" b="0" i="0" u="none" strike="noStrike">
                          <a:solidFill>
                            <a:srgbClr val="000000"/>
                          </a:solidFill>
                          <a:effectLst/>
                          <a:latin typeface="Calibri" panose="020F0502020204030204" pitchFamily="34" charset="0"/>
                        </a:rPr>
                        <a:t>Šiek tiek išaugo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6%</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19%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1</a:t>
                      </a:r>
                      <a:r>
                        <a:rPr lang="en-US" sz="1400" b="0" i="0" u="none" strike="noStrike" dirty="0">
                          <a:solidFill>
                            <a:srgbClr val="000000"/>
                          </a:solidFill>
                          <a:effectLst/>
                          <a:latin typeface="Calibri" panose="020F0502020204030204" pitchFamily="34" charset="0"/>
                        </a:rPr>
                        <a:t>2</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400" b="0" i="0" u="none" strike="noStrike">
                          <a:solidFill>
                            <a:srgbClr val="000000"/>
                          </a:solidFill>
                          <a:effectLst/>
                          <a:latin typeface="Calibri" panose="020F0502020204030204" pitchFamily="34" charset="0"/>
                        </a:rPr>
                        <a:t>Nepakito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a:t>
                      </a:r>
                      <a:r>
                        <a:rPr lang="en-US" sz="1400" b="0" i="0" u="none" strike="noStrike" dirty="0">
                          <a:solidFill>
                            <a:srgbClr val="000000"/>
                          </a:solidFill>
                          <a:effectLst/>
                          <a:latin typeface="Calibri" panose="020F0502020204030204" pitchFamily="34" charset="0"/>
                        </a:rPr>
                        <a:t>9</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400" b="0" i="0" u="none" strike="noStrike">
                          <a:solidFill>
                            <a:srgbClr val="000000"/>
                          </a:solidFill>
                          <a:effectLst/>
                          <a:latin typeface="Calibri" panose="020F0502020204030204" pitchFamily="34" charset="0"/>
                        </a:rPr>
                        <a:t>Šiek tiek sumažėjo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19%</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16%</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22</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400" b="0" i="0" u="none" strike="noStrike">
                          <a:solidFill>
                            <a:srgbClr val="000000"/>
                          </a:solidFill>
                          <a:effectLst/>
                          <a:latin typeface="Calibri" panose="020F0502020204030204" pitchFamily="34" charset="0"/>
                        </a:rPr>
                        <a:t>Labai sumažėjo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3</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400" b="0" i="0" u="none" strike="noStrike">
                          <a:solidFill>
                            <a:srgbClr val="000000"/>
                          </a:solidFill>
                          <a:effectLst/>
                          <a:latin typeface="Calibri" panose="020F0502020204030204" pitchFamily="34" charset="0"/>
                        </a:rPr>
                        <a:t>Nežino, neatsakė</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18</a:t>
                      </a:r>
                      <a:r>
                        <a:rPr lang="lt-LT" sz="1400" b="0" i="0" u="none" strike="noStrike" dirty="0">
                          <a:solidFill>
                            <a:srgbClr val="000000"/>
                          </a:solidFill>
                          <a:effectLst/>
                          <a:latin typeface="Calibri" panose="020F0502020204030204" pitchFamily="34" charset="0"/>
                        </a:rPr>
                        <a: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
        <p:nvSpPr>
          <p:cNvPr id="5" name="TextBox 4">
            <a:extLst>
              <a:ext uri="{FF2B5EF4-FFF2-40B4-BE49-F238E27FC236}">
                <a16:creationId xmlns:a16="http://schemas.microsoft.com/office/drawing/2014/main" id="{1AC0D9B9-6F61-E137-EAA5-0C498BF794BB}"/>
              </a:ext>
            </a:extLst>
          </p:cNvPr>
          <p:cNvSpPr txBox="1"/>
          <p:nvPr/>
        </p:nvSpPr>
        <p:spPr>
          <a:xfrm>
            <a:off x="3768987" y="427188"/>
            <a:ext cx="5383162" cy="646331"/>
          </a:xfrm>
          <a:prstGeom prst="rect">
            <a:avLst/>
          </a:prstGeom>
          <a:noFill/>
        </p:spPr>
        <p:txBody>
          <a:bodyPr wrap="square" rtlCol="0">
            <a:spAutoFit/>
          </a:bodyPr>
          <a:lstStyle/>
          <a:p>
            <a:pPr algn="ctr"/>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pastaruosius </a:t>
            </a:r>
            <a:r>
              <a:rPr lang="en-US" altLang="lt-LT" b="1" i="0" u="none" strike="noStrike" kern="1200" spc="0" baseline="0" dirty="0">
                <a:solidFill>
                  <a:prstClr val="black"/>
                </a:solidFill>
              </a:rPr>
              <a:t>12 </a:t>
            </a:r>
            <a:r>
              <a:rPr lang="lt-LT" altLang="lt-LT" b="1" i="0" u="none" strike="noStrike" kern="1200" spc="0" baseline="0" dirty="0" err="1">
                <a:solidFill>
                  <a:prstClr val="black"/>
                </a:solidFill>
              </a:rPr>
              <a:t>mėn</a:t>
            </a:r>
            <a:r>
              <a:rPr lang="en-US" altLang="lt-LT" b="1" i="0" u="none" strike="noStrike" kern="1200" spc="0" baseline="0" dirty="0">
                <a:solidFill>
                  <a:prstClr val="black"/>
                </a:solidFill>
              </a:rPr>
              <a:t>.</a:t>
            </a:r>
            <a:r>
              <a:rPr lang="lt-LT" altLang="lt-LT" b="1" i="0" u="none" strike="noStrike" kern="1200" spc="0" baseline="0" dirty="0">
                <a:solidFill>
                  <a:prstClr val="black"/>
                </a:solidFill>
              </a:rPr>
              <a:t> </a:t>
            </a:r>
            <a:endParaRPr lang="en-US" b="1" dirty="0"/>
          </a:p>
          <a:p>
            <a:pPr algn="ctr"/>
            <a:endParaRPr lang="lt-LT" dirty="0"/>
          </a:p>
        </p:txBody>
      </p:sp>
      <p:grpSp>
        <p:nvGrpSpPr>
          <p:cNvPr id="7" name="Grupė 6">
            <a:extLst>
              <a:ext uri="{FF2B5EF4-FFF2-40B4-BE49-F238E27FC236}">
                <a16:creationId xmlns:a16="http://schemas.microsoft.com/office/drawing/2014/main" id="{6CA14B80-FC01-E5DD-A33A-7F6EC5505D39}"/>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872D1D75-6983-04A1-DC24-0AEA7096CA55}"/>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C3679C07-BA94-F61F-470A-8F1C3A755E2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340D83C6-D260-C0BC-2B58-B6989BA0AD4D}"/>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01FAF7A2-E653-7A47-AF1F-82D0CC9CA5C5}"/>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90185447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491997" y="5399737"/>
            <a:ext cx="5607497"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8. kaip, Jūsų nuomone, korupcijos mastai pasikeis per ateinančius 3 metus?</a:t>
            </a:r>
          </a:p>
        </p:txBody>
      </p:sp>
      <p:sp>
        <p:nvSpPr>
          <p:cNvPr id="4" name="TextBox 8">
            <a:extLst>
              <a:ext uri="{FF2B5EF4-FFF2-40B4-BE49-F238E27FC236}">
                <a16:creationId xmlns:a16="http://schemas.microsoft.com/office/drawing/2014/main" id="{5357D953-AEC5-F22A-44BB-C8E9A30E35B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Lentelė 6">
            <a:extLst>
              <a:ext uri="{FF2B5EF4-FFF2-40B4-BE49-F238E27FC236}">
                <a16:creationId xmlns:a16="http://schemas.microsoft.com/office/drawing/2014/main" id="{224FEDBD-ECF8-A525-D98A-7CCE4E74CF9F}"/>
              </a:ext>
            </a:extLst>
          </p:cNvPr>
          <p:cNvGraphicFramePr>
            <a:graphicFrameLocks noGrp="1"/>
          </p:cNvGraphicFramePr>
          <p:nvPr>
            <p:extLst>
              <p:ext uri="{D42A27DB-BD31-4B8C-83A1-F6EECF244321}">
                <p14:modId xmlns:p14="http://schemas.microsoft.com/office/powerpoint/2010/main" val="3980504127"/>
              </p:ext>
            </p:extLst>
          </p:nvPr>
        </p:nvGraphicFramePr>
        <p:xfrm>
          <a:off x="1142476" y="1728291"/>
          <a:ext cx="9907048" cy="3401417"/>
        </p:xfrm>
        <a:graphic>
          <a:graphicData uri="http://schemas.openxmlformats.org/drawingml/2006/table">
            <a:tbl>
              <a:tblPr/>
              <a:tblGrid>
                <a:gridCol w="1501591">
                  <a:extLst>
                    <a:ext uri="{9D8B030D-6E8A-4147-A177-3AD203B41FA5}">
                      <a16:colId xmlns:a16="http://schemas.microsoft.com/office/drawing/2014/main" val="620564321"/>
                    </a:ext>
                  </a:extLst>
                </a:gridCol>
                <a:gridCol w="949281">
                  <a:extLst>
                    <a:ext uri="{9D8B030D-6E8A-4147-A177-3AD203B41FA5}">
                      <a16:colId xmlns:a16="http://schemas.microsoft.com/office/drawing/2014/main" val="2022412631"/>
                    </a:ext>
                  </a:extLst>
                </a:gridCol>
                <a:gridCol w="828464">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gridCol w="828464">
                  <a:extLst>
                    <a:ext uri="{9D8B030D-6E8A-4147-A177-3AD203B41FA5}">
                      <a16:colId xmlns:a16="http://schemas.microsoft.com/office/drawing/2014/main" val="64790468"/>
                    </a:ext>
                  </a:extLst>
                </a:gridCol>
              </a:tblGrid>
              <a:tr h="164126">
                <a:tc>
                  <a:txBody>
                    <a:bodyPr/>
                    <a:lstStyle/>
                    <a:p>
                      <a:pPr algn="l" fontAlgn="t"/>
                      <a:r>
                        <a:rPr lang="lt-LT" sz="1400" b="0" i="0" u="none" strike="noStrike">
                          <a:effectLst/>
                          <a:latin typeface="Calibri" panose="020F0502020204030204" pitchFamily="34" charset="0"/>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400" b="0" i="0" u="none" strike="noStrike">
                          <a:solidFill>
                            <a:srgbClr val="000000"/>
                          </a:solidFill>
                          <a:effectLst/>
                          <a:latin typeface="Calibri" panose="020F0502020204030204" pitchFamily="34" charset="0"/>
                        </a:rPr>
                        <a:t>Labai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5</a:t>
                      </a:r>
                      <a:r>
                        <a:rPr lang="lt-LT" sz="14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400" b="0" i="0" u="none" strike="noStrike">
                          <a:solidFill>
                            <a:srgbClr val="000000"/>
                          </a:solidFill>
                          <a:effectLst/>
                          <a:latin typeface="Calibri" panose="020F0502020204030204" pitchFamily="34" charset="0"/>
                        </a:rPr>
                        <a:t>Šiek tiek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1</a:t>
                      </a:r>
                      <a:r>
                        <a:rPr lang="en-US" sz="1400" b="0" i="0" u="none" strike="noStrike" dirty="0">
                          <a:solidFill>
                            <a:srgbClr val="000000"/>
                          </a:solidFill>
                          <a:effectLst/>
                          <a:latin typeface="Calibri" panose="020F0502020204030204" pitchFamily="34" charset="0"/>
                        </a:rPr>
                        <a:t>0</a:t>
                      </a:r>
                      <a:r>
                        <a:rPr lang="lt-LT" sz="14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400" b="0" i="0" u="none" strike="noStrike">
                          <a:solidFill>
                            <a:srgbClr val="000000"/>
                          </a:solidFill>
                          <a:effectLst/>
                          <a:latin typeface="Calibri" panose="020F0502020204030204" pitchFamily="34" charset="0"/>
                        </a:rPr>
                        <a:t>Nepakis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a:t>
                      </a:r>
                      <a:r>
                        <a:rPr lang="en-US" sz="1400" b="0" i="0" u="none" strike="noStrike" dirty="0">
                          <a:solidFill>
                            <a:srgbClr val="000000"/>
                          </a:solidFill>
                          <a:effectLst/>
                          <a:latin typeface="Calibri" panose="020F0502020204030204" pitchFamily="34" charset="0"/>
                        </a:rPr>
                        <a:t>7</a:t>
                      </a:r>
                      <a:r>
                        <a:rPr lang="lt-LT" sz="14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400" b="0" i="0" u="none" strike="noStrike">
                          <a:solidFill>
                            <a:srgbClr val="000000"/>
                          </a:solidFill>
                          <a:effectLst/>
                          <a:latin typeface="Calibri" panose="020F0502020204030204" pitchFamily="34" charset="0"/>
                        </a:rPr>
                        <a:t>Šiek tiek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2</a:t>
                      </a:r>
                      <a:r>
                        <a:rPr lang="lt-LT" sz="1400" b="0" i="0" u="none" strike="noStrike" dirty="0">
                          <a:solidFill>
                            <a:srgbClr val="000000"/>
                          </a:solidFill>
                          <a:effectLst/>
                          <a:latin typeface="Calibri" panose="020F0502020204030204" pitchFamily="34"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400" b="0" i="0" u="none" strike="noStrike">
                          <a:solidFill>
                            <a:srgbClr val="000000"/>
                          </a:solidFill>
                          <a:effectLst/>
                          <a:latin typeface="Calibri" panose="020F0502020204030204" pitchFamily="34" charset="0"/>
                        </a:rPr>
                        <a:t>Labai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400" b="0" i="0" u="none" strike="noStrike">
                          <a:solidFill>
                            <a:srgbClr val="000000"/>
                          </a:solidFill>
                          <a:effectLst/>
                          <a:latin typeface="Calibri" panose="020F0502020204030204" pitchFamily="34" charset="0"/>
                        </a:rPr>
                        <a:t>Nežino, neatsakė</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Calibri" panose="020F0502020204030204" pitchFamily="34" charset="0"/>
                        </a:rPr>
                        <a:t>17</a:t>
                      </a:r>
                      <a:r>
                        <a:rPr lang="lt-LT" sz="14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
        <p:nvSpPr>
          <p:cNvPr id="5" name="TextBox 4">
            <a:extLst>
              <a:ext uri="{FF2B5EF4-FFF2-40B4-BE49-F238E27FC236}">
                <a16:creationId xmlns:a16="http://schemas.microsoft.com/office/drawing/2014/main" id="{6ECBA03F-21AB-DE20-9904-FE318D031665}"/>
              </a:ext>
            </a:extLst>
          </p:cNvPr>
          <p:cNvSpPr txBox="1"/>
          <p:nvPr/>
        </p:nvSpPr>
        <p:spPr>
          <a:xfrm>
            <a:off x="3700029" y="361236"/>
            <a:ext cx="5191432" cy="646331"/>
          </a:xfrm>
          <a:prstGeom prst="rect">
            <a:avLst/>
          </a:prstGeom>
          <a:noFill/>
        </p:spPr>
        <p:txBody>
          <a:bodyPr wrap="square" rtlCol="0">
            <a:spAutoFit/>
          </a:bodyPr>
          <a:lstStyle/>
          <a:p>
            <a:pPr algn="ctr"/>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a:t>
            </a:r>
            <a:r>
              <a:rPr lang="en-US" altLang="lt-LT" b="1" i="0" u="none" strike="noStrike" kern="1200" spc="0" baseline="0" dirty="0" err="1">
                <a:solidFill>
                  <a:prstClr val="black"/>
                </a:solidFill>
              </a:rPr>
              <a:t>ateinan</a:t>
            </a:r>
            <a:r>
              <a:rPr lang="lt-LT" altLang="lt-LT" b="1" i="0" u="none" strike="noStrike" kern="1200" spc="0" baseline="0" dirty="0" err="1">
                <a:solidFill>
                  <a:prstClr val="black"/>
                </a:solidFill>
              </a:rPr>
              <a:t>čius</a:t>
            </a:r>
            <a:r>
              <a:rPr lang="lt-LT" altLang="lt-LT" b="1" i="0" u="none" strike="noStrike" kern="1200" spc="0" baseline="0" dirty="0">
                <a:solidFill>
                  <a:prstClr val="black"/>
                </a:solidFill>
              </a:rPr>
              <a:t> </a:t>
            </a:r>
            <a:r>
              <a:rPr lang="en-US" altLang="lt-LT" b="1" i="0" u="none" strike="noStrike" kern="1200" spc="0" baseline="0" dirty="0">
                <a:solidFill>
                  <a:prstClr val="black"/>
                </a:solidFill>
              </a:rPr>
              <a:t>3 m.</a:t>
            </a:r>
            <a:endParaRPr lang="en-US" b="1" dirty="0"/>
          </a:p>
          <a:p>
            <a:pPr algn="ctr"/>
            <a:endParaRPr lang="lt-LT" dirty="0"/>
          </a:p>
        </p:txBody>
      </p:sp>
      <p:grpSp>
        <p:nvGrpSpPr>
          <p:cNvPr id="6" name="Grupė 5">
            <a:extLst>
              <a:ext uri="{FF2B5EF4-FFF2-40B4-BE49-F238E27FC236}">
                <a16:creationId xmlns:a16="http://schemas.microsoft.com/office/drawing/2014/main" id="{2535ED87-7E05-A2A7-D706-537A45D97778}"/>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432FB717-8824-3BB0-D2E8-18084E848984}"/>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BE4E7CC8-BEEC-3486-23D8-F6A559D70DEF}"/>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45BC2B79-4403-3ECB-AF8B-5453B69F737F}"/>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F4CDBDD-A937-C7F2-5EEB-F054DF7BA3C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360849868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D5733-1DC6-4E39-A6FF-D1CDFD80F5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C1726203-BCD8-CC72-776A-4EF95AF0112B}"/>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13214AFE-74BF-D69B-C476-31BABCD53A1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A1761817-8E75-0D7C-9912-9098BA8E8DB4}"/>
              </a:ext>
            </a:extLst>
          </p:cNvPr>
          <p:cNvGrpSpPr>
            <a:grpSpLocks noChangeAspect="1"/>
          </p:cNvGrpSpPr>
          <p:nvPr/>
        </p:nvGrpSpPr>
        <p:grpSpPr>
          <a:xfrm>
            <a:off x="230878" y="273778"/>
            <a:ext cx="1278138" cy="1278138"/>
            <a:chOff x="0" y="0"/>
            <a:chExt cx="3834414" cy="3834414"/>
          </a:xfrm>
        </p:grpSpPr>
        <p:sp>
          <p:nvSpPr>
            <p:cNvPr id="5" name="Freeform 5">
              <a:extLst>
                <a:ext uri="{FF2B5EF4-FFF2-40B4-BE49-F238E27FC236}">
                  <a16:creationId xmlns:a16="http://schemas.microsoft.com/office/drawing/2014/main" id="{07A2CA21-2F4A-2FA6-17C9-80A86CC563C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6" name="Group 6">
            <a:extLst>
              <a:ext uri="{FF2B5EF4-FFF2-40B4-BE49-F238E27FC236}">
                <a16:creationId xmlns:a16="http://schemas.microsoft.com/office/drawing/2014/main" id="{E123C668-D017-9BF9-07DD-DF0DFF7ECA1C}"/>
              </a:ext>
            </a:extLst>
          </p:cNvPr>
          <p:cNvGrpSpPr>
            <a:grpSpLocks noChangeAspect="1"/>
          </p:cNvGrpSpPr>
          <p:nvPr/>
        </p:nvGrpSpPr>
        <p:grpSpPr>
          <a:xfrm>
            <a:off x="296424" y="661933"/>
            <a:ext cx="1146054" cy="502080"/>
            <a:chOff x="0" y="0"/>
            <a:chExt cx="2292108" cy="1004161"/>
          </a:xfrm>
        </p:grpSpPr>
        <p:sp>
          <p:nvSpPr>
            <p:cNvPr id="7" name="Freeform 7">
              <a:extLst>
                <a:ext uri="{FF2B5EF4-FFF2-40B4-BE49-F238E27FC236}">
                  <a16:creationId xmlns:a16="http://schemas.microsoft.com/office/drawing/2014/main" id="{434C2B25-F3E2-F1C4-C09B-E6F67E74255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1" name="TextBox 18">
            <a:extLst>
              <a:ext uri="{FF2B5EF4-FFF2-40B4-BE49-F238E27FC236}">
                <a16:creationId xmlns:a16="http://schemas.microsoft.com/office/drawing/2014/main" id="{B3382AC8-76B6-EACB-D25E-2064F59F03C1}"/>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4"/>
              </a:buBlip>
            </a:pPr>
            <a:endParaRPr lang="en-US" spc="72" dirty="0">
              <a:solidFill>
                <a:srgbClr val="333333"/>
              </a:solidFill>
              <a:latin typeface="Raleway Bold"/>
            </a:endParaRPr>
          </a:p>
          <a:p>
            <a:pPr marL="285750" indent="-285750" algn="just">
              <a:buBlip>
                <a:blip r:embed="rId4"/>
              </a:buBlip>
            </a:pPr>
            <a:endParaRPr lang="en-US" spc="72" dirty="0">
              <a:solidFill>
                <a:srgbClr val="333333"/>
              </a:solidFill>
              <a:latin typeface="Raleway Bold"/>
            </a:endParaRPr>
          </a:p>
        </p:txBody>
      </p:sp>
      <p:sp>
        <p:nvSpPr>
          <p:cNvPr id="8" name="TextBox 13">
            <a:extLst>
              <a:ext uri="{FF2B5EF4-FFF2-40B4-BE49-F238E27FC236}">
                <a16:creationId xmlns:a16="http://schemas.microsoft.com/office/drawing/2014/main" id="{2273DC2E-00CE-0841-9F85-D8736E99515A}"/>
              </a:ext>
            </a:extLst>
          </p:cNvPr>
          <p:cNvSpPr txBox="1"/>
          <p:nvPr/>
        </p:nvSpPr>
        <p:spPr>
          <a:xfrm>
            <a:off x="3177043" y="5684632"/>
            <a:ext cx="6966125" cy="523220"/>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a:p>
            <a:r>
              <a:rPr lang="lt-LT" sz="1400" i="1" dirty="0"/>
              <a:t>8. kaip, Jūsų nuomone, korupcijos mastai pasikeis per ateinančius 3 metus?</a:t>
            </a:r>
          </a:p>
        </p:txBody>
      </p:sp>
      <p:sp>
        <p:nvSpPr>
          <p:cNvPr id="10" name="TextBox 8">
            <a:extLst>
              <a:ext uri="{FF2B5EF4-FFF2-40B4-BE49-F238E27FC236}">
                <a16:creationId xmlns:a16="http://schemas.microsoft.com/office/drawing/2014/main" id="{29449122-F241-495E-42D2-4003989EF63D}"/>
              </a:ext>
            </a:extLst>
          </p:cNvPr>
          <p:cNvSpPr txBox="1"/>
          <p:nvPr/>
        </p:nvSpPr>
        <p:spPr>
          <a:xfrm>
            <a:off x="0" y="634801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9" name="Diagrama 8">
            <a:extLst>
              <a:ext uri="{FF2B5EF4-FFF2-40B4-BE49-F238E27FC236}">
                <a16:creationId xmlns:a16="http://schemas.microsoft.com/office/drawing/2014/main" id="{F28DE197-31EF-9163-8342-6642AF877C5D}"/>
              </a:ext>
            </a:extLst>
          </p:cNvPr>
          <p:cNvGraphicFramePr>
            <a:graphicFrameLocks/>
          </p:cNvGraphicFramePr>
          <p:nvPr>
            <p:extLst>
              <p:ext uri="{D42A27DB-BD31-4B8C-83A1-F6EECF244321}">
                <p14:modId xmlns:p14="http://schemas.microsoft.com/office/powerpoint/2010/main" val="2165504290"/>
              </p:ext>
            </p:extLst>
          </p:nvPr>
        </p:nvGraphicFramePr>
        <p:xfrm>
          <a:off x="1296536" y="549702"/>
          <a:ext cx="10372299" cy="485900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2819602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023156" y="5425367"/>
            <a:ext cx="6874824"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6. Kaip, Jūsų nuomone, korupcijos mastai Lietuvoje pasikeitė per pastaruosius 12 mėnesių? </a:t>
            </a:r>
          </a:p>
        </p:txBody>
      </p:sp>
      <p:sp>
        <p:nvSpPr>
          <p:cNvPr id="4" name="TextBox 8">
            <a:extLst>
              <a:ext uri="{FF2B5EF4-FFF2-40B4-BE49-F238E27FC236}">
                <a16:creationId xmlns:a16="http://schemas.microsoft.com/office/drawing/2014/main" id="{B212876A-1DA1-D3A7-17A0-ECBD7D344E2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6" name="Lentelė 5">
            <a:extLst>
              <a:ext uri="{FF2B5EF4-FFF2-40B4-BE49-F238E27FC236}">
                <a16:creationId xmlns:a16="http://schemas.microsoft.com/office/drawing/2014/main" id="{3B65748A-5E92-ED8A-5A55-14BF1A076D66}"/>
              </a:ext>
            </a:extLst>
          </p:cNvPr>
          <p:cNvGraphicFramePr>
            <a:graphicFrameLocks noGrp="1"/>
          </p:cNvGraphicFramePr>
          <p:nvPr>
            <p:extLst>
              <p:ext uri="{D42A27DB-BD31-4B8C-83A1-F6EECF244321}">
                <p14:modId xmlns:p14="http://schemas.microsoft.com/office/powerpoint/2010/main" val="792440998"/>
              </p:ext>
            </p:extLst>
          </p:nvPr>
        </p:nvGraphicFramePr>
        <p:xfrm>
          <a:off x="1652180" y="1507751"/>
          <a:ext cx="9078584" cy="3503939"/>
        </p:xfrm>
        <a:graphic>
          <a:graphicData uri="http://schemas.openxmlformats.org/drawingml/2006/table">
            <a:tbl>
              <a:tblPr/>
              <a:tblGrid>
                <a:gridCol w="1501591">
                  <a:extLst>
                    <a:ext uri="{9D8B030D-6E8A-4147-A177-3AD203B41FA5}">
                      <a16:colId xmlns:a16="http://schemas.microsoft.com/office/drawing/2014/main" val="620564321"/>
                    </a:ext>
                  </a:extLst>
                </a:gridCol>
                <a:gridCol w="949281">
                  <a:extLst>
                    <a:ext uri="{9D8B030D-6E8A-4147-A177-3AD203B41FA5}">
                      <a16:colId xmlns:a16="http://schemas.microsoft.com/office/drawing/2014/main" val="2022412631"/>
                    </a:ext>
                  </a:extLst>
                </a:gridCol>
                <a:gridCol w="828464">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tblGrid>
              <a:tr h="325407">
                <a:tc>
                  <a:txBody>
                    <a:bodyPr/>
                    <a:lstStyle/>
                    <a:p>
                      <a:pPr algn="l" fontAlgn="t"/>
                      <a:r>
                        <a:rPr lang="lt-LT" sz="1400" b="0" i="0" u="none" strike="noStrike">
                          <a:effectLst/>
                          <a:latin typeface="+mn-lt"/>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400" b="0" i="0" u="none" strike="noStrike" dirty="0">
                          <a:solidFill>
                            <a:srgbClr val="000000"/>
                          </a:solidFill>
                          <a:effectLst/>
                          <a:latin typeface="+mn-lt"/>
                        </a:rPr>
                        <a:t>Labai </a:t>
                      </a:r>
                      <a:r>
                        <a:rPr lang="en-US" sz="1400" b="0" i="0" u="none" strike="noStrike" dirty="0">
                          <a:solidFill>
                            <a:srgbClr val="000000"/>
                          </a:solidFill>
                          <a:effectLst/>
                          <a:latin typeface="+mn-lt"/>
                        </a:rPr>
                        <a:t>pa</a:t>
                      </a:r>
                      <a:r>
                        <a:rPr lang="lt-LT" sz="1400" b="0" i="0" u="none" strike="noStrike" dirty="0">
                          <a:solidFill>
                            <a:srgbClr val="000000"/>
                          </a:solidFill>
                          <a:effectLst/>
                          <a:latin typeface="+mn-lt"/>
                        </a:rPr>
                        <a:t>augo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4</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400" b="0" i="0" u="none" strike="noStrike" dirty="0">
                          <a:solidFill>
                            <a:srgbClr val="000000"/>
                          </a:solidFill>
                          <a:effectLst/>
                          <a:latin typeface="+mn-lt"/>
                        </a:rPr>
                        <a:t>Šiek tiek </a:t>
                      </a:r>
                      <a:r>
                        <a:rPr lang="en-US" sz="1400" b="0" i="0" u="none" strike="noStrike" dirty="0">
                          <a:solidFill>
                            <a:srgbClr val="000000"/>
                          </a:solidFill>
                          <a:effectLst/>
                          <a:latin typeface="+mn-lt"/>
                        </a:rPr>
                        <a:t>pa</a:t>
                      </a:r>
                      <a:r>
                        <a:rPr lang="lt-LT" sz="1400" b="0" i="0" u="none" strike="noStrike" dirty="0">
                          <a:solidFill>
                            <a:srgbClr val="000000"/>
                          </a:solidFill>
                          <a:effectLst/>
                          <a:latin typeface="+mn-lt"/>
                        </a:rPr>
                        <a:t>augo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4</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400" b="0" i="0" u="none" strike="noStrike">
                          <a:solidFill>
                            <a:srgbClr val="000000"/>
                          </a:solidFill>
                          <a:effectLst/>
                          <a:latin typeface="+mn-lt"/>
                        </a:rPr>
                        <a:t>Nepakito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a:t>
                      </a:r>
                      <a:r>
                        <a:rPr lang="en-US" sz="1400" b="0" i="0" u="none" strike="noStrike" dirty="0">
                          <a:solidFill>
                            <a:srgbClr val="000000"/>
                          </a:solidFill>
                          <a:effectLst/>
                          <a:latin typeface="+mn-lt"/>
                        </a:rPr>
                        <a:t>6</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400" b="0" i="0" u="none" strike="noStrike">
                          <a:solidFill>
                            <a:srgbClr val="000000"/>
                          </a:solidFill>
                          <a:effectLst/>
                          <a:latin typeface="+mn-lt"/>
                        </a:rPr>
                        <a:t>Šiek tiek sumažėjo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a:t>
                      </a:r>
                      <a:r>
                        <a:rPr lang="en-US" sz="1400" b="0" i="0" u="none" strike="noStrike" dirty="0">
                          <a:solidFill>
                            <a:srgbClr val="000000"/>
                          </a:solidFill>
                          <a:effectLst/>
                          <a:latin typeface="+mn-lt"/>
                        </a:rPr>
                        <a:t>2</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400" b="0" i="0" u="none" strike="noStrike">
                          <a:solidFill>
                            <a:srgbClr val="000000"/>
                          </a:solidFill>
                          <a:effectLst/>
                          <a:latin typeface="+mn-lt"/>
                        </a:rPr>
                        <a:t>Labai sumažėjo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8</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400" b="0" i="0" u="none" strike="noStrike">
                          <a:solidFill>
                            <a:srgbClr val="000000"/>
                          </a:solidFill>
                          <a:effectLst/>
                          <a:latin typeface="+mn-lt"/>
                        </a:rPr>
                        <a:t>Nežino, neatsakė</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a:t>
                      </a:r>
                      <a:r>
                        <a:rPr lang="en-US" sz="1400" b="0" i="0" u="none" strike="noStrike" dirty="0">
                          <a:solidFill>
                            <a:srgbClr val="000000"/>
                          </a:solidFill>
                          <a:effectLst/>
                          <a:latin typeface="+mn-lt"/>
                        </a:rPr>
                        <a:t>8</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
        <p:nvSpPr>
          <p:cNvPr id="5" name="TextBox 4">
            <a:extLst>
              <a:ext uri="{FF2B5EF4-FFF2-40B4-BE49-F238E27FC236}">
                <a16:creationId xmlns:a16="http://schemas.microsoft.com/office/drawing/2014/main" id="{EA605445-2235-D1D8-7F19-3EC7EA2FF52A}"/>
              </a:ext>
            </a:extLst>
          </p:cNvPr>
          <p:cNvSpPr txBox="1"/>
          <p:nvPr/>
        </p:nvSpPr>
        <p:spPr>
          <a:xfrm>
            <a:off x="3790335" y="447743"/>
            <a:ext cx="5576703" cy="646331"/>
          </a:xfrm>
          <a:prstGeom prst="rect">
            <a:avLst/>
          </a:prstGeom>
          <a:noFill/>
        </p:spPr>
        <p:txBody>
          <a:bodyPr wrap="square" rtlCol="0">
            <a:spAutoFit/>
          </a:bodyPr>
          <a:lstStyle/>
          <a:p>
            <a:pPr algn="ctr"/>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pastaruosius </a:t>
            </a:r>
            <a:r>
              <a:rPr lang="en-US" altLang="lt-LT" b="1" i="0" u="none" strike="noStrike" kern="1200" spc="0" baseline="0" dirty="0">
                <a:solidFill>
                  <a:prstClr val="black"/>
                </a:solidFill>
              </a:rPr>
              <a:t>12 </a:t>
            </a:r>
            <a:r>
              <a:rPr lang="lt-LT" altLang="lt-LT" b="1" i="0" u="none" strike="noStrike" kern="1200" spc="0" baseline="0" dirty="0" err="1">
                <a:solidFill>
                  <a:prstClr val="black"/>
                </a:solidFill>
              </a:rPr>
              <a:t>mėn</a:t>
            </a:r>
            <a:r>
              <a:rPr lang="en-US" altLang="lt-LT" b="1" i="0" u="none" strike="noStrike" kern="1200" spc="0" baseline="0" dirty="0">
                <a:solidFill>
                  <a:prstClr val="black"/>
                </a:solidFill>
              </a:rPr>
              <a:t>.</a:t>
            </a:r>
            <a:r>
              <a:rPr lang="lt-LT" altLang="lt-LT" b="1" i="0" u="none" strike="noStrike" kern="1200" spc="0" baseline="0" dirty="0">
                <a:solidFill>
                  <a:prstClr val="black"/>
                </a:solidFill>
              </a:rPr>
              <a:t> </a:t>
            </a:r>
            <a:endParaRPr lang="en-US" b="1" dirty="0"/>
          </a:p>
          <a:p>
            <a:pPr algn="ctr"/>
            <a:endParaRPr lang="lt-LT" dirty="0"/>
          </a:p>
        </p:txBody>
      </p:sp>
      <p:grpSp>
        <p:nvGrpSpPr>
          <p:cNvPr id="7" name="Grupė 6">
            <a:extLst>
              <a:ext uri="{FF2B5EF4-FFF2-40B4-BE49-F238E27FC236}">
                <a16:creationId xmlns:a16="http://schemas.microsoft.com/office/drawing/2014/main" id="{D724A3FF-3045-C1F8-DF2E-50872057348D}"/>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955A6B1A-E501-5E7D-77C2-732C6E8AC2F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84709DCC-68BC-9C3F-9AF4-7673C56C9E43}"/>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63150E0B-19EB-7E48-0A3E-5EE06A4F2F22}"/>
                </a:ext>
              </a:extLst>
            </p:cNvPr>
            <p:cNvGrpSpPr>
              <a:grpSpLocks noChangeAspect="1"/>
            </p:cNvGrpSpPr>
            <p:nvPr/>
          </p:nvGrpSpPr>
          <p:grpSpPr>
            <a:xfrm>
              <a:off x="296424" y="661933"/>
              <a:ext cx="1146054" cy="502080"/>
              <a:chOff x="0" y="0"/>
              <a:chExt cx="2292108" cy="1004161"/>
            </a:xfrm>
          </p:grpSpPr>
          <p:sp>
            <p:nvSpPr>
              <p:cNvPr id="11" name="Freeform 7">
                <a:extLst>
                  <a:ext uri="{FF2B5EF4-FFF2-40B4-BE49-F238E27FC236}">
                    <a16:creationId xmlns:a16="http://schemas.microsoft.com/office/drawing/2014/main" id="{FDB28887-1BE2-9EFD-BA5D-57A7A252E79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152251212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CB7F3-1441-6E8C-5464-CAD87AD23AD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E9961520-2AF3-9332-E5A1-564321843000}"/>
              </a:ext>
            </a:extLst>
          </p:cNvPr>
          <p:cNvGrpSpPr>
            <a:grpSpLocks noChangeAspect="1"/>
          </p:cNvGrpSpPr>
          <p:nvPr/>
        </p:nvGrpSpPr>
        <p:grpSpPr>
          <a:xfrm>
            <a:off x="0" y="-22433"/>
            <a:ext cx="12192000" cy="7097001"/>
            <a:chOff x="0" y="0"/>
            <a:chExt cx="24384000" cy="13715999"/>
          </a:xfrm>
        </p:grpSpPr>
        <p:sp>
          <p:nvSpPr>
            <p:cNvPr id="3" name="Freeform 3">
              <a:extLst>
                <a:ext uri="{FF2B5EF4-FFF2-40B4-BE49-F238E27FC236}">
                  <a16:creationId xmlns:a16="http://schemas.microsoft.com/office/drawing/2014/main" id="{A474EC1B-5A47-F2FB-6764-3256DAC1F58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13">
            <a:extLst>
              <a:ext uri="{FF2B5EF4-FFF2-40B4-BE49-F238E27FC236}">
                <a16:creationId xmlns:a16="http://schemas.microsoft.com/office/drawing/2014/main" id="{C9B788A7-988D-308C-2AEA-BE414EAE9915}"/>
              </a:ext>
            </a:extLst>
          </p:cNvPr>
          <p:cNvSpPr txBox="1"/>
          <p:nvPr/>
        </p:nvSpPr>
        <p:spPr>
          <a:xfrm>
            <a:off x="3491997" y="5399737"/>
            <a:ext cx="5607497" cy="30777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400" i="1" dirty="0"/>
              <a:t>8. kaip, Jūsų nuomone, korupcijos mastai pasikeis per ateinančius 3 metus?</a:t>
            </a:r>
          </a:p>
        </p:txBody>
      </p:sp>
      <p:sp>
        <p:nvSpPr>
          <p:cNvPr id="4" name="TextBox 8">
            <a:extLst>
              <a:ext uri="{FF2B5EF4-FFF2-40B4-BE49-F238E27FC236}">
                <a16:creationId xmlns:a16="http://schemas.microsoft.com/office/drawing/2014/main" id="{5357D953-AEC5-F22A-44BB-C8E9A30E35B1}"/>
              </a:ext>
            </a:extLst>
          </p:cNvPr>
          <p:cNvSpPr txBox="1"/>
          <p:nvPr/>
        </p:nvSpPr>
        <p:spPr>
          <a:xfrm>
            <a:off x="0" y="6285321"/>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 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7" name="Lentelė 6">
            <a:extLst>
              <a:ext uri="{FF2B5EF4-FFF2-40B4-BE49-F238E27FC236}">
                <a16:creationId xmlns:a16="http://schemas.microsoft.com/office/drawing/2014/main" id="{224FEDBD-ECF8-A525-D98A-7CCE4E74CF9F}"/>
              </a:ext>
            </a:extLst>
          </p:cNvPr>
          <p:cNvGraphicFramePr>
            <a:graphicFrameLocks noGrp="1"/>
          </p:cNvGraphicFramePr>
          <p:nvPr>
            <p:extLst>
              <p:ext uri="{D42A27DB-BD31-4B8C-83A1-F6EECF244321}">
                <p14:modId xmlns:p14="http://schemas.microsoft.com/office/powerpoint/2010/main" val="4027461672"/>
              </p:ext>
            </p:extLst>
          </p:nvPr>
        </p:nvGraphicFramePr>
        <p:xfrm>
          <a:off x="1652180" y="1515717"/>
          <a:ext cx="9078584" cy="3401417"/>
        </p:xfrm>
        <a:graphic>
          <a:graphicData uri="http://schemas.openxmlformats.org/drawingml/2006/table">
            <a:tbl>
              <a:tblPr/>
              <a:tblGrid>
                <a:gridCol w="1501591">
                  <a:extLst>
                    <a:ext uri="{9D8B030D-6E8A-4147-A177-3AD203B41FA5}">
                      <a16:colId xmlns:a16="http://schemas.microsoft.com/office/drawing/2014/main" val="620564321"/>
                    </a:ext>
                  </a:extLst>
                </a:gridCol>
                <a:gridCol w="949281">
                  <a:extLst>
                    <a:ext uri="{9D8B030D-6E8A-4147-A177-3AD203B41FA5}">
                      <a16:colId xmlns:a16="http://schemas.microsoft.com/office/drawing/2014/main" val="2022412631"/>
                    </a:ext>
                  </a:extLst>
                </a:gridCol>
                <a:gridCol w="828464">
                  <a:extLst>
                    <a:ext uri="{9D8B030D-6E8A-4147-A177-3AD203B41FA5}">
                      <a16:colId xmlns:a16="http://schemas.microsoft.com/office/drawing/2014/main" val="2099756884"/>
                    </a:ext>
                  </a:extLst>
                </a:gridCol>
                <a:gridCol w="828464">
                  <a:extLst>
                    <a:ext uri="{9D8B030D-6E8A-4147-A177-3AD203B41FA5}">
                      <a16:colId xmlns:a16="http://schemas.microsoft.com/office/drawing/2014/main" val="775485018"/>
                    </a:ext>
                  </a:extLst>
                </a:gridCol>
                <a:gridCol w="828464">
                  <a:extLst>
                    <a:ext uri="{9D8B030D-6E8A-4147-A177-3AD203B41FA5}">
                      <a16:colId xmlns:a16="http://schemas.microsoft.com/office/drawing/2014/main" val="3505329064"/>
                    </a:ext>
                  </a:extLst>
                </a:gridCol>
                <a:gridCol w="828464">
                  <a:extLst>
                    <a:ext uri="{9D8B030D-6E8A-4147-A177-3AD203B41FA5}">
                      <a16:colId xmlns:a16="http://schemas.microsoft.com/office/drawing/2014/main" val="3654621282"/>
                    </a:ext>
                  </a:extLst>
                </a:gridCol>
                <a:gridCol w="828464">
                  <a:extLst>
                    <a:ext uri="{9D8B030D-6E8A-4147-A177-3AD203B41FA5}">
                      <a16:colId xmlns:a16="http://schemas.microsoft.com/office/drawing/2014/main" val="830566990"/>
                    </a:ext>
                  </a:extLst>
                </a:gridCol>
                <a:gridCol w="828464">
                  <a:extLst>
                    <a:ext uri="{9D8B030D-6E8A-4147-A177-3AD203B41FA5}">
                      <a16:colId xmlns:a16="http://schemas.microsoft.com/office/drawing/2014/main" val="3808702250"/>
                    </a:ext>
                  </a:extLst>
                </a:gridCol>
                <a:gridCol w="828464">
                  <a:extLst>
                    <a:ext uri="{9D8B030D-6E8A-4147-A177-3AD203B41FA5}">
                      <a16:colId xmlns:a16="http://schemas.microsoft.com/office/drawing/2014/main" val="2347683034"/>
                    </a:ext>
                  </a:extLst>
                </a:gridCol>
                <a:gridCol w="828464">
                  <a:extLst>
                    <a:ext uri="{9D8B030D-6E8A-4147-A177-3AD203B41FA5}">
                      <a16:colId xmlns:a16="http://schemas.microsoft.com/office/drawing/2014/main" val="2759567403"/>
                    </a:ext>
                  </a:extLst>
                </a:gridCol>
              </a:tblGrid>
              <a:tr h="164126">
                <a:tc>
                  <a:txBody>
                    <a:bodyPr/>
                    <a:lstStyle/>
                    <a:p>
                      <a:pPr algn="l" fontAlgn="t"/>
                      <a:r>
                        <a:rPr lang="lt-LT" sz="1400" b="0" i="0" u="none" strike="noStrike">
                          <a:effectLst/>
                          <a:latin typeface="+mn-lt"/>
                        </a:rPr>
                        <a:t> </a:t>
                      </a: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mn-lt"/>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475131235"/>
                  </a:ext>
                </a:extLst>
              </a:tr>
              <a:tr h="450340">
                <a:tc>
                  <a:txBody>
                    <a:bodyPr/>
                    <a:lstStyle/>
                    <a:p>
                      <a:pPr algn="l" rtl="0" fontAlgn="ctr"/>
                      <a:r>
                        <a:rPr lang="lt-LT" sz="1400" b="0" i="0" u="none" strike="noStrike">
                          <a:solidFill>
                            <a:srgbClr val="000000"/>
                          </a:solidFill>
                          <a:effectLst/>
                          <a:latin typeface="+mn-lt"/>
                        </a:rPr>
                        <a:t>Labai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en-US" sz="1400" b="0" i="0" u="none" strike="noStrike" dirty="0">
                          <a:solidFill>
                            <a:srgbClr val="000000"/>
                          </a:solidFill>
                          <a:effectLst/>
                          <a:latin typeface="+mn-lt"/>
                        </a:rPr>
                        <a:t>2</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90718968"/>
                  </a:ext>
                </a:extLst>
              </a:tr>
              <a:tr h="650815">
                <a:tc>
                  <a:txBody>
                    <a:bodyPr/>
                    <a:lstStyle/>
                    <a:p>
                      <a:pPr algn="l" rtl="0" fontAlgn="ctr"/>
                      <a:r>
                        <a:rPr lang="lt-LT" sz="1400" b="0" i="0" u="none" strike="noStrike" dirty="0">
                          <a:solidFill>
                            <a:srgbClr val="000000"/>
                          </a:solidFill>
                          <a:effectLst/>
                          <a:latin typeface="+mn-lt"/>
                        </a:rPr>
                        <a:t>Šiek tiek išaugs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707855807"/>
                  </a:ext>
                </a:extLst>
              </a:tr>
              <a:tr h="325407">
                <a:tc>
                  <a:txBody>
                    <a:bodyPr/>
                    <a:lstStyle/>
                    <a:p>
                      <a:pPr algn="l" rtl="0" fontAlgn="ctr"/>
                      <a:r>
                        <a:rPr lang="lt-LT" sz="1400" b="0" i="0" u="none" strike="noStrike">
                          <a:solidFill>
                            <a:srgbClr val="000000"/>
                          </a:solidFill>
                          <a:effectLst/>
                          <a:latin typeface="+mn-lt"/>
                        </a:rPr>
                        <a:t>Nepakis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2</a:t>
                      </a:r>
                      <a:r>
                        <a:rPr lang="en-US" sz="1400" b="0" i="0" u="none" strike="noStrike" dirty="0">
                          <a:solidFill>
                            <a:srgbClr val="000000"/>
                          </a:solidFill>
                          <a:effectLst/>
                          <a:latin typeface="+mn-lt"/>
                        </a:rPr>
                        <a:t>1</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888328262"/>
                  </a:ext>
                </a:extLst>
              </a:tr>
              <a:tr h="650815">
                <a:tc>
                  <a:txBody>
                    <a:bodyPr/>
                    <a:lstStyle/>
                    <a:p>
                      <a:pPr algn="l" rtl="0" fontAlgn="ctr"/>
                      <a:r>
                        <a:rPr lang="lt-LT" sz="1400" b="0" i="0" u="none" strike="noStrike">
                          <a:solidFill>
                            <a:srgbClr val="000000"/>
                          </a:solidFill>
                          <a:effectLst/>
                          <a:latin typeface="+mn-lt"/>
                        </a:rPr>
                        <a:t>Šiek tiek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5</a:t>
                      </a:r>
                      <a:r>
                        <a:rPr lang="en-US" sz="1400" b="0" i="0" u="none" strike="noStrike" dirty="0">
                          <a:solidFill>
                            <a:srgbClr val="000000"/>
                          </a:solidFill>
                          <a:effectLst/>
                          <a:latin typeface="+mn-lt"/>
                        </a:rPr>
                        <a:t>4</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72528067"/>
                  </a:ext>
                </a:extLst>
              </a:tr>
              <a:tr h="450340">
                <a:tc>
                  <a:txBody>
                    <a:bodyPr/>
                    <a:lstStyle/>
                    <a:p>
                      <a:pPr algn="l" rtl="0" fontAlgn="ctr"/>
                      <a:r>
                        <a:rPr lang="lt-LT" sz="1400" b="0" i="0" u="none" strike="noStrike">
                          <a:solidFill>
                            <a:srgbClr val="000000"/>
                          </a:solidFill>
                          <a:effectLst/>
                          <a:latin typeface="+mn-lt"/>
                        </a:rPr>
                        <a:t>Labai sumažės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771825728"/>
                  </a:ext>
                </a:extLst>
              </a:tr>
              <a:tr h="650815">
                <a:tc>
                  <a:txBody>
                    <a:bodyPr/>
                    <a:lstStyle/>
                    <a:p>
                      <a:pPr algn="l" rtl="0" fontAlgn="ctr"/>
                      <a:r>
                        <a:rPr lang="lt-LT" sz="1400" b="0" i="0" u="none" strike="noStrike">
                          <a:solidFill>
                            <a:srgbClr val="000000"/>
                          </a:solidFill>
                          <a:effectLst/>
                          <a:latin typeface="+mn-lt"/>
                        </a:rPr>
                        <a:t>Nežino, neatsakė</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mn-lt"/>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mn-lt"/>
                        </a:rPr>
                        <a:t>1</a:t>
                      </a:r>
                      <a:r>
                        <a:rPr lang="en-US" sz="1400" b="0" i="0" u="none" strike="noStrike" dirty="0">
                          <a:solidFill>
                            <a:srgbClr val="000000"/>
                          </a:solidFill>
                          <a:effectLst/>
                          <a:latin typeface="+mn-lt"/>
                        </a:rPr>
                        <a:t>3</a:t>
                      </a:r>
                      <a:r>
                        <a:rPr lang="lt-LT" sz="1400" b="0" i="0" u="none" strike="noStrike" dirty="0">
                          <a:solidFill>
                            <a:srgbClr val="000000"/>
                          </a:solidFill>
                          <a:effectLst/>
                          <a:latin typeface="+mn-lt"/>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73632044"/>
                  </a:ext>
                </a:extLst>
              </a:tr>
            </a:tbl>
          </a:graphicData>
        </a:graphic>
      </p:graphicFrame>
      <p:sp>
        <p:nvSpPr>
          <p:cNvPr id="5" name="TextBox 4">
            <a:extLst>
              <a:ext uri="{FF2B5EF4-FFF2-40B4-BE49-F238E27FC236}">
                <a16:creationId xmlns:a16="http://schemas.microsoft.com/office/drawing/2014/main" id="{F37C9B45-619C-C9B3-8B41-073D47731DBD}"/>
              </a:ext>
            </a:extLst>
          </p:cNvPr>
          <p:cNvSpPr txBox="1"/>
          <p:nvPr/>
        </p:nvSpPr>
        <p:spPr>
          <a:xfrm>
            <a:off x="3773770" y="377310"/>
            <a:ext cx="5043949" cy="369332"/>
          </a:xfrm>
          <a:prstGeom prst="rect">
            <a:avLst/>
          </a:prstGeom>
          <a:noFill/>
        </p:spPr>
        <p:txBody>
          <a:bodyPr wrap="square" rtlCol="0">
            <a:spAutoFit/>
          </a:bodyPr>
          <a:lstStyle/>
          <a:p>
            <a:pPr algn="ctr"/>
            <a:r>
              <a:rPr lang="en-US" altLang="lt-LT" b="1" i="0" u="none" strike="noStrike" kern="1200" spc="0" baseline="0" dirty="0">
                <a:solidFill>
                  <a:prstClr val="black"/>
                </a:solidFill>
              </a:rPr>
              <a:t>K</a:t>
            </a:r>
            <a:r>
              <a:rPr lang="lt-LT" altLang="lt-LT" b="1" i="0" u="none" strike="noStrike" kern="1200" spc="0" baseline="0" dirty="0" err="1">
                <a:solidFill>
                  <a:prstClr val="black"/>
                </a:solidFill>
              </a:rPr>
              <a:t>orupcij</a:t>
            </a:r>
            <a:r>
              <a:rPr lang="en-US" altLang="lt-LT" b="1" i="0" u="none" strike="noStrike" kern="1200" spc="0" baseline="0" dirty="0" err="1">
                <a:solidFill>
                  <a:prstClr val="black"/>
                </a:solidFill>
              </a:rPr>
              <a:t>os</a:t>
            </a:r>
            <a:r>
              <a:rPr lang="en-US" altLang="lt-LT" b="1" i="0" u="none" strike="noStrike" kern="1200" spc="0" baseline="0" dirty="0">
                <a:solidFill>
                  <a:prstClr val="black"/>
                </a:solidFill>
              </a:rPr>
              <a:t> mast</a:t>
            </a:r>
            <a:r>
              <a:rPr lang="lt-LT" altLang="lt-LT" b="1" i="0" u="none" strike="noStrike" kern="1200" spc="0" baseline="0" dirty="0">
                <a:solidFill>
                  <a:prstClr val="black"/>
                </a:solidFill>
              </a:rPr>
              <a:t>ų pokytis per </a:t>
            </a:r>
            <a:r>
              <a:rPr lang="en-US" altLang="lt-LT" b="1" i="0" u="none" strike="noStrike" kern="1200" spc="0" baseline="0" dirty="0" err="1">
                <a:solidFill>
                  <a:prstClr val="black"/>
                </a:solidFill>
              </a:rPr>
              <a:t>ateinan</a:t>
            </a:r>
            <a:r>
              <a:rPr lang="lt-LT" altLang="lt-LT" b="1" i="0" u="none" strike="noStrike" kern="1200" spc="0" baseline="0" dirty="0" err="1">
                <a:solidFill>
                  <a:prstClr val="black"/>
                </a:solidFill>
              </a:rPr>
              <a:t>čius</a:t>
            </a:r>
            <a:r>
              <a:rPr lang="lt-LT" altLang="lt-LT" b="1" i="0" u="none" strike="noStrike" kern="1200" spc="0" baseline="0" dirty="0">
                <a:solidFill>
                  <a:prstClr val="black"/>
                </a:solidFill>
              </a:rPr>
              <a:t> </a:t>
            </a:r>
            <a:r>
              <a:rPr lang="en-US" altLang="lt-LT" b="1" i="0" u="none" strike="noStrike" kern="1200" spc="0" baseline="0" dirty="0">
                <a:solidFill>
                  <a:prstClr val="black"/>
                </a:solidFill>
              </a:rPr>
              <a:t>3 m.</a:t>
            </a:r>
            <a:endParaRPr lang="en-US" b="1" dirty="0"/>
          </a:p>
        </p:txBody>
      </p:sp>
      <p:grpSp>
        <p:nvGrpSpPr>
          <p:cNvPr id="6" name="Grupė 5">
            <a:extLst>
              <a:ext uri="{FF2B5EF4-FFF2-40B4-BE49-F238E27FC236}">
                <a16:creationId xmlns:a16="http://schemas.microsoft.com/office/drawing/2014/main" id="{3403563B-4AFE-5B03-C66E-4AB9B47D09D5}"/>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B1393C74-0992-B6F1-7D09-522CDCB2709C}"/>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6C217EB1-D918-2BFD-828C-2FBFE453A92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CDDBA032-D7EC-65BF-9F7C-25C05DBB5C8F}"/>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0B798E92-7318-4892-F508-13BCC1CF329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42718399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D5733-1DC6-4E39-A6FF-D1CDFD80F5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C1726203-BCD8-CC72-776A-4EF95AF0112B}"/>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13214AFE-74BF-D69B-C476-31BABCD53A1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8">
            <a:extLst>
              <a:ext uri="{FF2B5EF4-FFF2-40B4-BE49-F238E27FC236}">
                <a16:creationId xmlns:a16="http://schemas.microsoft.com/office/drawing/2014/main" id="{B3382AC8-76B6-EACB-D25E-2064F59F03C1}"/>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3"/>
              </a:buBlip>
            </a:pPr>
            <a:endParaRPr lang="en-US" spc="72" dirty="0">
              <a:solidFill>
                <a:srgbClr val="333333"/>
              </a:solidFill>
              <a:latin typeface="Raleway Bold"/>
            </a:endParaRPr>
          </a:p>
          <a:p>
            <a:pPr marL="285750" indent="-285750" algn="just">
              <a:buBlip>
                <a:blip r:embed="rId3"/>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29449122-F241-495E-42D2-4003989EF63D}"/>
              </a:ext>
            </a:extLst>
          </p:cNvPr>
          <p:cNvSpPr txBox="1"/>
          <p:nvPr/>
        </p:nvSpPr>
        <p:spPr>
          <a:xfrm>
            <a:off x="-1" y="6484200"/>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sp>
        <p:nvSpPr>
          <p:cNvPr id="6" name="Rectangle 2">
            <a:extLst>
              <a:ext uri="{FF2B5EF4-FFF2-40B4-BE49-F238E27FC236}">
                <a16:creationId xmlns:a16="http://schemas.microsoft.com/office/drawing/2014/main" id="{6AF9EABD-790F-FA0B-A98E-C2A234EB5706}"/>
              </a:ext>
            </a:extLst>
          </p:cNvPr>
          <p:cNvSpPr txBox="1">
            <a:spLocks noChangeArrowheads="1"/>
          </p:cNvSpPr>
          <p:nvPr/>
        </p:nvSpPr>
        <p:spPr>
          <a:xfrm>
            <a:off x="2005840" y="425624"/>
            <a:ext cx="8229600" cy="3349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lt-LT" sz="1800" b="1" dirty="0">
                <a:latin typeface="+mn-lt"/>
              </a:rPr>
              <a:t>K</a:t>
            </a:r>
            <a:r>
              <a:rPr lang="lt-LT" altLang="lt-LT" sz="1800" b="1" dirty="0" err="1">
                <a:latin typeface="+mn-lt"/>
              </a:rPr>
              <a:t>orupcij</a:t>
            </a:r>
            <a:r>
              <a:rPr lang="en-US" altLang="lt-LT" sz="1800" b="1" dirty="0" err="1">
                <a:latin typeface="+mn-lt"/>
              </a:rPr>
              <a:t>os</a:t>
            </a:r>
            <a:r>
              <a:rPr lang="en-US" altLang="lt-LT" sz="1800" b="1" dirty="0">
                <a:latin typeface="+mn-lt"/>
              </a:rPr>
              <a:t> mast</a:t>
            </a:r>
            <a:r>
              <a:rPr lang="lt-LT" altLang="lt-LT" sz="1800" b="1" dirty="0">
                <a:latin typeface="+mn-lt"/>
              </a:rPr>
              <a:t>ų pokytis: tikslinių grupių atsakymų palyginimas</a:t>
            </a:r>
          </a:p>
        </p:txBody>
      </p:sp>
      <p:grpSp>
        <p:nvGrpSpPr>
          <p:cNvPr id="5" name="Grupė 4">
            <a:extLst>
              <a:ext uri="{FF2B5EF4-FFF2-40B4-BE49-F238E27FC236}">
                <a16:creationId xmlns:a16="http://schemas.microsoft.com/office/drawing/2014/main" id="{FB571577-4DFD-3F83-5087-0EBE9EB3BEDA}"/>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36A44DCA-681D-E269-686B-23B22612CEEB}"/>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3E838183-A7A8-AE2A-C1FF-531F006E1E1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E0948E1D-A47A-53C3-BD5D-8CAC1AD3E1E7}"/>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D3DD6BCB-1E0B-788C-2161-039CB824C7D1}"/>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959FE470-8193-3538-A2DC-99B056A0CBFC}"/>
              </a:ext>
            </a:extLst>
          </p:cNvPr>
          <p:cNvGraphicFramePr>
            <a:graphicFrameLocks/>
          </p:cNvGraphicFramePr>
          <p:nvPr>
            <p:extLst>
              <p:ext uri="{D42A27DB-BD31-4B8C-83A1-F6EECF244321}">
                <p14:modId xmlns:p14="http://schemas.microsoft.com/office/powerpoint/2010/main" val="963584591"/>
              </p:ext>
            </p:extLst>
          </p:nvPr>
        </p:nvGraphicFramePr>
        <p:xfrm>
          <a:off x="-1" y="1186210"/>
          <a:ext cx="5967664" cy="524616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Diagrama 14">
            <a:extLst>
              <a:ext uri="{FF2B5EF4-FFF2-40B4-BE49-F238E27FC236}">
                <a16:creationId xmlns:a16="http://schemas.microsoft.com/office/drawing/2014/main" id="{5FFD8812-F14D-0503-9733-32D3249CE888}"/>
              </a:ext>
            </a:extLst>
          </p:cNvPr>
          <p:cNvGraphicFramePr>
            <a:graphicFrameLocks/>
          </p:cNvGraphicFramePr>
          <p:nvPr>
            <p:extLst>
              <p:ext uri="{D42A27DB-BD31-4B8C-83A1-F6EECF244321}">
                <p14:modId xmlns:p14="http://schemas.microsoft.com/office/powerpoint/2010/main" val="3096927268"/>
              </p:ext>
            </p:extLst>
          </p:nvPr>
        </p:nvGraphicFramePr>
        <p:xfrm>
          <a:off x="6206128" y="1186210"/>
          <a:ext cx="5967664" cy="524616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9418953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D5733-1DC6-4E39-A6FF-D1CDFD80F5F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C1726203-BCD8-CC72-776A-4EF95AF0112B}"/>
              </a:ext>
            </a:extLst>
          </p:cNvPr>
          <p:cNvGrpSpPr>
            <a:grpSpLocks noChangeAspect="1"/>
          </p:cNvGrpSpPr>
          <p:nvPr/>
        </p:nvGrpSpPr>
        <p:grpSpPr>
          <a:xfrm>
            <a:off x="0" y="0"/>
            <a:ext cx="12192000" cy="6857999"/>
            <a:chOff x="0" y="0"/>
            <a:chExt cx="24384000" cy="13715999"/>
          </a:xfrm>
        </p:grpSpPr>
        <p:sp>
          <p:nvSpPr>
            <p:cNvPr id="3" name="Freeform 3">
              <a:extLst>
                <a:ext uri="{FF2B5EF4-FFF2-40B4-BE49-F238E27FC236}">
                  <a16:creationId xmlns:a16="http://schemas.microsoft.com/office/drawing/2014/main" id="{13214AFE-74BF-D69B-C476-31BABCD53A1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8">
            <a:extLst>
              <a:ext uri="{FF2B5EF4-FFF2-40B4-BE49-F238E27FC236}">
                <a16:creationId xmlns:a16="http://schemas.microsoft.com/office/drawing/2014/main" id="{B3382AC8-76B6-EACB-D25E-2064F59F03C1}"/>
              </a:ext>
            </a:extLst>
          </p:cNvPr>
          <p:cNvSpPr txBox="1"/>
          <p:nvPr/>
        </p:nvSpPr>
        <p:spPr>
          <a:xfrm>
            <a:off x="711268" y="2027410"/>
            <a:ext cx="10818745" cy="553998"/>
          </a:xfrm>
          <a:prstGeom prst="rect">
            <a:avLst/>
          </a:prstGeom>
        </p:spPr>
        <p:txBody>
          <a:bodyPr wrap="square" lIns="0" tIns="0" rIns="0" bIns="0" rtlCol="0" anchor="t">
            <a:spAutoFit/>
          </a:bodyPr>
          <a:lstStyle/>
          <a:p>
            <a:pPr marL="285750" indent="-285750" algn="just">
              <a:buBlip>
                <a:blip r:embed="rId3"/>
              </a:buBlip>
            </a:pPr>
            <a:endParaRPr lang="en-US" spc="72" dirty="0">
              <a:solidFill>
                <a:srgbClr val="333333"/>
              </a:solidFill>
              <a:latin typeface="Raleway Bold"/>
            </a:endParaRPr>
          </a:p>
          <a:p>
            <a:pPr marL="285750" indent="-285750" algn="just">
              <a:buBlip>
                <a:blip r:embed="rId3"/>
              </a:buBlip>
            </a:pPr>
            <a:endParaRPr lang="en-US" spc="72" dirty="0">
              <a:solidFill>
                <a:srgbClr val="333333"/>
              </a:solidFill>
              <a:latin typeface="Raleway Bold"/>
            </a:endParaRPr>
          </a:p>
        </p:txBody>
      </p:sp>
      <p:sp>
        <p:nvSpPr>
          <p:cNvPr id="10" name="TextBox 8">
            <a:extLst>
              <a:ext uri="{FF2B5EF4-FFF2-40B4-BE49-F238E27FC236}">
                <a16:creationId xmlns:a16="http://schemas.microsoft.com/office/drawing/2014/main" id="{29449122-F241-495E-42D2-4003989EF63D}"/>
              </a:ext>
            </a:extLst>
          </p:cNvPr>
          <p:cNvSpPr txBox="1"/>
          <p:nvPr/>
        </p:nvSpPr>
        <p:spPr>
          <a:xfrm>
            <a:off x="-1" y="6484200"/>
            <a:ext cx="5064453"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1000" spc="72" dirty="0" err="1">
                <a:solidFill>
                  <a:srgbClr val="333333"/>
                </a:solidFill>
              </a:rPr>
              <a:t>Tyrimas</a:t>
            </a:r>
            <a:r>
              <a:rPr lang="en-US" sz="1000" spc="72" dirty="0">
                <a:solidFill>
                  <a:srgbClr val="333333"/>
                </a:solidFill>
              </a:rPr>
              <a:t> </a:t>
            </a:r>
            <a:r>
              <a:rPr lang="en-US" sz="1000" spc="72" dirty="0" err="1">
                <a:solidFill>
                  <a:srgbClr val="333333"/>
                </a:solidFill>
              </a:rPr>
              <a:t>atliktas</a:t>
            </a:r>
            <a:r>
              <a:rPr lang="en-US" sz="1000" spc="72" dirty="0">
                <a:solidFill>
                  <a:srgbClr val="333333"/>
                </a:solidFill>
              </a:rPr>
              <a:t> LR </a:t>
            </a:r>
            <a:r>
              <a:rPr lang="en-US" sz="1000" spc="72" dirty="0" err="1">
                <a:solidFill>
                  <a:srgbClr val="333333"/>
                </a:solidFill>
              </a:rPr>
              <a:t>Speciali</a:t>
            </a:r>
            <a:r>
              <a:rPr lang="lt-LT" sz="1000" spc="72" dirty="0">
                <a:solidFill>
                  <a:srgbClr val="333333"/>
                </a:solidFill>
              </a:rPr>
              <a:t>ųjų tyrimų tarnybos užsakymu</a:t>
            </a:r>
          </a:p>
        </p:txBody>
      </p:sp>
      <p:sp>
        <p:nvSpPr>
          <p:cNvPr id="6" name="Rectangle 2">
            <a:extLst>
              <a:ext uri="{FF2B5EF4-FFF2-40B4-BE49-F238E27FC236}">
                <a16:creationId xmlns:a16="http://schemas.microsoft.com/office/drawing/2014/main" id="{6AF9EABD-790F-FA0B-A98E-C2A234EB5706}"/>
              </a:ext>
            </a:extLst>
          </p:cNvPr>
          <p:cNvSpPr txBox="1">
            <a:spLocks noChangeArrowheads="1"/>
          </p:cNvSpPr>
          <p:nvPr/>
        </p:nvSpPr>
        <p:spPr>
          <a:xfrm>
            <a:off x="2005837" y="232630"/>
            <a:ext cx="8229600" cy="3349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lt-LT" sz="1800" b="1" dirty="0">
                <a:latin typeface="+mn-lt"/>
              </a:rPr>
              <a:t>K</a:t>
            </a:r>
            <a:r>
              <a:rPr lang="lt-LT" altLang="lt-LT" sz="1800" b="1" dirty="0" err="1">
                <a:latin typeface="+mn-lt"/>
              </a:rPr>
              <a:t>orupcij</a:t>
            </a:r>
            <a:r>
              <a:rPr lang="en-US" altLang="lt-LT" sz="1800" b="1" dirty="0" err="1">
                <a:latin typeface="+mn-lt"/>
              </a:rPr>
              <a:t>os</a:t>
            </a:r>
            <a:r>
              <a:rPr lang="en-US" altLang="lt-LT" sz="1800" b="1" dirty="0">
                <a:latin typeface="+mn-lt"/>
              </a:rPr>
              <a:t> mast</a:t>
            </a:r>
            <a:r>
              <a:rPr lang="lt-LT" altLang="lt-LT" sz="1800" b="1" dirty="0">
                <a:latin typeface="+mn-lt"/>
              </a:rPr>
              <a:t>ų kaita: tikslinių grupių atsakymų palyginimas</a:t>
            </a:r>
          </a:p>
        </p:txBody>
      </p:sp>
      <p:sp>
        <p:nvSpPr>
          <p:cNvPr id="5" name="TextBox 4">
            <a:extLst>
              <a:ext uri="{FF2B5EF4-FFF2-40B4-BE49-F238E27FC236}">
                <a16:creationId xmlns:a16="http://schemas.microsoft.com/office/drawing/2014/main" id="{1F8179C2-42D1-E14E-2775-E32701A89AE7}"/>
              </a:ext>
            </a:extLst>
          </p:cNvPr>
          <p:cNvSpPr txBox="1"/>
          <p:nvPr/>
        </p:nvSpPr>
        <p:spPr>
          <a:xfrm>
            <a:off x="663838" y="1819438"/>
            <a:ext cx="10929447" cy="4124206"/>
          </a:xfrm>
          <a:prstGeom prst="rect">
            <a:avLst/>
          </a:prstGeom>
          <a:noFill/>
        </p:spPr>
        <p:txBody>
          <a:bodyPr wrap="square" rtlCol="0">
            <a:spAutoFit/>
          </a:bodyPr>
          <a:lstStyle/>
          <a:p>
            <a:pPr marL="342900" indent="-342900" algn="just">
              <a:buBlip>
                <a:blip r:embed="rId3"/>
              </a:buBlip>
            </a:pPr>
            <a:r>
              <a:rPr lang="lt-LT" sz="1600" dirty="0"/>
              <a:t>Didelė dalis – net 42 % gyventojų - pasisako, kad per 12 mėnesių korupcijos mastai nepakito, nepakis ir per ateinančius 3 metus.</a:t>
            </a:r>
            <a:endParaRPr lang="en-US" sz="1600" dirty="0"/>
          </a:p>
          <a:p>
            <a:pPr marL="342900" indent="-342900" algn="just">
              <a:buBlip>
                <a:blip r:embed="rId3"/>
              </a:buBlip>
            </a:pPr>
            <a:endParaRPr lang="lt-LT" sz="1600" dirty="0"/>
          </a:p>
          <a:p>
            <a:pPr marL="342900" indent="-342900" algn="just">
              <a:buBlip>
                <a:blip r:embed="rId3"/>
              </a:buBlip>
            </a:pPr>
            <a:r>
              <a:rPr lang="lt-LT" sz="1600" dirty="0"/>
              <a:t>3</a:t>
            </a:r>
            <a:r>
              <a:rPr lang="en-US" sz="1600" dirty="0"/>
              <a:t>9</a:t>
            </a:r>
            <a:r>
              <a:rPr lang="lt-LT" sz="1600" dirty="0"/>
              <a:t> % apklaustų įmonės vadovų pastebėjo, jog per pastaruosius 12 mėn. korupcijos mastai nepakito, </a:t>
            </a:r>
            <a:r>
              <a:rPr lang="en-US" sz="1600" dirty="0"/>
              <a:t>25 % - </a:t>
            </a:r>
            <a:r>
              <a:rPr lang="en-US" sz="1600" dirty="0" err="1"/>
              <a:t>kad</a:t>
            </a:r>
            <a:r>
              <a:rPr lang="en-US" sz="1600" dirty="0"/>
              <a:t> </a:t>
            </a:r>
            <a:r>
              <a:rPr lang="en-US" sz="1600" dirty="0" err="1"/>
              <a:t>suma</a:t>
            </a:r>
            <a:r>
              <a:rPr lang="lt-LT" sz="1600" dirty="0" err="1"/>
              <a:t>žėjo</a:t>
            </a:r>
            <a:r>
              <a:rPr lang="lt-LT" sz="1600" dirty="0"/>
              <a:t>.  3</a:t>
            </a:r>
            <a:r>
              <a:rPr lang="en-US" sz="1600" dirty="0"/>
              <a:t>1</a:t>
            </a:r>
            <a:r>
              <a:rPr lang="lt-LT" sz="1600" dirty="0"/>
              <a:t> % respondentų viliasi, jog per ateinančius 3 metus korupcijos mastai sumažės. </a:t>
            </a:r>
            <a:r>
              <a:rPr lang="en-US" sz="1600" dirty="0"/>
              <a:t>T</a:t>
            </a:r>
            <a:r>
              <a:rPr lang="lt-LT" sz="1600" dirty="0" err="1"/>
              <a:t>ad</a:t>
            </a:r>
            <a:r>
              <a:rPr lang="lt-LT" sz="1600" dirty="0"/>
              <a:t> įmonių vadovai optimistiškai žiūri ne tik į pastaruosius 12 mėn., bet ir į ateinančius 3 metus.</a:t>
            </a:r>
          </a:p>
          <a:p>
            <a:pPr algn="just"/>
            <a:endParaRPr lang="lt-LT" sz="1600" dirty="0"/>
          </a:p>
          <a:p>
            <a:pPr marL="285750" indent="-285750" algn="just">
              <a:buBlip>
                <a:blip r:embed="rId3"/>
              </a:buBlip>
            </a:pPr>
            <a:r>
              <a:rPr lang="lt-LT" sz="1600" dirty="0"/>
              <a:t>4</a:t>
            </a:r>
            <a:r>
              <a:rPr lang="en-US" sz="1600" dirty="0"/>
              <a:t>2</a:t>
            </a:r>
            <a:r>
              <a:rPr lang="lt-LT" sz="1600" dirty="0"/>
              <a:t> % apklaustų valstybės tarnautojų pasisakė, kad per pastaruosius 12 mėn. korupcija šiek tiek sumažėjo, </a:t>
            </a:r>
            <a:r>
              <a:rPr lang="en-US" sz="1600" dirty="0"/>
              <a:t>o</a:t>
            </a:r>
            <a:r>
              <a:rPr lang="lt-LT" sz="1600" dirty="0"/>
              <a:t> didžioji dalis –</a:t>
            </a:r>
            <a:r>
              <a:rPr lang="en-US" sz="1600" dirty="0"/>
              <a:t> 60</a:t>
            </a:r>
            <a:r>
              <a:rPr lang="lt-LT" sz="1600" dirty="0"/>
              <a:t> % valstybės tarnautojų - tikisi, kad per ateinančius 3 metus</a:t>
            </a:r>
            <a:r>
              <a:rPr lang="en-US" sz="1600" dirty="0"/>
              <a:t> </a:t>
            </a:r>
            <a:r>
              <a:rPr lang="en-US" sz="1600" dirty="0" err="1"/>
              <a:t>korupcijos</a:t>
            </a:r>
            <a:r>
              <a:rPr lang="en-US" sz="1600" dirty="0"/>
              <a:t> </a:t>
            </a:r>
            <a:r>
              <a:rPr lang="en-US" sz="1600" dirty="0" err="1"/>
              <a:t>mastai</a:t>
            </a:r>
            <a:r>
              <a:rPr lang="lt-LT" sz="1600" dirty="0"/>
              <a:t> </a:t>
            </a:r>
            <a:r>
              <a:rPr lang="en-US" sz="1600" dirty="0" err="1"/>
              <a:t>taip</a:t>
            </a:r>
            <a:r>
              <a:rPr lang="en-US" sz="1600" dirty="0"/>
              <a:t> pat </a:t>
            </a:r>
            <a:r>
              <a:rPr lang="lt-LT" sz="1600" dirty="0"/>
              <a:t>sumažės.</a:t>
            </a:r>
          </a:p>
          <a:p>
            <a:pPr marL="285750" indent="-285750" algn="just">
              <a:buBlip>
                <a:blip r:embed="rId3"/>
              </a:buBlip>
            </a:pPr>
            <a:endParaRPr lang="lt-LT" sz="1600" dirty="0"/>
          </a:p>
          <a:p>
            <a:pPr marL="285750" indent="-285750" algn="just">
              <a:buBlip>
                <a:blip r:embed="rId3"/>
              </a:buBlip>
            </a:pPr>
            <a:r>
              <a:rPr lang="lt-LT" sz="1600" dirty="0"/>
              <a:t>Apibendrinant visas tikslines grupes, gyventojai </a:t>
            </a:r>
            <a:r>
              <a:rPr lang="en-US" sz="1600" dirty="0" err="1"/>
              <a:t>ir</a:t>
            </a:r>
            <a:r>
              <a:rPr lang="en-US" sz="1600" dirty="0"/>
              <a:t> </a:t>
            </a:r>
            <a:r>
              <a:rPr lang="lt-LT" sz="1600" dirty="0"/>
              <a:t>įmonių vadovai yra labiau linkę manyti, kad korupcijos mastai nepakito ir nepakis, o valstybės tarnautojai šiuo klausimu yra optimistiškesni ir mano, kad korupcija mažėjo ir per ateinančius</a:t>
            </a:r>
            <a:r>
              <a:rPr lang="en-US" sz="1600" dirty="0"/>
              <a:t> 3</a:t>
            </a:r>
            <a:r>
              <a:rPr lang="lt-LT" sz="1600" dirty="0"/>
              <a:t> metus taip pat mažės.</a:t>
            </a:r>
          </a:p>
          <a:p>
            <a:pPr marL="285750" indent="-285750" algn="just">
              <a:buBlip>
                <a:blip r:embed="rId3"/>
              </a:buBlip>
            </a:pPr>
            <a:endParaRPr lang="lt-LT" sz="1600" dirty="0"/>
          </a:p>
          <a:p>
            <a:pPr marL="285750" indent="-285750" algn="just">
              <a:buBlip>
                <a:blip r:embed="rId3"/>
              </a:buBlip>
            </a:pPr>
            <a:endParaRPr lang="lt-LT" spc="72" dirty="0">
              <a:solidFill>
                <a:srgbClr val="333333"/>
              </a:solidFill>
            </a:endParaRPr>
          </a:p>
          <a:p>
            <a:pPr marL="342900" indent="-342900" algn="just">
              <a:buBlip>
                <a:blip r:embed="rId3"/>
              </a:buBlip>
            </a:pPr>
            <a:endParaRPr lang="lt-LT" sz="2000" dirty="0">
              <a:solidFill>
                <a:srgbClr val="000000"/>
              </a:solidFill>
            </a:endParaRPr>
          </a:p>
        </p:txBody>
      </p:sp>
      <p:grpSp>
        <p:nvGrpSpPr>
          <p:cNvPr id="8" name="Grupė 7">
            <a:extLst>
              <a:ext uri="{FF2B5EF4-FFF2-40B4-BE49-F238E27FC236}">
                <a16:creationId xmlns:a16="http://schemas.microsoft.com/office/drawing/2014/main" id="{A258B981-F1E7-8A75-5669-55685C2D41AB}"/>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A1F46591-214E-ACD9-ECC4-F26B6B3ACE01}"/>
                </a:ext>
              </a:extLst>
            </p:cNvPr>
            <p:cNvGrpSpPr>
              <a:grpSpLocks noChangeAspect="1"/>
            </p:cNvGrpSpPr>
            <p:nvPr/>
          </p:nvGrpSpPr>
          <p:grpSpPr>
            <a:xfrm>
              <a:off x="230878" y="273778"/>
              <a:ext cx="1278138" cy="1278138"/>
              <a:chOff x="0" y="0"/>
              <a:chExt cx="3834414" cy="3834414"/>
            </a:xfrm>
          </p:grpSpPr>
          <p:sp>
            <p:nvSpPr>
              <p:cNvPr id="14" name="Freeform 5">
                <a:extLst>
                  <a:ext uri="{FF2B5EF4-FFF2-40B4-BE49-F238E27FC236}">
                    <a16:creationId xmlns:a16="http://schemas.microsoft.com/office/drawing/2014/main" id="{C8282D90-7633-F6FC-DABD-3E6235337F2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2" name="Group 6">
              <a:extLst>
                <a:ext uri="{FF2B5EF4-FFF2-40B4-BE49-F238E27FC236}">
                  <a16:creationId xmlns:a16="http://schemas.microsoft.com/office/drawing/2014/main" id="{58C6509A-9463-2F0E-6083-9DB9D0B3037D}"/>
                </a:ext>
              </a:extLst>
            </p:cNvPr>
            <p:cNvGrpSpPr>
              <a:grpSpLocks noChangeAspect="1"/>
            </p:cNvGrpSpPr>
            <p:nvPr/>
          </p:nvGrpSpPr>
          <p:grpSpPr>
            <a:xfrm>
              <a:off x="296424" y="661933"/>
              <a:ext cx="1146054" cy="502080"/>
              <a:chOff x="0" y="0"/>
              <a:chExt cx="2292108" cy="1004161"/>
            </a:xfrm>
          </p:grpSpPr>
          <p:sp>
            <p:nvSpPr>
              <p:cNvPr id="13" name="Freeform 7">
                <a:extLst>
                  <a:ext uri="{FF2B5EF4-FFF2-40B4-BE49-F238E27FC236}">
                    <a16:creationId xmlns:a16="http://schemas.microsoft.com/office/drawing/2014/main" id="{5BD2F4FC-EB4E-8A9C-9F23-3F9D59D969F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86473851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7F1C45-99B7-007C-A660-36385E8C6BAD}"/>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339222A4-6306-7543-E90D-057DD93A8FC1}"/>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7521F154-2CE9-04C6-99C5-8096E2C57809}"/>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7108329B-3B6C-8ECC-BADF-EAA2168855FA}"/>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CDCFD1FE-7F99-3210-FFEE-4389A5338EC3}"/>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C06941B3-59A1-CC2F-1201-70D5221FFA63}"/>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C6494E8B-A026-A139-3CDB-58275808CD1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E3E5587D-BFCC-5211-07CF-E54228A90D55}"/>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3BE4D904-F2FC-A5C4-0496-D2934F3E4D7D}"/>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B0F59486-22DF-702C-654F-B04855A657D3}"/>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DC65A23B-B77A-8182-1C28-1F85D8D0125D}"/>
              </a:ext>
            </a:extLst>
          </p:cNvPr>
          <p:cNvSpPr txBox="1"/>
          <p:nvPr/>
        </p:nvSpPr>
        <p:spPr>
          <a:xfrm>
            <a:off x="1121526" y="4922361"/>
            <a:ext cx="9948949" cy="784574"/>
          </a:xfrm>
          <a:prstGeom prst="rect">
            <a:avLst/>
          </a:prstGeom>
        </p:spPr>
        <p:txBody>
          <a:bodyPr lIns="0" tIns="0" rIns="0" bIns="0" rtlCol="0" anchor="t">
            <a:spAutoFit/>
          </a:bodyPr>
          <a:lstStyle/>
          <a:p>
            <a:pPr algn="ctr">
              <a:lnSpc>
                <a:spcPts val="6720"/>
              </a:lnSpc>
            </a:pPr>
            <a:r>
              <a:rPr lang="en-US" sz="4800" spc="48" dirty="0" err="1">
                <a:solidFill>
                  <a:srgbClr val="302E2C"/>
                </a:solidFill>
                <a:latin typeface="Playfair Display Bold"/>
              </a:rPr>
              <a:t>Korupcijos</a:t>
            </a:r>
            <a:r>
              <a:rPr lang="en-US" sz="4800" spc="48" dirty="0">
                <a:solidFill>
                  <a:srgbClr val="302E2C"/>
                </a:solidFill>
                <a:latin typeface="Playfair Display Bold"/>
              </a:rPr>
              <a:t> form</a:t>
            </a:r>
            <a:r>
              <a:rPr lang="lt-LT" sz="4800" spc="48" dirty="0">
                <a:solidFill>
                  <a:srgbClr val="302E2C"/>
                </a:solidFill>
                <a:latin typeface="Playfair Display Bold"/>
              </a:rPr>
              <a:t>ų paplitimas</a:t>
            </a:r>
            <a:endParaRPr lang="en-US" sz="4800" spc="48" dirty="0">
              <a:solidFill>
                <a:srgbClr val="302E2C"/>
              </a:solidFill>
              <a:latin typeface="Playfair Display Bold"/>
            </a:endParaRPr>
          </a:p>
        </p:txBody>
      </p:sp>
      <p:sp>
        <p:nvSpPr>
          <p:cNvPr id="12" name="Freeform 12">
            <a:extLst>
              <a:ext uri="{FF2B5EF4-FFF2-40B4-BE49-F238E27FC236}">
                <a16:creationId xmlns:a16="http://schemas.microsoft.com/office/drawing/2014/main" id="{9B529C3C-53E0-666B-0FF2-AA4257A33EB5}"/>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E5E91C7D-AA81-6136-49AA-AB84FBE9D4CE}"/>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94485215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52513B5E-C099-581E-790B-E13EE88003ED}"/>
              </a:ext>
            </a:extLst>
          </p:cNvPr>
          <p:cNvGrpSpPr>
            <a:grpSpLocks noChangeAspect="1"/>
          </p:cNvGrpSpPr>
          <p:nvPr/>
        </p:nvGrpSpPr>
        <p:grpSpPr>
          <a:xfrm>
            <a:off x="0" y="-22433"/>
            <a:ext cx="12192000" cy="7116407"/>
            <a:chOff x="0" y="0"/>
            <a:chExt cx="24384000" cy="13715999"/>
          </a:xfrm>
        </p:grpSpPr>
        <p:sp>
          <p:nvSpPr>
            <p:cNvPr id="3" name="Freeform 3">
              <a:extLst>
                <a:ext uri="{FF2B5EF4-FFF2-40B4-BE49-F238E27FC236}">
                  <a16:creationId xmlns:a16="http://schemas.microsoft.com/office/drawing/2014/main" id="{0EE1C76D-BA76-1F14-17D2-76C1E971B3F7}"/>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7" name="Chart 6">
            <a:extLst>
              <a:ext uri="{FF2B5EF4-FFF2-40B4-BE49-F238E27FC236}">
                <a16:creationId xmlns:a16="http://schemas.microsoft.com/office/drawing/2014/main" id="{916F1602-2089-771E-5B3C-54496065B25D}"/>
              </a:ext>
            </a:extLst>
          </p:cNvPr>
          <p:cNvGraphicFramePr>
            <a:graphicFrameLocks/>
          </p:cNvGraphicFramePr>
          <p:nvPr>
            <p:extLst>
              <p:ext uri="{D42A27DB-BD31-4B8C-83A1-F6EECF244321}">
                <p14:modId xmlns:p14="http://schemas.microsoft.com/office/powerpoint/2010/main" val="2475819312"/>
              </p:ext>
            </p:extLst>
          </p:nvPr>
        </p:nvGraphicFramePr>
        <p:xfrm>
          <a:off x="407158" y="561243"/>
          <a:ext cx="11377684" cy="5180108"/>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0F1681CD-52CF-E533-2E03-4E840902BC78}"/>
              </a:ext>
            </a:extLst>
          </p:cNvPr>
          <p:cNvSpPr txBox="1"/>
          <p:nvPr/>
        </p:nvSpPr>
        <p:spPr>
          <a:xfrm>
            <a:off x="2177807" y="5681482"/>
            <a:ext cx="8927908" cy="307777"/>
          </a:xfrm>
          <a:prstGeom prst="rect">
            <a:avLst/>
          </a:prstGeom>
          <a:noFill/>
        </p:spPr>
        <p:txBody>
          <a:bodyPr wrap="square">
            <a:spAutoFit/>
          </a:bodyPr>
          <a:lstStyle/>
          <a:p>
            <a:r>
              <a:rPr lang="lt-LT" sz="1400" i="1" dirty="0"/>
              <a:t>7. Jūsų nuomone, kokios korupcijos formos labiausiai paplitusios Lietuvoje? Atsakymai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p>
        </p:txBody>
      </p:sp>
      <p:sp>
        <p:nvSpPr>
          <p:cNvPr id="4" name="TextBox 8">
            <a:extLst>
              <a:ext uri="{FF2B5EF4-FFF2-40B4-BE49-F238E27FC236}">
                <a16:creationId xmlns:a16="http://schemas.microsoft.com/office/drawing/2014/main" id="{D177CA9D-CB70-F9F0-9114-EBB7C65A4449}"/>
              </a:ext>
            </a:extLst>
          </p:cNvPr>
          <p:cNvSpPr txBox="1"/>
          <p:nvPr/>
        </p:nvSpPr>
        <p:spPr>
          <a:xfrm>
            <a:off x="0" y="63250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5" name="Grupė 4">
            <a:extLst>
              <a:ext uri="{FF2B5EF4-FFF2-40B4-BE49-F238E27FC236}">
                <a16:creationId xmlns:a16="http://schemas.microsoft.com/office/drawing/2014/main" id="{F532DB2B-F2E4-FF8F-DF09-F18A475007CC}"/>
              </a:ext>
            </a:extLst>
          </p:cNvPr>
          <p:cNvGrpSpPr/>
          <p:nvPr/>
        </p:nvGrpSpPr>
        <p:grpSpPr>
          <a:xfrm>
            <a:off x="230878" y="273778"/>
            <a:ext cx="1278138" cy="1278138"/>
            <a:chOff x="230878" y="273778"/>
            <a:chExt cx="1278138" cy="1278138"/>
          </a:xfrm>
        </p:grpSpPr>
        <p:grpSp>
          <p:nvGrpSpPr>
            <p:cNvPr id="6" name="Group 4">
              <a:extLst>
                <a:ext uri="{FF2B5EF4-FFF2-40B4-BE49-F238E27FC236}">
                  <a16:creationId xmlns:a16="http://schemas.microsoft.com/office/drawing/2014/main" id="{3843B24A-80D5-CEA9-314D-F93CD43703E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8161025F-0845-8FD0-AE4E-ADC924BB92D4}"/>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F602D0B7-1C5C-17E1-4347-E0B816B403CF}"/>
                </a:ext>
              </a:extLst>
            </p:cNvPr>
            <p:cNvGrpSpPr>
              <a:grpSpLocks noChangeAspect="1"/>
            </p:cNvGrpSpPr>
            <p:nvPr/>
          </p:nvGrpSpPr>
          <p:grpSpPr>
            <a:xfrm>
              <a:off x="296424" y="661933"/>
              <a:ext cx="1146054" cy="502080"/>
              <a:chOff x="0" y="0"/>
              <a:chExt cx="2292108" cy="1004161"/>
            </a:xfrm>
          </p:grpSpPr>
          <p:sp>
            <p:nvSpPr>
              <p:cNvPr id="9" name="Freeform 7">
                <a:extLst>
                  <a:ext uri="{FF2B5EF4-FFF2-40B4-BE49-F238E27FC236}">
                    <a16:creationId xmlns:a16="http://schemas.microsoft.com/office/drawing/2014/main" id="{5644CE29-BA42-F0B1-3051-092407FF4046}"/>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12591763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75401"/>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08A3A477-F24E-0376-3BF9-E933600E7A4E}"/>
              </a:ext>
            </a:extLst>
          </p:cNvPr>
          <p:cNvSpPr txBox="1"/>
          <p:nvPr/>
        </p:nvSpPr>
        <p:spPr>
          <a:xfrm>
            <a:off x="2177807" y="5681482"/>
            <a:ext cx="8927908" cy="307777"/>
          </a:xfrm>
          <a:prstGeom prst="rect">
            <a:avLst/>
          </a:prstGeom>
          <a:noFill/>
        </p:spPr>
        <p:txBody>
          <a:bodyPr wrap="square">
            <a:spAutoFit/>
          </a:bodyPr>
          <a:lstStyle/>
          <a:p>
            <a:r>
              <a:rPr lang="lt-LT" sz="1400" i="1" dirty="0"/>
              <a:t>7. Jūsų nuomone, kokios korupcijos formos labiausiai paplitusios Lietuvoje? Atsakymai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p>
        </p:txBody>
      </p:sp>
      <p:sp>
        <p:nvSpPr>
          <p:cNvPr id="4" name="TextBox 8">
            <a:extLst>
              <a:ext uri="{FF2B5EF4-FFF2-40B4-BE49-F238E27FC236}">
                <a16:creationId xmlns:a16="http://schemas.microsoft.com/office/drawing/2014/main" id="{4DC2D317-7108-72DD-832E-92006621FA63}"/>
              </a:ext>
            </a:extLst>
          </p:cNvPr>
          <p:cNvSpPr txBox="1"/>
          <p:nvPr/>
        </p:nvSpPr>
        <p:spPr>
          <a:xfrm>
            <a:off x="0" y="6325027"/>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7" name="Grupė 6">
            <a:extLst>
              <a:ext uri="{FF2B5EF4-FFF2-40B4-BE49-F238E27FC236}">
                <a16:creationId xmlns:a16="http://schemas.microsoft.com/office/drawing/2014/main" id="{58AF47AA-6793-468E-2E1B-426086305A5A}"/>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57284828-2E18-4073-A114-4958BB46A7E4}"/>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ADD14B88-BCC6-29A2-5585-4923501BE6A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E1C24D1B-B5EF-6932-A829-88A41CD4CC99}"/>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02BB71C1-5B75-F50E-6D78-1E1F335067E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3" name="Chart 5">
            <a:extLst>
              <a:ext uri="{FF2B5EF4-FFF2-40B4-BE49-F238E27FC236}">
                <a16:creationId xmlns:a16="http://schemas.microsoft.com/office/drawing/2014/main" id="{D8AE3D96-4142-E915-C9C6-99EF34418A2F}"/>
              </a:ext>
            </a:extLst>
          </p:cNvPr>
          <p:cNvGraphicFramePr>
            <a:graphicFrameLocks/>
          </p:cNvGraphicFramePr>
          <p:nvPr>
            <p:extLst>
              <p:ext uri="{D42A27DB-BD31-4B8C-83A1-F6EECF244321}">
                <p14:modId xmlns:p14="http://schemas.microsoft.com/office/powerpoint/2010/main" val="237097611"/>
              </p:ext>
            </p:extLst>
          </p:nvPr>
        </p:nvGraphicFramePr>
        <p:xfrm>
          <a:off x="869447" y="432855"/>
          <a:ext cx="10703853" cy="518435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558935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9525" y="619741"/>
            <a:ext cx="12192000" cy="6857999"/>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6" name="Group 6"/>
          <p:cNvGrpSpPr>
            <a:grpSpLocks noChangeAspect="1"/>
          </p:cNvGrpSpPr>
          <p:nvPr/>
        </p:nvGrpSpPr>
        <p:grpSpPr>
          <a:xfrm>
            <a:off x="0" y="-63499"/>
            <a:ext cx="12192000" cy="2027822"/>
            <a:chOff x="0" y="0"/>
            <a:chExt cx="36576000" cy="8782050"/>
          </a:xfrm>
        </p:grpSpPr>
        <p:sp>
          <p:nvSpPr>
            <p:cNvPr id="7" name="Freeform 7"/>
            <p:cNvSpPr/>
            <p:nvPr/>
          </p:nvSpPr>
          <p:spPr>
            <a:xfrm>
              <a:off x="0" y="0"/>
              <a:ext cx="36576000" cy="8782050"/>
            </a:xfrm>
            <a:custGeom>
              <a:avLst/>
              <a:gdLst/>
              <a:ahLst/>
              <a:cxnLst/>
              <a:rect l="l" t="t" r="r" b="b"/>
              <a:pathLst>
                <a:path w="36576000" h="8782050">
                  <a:moveTo>
                    <a:pt x="0" y="0"/>
                  </a:moveTo>
                  <a:lnTo>
                    <a:pt x="0" y="8782050"/>
                  </a:lnTo>
                  <a:lnTo>
                    <a:pt x="36576000" y="8782050"/>
                  </a:lnTo>
                  <a:lnTo>
                    <a:pt x="36576000" y="0"/>
                  </a:lnTo>
                  <a:close/>
                </a:path>
              </a:pathLst>
            </a:custGeom>
            <a:solidFill>
              <a:srgbClr val="7FBC98">
                <a:alpha val="69412"/>
              </a:srgbClr>
            </a:solidFill>
          </p:spPr>
          <p:txBody>
            <a:bodyPr/>
            <a:lstStyle/>
            <a:p>
              <a:endParaRPr lang="lt-LT"/>
            </a:p>
          </p:txBody>
        </p:sp>
      </p:grpSp>
      <p:grpSp>
        <p:nvGrpSpPr>
          <p:cNvPr id="8" name="Group 8"/>
          <p:cNvGrpSpPr>
            <a:grpSpLocks noChangeAspect="1"/>
          </p:cNvGrpSpPr>
          <p:nvPr/>
        </p:nvGrpSpPr>
        <p:grpSpPr>
          <a:xfrm>
            <a:off x="230878" y="273778"/>
            <a:ext cx="1278138" cy="1278138"/>
            <a:chOff x="0" y="0"/>
            <a:chExt cx="3834414" cy="3834414"/>
          </a:xfrm>
        </p:grpSpPr>
        <p:sp>
          <p:nvSpPr>
            <p:cNvPr id="9" name="Freeform 9"/>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33" name="Group 32"/>
          <p:cNvGrpSpPr/>
          <p:nvPr/>
        </p:nvGrpSpPr>
        <p:grpSpPr>
          <a:xfrm>
            <a:off x="704850" y="1767594"/>
            <a:ext cx="10801350" cy="368300"/>
            <a:chOff x="704850" y="2897815"/>
            <a:chExt cx="10801350" cy="368300"/>
          </a:xfrm>
        </p:grpSpPr>
        <p:grpSp>
          <p:nvGrpSpPr>
            <p:cNvPr id="4" name="Group 4"/>
            <p:cNvGrpSpPr>
              <a:grpSpLocks noChangeAspect="1"/>
            </p:cNvGrpSpPr>
            <p:nvPr/>
          </p:nvGrpSpPr>
          <p:grpSpPr>
            <a:xfrm>
              <a:off x="704850" y="3050825"/>
              <a:ext cx="10801350" cy="31750"/>
              <a:chOff x="0" y="0"/>
              <a:chExt cx="32404050" cy="95250"/>
            </a:xfrm>
          </p:grpSpPr>
          <p:sp>
            <p:nvSpPr>
              <p:cNvPr id="5" name="Freeform 5"/>
              <p:cNvSpPr/>
              <p:nvPr/>
            </p:nvSpPr>
            <p:spPr>
              <a:xfrm>
                <a:off x="0" y="0"/>
                <a:ext cx="32404050" cy="95250"/>
              </a:xfrm>
              <a:custGeom>
                <a:avLst/>
                <a:gdLst/>
                <a:ahLst/>
                <a:cxnLst/>
                <a:rect l="l" t="t" r="r" b="b"/>
                <a:pathLst>
                  <a:path w="32404050" h="95250">
                    <a:moveTo>
                      <a:pt x="0" y="0"/>
                    </a:moveTo>
                    <a:lnTo>
                      <a:pt x="32404050" y="0"/>
                    </a:lnTo>
                    <a:lnTo>
                      <a:pt x="32404050" y="95250"/>
                    </a:lnTo>
                    <a:lnTo>
                      <a:pt x="0" y="95250"/>
                    </a:lnTo>
                    <a:close/>
                  </a:path>
                </a:pathLst>
              </a:custGeom>
              <a:solidFill>
                <a:srgbClr val="302E2C"/>
              </a:solidFill>
            </p:spPr>
            <p:txBody>
              <a:bodyPr/>
              <a:lstStyle/>
              <a:p>
                <a:endParaRPr lang="lt-LT"/>
              </a:p>
            </p:txBody>
          </p:sp>
        </p:grpSp>
        <p:grpSp>
          <p:nvGrpSpPr>
            <p:cNvPr id="10" name="Group 10"/>
            <p:cNvGrpSpPr>
              <a:grpSpLocks noChangeAspect="1"/>
            </p:cNvGrpSpPr>
            <p:nvPr/>
          </p:nvGrpSpPr>
          <p:grpSpPr>
            <a:xfrm>
              <a:off x="2157120" y="2897815"/>
              <a:ext cx="368300" cy="368300"/>
              <a:chOff x="0" y="0"/>
              <a:chExt cx="1104900" cy="1104900"/>
            </a:xfrm>
          </p:grpSpPr>
          <p:sp>
            <p:nvSpPr>
              <p:cNvPr id="11" name="Freeform 11"/>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2" name="Group 12"/>
            <p:cNvGrpSpPr>
              <a:grpSpLocks noChangeAspect="1"/>
            </p:cNvGrpSpPr>
            <p:nvPr/>
          </p:nvGrpSpPr>
          <p:grpSpPr>
            <a:xfrm>
              <a:off x="5930910" y="2897815"/>
              <a:ext cx="368300" cy="368300"/>
              <a:chOff x="0" y="0"/>
              <a:chExt cx="1104900" cy="1104900"/>
            </a:xfrm>
          </p:grpSpPr>
          <p:sp>
            <p:nvSpPr>
              <p:cNvPr id="13" name="Freeform 13"/>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nvGrpSpPr>
            <p:cNvPr id="14" name="Group 14"/>
            <p:cNvGrpSpPr>
              <a:grpSpLocks noChangeAspect="1"/>
            </p:cNvGrpSpPr>
            <p:nvPr/>
          </p:nvGrpSpPr>
          <p:grpSpPr>
            <a:xfrm>
              <a:off x="9685904" y="2897815"/>
              <a:ext cx="368300" cy="368300"/>
              <a:chOff x="0" y="0"/>
              <a:chExt cx="1104900" cy="1104900"/>
            </a:xfrm>
          </p:grpSpPr>
          <p:sp>
            <p:nvSpPr>
              <p:cNvPr id="15" name="Freeform 15"/>
              <p:cNvSpPr/>
              <p:nvPr/>
            </p:nvSpPr>
            <p:spPr>
              <a:xfrm>
                <a:off x="0" y="0"/>
                <a:ext cx="1104900" cy="1104900"/>
              </a:xfrm>
              <a:custGeom>
                <a:avLst/>
                <a:gdLst/>
                <a:ahLst/>
                <a:cxnLst/>
                <a:rect l="l" t="t" r="r" b="b"/>
                <a:pathLst>
                  <a:path w="1104900" h="1104900">
                    <a:moveTo>
                      <a:pt x="552450" y="0"/>
                    </a:moveTo>
                    <a:cubicBezTo>
                      <a:pt x="534416" y="0"/>
                      <a:pt x="516255" y="889"/>
                      <a:pt x="498348" y="2667"/>
                    </a:cubicBezTo>
                    <a:cubicBezTo>
                      <a:pt x="480441" y="4445"/>
                      <a:pt x="462407" y="7112"/>
                      <a:pt x="444754" y="10668"/>
                    </a:cubicBezTo>
                    <a:cubicBezTo>
                      <a:pt x="427101" y="14224"/>
                      <a:pt x="409448" y="18542"/>
                      <a:pt x="392176" y="23876"/>
                    </a:cubicBezTo>
                    <a:cubicBezTo>
                      <a:pt x="374904" y="29210"/>
                      <a:pt x="357886" y="35179"/>
                      <a:pt x="341122" y="42164"/>
                    </a:cubicBezTo>
                    <a:cubicBezTo>
                      <a:pt x="324358" y="49149"/>
                      <a:pt x="308102" y="56769"/>
                      <a:pt x="292100" y="65405"/>
                    </a:cubicBezTo>
                    <a:cubicBezTo>
                      <a:pt x="276098" y="74041"/>
                      <a:pt x="260604" y="83185"/>
                      <a:pt x="245618" y="93218"/>
                    </a:cubicBezTo>
                    <a:cubicBezTo>
                      <a:pt x="230632" y="103251"/>
                      <a:pt x="216027" y="114046"/>
                      <a:pt x="202057" y="125476"/>
                    </a:cubicBezTo>
                    <a:cubicBezTo>
                      <a:pt x="188087" y="136906"/>
                      <a:pt x="174625" y="149098"/>
                      <a:pt x="161925" y="161925"/>
                    </a:cubicBezTo>
                    <a:cubicBezTo>
                      <a:pt x="149225" y="174752"/>
                      <a:pt x="137033" y="188087"/>
                      <a:pt x="125476" y="202057"/>
                    </a:cubicBezTo>
                    <a:cubicBezTo>
                      <a:pt x="113919" y="216027"/>
                      <a:pt x="103251" y="230505"/>
                      <a:pt x="93218" y="245618"/>
                    </a:cubicBezTo>
                    <a:cubicBezTo>
                      <a:pt x="83185" y="260731"/>
                      <a:pt x="73914" y="276225"/>
                      <a:pt x="65405" y="292100"/>
                    </a:cubicBezTo>
                    <a:cubicBezTo>
                      <a:pt x="56896" y="307975"/>
                      <a:pt x="49149" y="324358"/>
                      <a:pt x="42164" y="341122"/>
                    </a:cubicBezTo>
                    <a:cubicBezTo>
                      <a:pt x="35179" y="357886"/>
                      <a:pt x="29210" y="374904"/>
                      <a:pt x="23876" y="392176"/>
                    </a:cubicBezTo>
                    <a:cubicBezTo>
                      <a:pt x="18542" y="409448"/>
                      <a:pt x="14224" y="426974"/>
                      <a:pt x="10668" y="444754"/>
                    </a:cubicBezTo>
                    <a:cubicBezTo>
                      <a:pt x="7112" y="462534"/>
                      <a:pt x="4445" y="480314"/>
                      <a:pt x="2667" y="498348"/>
                    </a:cubicBezTo>
                    <a:cubicBezTo>
                      <a:pt x="889" y="516382"/>
                      <a:pt x="0" y="534416"/>
                      <a:pt x="0" y="552450"/>
                    </a:cubicBezTo>
                    <a:cubicBezTo>
                      <a:pt x="0" y="570484"/>
                      <a:pt x="889" y="588645"/>
                      <a:pt x="2667" y="606552"/>
                    </a:cubicBezTo>
                    <a:cubicBezTo>
                      <a:pt x="4445" y="624459"/>
                      <a:pt x="7112" y="642493"/>
                      <a:pt x="10668" y="660146"/>
                    </a:cubicBezTo>
                    <a:cubicBezTo>
                      <a:pt x="14224" y="677799"/>
                      <a:pt x="18542" y="695452"/>
                      <a:pt x="23876" y="712724"/>
                    </a:cubicBezTo>
                    <a:cubicBezTo>
                      <a:pt x="29210" y="729996"/>
                      <a:pt x="35179" y="747014"/>
                      <a:pt x="42164" y="763778"/>
                    </a:cubicBezTo>
                    <a:cubicBezTo>
                      <a:pt x="49149" y="780542"/>
                      <a:pt x="56769" y="796798"/>
                      <a:pt x="65405" y="812800"/>
                    </a:cubicBezTo>
                    <a:cubicBezTo>
                      <a:pt x="74041" y="828802"/>
                      <a:pt x="83185" y="844296"/>
                      <a:pt x="93218" y="859282"/>
                    </a:cubicBezTo>
                    <a:cubicBezTo>
                      <a:pt x="103251" y="874268"/>
                      <a:pt x="114046" y="888873"/>
                      <a:pt x="125476" y="902843"/>
                    </a:cubicBezTo>
                    <a:cubicBezTo>
                      <a:pt x="136906" y="916813"/>
                      <a:pt x="149098" y="930275"/>
                      <a:pt x="161925" y="942975"/>
                    </a:cubicBezTo>
                    <a:cubicBezTo>
                      <a:pt x="174752" y="955675"/>
                      <a:pt x="188087" y="967867"/>
                      <a:pt x="202057" y="979424"/>
                    </a:cubicBezTo>
                    <a:cubicBezTo>
                      <a:pt x="216027" y="990981"/>
                      <a:pt x="230505" y="1001649"/>
                      <a:pt x="245618" y="1011682"/>
                    </a:cubicBezTo>
                    <a:cubicBezTo>
                      <a:pt x="260731" y="1021715"/>
                      <a:pt x="276225" y="1030986"/>
                      <a:pt x="292100" y="1039495"/>
                    </a:cubicBezTo>
                    <a:cubicBezTo>
                      <a:pt x="307975" y="1048004"/>
                      <a:pt x="324358" y="1055751"/>
                      <a:pt x="341122" y="1062736"/>
                    </a:cubicBezTo>
                    <a:cubicBezTo>
                      <a:pt x="357886" y="1069721"/>
                      <a:pt x="374904" y="1075690"/>
                      <a:pt x="392176" y="1081024"/>
                    </a:cubicBezTo>
                    <a:cubicBezTo>
                      <a:pt x="409448" y="1086358"/>
                      <a:pt x="426974" y="1090676"/>
                      <a:pt x="444754" y="1094232"/>
                    </a:cubicBezTo>
                    <a:cubicBezTo>
                      <a:pt x="462534" y="1097788"/>
                      <a:pt x="480314" y="1100455"/>
                      <a:pt x="498348" y="1102233"/>
                    </a:cubicBezTo>
                    <a:cubicBezTo>
                      <a:pt x="516382" y="1104011"/>
                      <a:pt x="534416" y="1104900"/>
                      <a:pt x="552450" y="1104900"/>
                    </a:cubicBezTo>
                    <a:cubicBezTo>
                      <a:pt x="570484" y="1104900"/>
                      <a:pt x="588645" y="1104011"/>
                      <a:pt x="606552" y="1102233"/>
                    </a:cubicBezTo>
                    <a:cubicBezTo>
                      <a:pt x="624459" y="1100455"/>
                      <a:pt x="642493" y="1097788"/>
                      <a:pt x="660146" y="1094232"/>
                    </a:cubicBezTo>
                    <a:cubicBezTo>
                      <a:pt x="677799" y="1090676"/>
                      <a:pt x="695452" y="1086358"/>
                      <a:pt x="712724" y="1081024"/>
                    </a:cubicBezTo>
                    <a:cubicBezTo>
                      <a:pt x="729996" y="1075690"/>
                      <a:pt x="747014" y="1069721"/>
                      <a:pt x="763778" y="1062736"/>
                    </a:cubicBezTo>
                    <a:cubicBezTo>
                      <a:pt x="780542" y="1055751"/>
                      <a:pt x="796798" y="1048131"/>
                      <a:pt x="812800" y="1039495"/>
                    </a:cubicBezTo>
                    <a:cubicBezTo>
                      <a:pt x="828802" y="1030859"/>
                      <a:pt x="844296" y="1021715"/>
                      <a:pt x="859282" y="1011682"/>
                    </a:cubicBezTo>
                    <a:cubicBezTo>
                      <a:pt x="874268" y="1001649"/>
                      <a:pt x="888873" y="990854"/>
                      <a:pt x="902843" y="979424"/>
                    </a:cubicBezTo>
                    <a:cubicBezTo>
                      <a:pt x="916813" y="967994"/>
                      <a:pt x="930275" y="955802"/>
                      <a:pt x="942975" y="942975"/>
                    </a:cubicBezTo>
                    <a:cubicBezTo>
                      <a:pt x="955675" y="930148"/>
                      <a:pt x="967867" y="916813"/>
                      <a:pt x="979424" y="902843"/>
                    </a:cubicBezTo>
                    <a:cubicBezTo>
                      <a:pt x="990981" y="888873"/>
                      <a:pt x="1001649" y="874395"/>
                      <a:pt x="1011682" y="859282"/>
                    </a:cubicBezTo>
                    <a:cubicBezTo>
                      <a:pt x="1021715" y="844169"/>
                      <a:pt x="1030986" y="828675"/>
                      <a:pt x="1039495" y="812800"/>
                    </a:cubicBezTo>
                    <a:cubicBezTo>
                      <a:pt x="1048004" y="796925"/>
                      <a:pt x="1055751" y="780542"/>
                      <a:pt x="1062736" y="763778"/>
                    </a:cubicBezTo>
                    <a:cubicBezTo>
                      <a:pt x="1069721" y="747014"/>
                      <a:pt x="1075690" y="729996"/>
                      <a:pt x="1081024" y="712724"/>
                    </a:cubicBezTo>
                    <a:cubicBezTo>
                      <a:pt x="1086358" y="695452"/>
                      <a:pt x="1090676" y="677926"/>
                      <a:pt x="1094232" y="660146"/>
                    </a:cubicBezTo>
                    <a:cubicBezTo>
                      <a:pt x="1097788" y="642366"/>
                      <a:pt x="1100455" y="624586"/>
                      <a:pt x="1102233" y="606552"/>
                    </a:cubicBezTo>
                    <a:cubicBezTo>
                      <a:pt x="1104011" y="588518"/>
                      <a:pt x="1104900" y="570484"/>
                      <a:pt x="1104900" y="552450"/>
                    </a:cubicBezTo>
                    <a:cubicBezTo>
                      <a:pt x="1104900" y="534416"/>
                      <a:pt x="1104011" y="516255"/>
                      <a:pt x="1102233" y="498348"/>
                    </a:cubicBezTo>
                    <a:cubicBezTo>
                      <a:pt x="1100455" y="480441"/>
                      <a:pt x="1097788" y="462407"/>
                      <a:pt x="1094232" y="444754"/>
                    </a:cubicBezTo>
                    <a:cubicBezTo>
                      <a:pt x="1090676" y="427101"/>
                      <a:pt x="1086358" y="409448"/>
                      <a:pt x="1081024" y="392176"/>
                    </a:cubicBezTo>
                    <a:cubicBezTo>
                      <a:pt x="1075690" y="374904"/>
                      <a:pt x="1069721" y="357886"/>
                      <a:pt x="1062736" y="341122"/>
                    </a:cubicBezTo>
                    <a:cubicBezTo>
                      <a:pt x="1055751" y="324358"/>
                      <a:pt x="1048131" y="308102"/>
                      <a:pt x="1039495" y="292100"/>
                    </a:cubicBezTo>
                    <a:cubicBezTo>
                      <a:pt x="1030859" y="276098"/>
                      <a:pt x="1021715" y="260604"/>
                      <a:pt x="1011682" y="245618"/>
                    </a:cubicBezTo>
                    <a:cubicBezTo>
                      <a:pt x="1001649" y="230632"/>
                      <a:pt x="990854" y="216027"/>
                      <a:pt x="979424" y="202057"/>
                    </a:cubicBezTo>
                    <a:cubicBezTo>
                      <a:pt x="967994" y="188087"/>
                      <a:pt x="955802" y="174625"/>
                      <a:pt x="942975" y="161925"/>
                    </a:cubicBezTo>
                    <a:cubicBezTo>
                      <a:pt x="930148" y="149225"/>
                      <a:pt x="916813" y="137033"/>
                      <a:pt x="902843" y="125476"/>
                    </a:cubicBezTo>
                    <a:cubicBezTo>
                      <a:pt x="888873" y="113919"/>
                      <a:pt x="874395" y="103251"/>
                      <a:pt x="859282" y="93218"/>
                    </a:cubicBezTo>
                    <a:cubicBezTo>
                      <a:pt x="844169" y="83185"/>
                      <a:pt x="828675" y="73914"/>
                      <a:pt x="812800" y="65405"/>
                    </a:cubicBezTo>
                    <a:cubicBezTo>
                      <a:pt x="796925" y="56896"/>
                      <a:pt x="780542" y="49149"/>
                      <a:pt x="763778" y="42164"/>
                    </a:cubicBezTo>
                    <a:cubicBezTo>
                      <a:pt x="747014" y="35179"/>
                      <a:pt x="729996" y="29210"/>
                      <a:pt x="712724" y="23876"/>
                    </a:cubicBezTo>
                    <a:cubicBezTo>
                      <a:pt x="695452" y="18542"/>
                      <a:pt x="677926" y="14224"/>
                      <a:pt x="660146" y="10668"/>
                    </a:cubicBezTo>
                    <a:cubicBezTo>
                      <a:pt x="642366" y="7112"/>
                      <a:pt x="624586" y="4445"/>
                      <a:pt x="606552" y="2667"/>
                    </a:cubicBezTo>
                    <a:cubicBezTo>
                      <a:pt x="588518" y="889"/>
                      <a:pt x="570484" y="0"/>
                      <a:pt x="552450" y="0"/>
                    </a:cubicBezTo>
                    <a:close/>
                  </a:path>
                </a:pathLst>
              </a:custGeom>
              <a:solidFill>
                <a:srgbClr val="5D9B76"/>
              </a:solidFill>
            </p:spPr>
            <p:txBody>
              <a:bodyPr/>
              <a:lstStyle/>
              <a:p>
                <a:endParaRPr lang="lt-LT"/>
              </a:p>
            </p:txBody>
          </p:sp>
        </p:grpSp>
      </p:grpSp>
      <p:grpSp>
        <p:nvGrpSpPr>
          <p:cNvPr id="16" name="Group 16"/>
          <p:cNvGrpSpPr>
            <a:grpSpLocks noChangeAspect="1"/>
          </p:cNvGrpSpPr>
          <p:nvPr/>
        </p:nvGrpSpPr>
        <p:grpSpPr>
          <a:xfrm>
            <a:off x="296424" y="661933"/>
            <a:ext cx="1146054" cy="502080"/>
            <a:chOff x="0" y="0"/>
            <a:chExt cx="2292108" cy="1004161"/>
          </a:xfrm>
        </p:grpSpPr>
        <p:sp>
          <p:nvSpPr>
            <p:cNvPr id="17" name="Freeform 17"/>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8" name="TextBox 18"/>
          <p:cNvSpPr txBox="1"/>
          <p:nvPr/>
        </p:nvSpPr>
        <p:spPr>
          <a:xfrm>
            <a:off x="2578497" y="421700"/>
            <a:ext cx="7568453" cy="784574"/>
          </a:xfrm>
          <a:prstGeom prst="rect">
            <a:avLst/>
          </a:prstGeom>
        </p:spPr>
        <p:txBody>
          <a:bodyPr wrap="square" lIns="0" tIns="0" rIns="0" bIns="0" rtlCol="0" anchor="t">
            <a:spAutoFit/>
          </a:bodyPr>
          <a:lstStyle/>
          <a:p>
            <a:pPr algn="ctr">
              <a:lnSpc>
                <a:spcPts val="6720"/>
              </a:lnSpc>
            </a:pPr>
            <a:r>
              <a:rPr lang="lt-LT" sz="4800" spc="48" dirty="0">
                <a:solidFill>
                  <a:srgbClr val="302E2C"/>
                </a:solidFill>
                <a:latin typeface="Playfair Display Bold"/>
              </a:rPr>
              <a:t>METODIKA</a:t>
            </a:r>
            <a:endParaRPr lang="en-US" sz="4800" spc="48" dirty="0">
              <a:solidFill>
                <a:srgbClr val="302E2C"/>
              </a:solidFill>
              <a:latin typeface="Playfair Display Bold"/>
            </a:endParaRPr>
          </a:p>
        </p:txBody>
      </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sp>
        <p:nvSpPr>
          <p:cNvPr id="22" name="TextBox 20"/>
          <p:cNvSpPr txBox="1"/>
          <p:nvPr/>
        </p:nvSpPr>
        <p:spPr>
          <a:xfrm>
            <a:off x="704850" y="2449523"/>
            <a:ext cx="10191836" cy="276999"/>
          </a:xfrm>
          <a:prstGeom prst="rect">
            <a:avLst/>
          </a:prstGeom>
        </p:spPr>
        <p:txBody>
          <a:bodyPr wrap="square" lIns="0" tIns="0" rIns="0" bIns="0" rtlCol="0" anchor="t">
            <a:spAutoFit/>
          </a:bodyPr>
          <a:lstStyle/>
          <a:p>
            <a:pPr lvl="0" algn="just"/>
            <a:endParaRPr lang="en-US" dirty="0"/>
          </a:p>
        </p:txBody>
      </p:sp>
      <p:sp>
        <p:nvSpPr>
          <p:cNvPr id="21" name="Прямоугольник 20"/>
          <p:cNvSpPr/>
          <p:nvPr/>
        </p:nvSpPr>
        <p:spPr>
          <a:xfrm>
            <a:off x="437160" y="2399994"/>
            <a:ext cx="11724099" cy="307777"/>
          </a:xfrm>
          <a:prstGeom prst="rect">
            <a:avLst/>
          </a:prstGeom>
        </p:spPr>
        <p:txBody>
          <a:bodyPr wrap="square">
            <a:spAutoFit/>
          </a:bodyPr>
          <a:lstStyle/>
          <a:p>
            <a:pPr lvl="0" algn="just">
              <a:spcBef>
                <a:spcPts val="600"/>
              </a:spcBef>
              <a:spcAft>
                <a:spcPts val="0"/>
              </a:spcAft>
            </a:pPr>
            <a:r>
              <a:rPr lang="lt-LT" sz="1400" dirty="0">
                <a:latin typeface="Arial" panose="020B0604020202020204" pitchFamily="34" charset="0"/>
                <a:ea typeface="Times New Roman" panose="02020603050405020304" pitchFamily="18" charset="0"/>
              </a:rPr>
              <a:t> </a:t>
            </a:r>
            <a:endParaRPr lang="en-US" sz="1000" dirty="0">
              <a:effectLst/>
              <a:latin typeface="Times New Roman" panose="02020603050405020304" pitchFamily="18" charset="0"/>
              <a:ea typeface="Times New Roman" panose="02020603050405020304" pitchFamily="18" charset="0"/>
            </a:endParaRPr>
          </a:p>
        </p:txBody>
      </p:sp>
      <p:sp>
        <p:nvSpPr>
          <p:cNvPr id="25" name="Прямоугольник 24"/>
          <p:cNvSpPr/>
          <p:nvPr/>
        </p:nvSpPr>
        <p:spPr>
          <a:xfrm>
            <a:off x="296424" y="2162364"/>
            <a:ext cx="11806447" cy="2262158"/>
          </a:xfrm>
          <a:prstGeom prst="rect">
            <a:avLst/>
          </a:prstGeom>
        </p:spPr>
        <p:txBody>
          <a:bodyPr wrap="square">
            <a:spAutoFit/>
          </a:bodyPr>
          <a:lstStyle/>
          <a:p>
            <a:pPr algn="just">
              <a:spcBef>
                <a:spcPts val="600"/>
              </a:spcBef>
              <a:spcAft>
                <a:spcPts val="0"/>
              </a:spcAft>
            </a:pPr>
            <a:r>
              <a:rPr lang="lt-LT" b="1" dirty="0">
                <a:ea typeface="Times New Roman" panose="02020603050405020304" pitchFamily="18" charset="0"/>
              </a:rPr>
              <a:t>Statistinės paklaidos įvertinimas</a:t>
            </a:r>
            <a:r>
              <a:rPr lang="en-US" b="1" dirty="0">
                <a:ea typeface="Times New Roman" panose="02020603050405020304" pitchFamily="18" charset="0"/>
              </a:rPr>
              <a:t>:</a:t>
            </a:r>
            <a:endParaRPr lang="lt-LT" b="1" dirty="0">
              <a:ea typeface="Times New Roman" panose="02020603050405020304" pitchFamily="18" charset="0"/>
            </a:endParaRPr>
          </a:p>
          <a:p>
            <a:pPr algn="just">
              <a:spcBef>
                <a:spcPts val="600"/>
              </a:spcBef>
              <a:spcAft>
                <a:spcPts val="0"/>
              </a:spcAft>
            </a:pPr>
            <a:r>
              <a:rPr lang="lt-LT" dirty="0">
                <a:ea typeface="Times New Roman" panose="02020603050405020304" pitchFamily="18" charset="0"/>
              </a:rPr>
              <a:t>Apklausus didesnį respondentų skaičių yra gaunama mažesnė statistinė paklaida. Kai yra analizuojamos mažos žmonių grupės, rezultatus reikia interpretuoti ypač atsargiai.</a:t>
            </a:r>
          </a:p>
          <a:p>
            <a:pPr algn="just">
              <a:spcBef>
                <a:spcPts val="600"/>
              </a:spcBef>
              <a:spcAft>
                <a:spcPts val="0"/>
              </a:spcAft>
            </a:pPr>
            <a:r>
              <a:rPr lang="lt-LT" dirty="0">
                <a:ea typeface="Times New Roman" panose="02020603050405020304" pitchFamily="18" charset="0"/>
              </a:rPr>
              <a:t>Žemiau pateikiama lentelė, kurios pagalba galima įvertinti statistinės paklaidos dydį esant 95% patikimumui. Pavyzdžiui, analizuojame N=200 žmonių grupę. Buvo gauta, kad 30% pasirinko tam tikrą atsakymą. Eilutės N=200 ir stulpelio 30/70 susikirtime randame paklaidos dydį ± 6,5%, o tai reiškia, kad tikroji rezultato reikšmė yra intervale 23,5% - 36,5%.</a:t>
            </a:r>
          </a:p>
          <a:p>
            <a:pPr algn="just">
              <a:spcBef>
                <a:spcPts val="600"/>
              </a:spcBef>
              <a:spcAft>
                <a:spcPts val="0"/>
              </a:spcAft>
            </a:pPr>
            <a:r>
              <a:rPr lang="lt-LT" dirty="0">
                <a:ea typeface="Times New Roman" panose="02020603050405020304" pitchFamily="18" charset="0"/>
              </a:rPr>
              <a:t> </a:t>
            </a:r>
            <a:endParaRPr lang="en-US" sz="1100" dirty="0">
              <a:effectLst/>
              <a:ea typeface="Times New Roman" panose="02020603050405020304" pitchFamily="18" charset="0"/>
            </a:endParaRPr>
          </a:p>
        </p:txBody>
      </p:sp>
      <p:graphicFrame>
        <p:nvGraphicFramePr>
          <p:cNvPr id="23" name="Group 99">
            <a:extLst>
              <a:ext uri="{FF2B5EF4-FFF2-40B4-BE49-F238E27FC236}">
                <a16:creationId xmlns:a16="http://schemas.microsoft.com/office/drawing/2014/main" id="{369AA4F8-56EA-F25F-624C-BAAFAB2F5F68}"/>
              </a:ext>
            </a:extLst>
          </p:cNvPr>
          <p:cNvGraphicFramePr>
            <a:graphicFrameLocks/>
          </p:cNvGraphicFramePr>
          <p:nvPr>
            <p:extLst>
              <p:ext uri="{D42A27DB-BD31-4B8C-83A1-F6EECF244321}">
                <p14:modId xmlns:p14="http://schemas.microsoft.com/office/powerpoint/2010/main" val="446536069"/>
              </p:ext>
            </p:extLst>
          </p:nvPr>
        </p:nvGraphicFramePr>
        <p:xfrm>
          <a:off x="2734477" y="4070383"/>
          <a:ext cx="7129463" cy="2332037"/>
        </p:xfrm>
        <a:graphic>
          <a:graphicData uri="http://schemas.openxmlformats.org/drawingml/2006/table">
            <a:tbl>
              <a:tblPr/>
              <a:tblGrid>
                <a:gridCol w="1058863">
                  <a:extLst>
                    <a:ext uri="{9D8B030D-6E8A-4147-A177-3AD203B41FA5}">
                      <a16:colId xmlns:a16="http://schemas.microsoft.com/office/drawing/2014/main" val="20000"/>
                    </a:ext>
                  </a:extLst>
                </a:gridCol>
                <a:gridCol w="669925">
                  <a:extLst>
                    <a:ext uri="{9D8B030D-6E8A-4147-A177-3AD203B41FA5}">
                      <a16:colId xmlns:a16="http://schemas.microsoft.com/office/drawing/2014/main" val="20001"/>
                    </a:ext>
                  </a:extLst>
                </a:gridCol>
                <a:gridCol w="668337">
                  <a:extLst>
                    <a:ext uri="{9D8B030D-6E8A-4147-A177-3AD203B41FA5}">
                      <a16:colId xmlns:a16="http://schemas.microsoft.com/office/drawing/2014/main" val="20002"/>
                    </a:ext>
                  </a:extLst>
                </a:gridCol>
                <a:gridCol w="666750">
                  <a:extLst>
                    <a:ext uri="{9D8B030D-6E8A-4147-A177-3AD203B41FA5}">
                      <a16:colId xmlns:a16="http://schemas.microsoft.com/office/drawing/2014/main" val="20003"/>
                    </a:ext>
                  </a:extLst>
                </a:gridCol>
                <a:gridCol w="669925">
                  <a:extLst>
                    <a:ext uri="{9D8B030D-6E8A-4147-A177-3AD203B41FA5}">
                      <a16:colId xmlns:a16="http://schemas.microsoft.com/office/drawing/2014/main" val="20004"/>
                    </a:ext>
                  </a:extLst>
                </a:gridCol>
                <a:gridCol w="666750">
                  <a:extLst>
                    <a:ext uri="{9D8B030D-6E8A-4147-A177-3AD203B41FA5}">
                      <a16:colId xmlns:a16="http://schemas.microsoft.com/office/drawing/2014/main" val="20005"/>
                    </a:ext>
                  </a:extLst>
                </a:gridCol>
                <a:gridCol w="666750">
                  <a:extLst>
                    <a:ext uri="{9D8B030D-6E8A-4147-A177-3AD203B41FA5}">
                      <a16:colId xmlns:a16="http://schemas.microsoft.com/office/drawing/2014/main" val="20006"/>
                    </a:ext>
                  </a:extLst>
                </a:gridCol>
                <a:gridCol w="671513">
                  <a:extLst>
                    <a:ext uri="{9D8B030D-6E8A-4147-A177-3AD203B41FA5}">
                      <a16:colId xmlns:a16="http://schemas.microsoft.com/office/drawing/2014/main" val="20007"/>
                    </a:ext>
                  </a:extLst>
                </a:gridCol>
                <a:gridCol w="668337">
                  <a:extLst>
                    <a:ext uri="{9D8B030D-6E8A-4147-A177-3AD203B41FA5}">
                      <a16:colId xmlns:a16="http://schemas.microsoft.com/office/drawing/2014/main" val="20008"/>
                    </a:ext>
                  </a:extLst>
                </a:gridCol>
                <a:gridCol w="722313">
                  <a:extLst>
                    <a:ext uri="{9D8B030D-6E8A-4147-A177-3AD203B41FA5}">
                      <a16:colId xmlns:a16="http://schemas.microsoft.com/office/drawing/2014/main" val="20009"/>
                    </a:ext>
                  </a:extLst>
                </a:gridCol>
              </a:tblGrid>
              <a:tr h="50298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dirty="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97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 </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95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10</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90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15</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85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20</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80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25</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75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30</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70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40</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60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a:t>
                      </a:r>
                      <a:endParaRPr kumimoji="0" lang="en-US" sz="900" b="0" i="0" u="none" strike="noStrike" cap="none" normalizeH="0" baseline="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N</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900" b="0" i="0" u="none" strike="noStrike" cap="none" normalizeH="0" baseline="0">
                        <a:ln>
                          <a:noFill/>
                        </a:ln>
                        <a:solidFill>
                          <a:schemeClr val="tx1"/>
                        </a:solidFill>
                        <a:effectLst/>
                        <a:latin typeface="Times New Roman" pitchFamily="18"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3.4</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4.4</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6.0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7.1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8.0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8.7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9.2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9.8</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2.4</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6.1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6.5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6.9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7.1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5.3</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5.8</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4.3</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500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4.4</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4.5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750</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3.2</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3.3</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3.6</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2863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dirty="0">
                          <a:ln>
                            <a:noFill/>
                          </a:ln>
                          <a:solidFill>
                            <a:schemeClr val="tx1"/>
                          </a:solidFill>
                          <a:effectLst/>
                          <a:latin typeface="Times New Roman" pitchFamily="18" charset="0"/>
                          <a:ea typeface="Times New Roman" pitchFamily="18" charset="0"/>
                          <a:cs typeface="Arial" charset="0"/>
                        </a:rPr>
                        <a:t>1000</a:t>
                      </a:r>
                      <a:endParaRPr kumimoji="0" lang="lt-LT" sz="900" b="0" i="0" u="none" strike="noStrike" cap="none" normalizeH="0" baseline="0" dirty="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1.4</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1.9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2.3</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2.5</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2.7</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2.9</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a:ln>
                            <a:noFill/>
                          </a:ln>
                          <a:solidFill>
                            <a:schemeClr val="tx1"/>
                          </a:solidFill>
                          <a:effectLst/>
                          <a:latin typeface="Times New Roman" pitchFamily="18" charset="0"/>
                          <a:ea typeface="Times New Roman" pitchFamily="18" charset="0"/>
                          <a:cs typeface="Arial" charset="0"/>
                        </a:rPr>
                        <a:t>3.1</a:t>
                      </a:r>
                      <a:endParaRPr kumimoji="0" lang="lt-LT" sz="900" b="0" i="0" u="none" strike="noStrike" cap="none" normalizeH="0" baseline="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lt-LT" sz="900" b="1" i="0" u="none" strike="noStrike" cap="none" normalizeH="0" baseline="0" dirty="0">
                          <a:ln>
                            <a:noFill/>
                          </a:ln>
                          <a:solidFill>
                            <a:schemeClr val="tx1"/>
                          </a:solidFill>
                          <a:effectLst/>
                          <a:latin typeface="Times New Roman" pitchFamily="18" charset="0"/>
                          <a:ea typeface="Times New Roman" pitchFamily="18" charset="0"/>
                          <a:cs typeface="Arial" charset="0"/>
                        </a:rPr>
                        <a:t>3.1</a:t>
                      </a:r>
                      <a:endParaRPr kumimoji="0" lang="lt-LT" sz="900" b="0" i="0" u="none" strike="noStrike" cap="none" normalizeH="0" baseline="0" dirty="0">
                        <a:ln>
                          <a:noFill/>
                        </a:ln>
                        <a:solidFill>
                          <a:schemeClr val="tx1"/>
                        </a:solidFill>
                        <a:effectLst/>
                        <a:latin typeface="Times New Roman" pitchFamily="18" charset="0"/>
                        <a:ea typeface="Times New Roman" pitchFamily="18" charset="0"/>
                        <a:cs typeface="Arial"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59087421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0"/>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8">
            <a:extLst>
              <a:ext uri="{FF2B5EF4-FFF2-40B4-BE49-F238E27FC236}">
                <a16:creationId xmlns:a16="http://schemas.microsoft.com/office/drawing/2014/main" id="{71B7AE64-5DDB-BBA5-879C-9B5BEC123F27}"/>
              </a:ext>
            </a:extLst>
          </p:cNvPr>
          <p:cNvSpPr txBox="1"/>
          <p:nvPr/>
        </p:nvSpPr>
        <p:spPr>
          <a:xfrm>
            <a:off x="0" y="631664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9" name="TextBox 8">
            <a:extLst>
              <a:ext uri="{FF2B5EF4-FFF2-40B4-BE49-F238E27FC236}">
                <a16:creationId xmlns:a16="http://schemas.microsoft.com/office/drawing/2014/main" id="{62DF78FB-02BB-29F9-A572-B78A9C9A512D}"/>
              </a:ext>
            </a:extLst>
          </p:cNvPr>
          <p:cNvSpPr txBox="1"/>
          <p:nvPr/>
        </p:nvSpPr>
        <p:spPr>
          <a:xfrm>
            <a:off x="1865657" y="5864409"/>
            <a:ext cx="8460686" cy="307777"/>
          </a:xfrm>
          <a:prstGeom prst="rect">
            <a:avLst/>
          </a:prstGeom>
          <a:noFill/>
        </p:spPr>
        <p:txBody>
          <a:bodyPr wrap="square">
            <a:spAutoFit/>
          </a:bodyPr>
          <a:lstStyle/>
          <a:p>
            <a:r>
              <a:rPr lang="lt-LT" sz="1400" i="1" u="none" strike="noStrike" dirty="0">
                <a:effectLst/>
              </a:rPr>
              <a:t>7.</a:t>
            </a:r>
            <a:r>
              <a:rPr lang="en-US" sz="1400" i="1" u="none" strike="noStrike" dirty="0">
                <a:effectLst/>
              </a:rPr>
              <a:t> </a:t>
            </a:r>
            <a:r>
              <a:rPr lang="lt-LT" sz="1400" i="1" u="none" strike="noStrike" dirty="0">
                <a:effectLst/>
              </a:rPr>
              <a:t>Jūsų nuomone, kokios korupcijos formos labiausiai paplitusios Lietuvoje? </a:t>
            </a:r>
            <a:r>
              <a:rPr lang="lt-LT" sz="1400" i="1" dirty="0"/>
              <a:t>(Atsakymai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endParaRPr lang="lt-LT" sz="1400" i="1" u="none" strike="noStrike" dirty="0">
              <a:effectLst/>
            </a:endParaRPr>
          </a:p>
        </p:txBody>
      </p:sp>
      <p:grpSp>
        <p:nvGrpSpPr>
          <p:cNvPr id="4" name="Grupė 3">
            <a:extLst>
              <a:ext uri="{FF2B5EF4-FFF2-40B4-BE49-F238E27FC236}">
                <a16:creationId xmlns:a16="http://schemas.microsoft.com/office/drawing/2014/main" id="{89EC5AF6-4225-4D38-E573-D25C76328CCA}"/>
              </a:ext>
            </a:extLst>
          </p:cNvPr>
          <p:cNvGrpSpPr/>
          <p:nvPr/>
        </p:nvGrpSpPr>
        <p:grpSpPr>
          <a:xfrm>
            <a:off x="206478" y="105640"/>
            <a:ext cx="1278138" cy="1278138"/>
            <a:chOff x="230878" y="273778"/>
            <a:chExt cx="1278138" cy="1278138"/>
          </a:xfrm>
        </p:grpSpPr>
        <p:grpSp>
          <p:nvGrpSpPr>
            <p:cNvPr id="6" name="Group 4">
              <a:extLst>
                <a:ext uri="{FF2B5EF4-FFF2-40B4-BE49-F238E27FC236}">
                  <a16:creationId xmlns:a16="http://schemas.microsoft.com/office/drawing/2014/main" id="{43C3F64D-03E4-31EB-EFE0-5E7F4B93336A}"/>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CFD905F9-DDE0-4FB9-FB31-7DB7AF34180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795B04FC-FBE8-4622-6C69-EC3F458D5AE0}"/>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B263BEA5-1056-BBA4-468D-3DFE1A12E85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7" name="Diagrama 6">
            <a:extLst>
              <a:ext uri="{FF2B5EF4-FFF2-40B4-BE49-F238E27FC236}">
                <a16:creationId xmlns:a16="http://schemas.microsoft.com/office/drawing/2014/main" id="{E5C8FEA0-07F9-D333-B5D8-1E38D70C0009}"/>
              </a:ext>
            </a:extLst>
          </p:cNvPr>
          <p:cNvGraphicFramePr>
            <a:graphicFrameLocks/>
          </p:cNvGraphicFramePr>
          <p:nvPr>
            <p:extLst>
              <p:ext uri="{D42A27DB-BD31-4B8C-83A1-F6EECF244321}">
                <p14:modId xmlns:p14="http://schemas.microsoft.com/office/powerpoint/2010/main" val="2423978940"/>
              </p:ext>
            </p:extLst>
          </p:nvPr>
        </p:nvGraphicFramePr>
        <p:xfrm>
          <a:off x="-65088" y="145974"/>
          <a:ext cx="12322175" cy="571889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910215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4" name="Lentelė 3">
            <a:extLst>
              <a:ext uri="{FF2B5EF4-FFF2-40B4-BE49-F238E27FC236}">
                <a16:creationId xmlns:a16="http://schemas.microsoft.com/office/drawing/2014/main" id="{81B94306-4BD3-17B2-1A05-1C44FD55E513}"/>
              </a:ext>
            </a:extLst>
          </p:cNvPr>
          <p:cNvGraphicFramePr>
            <a:graphicFrameLocks noGrp="1"/>
          </p:cNvGraphicFramePr>
          <p:nvPr>
            <p:extLst>
              <p:ext uri="{D42A27DB-BD31-4B8C-83A1-F6EECF244321}">
                <p14:modId xmlns:p14="http://schemas.microsoft.com/office/powerpoint/2010/main" val="299745295"/>
              </p:ext>
            </p:extLst>
          </p:nvPr>
        </p:nvGraphicFramePr>
        <p:xfrm>
          <a:off x="1574636" y="644849"/>
          <a:ext cx="9275077" cy="5352825"/>
        </p:xfrm>
        <a:graphic>
          <a:graphicData uri="http://schemas.openxmlformats.org/drawingml/2006/table">
            <a:tbl>
              <a:tblPr/>
              <a:tblGrid>
                <a:gridCol w="5698315">
                  <a:extLst>
                    <a:ext uri="{9D8B030D-6E8A-4147-A177-3AD203B41FA5}">
                      <a16:colId xmlns:a16="http://schemas.microsoft.com/office/drawing/2014/main" val="715393440"/>
                    </a:ext>
                  </a:extLst>
                </a:gridCol>
                <a:gridCol w="1208150">
                  <a:extLst>
                    <a:ext uri="{9D8B030D-6E8A-4147-A177-3AD203B41FA5}">
                      <a16:colId xmlns:a16="http://schemas.microsoft.com/office/drawing/2014/main" val="2291704238"/>
                    </a:ext>
                  </a:extLst>
                </a:gridCol>
                <a:gridCol w="1239945">
                  <a:extLst>
                    <a:ext uri="{9D8B030D-6E8A-4147-A177-3AD203B41FA5}">
                      <a16:colId xmlns:a16="http://schemas.microsoft.com/office/drawing/2014/main" val="1806965495"/>
                    </a:ext>
                  </a:extLst>
                </a:gridCol>
                <a:gridCol w="1128667">
                  <a:extLst>
                    <a:ext uri="{9D8B030D-6E8A-4147-A177-3AD203B41FA5}">
                      <a16:colId xmlns:a16="http://schemas.microsoft.com/office/drawing/2014/main" val="1976253377"/>
                    </a:ext>
                  </a:extLst>
                </a:gridCol>
              </a:tblGrid>
              <a:tr h="239424">
                <a:tc>
                  <a:txBody>
                    <a:bodyPr/>
                    <a:lstStyle/>
                    <a:p>
                      <a:pPr algn="ctr" rtl="0" fontAlgn="b"/>
                      <a:r>
                        <a:rPr lang="lt-LT" sz="1600" b="0" i="0" u="none" strike="noStrike" dirty="0">
                          <a:solidFill>
                            <a:srgbClr val="000000"/>
                          </a:solidFill>
                          <a:effectLst/>
                          <a:latin typeface="Calibri" panose="020F0502020204030204" pitchFamily="34" charset="0"/>
                        </a:rPr>
                        <a:t> </a:t>
                      </a:r>
                      <a:r>
                        <a:rPr lang="lt-LT" sz="1600" b="1" i="0" u="none" strike="noStrike" dirty="0">
                          <a:solidFill>
                            <a:srgbClr val="000000"/>
                          </a:solidFill>
                          <a:effectLst/>
                          <a:latin typeface="Calibri" panose="020F0502020204030204" pitchFamily="34" charset="0"/>
                        </a:rPr>
                        <a:t>Korupcijos formos</a:t>
                      </a:r>
                      <a:endParaRPr lang="lt-LT" sz="16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506160193"/>
                  </a:ext>
                </a:extLst>
              </a:tr>
              <a:tr h="239424">
                <a:tc>
                  <a:txBody>
                    <a:bodyPr/>
                    <a:lstStyle/>
                    <a:p>
                      <a:pPr algn="l" rtl="0" fontAlgn="b"/>
                      <a:r>
                        <a:rPr lang="lt-LT" sz="1600" b="0" i="0" u="none" strike="noStrike">
                          <a:solidFill>
                            <a:srgbClr val="000000"/>
                          </a:solidFill>
                          <a:effectLst/>
                          <a:latin typeface="Calibri" panose="020F0502020204030204" pitchFamily="34" charset="0"/>
                        </a:rPr>
                        <a:t>Sprendimų priėmimo vilkinimas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585013994"/>
                  </a:ext>
                </a:extLst>
              </a:tr>
              <a:tr h="239424">
                <a:tc>
                  <a:txBody>
                    <a:bodyPr/>
                    <a:lstStyle/>
                    <a:p>
                      <a:pPr algn="l" rtl="0" fontAlgn="b"/>
                      <a:r>
                        <a:rPr lang="lt-LT" sz="1600" b="0" i="0" u="none" strike="noStrike" dirty="0">
                          <a:solidFill>
                            <a:srgbClr val="000000"/>
                          </a:solidFill>
                          <a:effectLst/>
                          <a:latin typeface="Calibri" panose="020F0502020204030204" pitchFamily="34" charset="0"/>
                        </a:rPr>
                        <a:t>Politinių partijų narių protegavimas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922799981"/>
                  </a:ext>
                </a:extLst>
              </a:tr>
              <a:tr h="430810">
                <a:tc>
                  <a:txBody>
                    <a:bodyPr/>
                    <a:lstStyle/>
                    <a:p>
                      <a:pPr algn="l" rtl="0" fontAlgn="b"/>
                      <a:r>
                        <a:rPr lang="lt-LT" sz="1600" b="0" i="0" u="none" strike="noStrike" dirty="0">
                          <a:solidFill>
                            <a:srgbClr val="000000"/>
                          </a:solidFill>
                          <a:effectLst/>
                          <a:latin typeface="Calibri" panose="020F0502020204030204" pitchFamily="34" charset="0"/>
                        </a:rPr>
                        <a:t>Nepotizmas (giminių ir bičiulių protegavimas)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242231926"/>
                  </a:ext>
                </a:extLst>
              </a:tr>
              <a:tr h="239424">
                <a:tc>
                  <a:txBody>
                    <a:bodyPr/>
                    <a:lstStyle/>
                    <a:p>
                      <a:pPr algn="l" rtl="0" fontAlgn="b"/>
                      <a:r>
                        <a:rPr lang="lt-LT" sz="1600" b="0" i="0" u="none" strike="noStrike" dirty="0">
                          <a:solidFill>
                            <a:srgbClr val="000000"/>
                          </a:solidFill>
                          <a:effectLst/>
                          <a:latin typeface="Calibri" panose="020F0502020204030204" pitchFamily="34" charset="0"/>
                        </a:rPr>
                        <a:t>Palankių įstatymų (teisės aktų), naudingų atskiroms grupėms, priėmimas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59965477"/>
                  </a:ext>
                </a:extLst>
              </a:tr>
              <a:tr h="239424">
                <a:tc>
                  <a:txBody>
                    <a:bodyPr/>
                    <a:lstStyle/>
                    <a:p>
                      <a:pPr algn="l" rtl="0" fontAlgn="b"/>
                      <a:r>
                        <a:rPr lang="lt-LT" sz="1600" b="0" i="0" u="none" strike="noStrike">
                          <a:solidFill>
                            <a:srgbClr val="000000"/>
                          </a:solidFill>
                          <a:effectLst/>
                          <a:latin typeface="Calibri" panose="020F0502020204030204" pitchFamily="34" charset="0"/>
                        </a:rPr>
                        <a:t>Įgaliojimų viršijimas ar piktnaudžiavimas įgaliojimais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638840762"/>
                  </a:ext>
                </a:extLst>
              </a:tr>
              <a:tr h="477861">
                <a:tc>
                  <a:txBody>
                    <a:bodyPr/>
                    <a:lstStyle/>
                    <a:p>
                      <a:pPr algn="l" rtl="0" fontAlgn="b"/>
                      <a:r>
                        <a:rPr lang="lt-LT" sz="1600" b="0" i="0" u="none" strike="noStrike">
                          <a:solidFill>
                            <a:srgbClr val="000000"/>
                          </a:solidFill>
                          <a:effectLst/>
                          <a:latin typeface="Calibri" panose="020F0502020204030204" pitchFamily="34" charset="0"/>
                        </a:rPr>
                        <a:t>Tarnybos pareigų neatlikimas, piktnaudžiavimas tarnyba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738222506"/>
                  </a:ext>
                </a:extLst>
              </a:tr>
              <a:tr h="239424">
                <a:tc>
                  <a:txBody>
                    <a:bodyPr/>
                    <a:lstStyle/>
                    <a:p>
                      <a:pPr algn="l" rtl="0" fontAlgn="b"/>
                      <a:r>
                        <a:rPr lang="lt-LT" sz="1600" b="0" i="0" u="none" strike="noStrike">
                          <a:solidFill>
                            <a:srgbClr val="000000"/>
                          </a:solidFill>
                          <a:effectLst/>
                          <a:latin typeface="Calibri" panose="020F0502020204030204" pitchFamily="34" charset="0"/>
                        </a:rPr>
                        <a:t>Daromas poveikis, siekiant išvengti įstatymų nustatytos atsakomybės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64972103"/>
                  </a:ext>
                </a:extLst>
              </a:tr>
              <a:tr h="239424">
                <a:tc>
                  <a:txBody>
                    <a:bodyPr/>
                    <a:lstStyle/>
                    <a:p>
                      <a:pPr algn="l" rtl="0" fontAlgn="b"/>
                      <a:r>
                        <a:rPr lang="lt-LT" sz="1600" b="0" i="0" u="none" strike="noStrike">
                          <a:solidFill>
                            <a:srgbClr val="000000"/>
                          </a:solidFill>
                          <a:effectLst/>
                          <a:latin typeface="Calibri" panose="020F0502020204030204" pitchFamily="34" charset="0"/>
                        </a:rPr>
                        <a:t>Prekyba poveikiu (kyšis per tarpininką)</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453066608"/>
                  </a:ext>
                </a:extLst>
              </a:tr>
              <a:tr h="324945">
                <a:tc>
                  <a:txBody>
                    <a:bodyPr/>
                    <a:lstStyle/>
                    <a:p>
                      <a:pPr algn="l" rtl="0" fontAlgn="b"/>
                      <a:r>
                        <a:rPr lang="lt-LT" sz="1600" b="0" i="0" u="none" strike="noStrike">
                          <a:solidFill>
                            <a:srgbClr val="000000"/>
                          </a:solidFill>
                          <a:effectLst/>
                          <a:latin typeface="Calibri" panose="020F0502020204030204" pitchFamily="34" charset="0"/>
                        </a:rPr>
                        <a:t>Kyšininkavimas (kyšio reikalavimas, priėmimas)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878904212"/>
                  </a:ext>
                </a:extLst>
              </a:tr>
              <a:tr h="239424">
                <a:tc>
                  <a:txBody>
                    <a:bodyPr/>
                    <a:lstStyle/>
                    <a:p>
                      <a:pPr algn="l" rtl="0" fontAlgn="b"/>
                      <a:r>
                        <a:rPr lang="lt-LT" sz="1600" b="0" i="0" u="none" strike="noStrike">
                          <a:solidFill>
                            <a:srgbClr val="000000"/>
                          </a:solidFill>
                          <a:effectLst/>
                          <a:latin typeface="Calibri" panose="020F0502020204030204" pitchFamily="34" charset="0"/>
                        </a:rPr>
                        <a:t>Neteisėtas politinių partijų finansavimas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454976725"/>
                  </a:ext>
                </a:extLst>
              </a:tr>
              <a:tr h="430810">
                <a:tc>
                  <a:txBody>
                    <a:bodyPr/>
                    <a:lstStyle/>
                    <a:p>
                      <a:pPr algn="l" rtl="0" fontAlgn="b"/>
                      <a:r>
                        <a:rPr lang="lt-LT" sz="1600" b="0" i="0" u="none" strike="noStrike">
                          <a:solidFill>
                            <a:srgbClr val="000000"/>
                          </a:solidFill>
                          <a:effectLst/>
                          <a:latin typeface="Calibri" panose="020F0502020204030204" pitchFamily="34" charset="0"/>
                        </a:rPr>
                        <a:t>Papirkimas (kyšio davimas)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677366045"/>
                  </a:ext>
                </a:extLst>
              </a:tr>
              <a:tr h="324945">
                <a:tc>
                  <a:txBody>
                    <a:bodyPr/>
                    <a:lstStyle/>
                    <a:p>
                      <a:pPr algn="l" rtl="0" fontAlgn="b"/>
                      <a:r>
                        <a:rPr lang="lt-LT" sz="1600" b="0" i="0" u="none" strike="noStrike">
                          <a:solidFill>
                            <a:srgbClr val="000000"/>
                          </a:solidFill>
                          <a:effectLst/>
                          <a:latin typeface="Calibri" panose="020F0502020204030204" pitchFamily="34" charset="0"/>
                        </a:rPr>
                        <a:t>Neoficialus atlygis už viešąją ar administracinę paslaugą</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203853653"/>
                  </a:ext>
                </a:extLst>
              </a:tr>
              <a:tr h="468616">
                <a:tc>
                  <a:txBody>
                    <a:bodyPr/>
                    <a:lstStyle/>
                    <a:p>
                      <a:pPr algn="l" rtl="0" fontAlgn="b"/>
                      <a:r>
                        <a:rPr lang="lt-LT" sz="1600" b="0" i="0" u="none" strike="noStrike">
                          <a:solidFill>
                            <a:srgbClr val="000000"/>
                          </a:solidFill>
                          <a:effectLst/>
                          <a:latin typeface="Calibri" panose="020F0502020204030204" pitchFamily="34" charset="0"/>
                        </a:rPr>
                        <a:t>Viešojo sektoriaus darbuotojų papirkinėjimas tarptautiniuose verslo sandoriuose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406786807"/>
                  </a:ext>
                </a:extLst>
              </a:tr>
              <a:tr h="595489">
                <a:tc>
                  <a:txBody>
                    <a:bodyPr/>
                    <a:lstStyle/>
                    <a:p>
                      <a:pPr algn="l" rtl="0" fontAlgn="b"/>
                      <a:r>
                        <a:rPr lang="pt-BR" sz="1600" b="0" i="0" u="none" strike="noStrike">
                          <a:solidFill>
                            <a:srgbClr val="000000"/>
                          </a:solidFill>
                          <a:effectLst/>
                          <a:latin typeface="Calibri" panose="020F0502020204030204" pitchFamily="34" charset="0"/>
                        </a:rPr>
                        <a:t>Pareigūnų papirkinėjimas tarptautiniuose verslo sandoriuose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844514337"/>
                  </a:ext>
                </a:extLst>
              </a:tr>
            </a:tbl>
          </a:graphicData>
        </a:graphic>
      </p:graphicFrame>
      <p:sp>
        <p:nvSpPr>
          <p:cNvPr id="10" name="TextBox 9">
            <a:extLst>
              <a:ext uri="{FF2B5EF4-FFF2-40B4-BE49-F238E27FC236}">
                <a16:creationId xmlns:a16="http://schemas.microsoft.com/office/drawing/2014/main" id="{D624AA6C-3933-5D4E-4892-A7C5F3773572}"/>
              </a:ext>
            </a:extLst>
          </p:cNvPr>
          <p:cNvSpPr txBox="1"/>
          <p:nvPr/>
        </p:nvSpPr>
        <p:spPr>
          <a:xfrm>
            <a:off x="1865657" y="6146996"/>
            <a:ext cx="8658118" cy="523220"/>
          </a:xfrm>
          <a:prstGeom prst="rect">
            <a:avLst/>
          </a:prstGeom>
          <a:noFill/>
        </p:spPr>
        <p:txBody>
          <a:bodyPr wrap="square">
            <a:spAutoFit/>
          </a:bodyPr>
          <a:lstStyle/>
          <a:p>
            <a:r>
              <a:rPr lang="lt-LT" sz="1400" i="1" u="none" strike="noStrike" dirty="0">
                <a:effectLst/>
              </a:rPr>
              <a:t>7.</a:t>
            </a:r>
            <a:r>
              <a:rPr lang="en-US" sz="1400" i="1" u="none" strike="noStrike" dirty="0">
                <a:effectLst/>
              </a:rPr>
              <a:t> </a:t>
            </a:r>
            <a:r>
              <a:rPr lang="lt-LT" sz="1400" i="1" u="none" strike="noStrike" dirty="0">
                <a:effectLst/>
              </a:rPr>
              <a:t>Jūsų nuomone, kokios korupcijos formos labiausiai paplitusios Lietuvoje? Pateikti a</a:t>
            </a:r>
            <a:r>
              <a:rPr lang="lt-LT" sz="1400" i="1" dirty="0"/>
              <a:t>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endParaRPr lang="lt-LT" sz="1400" i="1" u="none" strike="noStrike" dirty="0">
              <a:effectLst/>
            </a:endParaRPr>
          </a:p>
        </p:txBody>
      </p:sp>
      <p:sp>
        <p:nvSpPr>
          <p:cNvPr id="6" name="TextBox 8">
            <a:extLst>
              <a:ext uri="{FF2B5EF4-FFF2-40B4-BE49-F238E27FC236}">
                <a16:creationId xmlns:a16="http://schemas.microsoft.com/office/drawing/2014/main" id="{B1508E4E-516C-9C88-C9C9-5F614D1DD928}"/>
              </a:ext>
            </a:extLst>
          </p:cNvPr>
          <p:cNvSpPr txBox="1"/>
          <p:nvPr/>
        </p:nvSpPr>
        <p:spPr>
          <a:xfrm>
            <a:off x="0" y="6316649"/>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5" name="TextBox 4">
            <a:extLst>
              <a:ext uri="{FF2B5EF4-FFF2-40B4-BE49-F238E27FC236}">
                <a16:creationId xmlns:a16="http://schemas.microsoft.com/office/drawing/2014/main" id="{BE01B0DE-DAED-1A4F-F23A-69F2F6EDB5BE}"/>
              </a:ext>
            </a:extLst>
          </p:cNvPr>
          <p:cNvSpPr txBox="1"/>
          <p:nvPr/>
        </p:nvSpPr>
        <p:spPr>
          <a:xfrm>
            <a:off x="4159044" y="159181"/>
            <a:ext cx="5088193" cy="369332"/>
          </a:xfrm>
          <a:prstGeom prst="rect">
            <a:avLst/>
          </a:prstGeom>
          <a:noFill/>
        </p:spPr>
        <p:txBody>
          <a:bodyPr wrap="square" rtlCol="0">
            <a:spAutoFit/>
          </a:bodyPr>
          <a:lstStyle/>
          <a:p>
            <a:r>
              <a:rPr lang="lt-LT" b="1" dirty="0"/>
              <a:t>Labiausiai paplitusių korupcijos formų dinamika</a:t>
            </a:r>
            <a:endParaRPr lang="lt-LT" dirty="0"/>
          </a:p>
        </p:txBody>
      </p:sp>
      <p:grpSp>
        <p:nvGrpSpPr>
          <p:cNvPr id="7" name="Grupė 6">
            <a:extLst>
              <a:ext uri="{FF2B5EF4-FFF2-40B4-BE49-F238E27FC236}">
                <a16:creationId xmlns:a16="http://schemas.microsoft.com/office/drawing/2014/main" id="{0B5812B0-64F0-821A-60B6-4A1CF2E2F920}"/>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6964447D-28E0-3435-DB42-CFF9BCC2F682}"/>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20526157-8934-D4D4-3AB6-1349CEA88B3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329A82E0-A02F-17F9-7FF1-4DB4E8C3C940}"/>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3A451A33-1BD5-9999-59F6-977E3733D4E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0038497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8">
            <a:extLst>
              <a:ext uri="{FF2B5EF4-FFF2-40B4-BE49-F238E27FC236}">
                <a16:creationId xmlns:a16="http://schemas.microsoft.com/office/drawing/2014/main" id="{71B7AE64-5DDB-BBA5-879C-9B5BEC123F27}"/>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6" name="TextBox 5">
            <a:extLst>
              <a:ext uri="{FF2B5EF4-FFF2-40B4-BE49-F238E27FC236}">
                <a16:creationId xmlns:a16="http://schemas.microsoft.com/office/drawing/2014/main" id="{9213B0CB-8F68-2F86-A465-C52A598A32AD}"/>
              </a:ext>
            </a:extLst>
          </p:cNvPr>
          <p:cNvSpPr txBox="1"/>
          <p:nvPr/>
        </p:nvSpPr>
        <p:spPr>
          <a:xfrm>
            <a:off x="1927084" y="6027003"/>
            <a:ext cx="8927908" cy="307777"/>
          </a:xfrm>
          <a:prstGeom prst="rect">
            <a:avLst/>
          </a:prstGeom>
          <a:noFill/>
        </p:spPr>
        <p:txBody>
          <a:bodyPr wrap="square">
            <a:spAutoFit/>
          </a:bodyPr>
          <a:lstStyle/>
          <a:p>
            <a:r>
              <a:rPr lang="lt-LT" sz="1400" i="1" dirty="0"/>
              <a:t>7. Jūsų nuomone, kokios korupcijos formos labiausiai paplitusios Lietuvoje? Atsakymai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p>
        </p:txBody>
      </p:sp>
      <p:grpSp>
        <p:nvGrpSpPr>
          <p:cNvPr id="7" name="Grupė 6">
            <a:extLst>
              <a:ext uri="{FF2B5EF4-FFF2-40B4-BE49-F238E27FC236}">
                <a16:creationId xmlns:a16="http://schemas.microsoft.com/office/drawing/2014/main" id="{A8B89868-EB28-B6CD-10F5-BBB65B2A833D}"/>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07ECE3EA-B69F-7A6F-A855-C9051F7BCA86}"/>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31E78095-0BA1-C2ED-44B1-A06EB450CD4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9CE377E5-AD49-1D63-E0A4-1035D9B8CA9A}"/>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90AD276-F0CB-C79F-BBD6-1EF83E192B1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79CEC176-01F5-A83C-1E92-6E58EAF07184}"/>
              </a:ext>
            </a:extLst>
          </p:cNvPr>
          <p:cNvGraphicFramePr>
            <a:graphicFrameLocks/>
          </p:cNvGraphicFramePr>
          <p:nvPr>
            <p:extLst>
              <p:ext uri="{D42A27DB-BD31-4B8C-83A1-F6EECF244321}">
                <p14:modId xmlns:p14="http://schemas.microsoft.com/office/powerpoint/2010/main" val="365488180"/>
              </p:ext>
            </p:extLst>
          </p:nvPr>
        </p:nvGraphicFramePr>
        <p:xfrm>
          <a:off x="436729" y="273778"/>
          <a:ext cx="11524393" cy="547300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510401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6" name="TextBox 5">
            <a:extLst>
              <a:ext uri="{FF2B5EF4-FFF2-40B4-BE49-F238E27FC236}">
                <a16:creationId xmlns:a16="http://schemas.microsoft.com/office/drawing/2014/main" id="{9213B0CB-8F68-2F86-A465-C52A598A32AD}"/>
              </a:ext>
            </a:extLst>
          </p:cNvPr>
          <p:cNvSpPr txBox="1"/>
          <p:nvPr/>
        </p:nvSpPr>
        <p:spPr>
          <a:xfrm>
            <a:off x="1971329" y="6027003"/>
            <a:ext cx="8927908" cy="307777"/>
          </a:xfrm>
          <a:prstGeom prst="rect">
            <a:avLst/>
          </a:prstGeom>
          <a:noFill/>
        </p:spPr>
        <p:txBody>
          <a:bodyPr wrap="square">
            <a:spAutoFit/>
          </a:bodyPr>
          <a:lstStyle/>
          <a:p>
            <a:r>
              <a:rPr lang="lt-LT" sz="1400" i="1" dirty="0"/>
              <a:t>7. Jūsų nuomone, kokios korupcijos formos labiausiai paplitusios Lietuvoje? (Atsakymai „</a:t>
            </a:r>
            <a:r>
              <a:rPr lang="en-US" sz="1400" i="1" dirty="0"/>
              <a:t>l</a:t>
            </a:r>
            <a:r>
              <a:rPr lang="lt-LT" sz="1400" i="1" dirty="0" err="1"/>
              <a:t>abai</a:t>
            </a:r>
            <a:r>
              <a:rPr lang="lt-LT" sz="1400" i="1" dirty="0"/>
              <a:t> paplitę“ ir „</a:t>
            </a:r>
            <a:r>
              <a:rPr lang="en-US" sz="1400" i="1" dirty="0"/>
              <a:t>p</a:t>
            </a:r>
            <a:r>
              <a:rPr lang="lt-LT" sz="1400" i="1" dirty="0" err="1"/>
              <a:t>aplitę</a:t>
            </a:r>
            <a:r>
              <a:rPr lang="lt-LT" sz="1400" i="1" dirty="0"/>
              <a:t>“)</a:t>
            </a:r>
          </a:p>
        </p:txBody>
      </p:sp>
      <p:graphicFrame>
        <p:nvGraphicFramePr>
          <p:cNvPr id="7" name="Lentelė 6">
            <a:extLst>
              <a:ext uri="{FF2B5EF4-FFF2-40B4-BE49-F238E27FC236}">
                <a16:creationId xmlns:a16="http://schemas.microsoft.com/office/drawing/2014/main" id="{A076BAC1-60A5-7C5A-5AD0-DEF203E304C6}"/>
              </a:ext>
            </a:extLst>
          </p:cNvPr>
          <p:cNvGraphicFramePr>
            <a:graphicFrameLocks noGrp="1"/>
          </p:cNvGraphicFramePr>
          <p:nvPr>
            <p:extLst>
              <p:ext uri="{D42A27DB-BD31-4B8C-83A1-F6EECF244321}">
                <p14:modId xmlns:p14="http://schemas.microsoft.com/office/powerpoint/2010/main" val="4217897973"/>
              </p:ext>
            </p:extLst>
          </p:nvPr>
        </p:nvGraphicFramePr>
        <p:xfrm>
          <a:off x="1007807" y="712356"/>
          <a:ext cx="10176386" cy="5120641"/>
        </p:xfrm>
        <a:graphic>
          <a:graphicData uri="http://schemas.openxmlformats.org/drawingml/2006/table">
            <a:tbl>
              <a:tblPr>
                <a:tableStyleId>{5C22544A-7EE6-4342-B048-85BDC9FD1C3A}</a:tableStyleId>
              </a:tblPr>
              <a:tblGrid>
                <a:gridCol w="6028049">
                  <a:extLst>
                    <a:ext uri="{9D8B030D-6E8A-4147-A177-3AD203B41FA5}">
                      <a16:colId xmlns:a16="http://schemas.microsoft.com/office/drawing/2014/main" val="3774330418"/>
                    </a:ext>
                  </a:extLst>
                </a:gridCol>
                <a:gridCol w="1382779">
                  <a:extLst>
                    <a:ext uri="{9D8B030D-6E8A-4147-A177-3AD203B41FA5}">
                      <a16:colId xmlns:a16="http://schemas.microsoft.com/office/drawing/2014/main" val="2841543419"/>
                    </a:ext>
                  </a:extLst>
                </a:gridCol>
                <a:gridCol w="1382779">
                  <a:extLst>
                    <a:ext uri="{9D8B030D-6E8A-4147-A177-3AD203B41FA5}">
                      <a16:colId xmlns:a16="http://schemas.microsoft.com/office/drawing/2014/main" val="464627972"/>
                    </a:ext>
                  </a:extLst>
                </a:gridCol>
                <a:gridCol w="1382779">
                  <a:extLst>
                    <a:ext uri="{9D8B030D-6E8A-4147-A177-3AD203B41FA5}">
                      <a16:colId xmlns:a16="http://schemas.microsoft.com/office/drawing/2014/main" val="3217419434"/>
                    </a:ext>
                  </a:extLst>
                </a:gridCol>
              </a:tblGrid>
              <a:tr h="342234">
                <a:tc>
                  <a:txBody>
                    <a:bodyPr/>
                    <a:lstStyle/>
                    <a:p>
                      <a:pPr algn="ctr" rtl="0" fontAlgn="b"/>
                      <a:r>
                        <a:rPr lang="lt-LT" sz="1600" b="1" i="0" u="none" strike="noStrike" dirty="0">
                          <a:solidFill>
                            <a:srgbClr val="000000"/>
                          </a:solidFill>
                          <a:effectLst/>
                          <a:latin typeface="Calibri" panose="020F0502020204030204" pitchFamily="34" charset="0"/>
                        </a:rPr>
                        <a:t>Korupcijos formos</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2021</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2022</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2023</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855020580"/>
                  </a:ext>
                </a:extLst>
              </a:tr>
              <a:tr h="342234">
                <a:tc>
                  <a:txBody>
                    <a:bodyPr/>
                    <a:lstStyle/>
                    <a:p>
                      <a:pPr algn="l" rtl="0" fontAlgn="b"/>
                      <a:r>
                        <a:rPr lang="lt-LT" sz="1600" b="0" i="0" u="none" strike="noStrike" dirty="0">
                          <a:solidFill>
                            <a:srgbClr val="000000"/>
                          </a:solidFill>
                          <a:effectLst/>
                          <a:latin typeface="Calibri" panose="020F0502020204030204" pitchFamily="34" charset="0"/>
                        </a:rPr>
                        <a:t>Politinių partijų narių protegavimas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60%</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64%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692452445"/>
                  </a:ext>
                </a:extLst>
              </a:tr>
              <a:tr h="342234">
                <a:tc>
                  <a:txBody>
                    <a:bodyPr/>
                    <a:lstStyle/>
                    <a:p>
                      <a:pPr algn="l" rtl="0" fontAlgn="b"/>
                      <a:r>
                        <a:rPr lang="lt-LT" sz="1600" b="0" i="0" u="none" strike="noStrike" dirty="0">
                          <a:solidFill>
                            <a:srgbClr val="000000"/>
                          </a:solidFill>
                          <a:effectLst/>
                          <a:latin typeface="Calibri" panose="020F0502020204030204" pitchFamily="34" charset="0"/>
                        </a:rPr>
                        <a:t>Nepotizmas (giminių ir bičiulių protegavimas)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159917446"/>
                  </a:ext>
                </a:extLst>
              </a:tr>
              <a:tr h="342234">
                <a:tc>
                  <a:txBody>
                    <a:bodyPr/>
                    <a:lstStyle/>
                    <a:p>
                      <a:pPr algn="l" rtl="0" fontAlgn="b"/>
                      <a:r>
                        <a:rPr lang="lt-LT" sz="1600" b="0" i="0" u="none" strike="noStrike">
                          <a:solidFill>
                            <a:srgbClr val="000000"/>
                          </a:solidFill>
                          <a:effectLst/>
                          <a:latin typeface="Calibri" panose="020F0502020204030204" pitchFamily="34" charset="0"/>
                        </a:rPr>
                        <a:t>Palankių įstatymų (teisės aktų), naudingų atskiroms grupėms, priėmimas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45%</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43%</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832187459"/>
                  </a:ext>
                </a:extLst>
              </a:tr>
              <a:tr h="342234">
                <a:tc>
                  <a:txBody>
                    <a:bodyPr/>
                    <a:lstStyle/>
                    <a:p>
                      <a:pPr algn="l" rtl="0" fontAlgn="b"/>
                      <a:r>
                        <a:rPr lang="lt-LT" sz="1600" b="0" i="0" u="none" strike="noStrike" dirty="0">
                          <a:solidFill>
                            <a:srgbClr val="000000"/>
                          </a:solidFill>
                          <a:effectLst/>
                          <a:latin typeface="Calibri" panose="020F0502020204030204" pitchFamily="34" charset="0"/>
                        </a:rPr>
                        <a:t>Įgaliojimų viršijimas ar piktnaudžiavimas įgaliojimais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40%</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691074617"/>
                  </a:ext>
                </a:extLst>
              </a:tr>
              <a:tr h="342234">
                <a:tc>
                  <a:txBody>
                    <a:bodyPr/>
                    <a:lstStyle/>
                    <a:p>
                      <a:pPr algn="l" rtl="0" fontAlgn="b"/>
                      <a:r>
                        <a:rPr lang="lt-LT" sz="1600" b="0" i="0" u="none" strike="noStrike">
                          <a:solidFill>
                            <a:srgbClr val="000000"/>
                          </a:solidFill>
                          <a:effectLst/>
                          <a:latin typeface="Calibri" panose="020F0502020204030204" pitchFamily="34" charset="0"/>
                        </a:rPr>
                        <a:t>Papirkimas (kyšio davimas)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42%</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354227722"/>
                  </a:ext>
                </a:extLst>
              </a:tr>
              <a:tr h="342234">
                <a:tc>
                  <a:txBody>
                    <a:bodyPr/>
                    <a:lstStyle/>
                    <a:p>
                      <a:pPr algn="l" rtl="0" fontAlgn="b"/>
                      <a:r>
                        <a:rPr lang="lt-LT" sz="1600" b="0" i="0" u="none" strike="noStrike">
                          <a:solidFill>
                            <a:srgbClr val="000000"/>
                          </a:solidFill>
                          <a:effectLst/>
                          <a:latin typeface="Calibri" panose="020F0502020204030204" pitchFamily="34" charset="0"/>
                        </a:rPr>
                        <a:t>Prekyba poveikiu (kyšis per tarpininką)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40%</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809823142"/>
                  </a:ext>
                </a:extLst>
              </a:tr>
              <a:tr h="342234">
                <a:tc>
                  <a:txBody>
                    <a:bodyPr/>
                    <a:lstStyle/>
                    <a:p>
                      <a:pPr algn="l" rtl="0" fontAlgn="b"/>
                      <a:r>
                        <a:rPr lang="lt-LT" sz="1600" b="0" i="0" u="none" strike="noStrike">
                          <a:solidFill>
                            <a:srgbClr val="000000"/>
                          </a:solidFill>
                          <a:effectLst/>
                          <a:latin typeface="Calibri" panose="020F0502020204030204" pitchFamily="34" charset="0"/>
                        </a:rPr>
                        <a:t>Neteisėtas politinių partijų finansavimas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41%</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919241760"/>
                  </a:ext>
                </a:extLst>
              </a:tr>
              <a:tr h="342234">
                <a:tc>
                  <a:txBody>
                    <a:bodyPr/>
                    <a:lstStyle/>
                    <a:p>
                      <a:pPr algn="l" rtl="0" fontAlgn="b"/>
                      <a:r>
                        <a:rPr lang="lt-LT" sz="1600" b="0" i="0" u="none" strike="noStrike">
                          <a:solidFill>
                            <a:srgbClr val="000000"/>
                          </a:solidFill>
                          <a:effectLst/>
                          <a:latin typeface="Calibri" panose="020F0502020204030204" pitchFamily="34" charset="0"/>
                        </a:rPr>
                        <a:t>Kyšininkavimas (kyšio reikalavimas, priėmimas)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31%</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38%</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954058031"/>
                  </a:ext>
                </a:extLst>
              </a:tr>
              <a:tr h="342234">
                <a:tc>
                  <a:txBody>
                    <a:bodyPr/>
                    <a:lstStyle/>
                    <a:p>
                      <a:pPr algn="l" rtl="0" fontAlgn="b"/>
                      <a:r>
                        <a:rPr lang="lt-LT" sz="1600" b="0" i="0" u="none" strike="noStrike">
                          <a:solidFill>
                            <a:srgbClr val="000000"/>
                          </a:solidFill>
                          <a:effectLst/>
                          <a:latin typeface="Calibri" panose="020F0502020204030204" pitchFamily="34" charset="0"/>
                        </a:rPr>
                        <a:t>Sprendimų priėmimo vilkinimas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33%</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29%</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38%</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423591653"/>
                  </a:ext>
                </a:extLst>
              </a:tr>
              <a:tr h="342234">
                <a:tc>
                  <a:txBody>
                    <a:bodyPr/>
                    <a:lstStyle/>
                    <a:p>
                      <a:pPr algn="l" rtl="0" fontAlgn="b"/>
                      <a:r>
                        <a:rPr lang="lt-LT" sz="1600" b="0" i="0" u="none" strike="noStrike">
                          <a:solidFill>
                            <a:srgbClr val="000000"/>
                          </a:solidFill>
                          <a:effectLst/>
                          <a:latin typeface="Calibri" panose="020F0502020204030204" pitchFamily="34" charset="0"/>
                        </a:rPr>
                        <a:t>Daromas poveikis, siekiant išvengti įstatymų nustatytos atsakomybės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36%</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860913605"/>
                  </a:ext>
                </a:extLst>
              </a:tr>
              <a:tr h="342234">
                <a:tc>
                  <a:txBody>
                    <a:bodyPr/>
                    <a:lstStyle/>
                    <a:p>
                      <a:pPr algn="l" rtl="0" fontAlgn="b"/>
                      <a:r>
                        <a:rPr lang="lt-LT" sz="1600" b="0" i="0" u="none" strike="noStrike">
                          <a:solidFill>
                            <a:srgbClr val="000000"/>
                          </a:solidFill>
                          <a:effectLst/>
                          <a:latin typeface="Calibri" panose="020F0502020204030204" pitchFamily="34" charset="0"/>
                        </a:rPr>
                        <a:t>Tarnybos pareigų neatlikimas, piktnaudžiavimas tarnyba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28%</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32%</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69837434"/>
                  </a:ext>
                </a:extLst>
              </a:tr>
              <a:tr h="342234">
                <a:tc>
                  <a:txBody>
                    <a:bodyPr/>
                    <a:lstStyle/>
                    <a:p>
                      <a:pPr algn="l" rtl="0" fontAlgn="b"/>
                      <a:r>
                        <a:rPr lang="lt-LT" sz="1600" b="0" i="0" u="none" strike="noStrike" dirty="0">
                          <a:solidFill>
                            <a:srgbClr val="000000"/>
                          </a:solidFill>
                          <a:effectLst/>
                          <a:latin typeface="Calibri" panose="020F0502020204030204" pitchFamily="34" charset="0"/>
                        </a:rPr>
                        <a:t>Neoficialus atlygis už viešąją ar administracinę paslaugą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25%</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30%</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460204984"/>
                  </a:ext>
                </a:extLst>
              </a:tr>
              <a:tr h="671599">
                <a:tc>
                  <a:txBody>
                    <a:bodyPr/>
                    <a:lstStyle/>
                    <a:p>
                      <a:pPr algn="l" rtl="0" fontAlgn="b"/>
                      <a:r>
                        <a:rPr lang="lt-LT" sz="1600" b="0" i="0" u="none" strike="noStrike">
                          <a:solidFill>
                            <a:srgbClr val="000000"/>
                          </a:solidFill>
                          <a:effectLst/>
                          <a:latin typeface="Calibri" panose="020F0502020204030204" pitchFamily="34" charset="0"/>
                        </a:rPr>
                        <a:t>Viešojo sektoriaus darbuotojų papirkinėjimas tarptautiniuose verslo sandoriuose </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14%</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15%</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15%</a:t>
                      </a:r>
                    </a:p>
                  </a:txBody>
                  <a:tcPr marL="9525" marR="9525" marT="9525" marB="0" anchor="ctr">
                    <a:gradFill>
                      <a:gsLst>
                        <a:gs pos="52707">
                          <a:srgbClr val="8CC3A3"/>
                        </a:gs>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96271517"/>
                  </a:ext>
                </a:extLst>
              </a:tr>
            </a:tbl>
          </a:graphicData>
        </a:graphic>
      </p:graphicFrame>
      <p:sp>
        <p:nvSpPr>
          <p:cNvPr id="4" name="TextBox 8">
            <a:extLst>
              <a:ext uri="{FF2B5EF4-FFF2-40B4-BE49-F238E27FC236}">
                <a16:creationId xmlns:a16="http://schemas.microsoft.com/office/drawing/2014/main" id="{9D5C4113-8F8A-C374-7891-F9E28F26139F}"/>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Valstybės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5" name="TextBox 4">
            <a:extLst>
              <a:ext uri="{FF2B5EF4-FFF2-40B4-BE49-F238E27FC236}">
                <a16:creationId xmlns:a16="http://schemas.microsoft.com/office/drawing/2014/main" id="{0E0F5726-EB58-5B1B-AC97-14AA8056368D}"/>
              </a:ext>
            </a:extLst>
          </p:cNvPr>
          <p:cNvSpPr txBox="1"/>
          <p:nvPr/>
        </p:nvSpPr>
        <p:spPr>
          <a:xfrm>
            <a:off x="3869064" y="108970"/>
            <a:ext cx="5132438" cy="646331"/>
          </a:xfrm>
          <a:prstGeom prst="rect">
            <a:avLst/>
          </a:prstGeom>
          <a:noFill/>
        </p:spPr>
        <p:txBody>
          <a:bodyPr wrap="square" rtlCol="0">
            <a:spAutoFit/>
          </a:bodyPr>
          <a:lstStyle/>
          <a:p>
            <a:pPr algn="ctr"/>
            <a:r>
              <a:rPr lang="lt-LT" b="1" dirty="0"/>
              <a:t>Labiausiai paplitusių korupcijos formų dinamika  </a:t>
            </a:r>
          </a:p>
          <a:p>
            <a:pPr algn="ctr"/>
            <a:endParaRPr lang="lt-LT" dirty="0"/>
          </a:p>
        </p:txBody>
      </p:sp>
    </p:spTree>
    <p:extLst>
      <p:ext uri="{BB962C8B-B14F-4D97-AF65-F5344CB8AC3E}">
        <p14:creationId xmlns:p14="http://schemas.microsoft.com/office/powerpoint/2010/main" val="319570090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7B5078F1-879B-D8C4-30B1-FF1385B777AB}"/>
              </a:ext>
            </a:extLst>
          </p:cNvPr>
          <p:cNvSpPr txBox="1"/>
          <p:nvPr/>
        </p:nvSpPr>
        <p:spPr>
          <a:xfrm>
            <a:off x="619303" y="1536107"/>
            <a:ext cx="10953394" cy="3293209"/>
          </a:xfrm>
          <a:prstGeom prst="rect">
            <a:avLst/>
          </a:prstGeom>
          <a:noFill/>
        </p:spPr>
        <p:txBody>
          <a:bodyPr wrap="square" rtlCol="0">
            <a:spAutoFit/>
          </a:bodyPr>
          <a:lstStyle/>
          <a:p>
            <a:pPr marL="285750" indent="-285750" algn="just">
              <a:buBlip>
                <a:blip r:embed="rId3"/>
              </a:buBlip>
            </a:pPr>
            <a:r>
              <a:rPr lang="lt-LT" sz="1600" dirty="0"/>
              <a:t>Remiantis gyventojų duomenimis, labiausiai paplitusi korupcijos forma tiek 2022, tiek 2023 metais. – nepotizmas, o antroje vietoje – politinių partijų narių protegavimas. Net per 10 procentinių punktų (lyginant su 2022 m.) pakilusi korupcijos forma „įgaliojimų viršijimas ar piktnaudžiavimas įgaliojimais“. Net per 9 procentinius punktus (lyginant su 2022 m.) pakilusi korupcijos forma „prekyba poveikiu”. Gyventojų nuomone, beveik visos korupcijos formos 2023 m. buvo paplitusios labiau, nei 2022 m.</a:t>
            </a:r>
          </a:p>
          <a:p>
            <a:pPr marL="285750" indent="-285750" algn="just">
              <a:buBlip>
                <a:blip r:embed="rId3"/>
              </a:buBlip>
            </a:pPr>
            <a:endParaRPr lang="lt-LT" sz="1600" dirty="0"/>
          </a:p>
          <a:p>
            <a:pPr marL="285750" indent="-285750" algn="just">
              <a:buBlip>
                <a:blip r:embed="rId3"/>
              </a:buBlip>
            </a:pPr>
            <a:r>
              <a:rPr lang="lt-LT" sz="1600" dirty="0"/>
              <a:t>Pasak įmonių vadovų, labiausiai paplitusios korupcijos formos yra sprendimų priėmimo vilkinimas, politinių partijų narių protegavimas ir  nepotizmas. Lyginant su 2022 m. įmonių vadovų duomenimis, padaugėjo įgaliojimų viršijimo ar piktnaudžiavimo atvejų (+ 4 %), sumažėjo politinių partijų narių protegavimo (- 3 %).</a:t>
            </a:r>
          </a:p>
          <a:p>
            <a:pPr marL="285750" indent="-285750" algn="just">
              <a:buBlip>
                <a:blip r:embed="rId3"/>
              </a:buBlip>
            </a:pPr>
            <a:endParaRPr lang="lt-LT" sz="1600" dirty="0"/>
          </a:p>
          <a:p>
            <a:pPr marL="285750" indent="-285750" algn="just">
              <a:buBlip>
                <a:blip r:embed="rId3"/>
              </a:buBlip>
            </a:pPr>
            <a:r>
              <a:rPr lang="lt-LT" sz="1600" dirty="0"/>
              <a:t>Valstybės tarnautojų nuomone, beveik visos korupcijos formos 2023 m. buvo paplitusios labiau, nei 2022 m. Jau kelis metus iš eilės pirmauja šios korupcijos formos: politinių partijų narių protegavimas, nepotizmas, palankių įstatymų priėmimas. Lyginant su 2022 m. duomenimis, padaugėjo sprendimų vilkinimo atvejų (+ 9 %), taip pat kyšininkavimo (+7 %) ir </a:t>
            </a:r>
            <a:r>
              <a:rPr lang="lt-LT" sz="1600" dirty="0">
                <a:solidFill>
                  <a:srgbClr val="000000"/>
                </a:solidFill>
                <a:latin typeface="Calibri" panose="020F0502020204030204" pitchFamily="34" charset="0"/>
              </a:rPr>
              <a:t>į</a:t>
            </a:r>
            <a:r>
              <a:rPr lang="lt-LT" sz="1600" b="0" i="0" u="none" strike="noStrike" dirty="0">
                <a:solidFill>
                  <a:srgbClr val="000000"/>
                </a:solidFill>
                <a:effectLst/>
                <a:latin typeface="Calibri" panose="020F0502020204030204" pitchFamily="34" charset="0"/>
              </a:rPr>
              <a:t>galiojimų viršijimo ar piktnaudžiavimo įgaliojimais </a:t>
            </a:r>
            <a:r>
              <a:rPr lang="lt-LT" sz="1600" dirty="0"/>
              <a:t> (+ 7 %) atvejų.</a:t>
            </a:r>
            <a:endParaRPr lang="lt-LT" dirty="0"/>
          </a:p>
        </p:txBody>
      </p:sp>
      <p:sp>
        <p:nvSpPr>
          <p:cNvPr id="4" name="TextBox 8">
            <a:extLst>
              <a:ext uri="{FF2B5EF4-FFF2-40B4-BE49-F238E27FC236}">
                <a16:creationId xmlns:a16="http://schemas.microsoft.com/office/drawing/2014/main" id="{7C304A93-D1D5-DDDD-1B0A-CA0E76C4B3CF}"/>
              </a:ext>
            </a:extLst>
          </p:cNvPr>
          <p:cNvSpPr txBox="1"/>
          <p:nvPr/>
        </p:nvSpPr>
        <p:spPr>
          <a:xfrm>
            <a:off x="0" y="6452381"/>
            <a:ext cx="506445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5" name="Rectangle 2">
            <a:extLst>
              <a:ext uri="{FF2B5EF4-FFF2-40B4-BE49-F238E27FC236}">
                <a16:creationId xmlns:a16="http://schemas.microsoft.com/office/drawing/2014/main" id="{0AD34271-AA52-8C8D-FCA0-125F9010E364}"/>
              </a:ext>
            </a:extLst>
          </p:cNvPr>
          <p:cNvSpPr txBox="1">
            <a:spLocks noChangeArrowheads="1"/>
          </p:cNvSpPr>
          <p:nvPr/>
        </p:nvSpPr>
        <p:spPr>
          <a:xfrm>
            <a:off x="1081548" y="466417"/>
            <a:ext cx="10611387" cy="42600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Korupcijos formų paplitimas: tikslinių grupių</a:t>
            </a:r>
            <a:r>
              <a:rPr lang="en-US" altLang="lt-LT" sz="1800" b="1" dirty="0">
                <a:latin typeface="+mn-lt"/>
              </a:rPr>
              <a:t> </a:t>
            </a:r>
            <a:r>
              <a:rPr lang="lt-LT" altLang="lt-LT" sz="1800" b="1" dirty="0">
                <a:latin typeface="+mn-lt"/>
              </a:rPr>
              <a:t>atsakymų palyginimas</a:t>
            </a:r>
            <a:endParaRPr lang="en-US" altLang="lt-LT" sz="1800" b="1" dirty="0">
              <a:latin typeface="+mn-lt"/>
            </a:endParaRPr>
          </a:p>
        </p:txBody>
      </p:sp>
      <p:grpSp>
        <p:nvGrpSpPr>
          <p:cNvPr id="6" name="Grupė 5">
            <a:extLst>
              <a:ext uri="{FF2B5EF4-FFF2-40B4-BE49-F238E27FC236}">
                <a16:creationId xmlns:a16="http://schemas.microsoft.com/office/drawing/2014/main" id="{33D2A12E-416E-7277-0317-66427077F080}"/>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8F50F635-C0DF-8683-02FE-43EE16935EEF}"/>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68BD5352-31F2-F786-EC82-EF07DCE2ECA7}"/>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87D00984-83C1-8A00-BD91-712B16D28EA2}"/>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1F47551-D3CB-A27E-2DEC-24E47CB28330}"/>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303839687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FF640E-B9F0-1328-05A4-E921A1FD7BCF}"/>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748709B9-94DA-B501-FDE8-F6AE126FB24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09FCDBD8-BC85-33DF-FAD6-A6F26C504DD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AA24A76D-C2AB-DA18-3A2D-EC35F4B437E2}"/>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F0DDFC88-8696-87D9-E248-5806182D4DB2}"/>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DE8EC587-6BF3-3588-0CA9-7E1E1E08BAC9}"/>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9CDAD915-7EC7-C343-0B4C-A434AAC0EE7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A867F0BD-1ADC-0781-C733-FD308A8751C7}"/>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C27E9C2A-8C79-81F6-4DEB-08F047DFB7B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F45768-AD19-044F-296A-690FDEEFF417}"/>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94D1291F-01BF-3179-54C9-1EDDA71508C6}"/>
              </a:ext>
            </a:extLst>
          </p:cNvPr>
          <p:cNvSpPr txBox="1"/>
          <p:nvPr/>
        </p:nvSpPr>
        <p:spPr>
          <a:xfrm>
            <a:off x="1121526" y="4922361"/>
            <a:ext cx="9948949" cy="1642757"/>
          </a:xfrm>
          <a:prstGeom prst="rect">
            <a:avLst/>
          </a:prstGeom>
        </p:spPr>
        <p:txBody>
          <a:bodyPr lIns="0" tIns="0" rIns="0" bIns="0" rtlCol="0" anchor="t">
            <a:spAutoFit/>
          </a:bodyPr>
          <a:lstStyle/>
          <a:p>
            <a:pPr algn="ctr">
              <a:lnSpc>
                <a:spcPts val="6720"/>
              </a:lnSpc>
            </a:pPr>
            <a:r>
              <a:rPr lang="lt-LT" sz="4800" spc="48" dirty="0">
                <a:solidFill>
                  <a:srgbClr val="302E2C"/>
                </a:solidFill>
                <a:latin typeface="Playfair Display Bold"/>
              </a:rPr>
              <a:t>Korupcijos paplitimas svarbiausiose institucijose</a:t>
            </a:r>
          </a:p>
        </p:txBody>
      </p:sp>
      <p:sp>
        <p:nvSpPr>
          <p:cNvPr id="12" name="Freeform 12">
            <a:extLst>
              <a:ext uri="{FF2B5EF4-FFF2-40B4-BE49-F238E27FC236}">
                <a16:creationId xmlns:a16="http://schemas.microsoft.com/office/drawing/2014/main" id="{2918EC1D-911B-9D0F-2884-56B5D3F6D55C}"/>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BBCE0542-2C12-2988-4563-FF38022A5768}"/>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74950070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B48AC126-F36D-A726-BAB2-78F10617316C}"/>
              </a:ext>
            </a:extLst>
          </p:cNvPr>
          <p:cNvGrpSpPr>
            <a:grpSpLocks noChangeAspect="1"/>
          </p:cNvGrpSpPr>
          <p:nvPr/>
        </p:nvGrpSpPr>
        <p:grpSpPr>
          <a:xfrm>
            <a:off x="0" y="-22433"/>
            <a:ext cx="12192000" cy="7042665"/>
            <a:chOff x="0" y="0"/>
            <a:chExt cx="24384000" cy="13715999"/>
          </a:xfrm>
        </p:grpSpPr>
        <p:sp>
          <p:nvSpPr>
            <p:cNvPr id="3" name="Freeform 3">
              <a:extLst>
                <a:ext uri="{FF2B5EF4-FFF2-40B4-BE49-F238E27FC236}">
                  <a16:creationId xmlns:a16="http://schemas.microsoft.com/office/drawing/2014/main" id="{70388B0F-3FDA-D0E9-217E-3D6242BA7403}"/>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4" name="Chart 3">
            <a:extLst>
              <a:ext uri="{FF2B5EF4-FFF2-40B4-BE49-F238E27FC236}">
                <a16:creationId xmlns:a16="http://schemas.microsoft.com/office/drawing/2014/main" id="{08482CF7-8DB0-B4C6-93F1-062BA9FBB285}"/>
              </a:ext>
            </a:extLst>
          </p:cNvPr>
          <p:cNvGraphicFramePr>
            <a:graphicFrameLocks/>
          </p:cNvGraphicFramePr>
          <p:nvPr>
            <p:extLst>
              <p:ext uri="{D42A27DB-BD31-4B8C-83A1-F6EECF244321}">
                <p14:modId xmlns:p14="http://schemas.microsoft.com/office/powerpoint/2010/main" val="3516842772"/>
              </p:ext>
            </p:extLst>
          </p:nvPr>
        </p:nvGraphicFramePr>
        <p:xfrm>
          <a:off x="-228600" y="62443"/>
          <a:ext cx="12192000" cy="5808968"/>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3338DBD3-73FC-0B40-DB01-57B3AE9306D3}"/>
              </a:ext>
            </a:extLst>
          </p:cNvPr>
          <p:cNvSpPr txBox="1"/>
          <p:nvPr/>
        </p:nvSpPr>
        <p:spPr>
          <a:xfrm>
            <a:off x="640307" y="5730875"/>
            <a:ext cx="10911385" cy="523220"/>
          </a:xfrm>
          <a:prstGeom prst="rect">
            <a:avLst/>
          </a:prstGeom>
          <a:noFill/>
        </p:spPr>
        <p:txBody>
          <a:bodyPr wrap="square">
            <a:spAutoFit/>
          </a:bodyPr>
          <a:lstStyle/>
          <a:p>
            <a:r>
              <a:rPr lang="lt-LT" sz="1400" i="1" dirty="0"/>
              <a:t>9. Kalbant apie korupciją ir įvairių įstaigų bei institucijų korumpuotumą, gal galėtumėte įvardinti 5 įstaigas ar institucijas, kurios, Jūsų nuomone, šiuo metu Lietuvoje yra labiausiai korumpuotos? (atviras klausimas)</a:t>
            </a:r>
          </a:p>
        </p:txBody>
      </p:sp>
      <p:sp>
        <p:nvSpPr>
          <p:cNvPr id="5" name="TextBox 8">
            <a:extLst>
              <a:ext uri="{FF2B5EF4-FFF2-40B4-BE49-F238E27FC236}">
                <a16:creationId xmlns:a16="http://schemas.microsoft.com/office/drawing/2014/main" id="{8C86AA48-766D-57AD-9FF3-315B4CC62BAF}"/>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752C61B9-9A7E-094D-8531-6727EAB470CF}"/>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2A941C0D-CA59-A85F-4E06-7D5CD9FDD427}"/>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B81267E-6DC8-9EA7-8993-EFB08619CEEE}"/>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4269FAF6-3DF1-2B59-6F93-5A80C29A291E}"/>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2F727794-6213-659D-3815-FE4F41287222}"/>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2742746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E6452D7-1DFD-63A2-0A31-A9DCE230207F}"/>
              </a:ext>
            </a:extLst>
          </p:cNvPr>
          <p:cNvGrpSpPr>
            <a:grpSpLocks noChangeAspect="1"/>
          </p:cNvGrpSpPr>
          <p:nvPr/>
        </p:nvGrpSpPr>
        <p:grpSpPr>
          <a:xfrm>
            <a:off x="0" y="-22433"/>
            <a:ext cx="12192000" cy="7190149"/>
            <a:chOff x="0" y="0"/>
            <a:chExt cx="24384000" cy="13715999"/>
          </a:xfrm>
        </p:grpSpPr>
        <p:sp>
          <p:nvSpPr>
            <p:cNvPr id="4" name="Freeform 3">
              <a:extLst>
                <a:ext uri="{FF2B5EF4-FFF2-40B4-BE49-F238E27FC236}">
                  <a16:creationId xmlns:a16="http://schemas.microsoft.com/office/drawing/2014/main" id="{E3B0FBEB-0F28-CBE4-18C2-830979C00FB4}"/>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9" name="TextBox 8">
            <a:extLst>
              <a:ext uri="{FF2B5EF4-FFF2-40B4-BE49-F238E27FC236}">
                <a16:creationId xmlns:a16="http://schemas.microsoft.com/office/drawing/2014/main" id="{D7586473-FEA4-B11F-6DC1-9B87919B9C87}"/>
              </a:ext>
            </a:extLst>
          </p:cNvPr>
          <p:cNvSpPr txBox="1"/>
          <p:nvPr/>
        </p:nvSpPr>
        <p:spPr>
          <a:xfrm>
            <a:off x="1694770" y="6026503"/>
            <a:ext cx="9398464" cy="307777"/>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a:t>
            </a:r>
            <a:endParaRPr lang="lt-LT" sz="1400" i="1" dirty="0"/>
          </a:p>
        </p:txBody>
      </p:sp>
      <p:sp>
        <p:nvSpPr>
          <p:cNvPr id="5" name="TextBox 8">
            <a:extLst>
              <a:ext uri="{FF2B5EF4-FFF2-40B4-BE49-F238E27FC236}">
                <a16:creationId xmlns:a16="http://schemas.microsoft.com/office/drawing/2014/main" id="{28A3E9B8-50D4-BFF4-2C99-DF9E007E81AB}"/>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B4577C17-BCA0-9EF9-CD7D-4DABDA47A7D5}"/>
              </a:ext>
            </a:extLst>
          </p:cNvPr>
          <p:cNvGrpSpPr/>
          <p:nvPr/>
        </p:nvGrpSpPr>
        <p:grpSpPr>
          <a:xfrm>
            <a:off x="230878" y="273778"/>
            <a:ext cx="1278138" cy="1278138"/>
            <a:chOff x="230878" y="273778"/>
            <a:chExt cx="1278138" cy="1278138"/>
          </a:xfrm>
        </p:grpSpPr>
        <p:grpSp>
          <p:nvGrpSpPr>
            <p:cNvPr id="7" name="Group 4">
              <a:extLst>
                <a:ext uri="{FF2B5EF4-FFF2-40B4-BE49-F238E27FC236}">
                  <a16:creationId xmlns:a16="http://schemas.microsoft.com/office/drawing/2014/main" id="{8E7480BE-7768-84BF-67EC-FBE1F35147B6}"/>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9C185B2E-2C21-1F77-23F5-F6361B04C74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6">
              <a:extLst>
                <a:ext uri="{FF2B5EF4-FFF2-40B4-BE49-F238E27FC236}">
                  <a16:creationId xmlns:a16="http://schemas.microsoft.com/office/drawing/2014/main" id="{ABC8A8A6-5B46-EC39-BB43-495B20EF28A1}"/>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9A362818-822C-4356-B020-1D144BAA5509}"/>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2" name="Diagrama 11">
            <a:extLst>
              <a:ext uri="{FF2B5EF4-FFF2-40B4-BE49-F238E27FC236}">
                <a16:creationId xmlns:a16="http://schemas.microsoft.com/office/drawing/2014/main" id="{73863070-FC0E-E398-B160-65C9BA153594}"/>
              </a:ext>
            </a:extLst>
          </p:cNvPr>
          <p:cNvGraphicFramePr>
            <a:graphicFrameLocks/>
          </p:cNvGraphicFramePr>
          <p:nvPr>
            <p:extLst>
              <p:ext uri="{D42A27DB-BD31-4B8C-83A1-F6EECF244321}">
                <p14:modId xmlns:p14="http://schemas.microsoft.com/office/powerpoint/2010/main" val="1700331888"/>
              </p:ext>
            </p:extLst>
          </p:nvPr>
        </p:nvGraphicFramePr>
        <p:xfrm>
          <a:off x="296424" y="273778"/>
          <a:ext cx="11340173" cy="57502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50504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BE3B96-0E8B-FFEA-2662-69EAD687DFAF}"/>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C684CC04-82D3-D7B8-33DC-13E76AE68F76}"/>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D5F59C6-FFFC-80D3-4174-A64869901B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aphicFrame>
        <p:nvGraphicFramePr>
          <p:cNvPr id="6" name="Table 5">
            <a:extLst>
              <a:ext uri="{FF2B5EF4-FFF2-40B4-BE49-F238E27FC236}">
                <a16:creationId xmlns:a16="http://schemas.microsoft.com/office/drawing/2014/main" id="{3AF01AA1-F0FD-D814-5A63-6CE8D7ED3FB5}"/>
              </a:ext>
            </a:extLst>
          </p:cNvPr>
          <p:cNvGraphicFramePr>
            <a:graphicFrameLocks noGrp="1"/>
          </p:cNvGraphicFramePr>
          <p:nvPr>
            <p:extLst>
              <p:ext uri="{D42A27DB-BD31-4B8C-83A1-F6EECF244321}">
                <p14:modId xmlns:p14="http://schemas.microsoft.com/office/powerpoint/2010/main" val="4143938486"/>
              </p:ext>
            </p:extLst>
          </p:nvPr>
        </p:nvGraphicFramePr>
        <p:xfrm>
          <a:off x="750627" y="619060"/>
          <a:ext cx="10986447" cy="5096162"/>
        </p:xfrm>
        <a:graphic>
          <a:graphicData uri="http://schemas.openxmlformats.org/drawingml/2006/table">
            <a:tbl>
              <a:tblPr>
                <a:tableStyleId>{5C22544A-7EE6-4342-B048-85BDC9FD1C3A}</a:tableStyleId>
              </a:tblPr>
              <a:tblGrid>
                <a:gridCol w="2333224">
                  <a:extLst>
                    <a:ext uri="{9D8B030D-6E8A-4147-A177-3AD203B41FA5}">
                      <a16:colId xmlns:a16="http://schemas.microsoft.com/office/drawing/2014/main" val="932352540"/>
                    </a:ext>
                  </a:extLst>
                </a:gridCol>
                <a:gridCol w="828386">
                  <a:extLst>
                    <a:ext uri="{9D8B030D-6E8A-4147-A177-3AD203B41FA5}">
                      <a16:colId xmlns:a16="http://schemas.microsoft.com/office/drawing/2014/main" val="407953318"/>
                    </a:ext>
                  </a:extLst>
                </a:gridCol>
                <a:gridCol w="858511">
                  <a:extLst>
                    <a:ext uri="{9D8B030D-6E8A-4147-A177-3AD203B41FA5}">
                      <a16:colId xmlns:a16="http://schemas.microsoft.com/office/drawing/2014/main" val="2229192705"/>
                    </a:ext>
                  </a:extLst>
                </a:gridCol>
                <a:gridCol w="783202">
                  <a:extLst>
                    <a:ext uri="{9D8B030D-6E8A-4147-A177-3AD203B41FA5}">
                      <a16:colId xmlns:a16="http://schemas.microsoft.com/office/drawing/2014/main" val="3156556068"/>
                    </a:ext>
                  </a:extLst>
                </a:gridCol>
                <a:gridCol w="810562">
                  <a:extLst>
                    <a:ext uri="{9D8B030D-6E8A-4147-A177-3AD203B41FA5}">
                      <a16:colId xmlns:a16="http://schemas.microsoft.com/office/drawing/2014/main" val="1755078877"/>
                    </a:ext>
                  </a:extLst>
                </a:gridCol>
                <a:gridCol w="895427">
                  <a:extLst>
                    <a:ext uri="{9D8B030D-6E8A-4147-A177-3AD203B41FA5}">
                      <a16:colId xmlns:a16="http://schemas.microsoft.com/office/drawing/2014/main" val="1526140679"/>
                    </a:ext>
                  </a:extLst>
                </a:gridCol>
                <a:gridCol w="895427">
                  <a:extLst>
                    <a:ext uri="{9D8B030D-6E8A-4147-A177-3AD203B41FA5}">
                      <a16:colId xmlns:a16="http://schemas.microsoft.com/office/drawing/2014/main" val="1365042154"/>
                    </a:ext>
                  </a:extLst>
                </a:gridCol>
                <a:gridCol w="895427">
                  <a:extLst>
                    <a:ext uri="{9D8B030D-6E8A-4147-A177-3AD203B41FA5}">
                      <a16:colId xmlns:a16="http://schemas.microsoft.com/office/drawing/2014/main" val="228906231"/>
                    </a:ext>
                  </a:extLst>
                </a:gridCol>
                <a:gridCol w="895427">
                  <a:extLst>
                    <a:ext uri="{9D8B030D-6E8A-4147-A177-3AD203B41FA5}">
                      <a16:colId xmlns:a16="http://schemas.microsoft.com/office/drawing/2014/main" val="1508514437"/>
                    </a:ext>
                  </a:extLst>
                </a:gridCol>
                <a:gridCol w="895427">
                  <a:extLst>
                    <a:ext uri="{9D8B030D-6E8A-4147-A177-3AD203B41FA5}">
                      <a16:colId xmlns:a16="http://schemas.microsoft.com/office/drawing/2014/main" val="2484106899"/>
                    </a:ext>
                  </a:extLst>
                </a:gridCol>
                <a:gridCol w="895427">
                  <a:extLst>
                    <a:ext uri="{9D8B030D-6E8A-4147-A177-3AD203B41FA5}">
                      <a16:colId xmlns:a16="http://schemas.microsoft.com/office/drawing/2014/main" val="1004502737"/>
                    </a:ext>
                  </a:extLst>
                </a:gridCol>
              </a:tblGrid>
              <a:tr h="273641">
                <a:tc>
                  <a:txBody>
                    <a:bodyPr/>
                    <a:lstStyle/>
                    <a:p>
                      <a:pPr algn="ctr" fontAlgn="t"/>
                      <a:r>
                        <a:rPr lang="en-US" sz="1400" u="none" strike="noStrike" dirty="0">
                          <a:effectLst/>
                          <a:latin typeface="+mn-lt"/>
                        </a:rPr>
                        <a:t> </a:t>
                      </a:r>
                      <a:r>
                        <a:rPr lang="lt-LT" sz="1400" b="1" i="0" u="none" strike="noStrike" dirty="0">
                          <a:solidFill>
                            <a:srgbClr val="000000"/>
                          </a:solidFill>
                          <a:effectLst/>
                          <a:latin typeface="Calibri" panose="020F0502020204030204" pitchFamily="34" charset="0"/>
                        </a:rPr>
                        <a:t>Institucijos</a:t>
                      </a:r>
                      <a:endParaRPr lang="en-US" sz="1400" b="0" i="0" u="none" strike="noStrike" dirty="0">
                        <a:solidFill>
                          <a:srgbClr val="000000"/>
                        </a:solidFill>
                        <a:effectLst/>
                        <a:latin typeface="+mn-lt"/>
                      </a:endParaRPr>
                    </a:p>
                  </a:txBody>
                  <a:tcPr marL="9157" marR="9157" marT="9157" marB="0">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2007</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2011</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2014</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a:effectLst/>
                          <a:latin typeface="+mn-lt"/>
                        </a:rPr>
                        <a:t>2016</a:t>
                      </a:r>
                      <a:endParaRPr lang="en-US" sz="1400" b="1"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2018</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2019</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2020</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2021</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2022</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1" u="none" strike="noStrike" dirty="0">
                          <a:effectLst/>
                          <a:latin typeface="+mn-lt"/>
                        </a:rPr>
                        <a:t>2023</a:t>
                      </a:r>
                      <a:endParaRPr lang="en-US" sz="1400" b="1"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2716324487"/>
                  </a:ext>
                </a:extLst>
              </a:tr>
              <a:tr h="273641">
                <a:tc>
                  <a:txBody>
                    <a:bodyPr/>
                    <a:lstStyle/>
                    <a:p>
                      <a:pPr algn="l" rtl="0" fontAlgn="ctr"/>
                      <a:r>
                        <a:rPr lang="lt-LT" sz="1400" b="0" u="none" strike="noStrike" noProof="0" dirty="0">
                          <a:effectLst/>
                          <a:latin typeface="+mn-lt"/>
                        </a:rPr>
                        <a:t>Seimas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92%</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80%</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709431597"/>
                  </a:ext>
                </a:extLst>
              </a:tr>
              <a:tr h="273641">
                <a:tc>
                  <a:txBody>
                    <a:bodyPr/>
                    <a:lstStyle/>
                    <a:p>
                      <a:pPr algn="l" rtl="0" fontAlgn="ctr"/>
                      <a:r>
                        <a:rPr lang="lt-LT" sz="1400" b="0" u="none" strike="noStrike" noProof="0" dirty="0">
                          <a:effectLst/>
                          <a:latin typeface="+mn-lt"/>
                        </a:rPr>
                        <a:t>Politinės partijos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89%</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983955100"/>
                  </a:ext>
                </a:extLst>
              </a:tr>
              <a:tr h="273641">
                <a:tc>
                  <a:txBody>
                    <a:bodyPr/>
                    <a:lstStyle/>
                    <a:p>
                      <a:pPr algn="l" rtl="0" fontAlgn="ctr"/>
                      <a:r>
                        <a:rPr lang="lt-LT" sz="1400" b="0" u="none" strike="noStrike" noProof="0" dirty="0">
                          <a:effectLst/>
                          <a:latin typeface="+mn-lt"/>
                        </a:rPr>
                        <a:t>Teismai</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80%</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793693600"/>
                  </a:ext>
                </a:extLst>
              </a:tr>
              <a:tr h="304617">
                <a:tc>
                  <a:txBody>
                    <a:bodyPr/>
                    <a:lstStyle/>
                    <a:p>
                      <a:pPr algn="l" rtl="0" fontAlgn="ctr"/>
                      <a:r>
                        <a:rPr lang="lt-LT" sz="1400" b="0" u="none" strike="noStrike" noProof="0" dirty="0">
                          <a:effectLst/>
                          <a:latin typeface="+mn-lt"/>
                        </a:rPr>
                        <a:t>Teisėsaugos institucijos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2158113546"/>
                  </a:ext>
                </a:extLst>
              </a:tr>
              <a:tr h="368733">
                <a:tc>
                  <a:txBody>
                    <a:bodyPr/>
                    <a:lstStyle/>
                    <a:p>
                      <a:pPr algn="l" rtl="0" fontAlgn="ctr"/>
                      <a:r>
                        <a:rPr lang="lt-LT" sz="1400" b="0" u="none" strike="noStrike" noProof="0" dirty="0">
                          <a:effectLst/>
                          <a:latin typeface="+mn-lt"/>
                        </a:rPr>
                        <a:t>Miestų ir rajonų savivaldybės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78%</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79%</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437809249"/>
                  </a:ext>
                </a:extLst>
              </a:tr>
              <a:tr h="273641">
                <a:tc>
                  <a:txBody>
                    <a:bodyPr/>
                    <a:lstStyle/>
                    <a:p>
                      <a:pPr algn="l" rtl="0" fontAlgn="ctr"/>
                      <a:r>
                        <a:rPr lang="lt-LT" sz="1400" b="0" u="none" strike="noStrike" noProof="0" dirty="0">
                          <a:effectLst/>
                          <a:latin typeface="+mn-lt"/>
                        </a:rPr>
                        <a:t>Vyriausybė</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91%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83%</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69%</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680573474"/>
                  </a:ext>
                </a:extLst>
              </a:tr>
              <a:tr h="368733">
                <a:tc>
                  <a:txBody>
                    <a:bodyPr/>
                    <a:lstStyle/>
                    <a:p>
                      <a:pPr algn="l" rtl="0" fontAlgn="ctr"/>
                      <a:r>
                        <a:rPr lang="lt-LT" sz="1400" b="0" u="none" strike="noStrike" noProof="0" dirty="0">
                          <a:effectLst/>
                          <a:latin typeface="+mn-lt"/>
                        </a:rPr>
                        <a:t>Savivaldybės valdomos įmonės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78%</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4201532002"/>
                  </a:ext>
                </a:extLst>
              </a:tr>
              <a:tr h="273641">
                <a:tc>
                  <a:txBody>
                    <a:bodyPr/>
                    <a:lstStyle/>
                    <a:p>
                      <a:pPr algn="l" rtl="0" fontAlgn="ctr"/>
                      <a:r>
                        <a:rPr lang="lt-LT" sz="1400" b="0" u="none" strike="noStrike" noProof="0" dirty="0">
                          <a:effectLst/>
                          <a:latin typeface="+mn-lt"/>
                        </a:rPr>
                        <a:t>Prokuratūra</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71%</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82%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146839494"/>
                  </a:ext>
                </a:extLst>
              </a:tr>
              <a:tr h="368733">
                <a:tc>
                  <a:txBody>
                    <a:bodyPr/>
                    <a:lstStyle/>
                    <a:p>
                      <a:pPr algn="l" rtl="0" fontAlgn="ctr"/>
                      <a:r>
                        <a:rPr lang="lt-LT" sz="1400" b="0" u="none" strike="noStrike" noProof="0" dirty="0">
                          <a:effectLst/>
                          <a:latin typeface="+mn-lt"/>
                        </a:rPr>
                        <a:t>Valstybės valdomos įmonės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74%</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71%</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1544755854"/>
                  </a:ext>
                </a:extLst>
              </a:tr>
              <a:tr h="273641">
                <a:tc>
                  <a:txBody>
                    <a:bodyPr/>
                    <a:lstStyle/>
                    <a:p>
                      <a:pPr algn="l" rtl="0" fontAlgn="ctr"/>
                      <a:r>
                        <a:rPr lang="lt-LT" sz="1400" b="0" u="none" strike="noStrike" noProof="0" dirty="0">
                          <a:effectLst/>
                          <a:latin typeface="+mn-lt"/>
                        </a:rPr>
                        <a:t>Žiniasklaida</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72%</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70%</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73%</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73%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1989870541"/>
                  </a:ext>
                </a:extLst>
              </a:tr>
              <a:tr h="549227">
                <a:tc>
                  <a:txBody>
                    <a:bodyPr/>
                    <a:lstStyle/>
                    <a:p>
                      <a:pPr algn="l" rtl="0" fontAlgn="ctr"/>
                      <a:r>
                        <a:rPr lang="lt-LT" sz="1400" b="0" i="0" u="none" strike="noStrike" noProof="0" dirty="0">
                          <a:solidFill>
                            <a:srgbClr val="000000"/>
                          </a:solidFill>
                          <a:effectLst/>
                          <a:latin typeface="+mn-lt"/>
                        </a:rPr>
                        <a:t>Lietuvos sporto federacijos, sąjungos, asociacijos</a:t>
                      </a: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b="0" i="0" u="none" strike="noStrike" dirty="0">
                          <a:solidFill>
                            <a:srgbClr val="000000"/>
                          </a:solidFill>
                          <a:effectLst/>
                          <a:latin typeface="+mn-lt"/>
                        </a:rPr>
                        <a:t>67%</a:t>
                      </a: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692668603"/>
                  </a:ext>
                </a:extLst>
              </a:tr>
              <a:tr h="304617">
                <a:tc>
                  <a:txBody>
                    <a:bodyPr/>
                    <a:lstStyle/>
                    <a:p>
                      <a:pPr algn="l" rtl="0" fontAlgn="ctr"/>
                      <a:r>
                        <a:rPr lang="lt-LT" sz="1400" b="0" u="none" strike="noStrike" noProof="0" dirty="0">
                          <a:effectLst/>
                          <a:latin typeface="+mn-lt"/>
                        </a:rPr>
                        <a:t>Privačios verslo įmonės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63%</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65%</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60%</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66%</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396891374"/>
                  </a:ext>
                </a:extLst>
              </a:tr>
              <a:tr h="273641">
                <a:tc>
                  <a:txBody>
                    <a:bodyPr/>
                    <a:lstStyle/>
                    <a:p>
                      <a:pPr algn="l" rtl="0" fontAlgn="ctr"/>
                      <a:r>
                        <a:rPr lang="lt-LT" sz="1400" b="0" u="none" strike="noStrike" noProof="0" dirty="0">
                          <a:effectLst/>
                          <a:latin typeface="+mn-lt"/>
                        </a:rPr>
                        <a:t>Verslo asociacijos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60%</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60%</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65%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1630789595"/>
                  </a:ext>
                </a:extLst>
              </a:tr>
              <a:tr h="273641">
                <a:tc>
                  <a:txBody>
                    <a:bodyPr/>
                    <a:lstStyle/>
                    <a:p>
                      <a:pPr algn="l" rtl="0" fontAlgn="ctr"/>
                      <a:r>
                        <a:rPr lang="lt-LT" sz="1400" b="0" u="none" strike="noStrike" noProof="0" dirty="0">
                          <a:effectLst/>
                          <a:latin typeface="+mn-lt"/>
                        </a:rPr>
                        <a:t>Prezidentūra</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48%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43%</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35%</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28%</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34%</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37%</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45%</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422499896"/>
                  </a:ext>
                </a:extLst>
              </a:tr>
              <a:tr h="368733">
                <a:tc>
                  <a:txBody>
                    <a:bodyPr/>
                    <a:lstStyle/>
                    <a:p>
                      <a:pPr algn="l" rtl="0" fontAlgn="ctr"/>
                      <a:r>
                        <a:rPr lang="lt-LT" sz="1400" b="0" u="none" strike="noStrike" noProof="0" dirty="0">
                          <a:effectLst/>
                          <a:latin typeface="+mn-lt"/>
                        </a:rPr>
                        <a:t>Nevyriausybinės organizacijos</a:t>
                      </a:r>
                      <a:endParaRPr lang="lt-LT" sz="1400" b="0" i="0" u="none" strike="noStrike" noProof="0"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54%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47%</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29%</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34%</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31%</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a:effectLst/>
                          <a:latin typeface="+mn-lt"/>
                        </a:rPr>
                        <a:t>36%</a:t>
                      </a:r>
                      <a:endParaRPr lang="en-US" sz="1400" b="0" i="0" u="none" strike="noStrike">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36%</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tc>
                  <a:txBody>
                    <a:bodyPr/>
                    <a:lstStyle/>
                    <a:p>
                      <a:pPr algn="ctr" rtl="0" fontAlgn="ctr"/>
                      <a:r>
                        <a:rPr lang="en-US" sz="1400" u="none" strike="noStrike" dirty="0">
                          <a:effectLst/>
                          <a:latin typeface="+mn-lt"/>
                        </a:rPr>
                        <a:t>42%</a:t>
                      </a:r>
                      <a:endParaRPr lang="en-US" sz="1400" b="0" i="0" u="none" strike="noStrike" dirty="0">
                        <a:solidFill>
                          <a:srgbClr val="000000"/>
                        </a:solidFill>
                        <a:effectLst/>
                        <a:latin typeface="+mn-lt"/>
                      </a:endParaRPr>
                    </a:p>
                  </a:txBody>
                  <a:tcPr marL="9157" marR="9157" marT="9157" marB="0" anchor="ctr">
                    <a:gradFill flip="none" rotWithShape="1">
                      <a:gsLst>
                        <a:gs pos="0">
                          <a:schemeClr val="bg1"/>
                        </a:gs>
                        <a:gs pos="0">
                          <a:schemeClr val="bg1"/>
                        </a:gs>
                        <a:gs pos="60000">
                          <a:srgbClr val="7FBC98"/>
                        </a:gs>
                      </a:gsLst>
                      <a:lin ang="5400000" scaled="1"/>
                      <a:tileRect/>
                    </a:gradFill>
                  </a:tcPr>
                </a:tc>
                <a:extLst>
                  <a:ext uri="{0D108BD9-81ED-4DB2-BD59-A6C34878D82A}">
                    <a16:rowId xmlns:a16="http://schemas.microsoft.com/office/drawing/2014/main" val="2659914699"/>
                  </a:ext>
                </a:extLst>
              </a:tr>
            </a:tbl>
          </a:graphicData>
        </a:graphic>
      </p:graphicFrame>
      <p:sp>
        <p:nvSpPr>
          <p:cNvPr id="8" name="TextBox 7">
            <a:extLst>
              <a:ext uri="{FF2B5EF4-FFF2-40B4-BE49-F238E27FC236}">
                <a16:creationId xmlns:a16="http://schemas.microsoft.com/office/drawing/2014/main" id="{8F0B0A48-CABC-6A3A-6F00-64C6676CE71F}"/>
              </a:ext>
            </a:extLst>
          </p:cNvPr>
          <p:cNvSpPr txBox="1"/>
          <p:nvPr/>
        </p:nvSpPr>
        <p:spPr>
          <a:xfrm>
            <a:off x="1540042" y="6072170"/>
            <a:ext cx="9955157" cy="523220"/>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a:t>
            </a:r>
            <a:r>
              <a:rPr lang="lt-LT" sz="1400" i="1" dirty="0"/>
              <a:t> (Atsakymai „labai korumpuotos“ ir „iš dalies korumpuotos“)</a:t>
            </a:r>
          </a:p>
        </p:txBody>
      </p:sp>
      <p:sp>
        <p:nvSpPr>
          <p:cNvPr id="4" name="TextBox 8">
            <a:extLst>
              <a:ext uri="{FF2B5EF4-FFF2-40B4-BE49-F238E27FC236}">
                <a16:creationId xmlns:a16="http://schemas.microsoft.com/office/drawing/2014/main" id="{82950AF1-0856-1DCD-4EA3-89D6879B4AE5}"/>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7" name="TextBox 6">
            <a:extLst>
              <a:ext uri="{FF2B5EF4-FFF2-40B4-BE49-F238E27FC236}">
                <a16:creationId xmlns:a16="http://schemas.microsoft.com/office/drawing/2014/main" id="{D29DEC51-D74D-3C66-5D35-0BD05F5F79EB}"/>
              </a:ext>
            </a:extLst>
          </p:cNvPr>
          <p:cNvSpPr txBox="1"/>
          <p:nvPr/>
        </p:nvSpPr>
        <p:spPr>
          <a:xfrm>
            <a:off x="4713820" y="115333"/>
            <a:ext cx="3607599" cy="646331"/>
          </a:xfrm>
          <a:prstGeom prst="rect">
            <a:avLst/>
          </a:prstGeom>
          <a:noFill/>
        </p:spPr>
        <p:txBody>
          <a:bodyPr wrap="square" rtlCol="0">
            <a:spAutoFit/>
          </a:bodyPr>
          <a:lstStyle/>
          <a:p>
            <a:pPr algn="r"/>
            <a:r>
              <a:rPr lang="en-US" b="1" dirty="0" err="1"/>
              <a:t>Institucij</a:t>
            </a:r>
            <a:r>
              <a:rPr lang="lt-LT" b="1" dirty="0"/>
              <a:t>ų korumpuotumo dinamika</a:t>
            </a:r>
          </a:p>
          <a:p>
            <a:pPr algn="r"/>
            <a:endParaRPr lang="lt-LT" dirty="0"/>
          </a:p>
        </p:txBody>
      </p:sp>
    </p:spTree>
    <p:extLst>
      <p:ext uri="{BB962C8B-B14F-4D97-AF65-F5344CB8AC3E}">
        <p14:creationId xmlns:p14="http://schemas.microsoft.com/office/powerpoint/2010/main" val="375802574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160652"/>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8">
            <a:extLst>
              <a:ext uri="{FF2B5EF4-FFF2-40B4-BE49-F238E27FC236}">
                <a16:creationId xmlns:a16="http://schemas.microsoft.com/office/drawing/2014/main" id="{71B7AE64-5DDB-BBA5-879C-9B5BEC123F27}"/>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9" name="TextBox 8">
            <a:extLst>
              <a:ext uri="{FF2B5EF4-FFF2-40B4-BE49-F238E27FC236}">
                <a16:creationId xmlns:a16="http://schemas.microsoft.com/office/drawing/2014/main" id="{62DF78FB-02BB-29F9-A572-B78A9C9A512D}"/>
              </a:ext>
            </a:extLst>
          </p:cNvPr>
          <p:cNvSpPr txBox="1"/>
          <p:nvPr/>
        </p:nvSpPr>
        <p:spPr>
          <a:xfrm>
            <a:off x="1229224" y="5818107"/>
            <a:ext cx="10343147" cy="523220"/>
          </a:xfrm>
          <a:prstGeom prst="rect">
            <a:avLst/>
          </a:prstGeom>
          <a:noFill/>
        </p:spPr>
        <p:txBody>
          <a:bodyPr wrap="square">
            <a:spAutoFit/>
          </a:bodyPr>
          <a:lstStyle/>
          <a:p>
            <a:r>
              <a:rPr lang="lt-LT" sz="1400" i="1" u="none" strike="noStrike" dirty="0">
                <a:effectLst/>
              </a:rPr>
              <a:t>9. Kalbant apie korupciją ir įvairių įstaigų bei institucijų korumpuotumą, gal galėtumėte įvardinti 5 įstaigas ar institucijas, kurios, Jūsų nuomone, šiuo metu Lietuvoje yra labiausiai korumpuotos?</a:t>
            </a:r>
            <a:r>
              <a:rPr lang="lt-LT" sz="1400" i="1" dirty="0"/>
              <a:t> (atviras klausimas)</a:t>
            </a:r>
          </a:p>
        </p:txBody>
      </p:sp>
      <p:grpSp>
        <p:nvGrpSpPr>
          <p:cNvPr id="10" name="Grupė 9">
            <a:extLst>
              <a:ext uri="{FF2B5EF4-FFF2-40B4-BE49-F238E27FC236}">
                <a16:creationId xmlns:a16="http://schemas.microsoft.com/office/drawing/2014/main" id="{D966748E-77F6-B341-D6D2-60550634F0DC}"/>
              </a:ext>
            </a:extLst>
          </p:cNvPr>
          <p:cNvGrpSpPr/>
          <p:nvPr/>
        </p:nvGrpSpPr>
        <p:grpSpPr>
          <a:xfrm>
            <a:off x="230878" y="273778"/>
            <a:ext cx="1278138" cy="1278138"/>
            <a:chOff x="230878" y="273778"/>
            <a:chExt cx="1278138" cy="1278138"/>
          </a:xfrm>
        </p:grpSpPr>
        <p:grpSp>
          <p:nvGrpSpPr>
            <p:cNvPr id="11" name="Group 4">
              <a:extLst>
                <a:ext uri="{FF2B5EF4-FFF2-40B4-BE49-F238E27FC236}">
                  <a16:creationId xmlns:a16="http://schemas.microsoft.com/office/drawing/2014/main" id="{37BCE832-4C65-D32A-C5BF-D2CECBCB4361}"/>
                </a:ext>
              </a:extLst>
            </p:cNvPr>
            <p:cNvGrpSpPr>
              <a:grpSpLocks noChangeAspect="1"/>
            </p:cNvGrpSpPr>
            <p:nvPr/>
          </p:nvGrpSpPr>
          <p:grpSpPr>
            <a:xfrm>
              <a:off x="230878" y="273778"/>
              <a:ext cx="1278138" cy="1278138"/>
              <a:chOff x="0" y="0"/>
              <a:chExt cx="3834414" cy="3834414"/>
            </a:xfrm>
          </p:grpSpPr>
          <p:sp>
            <p:nvSpPr>
              <p:cNvPr id="14" name="Freeform 5">
                <a:extLst>
                  <a:ext uri="{FF2B5EF4-FFF2-40B4-BE49-F238E27FC236}">
                    <a16:creationId xmlns:a16="http://schemas.microsoft.com/office/drawing/2014/main" id="{E37ADEEA-7292-653D-0853-AE5BB1785D1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2" name="Group 6">
              <a:extLst>
                <a:ext uri="{FF2B5EF4-FFF2-40B4-BE49-F238E27FC236}">
                  <a16:creationId xmlns:a16="http://schemas.microsoft.com/office/drawing/2014/main" id="{6C957908-3F07-854F-170B-0E8C28388514}"/>
                </a:ext>
              </a:extLst>
            </p:cNvPr>
            <p:cNvGrpSpPr>
              <a:grpSpLocks noChangeAspect="1"/>
            </p:cNvGrpSpPr>
            <p:nvPr/>
          </p:nvGrpSpPr>
          <p:grpSpPr>
            <a:xfrm>
              <a:off x="296424" y="661933"/>
              <a:ext cx="1146054" cy="502080"/>
              <a:chOff x="0" y="0"/>
              <a:chExt cx="2292108" cy="1004161"/>
            </a:xfrm>
          </p:grpSpPr>
          <p:sp>
            <p:nvSpPr>
              <p:cNvPr id="13" name="Freeform 7">
                <a:extLst>
                  <a:ext uri="{FF2B5EF4-FFF2-40B4-BE49-F238E27FC236}">
                    <a16:creationId xmlns:a16="http://schemas.microsoft.com/office/drawing/2014/main" id="{BA91599A-FF1D-C51A-5AAD-053E6058F208}"/>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8" name="Diagrama 7">
            <a:extLst>
              <a:ext uri="{FF2B5EF4-FFF2-40B4-BE49-F238E27FC236}">
                <a16:creationId xmlns:a16="http://schemas.microsoft.com/office/drawing/2014/main" id="{36BAB260-08B5-F606-1944-4CA1378FD7D0}"/>
              </a:ext>
            </a:extLst>
          </p:cNvPr>
          <p:cNvGraphicFramePr>
            <a:graphicFrameLocks/>
          </p:cNvGraphicFramePr>
          <p:nvPr>
            <p:extLst>
              <p:ext uri="{D42A27DB-BD31-4B8C-83A1-F6EECF244321}">
                <p14:modId xmlns:p14="http://schemas.microsoft.com/office/powerpoint/2010/main" val="1810425274"/>
              </p:ext>
            </p:extLst>
          </p:nvPr>
        </p:nvGraphicFramePr>
        <p:xfrm>
          <a:off x="1229224" y="273778"/>
          <a:ext cx="10343147" cy="55443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170354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a:xfrm>
            <a:off x="0" y="-63499"/>
            <a:ext cx="12192000" cy="7245964"/>
            <a:chOff x="0" y="0"/>
            <a:chExt cx="24384000" cy="13715999"/>
          </a:xfrm>
        </p:grpSpPr>
        <p:sp>
          <p:nvSpPr>
            <p:cNvPr id="3" name="Freeform 3"/>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9" name="TextBox 19"/>
          <p:cNvSpPr txBox="1"/>
          <p:nvPr/>
        </p:nvSpPr>
        <p:spPr>
          <a:xfrm>
            <a:off x="2083169" y="1964323"/>
            <a:ext cx="8063781" cy="346249"/>
          </a:xfrm>
          <a:prstGeom prst="rect">
            <a:avLst/>
          </a:prstGeom>
        </p:spPr>
        <p:txBody>
          <a:bodyPr lIns="0" tIns="0" rIns="0" bIns="0" rtlCol="0" anchor="t">
            <a:spAutoFit/>
          </a:bodyPr>
          <a:lstStyle/>
          <a:p>
            <a:pPr algn="ctr">
              <a:lnSpc>
                <a:spcPts val="2699"/>
              </a:lnSpc>
            </a:pPr>
            <a:endParaRPr lang="en-US" sz="2266" spc="158" dirty="0">
              <a:solidFill>
                <a:srgbClr val="302E2C"/>
              </a:solidFill>
              <a:latin typeface="Raleway Bold"/>
            </a:endParaRPr>
          </a:p>
        </p:txBody>
      </p:sp>
      <p:sp>
        <p:nvSpPr>
          <p:cNvPr id="20" name="TextBox 20"/>
          <p:cNvSpPr txBox="1"/>
          <p:nvPr/>
        </p:nvSpPr>
        <p:spPr>
          <a:xfrm>
            <a:off x="1314364" y="3564565"/>
            <a:ext cx="9582322" cy="307777"/>
          </a:xfrm>
          <a:prstGeom prst="rect">
            <a:avLst/>
          </a:prstGeom>
        </p:spPr>
        <p:txBody>
          <a:bodyPr lIns="0" tIns="0" rIns="0" bIns="0" rtlCol="0" anchor="t">
            <a:spAutoFit/>
          </a:bodyPr>
          <a:lstStyle/>
          <a:p>
            <a:pPr algn="just">
              <a:spcBef>
                <a:spcPct val="0"/>
              </a:spcBef>
            </a:pPr>
            <a:r>
              <a:rPr lang="lt-LT" altLang="lt-LT" sz="2000" spc="72" dirty="0">
                <a:solidFill>
                  <a:srgbClr val="333333"/>
                </a:solidFill>
                <a:latin typeface="Raleway Bold"/>
              </a:rPr>
              <a:t>	</a:t>
            </a:r>
            <a:endParaRPr lang="en-US" altLang="lt-LT" sz="2000" spc="72" dirty="0">
              <a:solidFill>
                <a:srgbClr val="333333"/>
              </a:solidFill>
              <a:latin typeface="Raleway Bold"/>
            </a:endParaRPr>
          </a:p>
        </p:txBody>
      </p:sp>
      <p:graphicFrame>
        <p:nvGraphicFramePr>
          <p:cNvPr id="23" name="Diagrama 22">
            <a:extLst>
              <a:ext uri="{FF2B5EF4-FFF2-40B4-BE49-F238E27FC236}">
                <a16:creationId xmlns:a16="http://schemas.microsoft.com/office/drawing/2014/main" id="{A3DF8902-79AA-457C-2D16-5C486FE4D13C}"/>
              </a:ext>
            </a:extLst>
          </p:cNvPr>
          <p:cNvGraphicFramePr>
            <a:graphicFrameLocks/>
          </p:cNvGraphicFramePr>
          <p:nvPr>
            <p:extLst>
              <p:ext uri="{D42A27DB-BD31-4B8C-83A1-F6EECF244321}">
                <p14:modId xmlns:p14="http://schemas.microsoft.com/office/powerpoint/2010/main" val="974711871"/>
              </p:ext>
            </p:extLst>
          </p:nvPr>
        </p:nvGraphicFramePr>
        <p:xfrm>
          <a:off x="324465" y="91358"/>
          <a:ext cx="11867535" cy="676664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2430550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BE3B96-0E8B-FFEA-2662-69EAD687DFAF}"/>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C684CC04-82D3-D7B8-33DC-13E76AE68F76}"/>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D5F59C6-FFFC-80D3-4174-A64869901B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8F0B0A48-CABC-6A3A-6F00-64C6676CE71F}"/>
              </a:ext>
            </a:extLst>
          </p:cNvPr>
          <p:cNvSpPr txBox="1"/>
          <p:nvPr/>
        </p:nvSpPr>
        <p:spPr>
          <a:xfrm>
            <a:off x="2282832" y="6180891"/>
            <a:ext cx="9689433" cy="307777"/>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a:t>
            </a:r>
            <a:endParaRPr lang="lt-LT" sz="1400" i="1" dirty="0"/>
          </a:p>
        </p:txBody>
      </p:sp>
      <p:sp>
        <p:nvSpPr>
          <p:cNvPr id="5" name="TextBox 8">
            <a:extLst>
              <a:ext uri="{FF2B5EF4-FFF2-40B4-BE49-F238E27FC236}">
                <a16:creationId xmlns:a16="http://schemas.microsoft.com/office/drawing/2014/main" id="{2809F7C8-04C2-CE6E-91AD-E073AB032872}"/>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aphicFrame>
        <p:nvGraphicFramePr>
          <p:cNvPr id="4" name="Diagrama 3">
            <a:extLst>
              <a:ext uri="{FF2B5EF4-FFF2-40B4-BE49-F238E27FC236}">
                <a16:creationId xmlns:a16="http://schemas.microsoft.com/office/drawing/2014/main" id="{F09A1E8B-CC85-4183-A1AE-F04E87351B76}"/>
              </a:ext>
            </a:extLst>
          </p:cNvPr>
          <p:cNvGraphicFramePr>
            <a:graphicFrameLocks/>
          </p:cNvGraphicFramePr>
          <p:nvPr>
            <p:extLst>
              <p:ext uri="{D42A27DB-BD31-4B8C-83A1-F6EECF244321}">
                <p14:modId xmlns:p14="http://schemas.microsoft.com/office/powerpoint/2010/main" val="2581957621"/>
              </p:ext>
            </p:extLst>
          </p:nvPr>
        </p:nvGraphicFramePr>
        <p:xfrm>
          <a:off x="383459" y="147484"/>
          <a:ext cx="11415252" cy="583262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1524209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BE3B96-0E8B-FFEA-2662-69EAD687DFAF}"/>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C684CC04-82D3-D7B8-33DC-13E76AE68F76}"/>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6D5F59C6-FFFC-80D3-4174-A64869901B6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8" name="TextBox 7">
            <a:extLst>
              <a:ext uri="{FF2B5EF4-FFF2-40B4-BE49-F238E27FC236}">
                <a16:creationId xmlns:a16="http://schemas.microsoft.com/office/drawing/2014/main" id="{8F0B0A48-CABC-6A3A-6F00-64C6676CE71F}"/>
              </a:ext>
            </a:extLst>
          </p:cNvPr>
          <p:cNvSpPr txBox="1"/>
          <p:nvPr/>
        </p:nvSpPr>
        <p:spPr>
          <a:xfrm>
            <a:off x="1376127" y="5845248"/>
            <a:ext cx="9962143" cy="523220"/>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 </a:t>
            </a:r>
            <a:r>
              <a:rPr lang="lt-LT" sz="1400" i="1" dirty="0"/>
              <a:t>(Atsakymai „</a:t>
            </a:r>
            <a:r>
              <a:rPr lang="en-US" sz="1400" i="1" dirty="0"/>
              <a:t>l</a:t>
            </a:r>
            <a:r>
              <a:rPr lang="lt-LT" sz="1400" i="1" dirty="0" err="1"/>
              <a:t>abai</a:t>
            </a:r>
            <a:r>
              <a:rPr lang="lt-LT" sz="1400" i="1" dirty="0"/>
              <a:t> korumpuotas“ ir „</a:t>
            </a:r>
            <a:r>
              <a:rPr lang="en-US" sz="1400" i="1" dirty="0" err="1"/>
              <a:t>i</a:t>
            </a:r>
            <a:r>
              <a:rPr lang="lt-LT" sz="1400" i="1" dirty="0"/>
              <a:t>š dalies korumpuotas“)</a:t>
            </a:r>
          </a:p>
        </p:txBody>
      </p:sp>
      <p:graphicFrame>
        <p:nvGraphicFramePr>
          <p:cNvPr id="5" name="Lentelė 4">
            <a:extLst>
              <a:ext uri="{FF2B5EF4-FFF2-40B4-BE49-F238E27FC236}">
                <a16:creationId xmlns:a16="http://schemas.microsoft.com/office/drawing/2014/main" id="{43336BD3-8479-026C-F6CD-7C8705221943}"/>
              </a:ext>
            </a:extLst>
          </p:cNvPr>
          <p:cNvGraphicFramePr>
            <a:graphicFrameLocks noGrp="1"/>
          </p:cNvGraphicFramePr>
          <p:nvPr>
            <p:extLst>
              <p:ext uri="{D42A27DB-BD31-4B8C-83A1-F6EECF244321}">
                <p14:modId xmlns:p14="http://schemas.microsoft.com/office/powerpoint/2010/main" val="3107147189"/>
              </p:ext>
            </p:extLst>
          </p:nvPr>
        </p:nvGraphicFramePr>
        <p:xfrm>
          <a:off x="1008646" y="751142"/>
          <a:ext cx="10573750" cy="5063490"/>
        </p:xfrm>
        <a:graphic>
          <a:graphicData uri="http://schemas.openxmlformats.org/drawingml/2006/table">
            <a:tbl>
              <a:tblPr/>
              <a:tblGrid>
                <a:gridCol w="1882239">
                  <a:extLst>
                    <a:ext uri="{9D8B030D-6E8A-4147-A177-3AD203B41FA5}">
                      <a16:colId xmlns:a16="http://schemas.microsoft.com/office/drawing/2014/main" val="49804293"/>
                    </a:ext>
                  </a:extLst>
                </a:gridCol>
                <a:gridCol w="719680">
                  <a:extLst>
                    <a:ext uri="{9D8B030D-6E8A-4147-A177-3AD203B41FA5}">
                      <a16:colId xmlns:a16="http://schemas.microsoft.com/office/drawing/2014/main" val="2824220357"/>
                    </a:ext>
                  </a:extLst>
                </a:gridCol>
                <a:gridCol w="885759">
                  <a:extLst>
                    <a:ext uri="{9D8B030D-6E8A-4147-A177-3AD203B41FA5}">
                      <a16:colId xmlns:a16="http://schemas.microsoft.com/office/drawing/2014/main" val="1879420643"/>
                    </a:ext>
                  </a:extLst>
                </a:gridCol>
                <a:gridCol w="885759">
                  <a:extLst>
                    <a:ext uri="{9D8B030D-6E8A-4147-A177-3AD203B41FA5}">
                      <a16:colId xmlns:a16="http://schemas.microsoft.com/office/drawing/2014/main" val="1265804619"/>
                    </a:ext>
                  </a:extLst>
                </a:gridCol>
                <a:gridCol w="885759">
                  <a:extLst>
                    <a:ext uri="{9D8B030D-6E8A-4147-A177-3AD203B41FA5}">
                      <a16:colId xmlns:a16="http://schemas.microsoft.com/office/drawing/2014/main" val="1498244124"/>
                    </a:ext>
                  </a:extLst>
                </a:gridCol>
                <a:gridCol w="885759">
                  <a:extLst>
                    <a:ext uri="{9D8B030D-6E8A-4147-A177-3AD203B41FA5}">
                      <a16:colId xmlns:a16="http://schemas.microsoft.com/office/drawing/2014/main" val="2281694783"/>
                    </a:ext>
                  </a:extLst>
                </a:gridCol>
                <a:gridCol w="885759">
                  <a:extLst>
                    <a:ext uri="{9D8B030D-6E8A-4147-A177-3AD203B41FA5}">
                      <a16:colId xmlns:a16="http://schemas.microsoft.com/office/drawing/2014/main" val="789960983"/>
                    </a:ext>
                  </a:extLst>
                </a:gridCol>
                <a:gridCol w="885759">
                  <a:extLst>
                    <a:ext uri="{9D8B030D-6E8A-4147-A177-3AD203B41FA5}">
                      <a16:colId xmlns:a16="http://schemas.microsoft.com/office/drawing/2014/main" val="3817789788"/>
                    </a:ext>
                  </a:extLst>
                </a:gridCol>
                <a:gridCol w="885759">
                  <a:extLst>
                    <a:ext uri="{9D8B030D-6E8A-4147-A177-3AD203B41FA5}">
                      <a16:colId xmlns:a16="http://schemas.microsoft.com/office/drawing/2014/main" val="736125987"/>
                    </a:ext>
                  </a:extLst>
                </a:gridCol>
                <a:gridCol w="885759">
                  <a:extLst>
                    <a:ext uri="{9D8B030D-6E8A-4147-A177-3AD203B41FA5}">
                      <a16:colId xmlns:a16="http://schemas.microsoft.com/office/drawing/2014/main" val="1068405904"/>
                    </a:ext>
                  </a:extLst>
                </a:gridCol>
                <a:gridCol w="885759">
                  <a:extLst>
                    <a:ext uri="{9D8B030D-6E8A-4147-A177-3AD203B41FA5}">
                      <a16:colId xmlns:a16="http://schemas.microsoft.com/office/drawing/2014/main" val="4006042236"/>
                    </a:ext>
                  </a:extLst>
                </a:gridCol>
              </a:tblGrid>
              <a:tr h="171450">
                <a:tc>
                  <a:txBody>
                    <a:bodyPr/>
                    <a:lstStyle/>
                    <a:p>
                      <a:pPr algn="ctr" rtl="0" fontAlgn="t"/>
                      <a:r>
                        <a:rPr lang="lt-LT" sz="1400" b="0" i="0" u="none" strike="noStrike" dirty="0">
                          <a:solidFill>
                            <a:srgbClr val="000000"/>
                          </a:solidFill>
                          <a:effectLst/>
                          <a:latin typeface="Calibri" panose="020F0502020204030204" pitchFamily="34" charset="0"/>
                        </a:rPr>
                        <a:t> </a:t>
                      </a:r>
                      <a:r>
                        <a:rPr lang="lt-LT" sz="1400" b="1" i="0" u="none" strike="noStrike" dirty="0">
                          <a:solidFill>
                            <a:srgbClr val="000000"/>
                          </a:solidFill>
                          <a:effectLst/>
                          <a:latin typeface="Calibri" panose="020F0502020204030204" pitchFamily="34" charset="0"/>
                        </a:rPr>
                        <a:t>Institucijos</a:t>
                      </a:r>
                      <a:endParaRPr lang="lt-LT" sz="1400" b="0" i="0" u="none" strike="noStrike" dirty="0">
                        <a:solidFill>
                          <a:srgbClr val="000000"/>
                        </a:solidFill>
                        <a:effectLst/>
                        <a:latin typeface="Calibri" panose="020F0502020204030204" pitchFamily="34" charset="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626339460"/>
                  </a:ext>
                </a:extLst>
              </a:tr>
              <a:tr h="171450">
                <a:tc>
                  <a:txBody>
                    <a:bodyPr/>
                    <a:lstStyle/>
                    <a:p>
                      <a:pPr algn="l" rtl="0" fontAlgn="ctr"/>
                      <a:r>
                        <a:rPr lang="lt-LT" sz="1400" b="0" i="0" u="none" strike="noStrike">
                          <a:solidFill>
                            <a:srgbClr val="000000"/>
                          </a:solidFill>
                          <a:effectLst/>
                          <a:latin typeface="Calibri" panose="020F0502020204030204" pitchFamily="34" charset="0"/>
                        </a:rPr>
                        <a:t>Politinės partijos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549375735"/>
                  </a:ext>
                </a:extLst>
              </a:tr>
              <a:tr h="171450">
                <a:tc>
                  <a:txBody>
                    <a:bodyPr/>
                    <a:lstStyle/>
                    <a:p>
                      <a:pPr algn="l" rtl="0" fontAlgn="ctr"/>
                      <a:r>
                        <a:rPr lang="lt-LT" sz="1400" b="0" i="0" u="none" strike="noStrike">
                          <a:solidFill>
                            <a:srgbClr val="000000"/>
                          </a:solidFill>
                          <a:effectLst/>
                          <a:latin typeface="Calibri" panose="020F0502020204030204" pitchFamily="34" charset="0"/>
                        </a:rPr>
                        <a:t>Miestų ir rajonų savivaldybės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4284724531"/>
                  </a:ext>
                </a:extLst>
              </a:tr>
              <a:tr h="171450">
                <a:tc>
                  <a:txBody>
                    <a:bodyPr/>
                    <a:lstStyle/>
                    <a:p>
                      <a:pPr algn="l" rtl="0" fontAlgn="ctr"/>
                      <a:r>
                        <a:rPr lang="lt-LT" sz="1400" b="0" i="0" u="none" strike="noStrike">
                          <a:solidFill>
                            <a:srgbClr val="000000"/>
                          </a:solidFill>
                          <a:effectLst/>
                          <a:latin typeface="Calibri" panose="020F0502020204030204" pitchFamily="34" charset="0"/>
                        </a:rPr>
                        <a:t>Seimas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028878566"/>
                  </a:ext>
                </a:extLst>
              </a:tr>
              <a:tr h="171450">
                <a:tc>
                  <a:txBody>
                    <a:bodyPr/>
                    <a:lstStyle/>
                    <a:p>
                      <a:pPr algn="l" rtl="0" fontAlgn="ctr"/>
                      <a:r>
                        <a:rPr lang="lt-LT" sz="1400" b="0" i="0" u="none" strike="noStrike">
                          <a:solidFill>
                            <a:srgbClr val="000000"/>
                          </a:solidFill>
                          <a:effectLst/>
                          <a:latin typeface="Calibri" panose="020F0502020204030204" pitchFamily="34" charset="0"/>
                        </a:rPr>
                        <a:t>Vyriausybė</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62668338"/>
                  </a:ext>
                </a:extLst>
              </a:tr>
              <a:tr h="295275">
                <a:tc>
                  <a:txBody>
                    <a:bodyPr/>
                    <a:lstStyle/>
                    <a:p>
                      <a:pPr algn="l" rtl="0" fontAlgn="ctr"/>
                      <a:r>
                        <a:rPr lang="lt-LT" sz="1400" b="0" i="0" u="none" strike="noStrike" dirty="0">
                          <a:solidFill>
                            <a:srgbClr val="000000"/>
                          </a:solidFill>
                          <a:effectLst/>
                          <a:latin typeface="Calibri" panose="020F0502020204030204" pitchFamily="34" charset="0"/>
                        </a:rPr>
                        <a:t>Žiniasklaida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890608568"/>
                  </a:ext>
                </a:extLst>
              </a:tr>
              <a:tr h="171450">
                <a:tc>
                  <a:txBody>
                    <a:bodyPr/>
                    <a:lstStyle/>
                    <a:p>
                      <a:pPr algn="l" rtl="0" fontAlgn="ctr"/>
                      <a:r>
                        <a:rPr lang="lt-LT" sz="1400" b="0" i="0" u="none" strike="noStrike">
                          <a:solidFill>
                            <a:srgbClr val="000000"/>
                          </a:solidFill>
                          <a:effectLst/>
                          <a:latin typeface="Calibri" panose="020F0502020204030204" pitchFamily="34" charset="0"/>
                        </a:rPr>
                        <a:t>Teismai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647370537"/>
                  </a:ext>
                </a:extLst>
              </a:tr>
              <a:tr h="171450">
                <a:tc>
                  <a:txBody>
                    <a:bodyPr/>
                    <a:lstStyle/>
                    <a:p>
                      <a:pPr algn="l" rtl="0" fontAlgn="ctr"/>
                      <a:r>
                        <a:rPr lang="lt-LT" sz="1400" b="0" i="0" u="none" strike="noStrike">
                          <a:solidFill>
                            <a:srgbClr val="000000"/>
                          </a:solidFill>
                          <a:effectLst/>
                          <a:latin typeface="Calibri" panose="020F0502020204030204" pitchFamily="34" charset="0"/>
                        </a:rPr>
                        <a:t>Savivaldybės valdomos įmonės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4130830502"/>
                  </a:ext>
                </a:extLst>
              </a:tr>
              <a:tr h="171450">
                <a:tc>
                  <a:txBody>
                    <a:bodyPr/>
                    <a:lstStyle/>
                    <a:p>
                      <a:pPr algn="l" rtl="0" fontAlgn="ctr"/>
                      <a:r>
                        <a:rPr lang="lt-LT" sz="1400" b="0" i="0" u="none" strike="noStrike">
                          <a:solidFill>
                            <a:srgbClr val="000000"/>
                          </a:solidFill>
                          <a:effectLst/>
                          <a:latin typeface="Calibri" panose="020F0502020204030204" pitchFamily="34" charset="0"/>
                        </a:rPr>
                        <a:t>Valstybės valdomos įstaigos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507848171"/>
                  </a:ext>
                </a:extLst>
              </a:tr>
              <a:tr h="295275">
                <a:tc>
                  <a:txBody>
                    <a:bodyPr/>
                    <a:lstStyle/>
                    <a:p>
                      <a:pPr algn="l" rtl="0" fontAlgn="ctr"/>
                      <a:r>
                        <a:rPr lang="lt-LT" sz="1400" b="0" i="0" u="none" strike="noStrike">
                          <a:solidFill>
                            <a:srgbClr val="000000"/>
                          </a:solidFill>
                          <a:effectLst/>
                          <a:latin typeface="Calibri" panose="020F0502020204030204" pitchFamily="34" charset="0"/>
                        </a:rPr>
                        <a:t>Teisėsaugos institucijos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20749286"/>
                  </a:ext>
                </a:extLst>
              </a:tr>
              <a:tr h="171450">
                <a:tc>
                  <a:txBody>
                    <a:bodyPr/>
                    <a:lstStyle/>
                    <a:p>
                      <a:pPr algn="l" rtl="0" fontAlgn="b"/>
                      <a:r>
                        <a:rPr lang="lt-LT" sz="1400" b="0" i="0" u="none" strike="noStrike">
                          <a:solidFill>
                            <a:srgbClr val="000000"/>
                          </a:solidFill>
                          <a:effectLst/>
                          <a:latin typeface="Calibri" panose="020F0502020204030204" pitchFamily="34" charset="0"/>
                        </a:rPr>
                        <a:t>Lietuvos sporto federacijos, sąjungos, asociacijos </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2247008926"/>
                  </a:ext>
                </a:extLst>
              </a:tr>
              <a:tr h="171450">
                <a:tc>
                  <a:txBody>
                    <a:bodyPr/>
                    <a:lstStyle/>
                    <a:p>
                      <a:pPr algn="l" rtl="0" fontAlgn="ctr"/>
                      <a:r>
                        <a:rPr lang="lt-LT" sz="1400" b="0" i="0" u="none" strike="noStrike">
                          <a:solidFill>
                            <a:srgbClr val="000000"/>
                          </a:solidFill>
                          <a:effectLst/>
                          <a:latin typeface="Calibri" panose="020F0502020204030204" pitchFamily="34" charset="0"/>
                        </a:rPr>
                        <a:t>Prokuratūra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986929017"/>
                  </a:ext>
                </a:extLst>
              </a:tr>
              <a:tr h="171450">
                <a:tc>
                  <a:txBody>
                    <a:bodyPr/>
                    <a:lstStyle/>
                    <a:p>
                      <a:pPr algn="l" rtl="0" fontAlgn="ctr"/>
                      <a:r>
                        <a:rPr lang="lt-LT" sz="1400" b="0" i="0" u="none" strike="noStrike">
                          <a:solidFill>
                            <a:srgbClr val="000000"/>
                          </a:solidFill>
                          <a:effectLst/>
                          <a:latin typeface="Calibri" panose="020F0502020204030204" pitchFamily="34" charset="0"/>
                        </a:rPr>
                        <a:t>Verslo įmonės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3588549858"/>
                  </a:ext>
                </a:extLst>
              </a:tr>
              <a:tr h="295275">
                <a:tc>
                  <a:txBody>
                    <a:bodyPr/>
                    <a:lstStyle/>
                    <a:p>
                      <a:pPr algn="l" rtl="0" fontAlgn="ctr"/>
                      <a:r>
                        <a:rPr lang="lt-LT" sz="1400" b="0" i="0" u="none" strike="noStrike">
                          <a:solidFill>
                            <a:srgbClr val="000000"/>
                          </a:solidFill>
                          <a:effectLst/>
                          <a:latin typeface="Calibri" panose="020F0502020204030204" pitchFamily="34" charset="0"/>
                        </a:rPr>
                        <a:t>Verslo asociacijos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476963066"/>
                  </a:ext>
                </a:extLst>
              </a:tr>
              <a:tr h="171450">
                <a:tc>
                  <a:txBody>
                    <a:bodyPr/>
                    <a:lstStyle/>
                    <a:p>
                      <a:pPr algn="l" rtl="0" fontAlgn="ctr"/>
                      <a:r>
                        <a:rPr lang="lt-LT" sz="1400" b="0" i="0" u="none" strike="noStrike">
                          <a:solidFill>
                            <a:srgbClr val="000000"/>
                          </a:solidFill>
                          <a:effectLst/>
                          <a:latin typeface="Calibri" panose="020F0502020204030204" pitchFamily="34" charset="0"/>
                        </a:rPr>
                        <a:t>Nevyriausybinės organizacijos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1752130971"/>
                  </a:ext>
                </a:extLst>
              </a:tr>
              <a:tr h="171450">
                <a:tc>
                  <a:txBody>
                    <a:bodyPr/>
                    <a:lstStyle/>
                    <a:p>
                      <a:pPr algn="l" rtl="0" fontAlgn="ctr"/>
                      <a:r>
                        <a:rPr lang="lt-LT" sz="1400" b="0" i="0" u="none" strike="noStrike">
                          <a:solidFill>
                            <a:srgbClr val="000000"/>
                          </a:solidFill>
                          <a:effectLst/>
                          <a:latin typeface="Calibri" panose="020F0502020204030204" pitchFamily="34" charset="0"/>
                        </a:rPr>
                        <a:t>Prezidentūra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6000"/>
                            <a:lumOff val="94000"/>
                          </a:schemeClr>
                        </a:gs>
                        <a:gs pos="60000">
                          <a:srgbClr val="7FBC98"/>
                        </a:gs>
                      </a:gsLst>
                      <a:lin ang="5400000" scaled="1"/>
                    </a:gradFill>
                  </a:tcPr>
                </a:tc>
                <a:extLst>
                  <a:ext uri="{0D108BD9-81ED-4DB2-BD59-A6C34878D82A}">
                    <a16:rowId xmlns:a16="http://schemas.microsoft.com/office/drawing/2014/main" val="4024643088"/>
                  </a:ext>
                </a:extLst>
              </a:tr>
            </a:tbl>
          </a:graphicData>
        </a:graphic>
      </p:graphicFrame>
      <p:sp>
        <p:nvSpPr>
          <p:cNvPr id="4" name="TextBox 8">
            <a:extLst>
              <a:ext uri="{FF2B5EF4-FFF2-40B4-BE49-F238E27FC236}">
                <a16:creationId xmlns:a16="http://schemas.microsoft.com/office/drawing/2014/main" id="{0EA83AD7-929C-F4D7-3772-2823C62C8793}"/>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Įmonių vadovai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0" name="TextBox 9">
            <a:extLst>
              <a:ext uri="{FF2B5EF4-FFF2-40B4-BE49-F238E27FC236}">
                <a16:creationId xmlns:a16="http://schemas.microsoft.com/office/drawing/2014/main" id="{18025D41-344D-5FBB-5D07-5BA31CFEE7FC}"/>
              </a:ext>
            </a:extLst>
          </p:cNvPr>
          <p:cNvSpPr txBox="1"/>
          <p:nvPr/>
        </p:nvSpPr>
        <p:spPr>
          <a:xfrm>
            <a:off x="3729301" y="235974"/>
            <a:ext cx="5132439" cy="369332"/>
          </a:xfrm>
          <a:prstGeom prst="rect">
            <a:avLst/>
          </a:prstGeom>
          <a:noFill/>
        </p:spPr>
        <p:txBody>
          <a:bodyPr wrap="square" rtlCol="0">
            <a:spAutoFit/>
          </a:bodyPr>
          <a:lstStyle/>
          <a:p>
            <a:pPr algn="ctr"/>
            <a:r>
              <a:rPr lang="en-US" b="1" dirty="0" err="1"/>
              <a:t>Institucij</a:t>
            </a:r>
            <a:r>
              <a:rPr lang="lt-LT" b="1" dirty="0"/>
              <a:t>ų korumpuotumo dinamika</a:t>
            </a:r>
          </a:p>
        </p:txBody>
      </p:sp>
    </p:spTree>
    <p:extLst>
      <p:ext uri="{BB962C8B-B14F-4D97-AF65-F5344CB8AC3E}">
        <p14:creationId xmlns:p14="http://schemas.microsoft.com/office/powerpoint/2010/main" val="127989540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22433"/>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9D2F67C1-2AE6-DD22-3749-2F61D9EE83C3}"/>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11" name="TextBox 10">
            <a:extLst>
              <a:ext uri="{FF2B5EF4-FFF2-40B4-BE49-F238E27FC236}">
                <a16:creationId xmlns:a16="http://schemas.microsoft.com/office/drawing/2014/main" id="{3BF2F925-7F50-986C-2688-0FF4193CA441}"/>
              </a:ext>
            </a:extLst>
          </p:cNvPr>
          <p:cNvSpPr txBox="1"/>
          <p:nvPr/>
        </p:nvSpPr>
        <p:spPr>
          <a:xfrm>
            <a:off x="1138451" y="5660214"/>
            <a:ext cx="9915098" cy="523220"/>
          </a:xfrm>
          <a:prstGeom prst="rect">
            <a:avLst/>
          </a:prstGeom>
          <a:noFill/>
        </p:spPr>
        <p:txBody>
          <a:bodyPr wrap="square">
            <a:spAutoFit/>
          </a:bodyPr>
          <a:lstStyle/>
          <a:p>
            <a:r>
              <a:rPr lang="lt-LT" sz="1400" i="1" dirty="0"/>
              <a:t>9.Kalbant apie korupciją ir įvairių įstaigų bei institucijų korumpuotumą, gal galėtumėte įvardinti 5 įstaigas ar institucijas, kurios, Jūsų nuomone, šiuo metu Lietuvoje yra labiausiai korumpuotos?</a:t>
            </a:r>
          </a:p>
        </p:txBody>
      </p:sp>
      <p:grpSp>
        <p:nvGrpSpPr>
          <p:cNvPr id="9" name="Grupė 8">
            <a:extLst>
              <a:ext uri="{FF2B5EF4-FFF2-40B4-BE49-F238E27FC236}">
                <a16:creationId xmlns:a16="http://schemas.microsoft.com/office/drawing/2014/main" id="{191C3EDF-120F-469A-FEBF-FE4F74C5304D}"/>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D5EB31C6-42ED-7F55-7C21-BC68D96170E5}"/>
                </a:ext>
              </a:extLst>
            </p:cNvPr>
            <p:cNvGrpSpPr>
              <a:grpSpLocks noChangeAspect="1"/>
            </p:cNvGrpSpPr>
            <p:nvPr/>
          </p:nvGrpSpPr>
          <p:grpSpPr>
            <a:xfrm>
              <a:off x="230878" y="273778"/>
              <a:ext cx="1278138" cy="1278138"/>
              <a:chOff x="0" y="0"/>
              <a:chExt cx="3834414" cy="3834414"/>
            </a:xfrm>
          </p:grpSpPr>
          <p:sp>
            <p:nvSpPr>
              <p:cNvPr id="14" name="Freeform 5">
                <a:extLst>
                  <a:ext uri="{FF2B5EF4-FFF2-40B4-BE49-F238E27FC236}">
                    <a16:creationId xmlns:a16="http://schemas.microsoft.com/office/drawing/2014/main" id="{D4E45233-A35C-A6AF-1E04-1687F2E837C2}"/>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2" name="Group 6">
              <a:extLst>
                <a:ext uri="{FF2B5EF4-FFF2-40B4-BE49-F238E27FC236}">
                  <a16:creationId xmlns:a16="http://schemas.microsoft.com/office/drawing/2014/main" id="{8AECB890-70BC-A21B-3613-4C156B8EE7DE}"/>
                </a:ext>
              </a:extLst>
            </p:cNvPr>
            <p:cNvGrpSpPr>
              <a:grpSpLocks noChangeAspect="1"/>
            </p:cNvGrpSpPr>
            <p:nvPr/>
          </p:nvGrpSpPr>
          <p:grpSpPr>
            <a:xfrm>
              <a:off x="296424" y="661933"/>
              <a:ext cx="1146054" cy="502080"/>
              <a:chOff x="0" y="0"/>
              <a:chExt cx="2292108" cy="1004161"/>
            </a:xfrm>
          </p:grpSpPr>
          <p:sp>
            <p:nvSpPr>
              <p:cNvPr id="13" name="Freeform 7">
                <a:extLst>
                  <a:ext uri="{FF2B5EF4-FFF2-40B4-BE49-F238E27FC236}">
                    <a16:creationId xmlns:a16="http://schemas.microsoft.com/office/drawing/2014/main" id="{9B209CB5-F90C-EC65-B7FC-285E7897097E}"/>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7" name="Diagrama 6">
            <a:extLst>
              <a:ext uri="{FF2B5EF4-FFF2-40B4-BE49-F238E27FC236}">
                <a16:creationId xmlns:a16="http://schemas.microsoft.com/office/drawing/2014/main" id="{752CA28F-E400-5905-4B48-25F1F42FAD4A}"/>
              </a:ext>
            </a:extLst>
          </p:cNvPr>
          <p:cNvGraphicFramePr>
            <a:graphicFrameLocks/>
          </p:cNvGraphicFramePr>
          <p:nvPr>
            <p:extLst>
              <p:ext uri="{D42A27DB-BD31-4B8C-83A1-F6EECF244321}">
                <p14:modId xmlns:p14="http://schemas.microsoft.com/office/powerpoint/2010/main" val="843372034"/>
              </p:ext>
            </p:extLst>
          </p:nvPr>
        </p:nvGraphicFramePr>
        <p:xfrm>
          <a:off x="1255594" y="458511"/>
          <a:ext cx="10536072" cy="50503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5982397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0"/>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DA8486F9-3639-FFB4-5D59-8477E17E63BF}"/>
              </a:ext>
            </a:extLst>
          </p:cNvPr>
          <p:cNvSpPr txBox="1"/>
          <p:nvPr/>
        </p:nvSpPr>
        <p:spPr>
          <a:xfrm>
            <a:off x="1336541" y="5946859"/>
            <a:ext cx="9518918" cy="307777"/>
          </a:xfrm>
          <a:prstGeom prst="rect">
            <a:avLst/>
          </a:prstGeom>
          <a:noFill/>
        </p:spPr>
        <p:txBody>
          <a:bodyPr wrap="square">
            <a:spAutoFit/>
          </a:bodyPr>
          <a:lstStyle/>
          <a:p>
            <a:pPr algn="ctr"/>
            <a:r>
              <a:rPr lang="lt-LT" sz="1400" i="1" dirty="0"/>
              <a:t>10.Prašome įvertinti atskiras institucijas, įstaigas ar kitus subjektus ir tai, kiek, Jūsų nuomone, kiekvienas iš jų yra korumpuotas.</a:t>
            </a:r>
          </a:p>
        </p:txBody>
      </p:sp>
      <p:sp>
        <p:nvSpPr>
          <p:cNvPr id="6" name="TextBox 5">
            <a:extLst>
              <a:ext uri="{FF2B5EF4-FFF2-40B4-BE49-F238E27FC236}">
                <a16:creationId xmlns:a16="http://schemas.microsoft.com/office/drawing/2014/main" id="{88A7E8F7-D8A3-E230-A3E8-AFF8A91F60B6}"/>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13" name="Grupė 12">
            <a:extLst>
              <a:ext uri="{FF2B5EF4-FFF2-40B4-BE49-F238E27FC236}">
                <a16:creationId xmlns:a16="http://schemas.microsoft.com/office/drawing/2014/main" id="{C63B0D2A-8FAB-DE8D-ABE7-448A66264712}"/>
              </a:ext>
            </a:extLst>
          </p:cNvPr>
          <p:cNvGrpSpPr/>
          <p:nvPr/>
        </p:nvGrpSpPr>
        <p:grpSpPr>
          <a:xfrm>
            <a:off x="230878" y="273778"/>
            <a:ext cx="1278138" cy="1278138"/>
            <a:chOff x="230878" y="273778"/>
            <a:chExt cx="1278138" cy="1278138"/>
          </a:xfrm>
        </p:grpSpPr>
        <p:grpSp>
          <p:nvGrpSpPr>
            <p:cNvPr id="14" name="Group 4">
              <a:extLst>
                <a:ext uri="{FF2B5EF4-FFF2-40B4-BE49-F238E27FC236}">
                  <a16:creationId xmlns:a16="http://schemas.microsoft.com/office/drawing/2014/main" id="{B88817C9-3FC7-30A7-B5A5-712B533DA629}"/>
                </a:ext>
              </a:extLst>
            </p:cNvPr>
            <p:cNvGrpSpPr>
              <a:grpSpLocks noChangeAspect="1"/>
            </p:cNvGrpSpPr>
            <p:nvPr/>
          </p:nvGrpSpPr>
          <p:grpSpPr>
            <a:xfrm>
              <a:off x="230878" y="273778"/>
              <a:ext cx="1278138" cy="1278138"/>
              <a:chOff x="0" y="0"/>
              <a:chExt cx="3834414" cy="3834414"/>
            </a:xfrm>
          </p:grpSpPr>
          <p:sp>
            <p:nvSpPr>
              <p:cNvPr id="17" name="Freeform 5">
                <a:extLst>
                  <a:ext uri="{FF2B5EF4-FFF2-40B4-BE49-F238E27FC236}">
                    <a16:creationId xmlns:a16="http://schemas.microsoft.com/office/drawing/2014/main" id="{8E3378EC-0362-9113-1846-A59C8CE76068}"/>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5" name="Group 6">
              <a:extLst>
                <a:ext uri="{FF2B5EF4-FFF2-40B4-BE49-F238E27FC236}">
                  <a16:creationId xmlns:a16="http://schemas.microsoft.com/office/drawing/2014/main" id="{F8B0D285-1BFC-895E-6931-3F48759FD2EA}"/>
                </a:ext>
              </a:extLst>
            </p:cNvPr>
            <p:cNvGrpSpPr>
              <a:grpSpLocks noChangeAspect="1"/>
            </p:cNvGrpSpPr>
            <p:nvPr/>
          </p:nvGrpSpPr>
          <p:grpSpPr>
            <a:xfrm>
              <a:off x="296424" y="661933"/>
              <a:ext cx="1146054" cy="502080"/>
              <a:chOff x="0" y="0"/>
              <a:chExt cx="2292108" cy="1004161"/>
            </a:xfrm>
          </p:grpSpPr>
          <p:sp>
            <p:nvSpPr>
              <p:cNvPr id="16" name="Freeform 7">
                <a:extLst>
                  <a:ext uri="{FF2B5EF4-FFF2-40B4-BE49-F238E27FC236}">
                    <a16:creationId xmlns:a16="http://schemas.microsoft.com/office/drawing/2014/main" id="{20930864-1254-09AB-A8CE-13FCD44A0BAF}"/>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4" name="Diagrama 3">
            <a:extLst>
              <a:ext uri="{FF2B5EF4-FFF2-40B4-BE49-F238E27FC236}">
                <a16:creationId xmlns:a16="http://schemas.microsoft.com/office/drawing/2014/main" id="{14BE7B65-3BF6-18BD-EFEA-67380823BBCD}"/>
              </a:ext>
            </a:extLst>
          </p:cNvPr>
          <p:cNvGraphicFramePr>
            <a:graphicFrameLocks/>
          </p:cNvGraphicFramePr>
          <p:nvPr>
            <p:extLst>
              <p:ext uri="{D42A27DB-BD31-4B8C-83A1-F6EECF244321}">
                <p14:modId xmlns:p14="http://schemas.microsoft.com/office/powerpoint/2010/main" val="795399476"/>
              </p:ext>
            </p:extLst>
          </p:nvPr>
        </p:nvGraphicFramePr>
        <p:xfrm>
          <a:off x="869448" y="166390"/>
          <a:ext cx="10770436" cy="573300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0403892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8017"/>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0" name="TextBox 9">
            <a:extLst>
              <a:ext uri="{FF2B5EF4-FFF2-40B4-BE49-F238E27FC236}">
                <a16:creationId xmlns:a16="http://schemas.microsoft.com/office/drawing/2014/main" id="{DA8486F9-3639-FFB4-5D59-8477E17E63BF}"/>
              </a:ext>
            </a:extLst>
          </p:cNvPr>
          <p:cNvSpPr txBox="1"/>
          <p:nvPr/>
        </p:nvSpPr>
        <p:spPr>
          <a:xfrm>
            <a:off x="1508067" y="5898563"/>
            <a:ext cx="9463549" cy="523220"/>
          </a:xfrm>
          <a:prstGeom prst="rect">
            <a:avLst/>
          </a:prstGeom>
          <a:noFill/>
        </p:spPr>
        <p:txBody>
          <a:bodyPr wrap="square">
            <a:spAutoFit/>
          </a:bodyPr>
          <a:lstStyle/>
          <a:p>
            <a:pPr algn="just"/>
            <a:r>
              <a:rPr lang="lt-LT" sz="1400" i="1" dirty="0"/>
              <a:t>10.Prašome įvertinti atskiras institucijas, įstaigas ar kitus subjektus ir tai, kiek, Jūsų nuomone, kiekvienas iš jų yra korumpuotas</a:t>
            </a:r>
            <a:r>
              <a:rPr lang="en-US" sz="1400" i="1" dirty="0"/>
              <a:t>.</a:t>
            </a:r>
            <a:r>
              <a:rPr lang="lt-LT" sz="1400" i="1" dirty="0"/>
              <a:t> (Atsakymai „</a:t>
            </a:r>
            <a:r>
              <a:rPr lang="en-US" sz="1400" i="1" dirty="0"/>
              <a:t>l</a:t>
            </a:r>
            <a:r>
              <a:rPr lang="lt-LT" sz="1400" i="1" dirty="0" err="1"/>
              <a:t>abai</a:t>
            </a:r>
            <a:r>
              <a:rPr lang="lt-LT" sz="1400" i="1" dirty="0"/>
              <a:t> korumpuotas“ ir „</a:t>
            </a:r>
            <a:r>
              <a:rPr lang="en-US" sz="1400" i="1" dirty="0" err="1"/>
              <a:t>i</a:t>
            </a:r>
            <a:r>
              <a:rPr lang="lt-LT" sz="1400" i="1" dirty="0"/>
              <a:t>š dalies korumpuotas“)</a:t>
            </a:r>
          </a:p>
        </p:txBody>
      </p:sp>
      <p:graphicFrame>
        <p:nvGraphicFramePr>
          <p:cNvPr id="7" name="Lentelė 6">
            <a:extLst>
              <a:ext uri="{FF2B5EF4-FFF2-40B4-BE49-F238E27FC236}">
                <a16:creationId xmlns:a16="http://schemas.microsoft.com/office/drawing/2014/main" id="{22842DB7-3B6D-E11D-873E-355E58D88497}"/>
              </a:ext>
            </a:extLst>
          </p:cNvPr>
          <p:cNvGraphicFramePr>
            <a:graphicFrameLocks noGrp="1"/>
          </p:cNvGraphicFramePr>
          <p:nvPr>
            <p:extLst>
              <p:ext uri="{D42A27DB-BD31-4B8C-83A1-F6EECF244321}">
                <p14:modId xmlns:p14="http://schemas.microsoft.com/office/powerpoint/2010/main" val="4204233533"/>
              </p:ext>
            </p:extLst>
          </p:nvPr>
        </p:nvGraphicFramePr>
        <p:xfrm>
          <a:off x="869446" y="958775"/>
          <a:ext cx="10740789" cy="4621839"/>
        </p:xfrm>
        <a:graphic>
          <a:graphicData uri="http://schemas.openxmlformats.org/drawingml/2006/table">
            <a:tbl>
              <a:tblPr>
                <a:tableStyleId>{5C22544A-7EE6-4342-B048-85BDC9FD1C3A}</a:tableStyleId>
              </a:tblPr>
              <a:tblGrid>
                <a:gridCol w="3246002">
                  <a:extLst>
                    <a:ext uri="{9D8B030D-6E8A-4147-A177-3AD203B41FA5}">
                      <a16:colId xmlns:a16="http://schemas.microsoft.com/office/drawing/2014/main" val="1540368593"/>
                    </a:ext>
                  </a:extLst>
                </a:gridCol>
                <a:gridCol w="886854">
                  <a:extLst>
                    <a:ext uri="{9D8B030D-6E8A-4147-A177-3AD203B41FA5}">
                      <a16:colId xmlns:a16="http://schemas.microsoft.com/office/drawing/2014/main" val="2750729474"/>
                    </a:ext>
                  </a:extLst>
                </a:gridCol>
                <a:gridCol w="1043358">
                  <a:extLst>
                    <a:ext uri="{9D8B030D-6E8A-4147-A177-3AD203B41FA5}">
                      <a16:colId xmlns:a16="http://schemas.microsoft.com/office/drawing/2014/main" val="3272698302"/>
                    </a:ext>
                  </a:extLst>
                </a:gridCol>
                <a:gridCol w="1112915">
                  <a:extLst>
                    <a:ext uri="{9D8B030D-6E8A-4147-A177-3AD203B41FA5}">
                      <a16:colId xmlns:a16="http://schemas.microsoft.com/office/drawing/2014/main" val="1086677859"/>
                    </a:ext>
                  </a:extLst>
                </a:gridCol>
                <a:gridCol w="1112915">
                  <a:extLst>
                    <a:ext uri="{9D8B030D-6E8A-4147-A177-3AD203B41FA5}">
                      <a16:colId xmlns:a16="http://schemas.microsoft.com/office/drawing/2014/main" val="1002965035"/>
                    </a:ext>
                  </a:extLst>
                </a:gridCol>
                <a:gridCol w="1112915">
                  <a:extLst>
                    <a:ext uri="{9D8B030D-6E8A-4147-A177-3AD203B41FA5}">
                      <a16:colId xmlns:a16="http://schemas.microsoft.com/office/drawing/2014/main" val="601388855"/>
                    </a:ext>
                  </a:extLst>
                </a:gridCol>
                <a:gridCol w="1112915">
                  <a:extLst>
                    <a:ext uri="{9D8B030D-6E8A-4147-A177-3AD203B41FA5}">
                      <a16:colId xmlns:a16="http://schemas.microsoft.com/office/drawing/2014/main" val="3849150634"/>
                    </a:ext>
                  </a:extLst>
                </a:gridCol>
                <a:gridCol w="1112915">
                  <a:extLst>
                    <a:ext uri="{9D8B030D-6E8A-4147-A177-3AD203B41FA5}">
                      <a16:colId xmlns:a16="http://schemas.microsoft.com/office/drawing/2014/main" val="990745542"/>
                    </a:ext>
                  </a:extLst>
                </a:gridCol>
              </a:tblGrid>
              <a:tr h="257724">
                <a:tc>
                  <a:txBody>
                    <a:bodyPr/>
                    <a:lstStyle/>
                    <a:p>
                      <a:pPr algn="ctr" rtl="0" fontAlgn="t"/>
                      <a:r>
                        <a:rPr lang="lt-LT" sz="1400" b="1" i="0" u="none" strike="noStrike" dirty="0">
                          <a:solidFill>
                            <a:srgbClr val="000000"/>
                          </a:solidFill>
                          <a:effectLst/>
                          <a:latin typeface="Calibri" panose="020F0502020204030204" pitchFamily="34" charset="0"/>
                        </a:rPr>
                        <a:t>Institucijos</a:t>
                      </a:r>
                    </a:p>
                  </a:txBody>
                  <a:tcPr marL="9525" marR="9525" marT="9525" marB="0">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2019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1" i="0" u="none" strike="noStrike">
                          <a:solidFill>
                            <a:srgbClr val="000000"/>
                          </a:solidFill>
                          <a:effectLst/>
                          <a:latin typeface="Calibri" panose="020F0502020204030204" pitchFamily="34" charset="0"/>
                        </a:rPr>
                        <a:t>2023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365987935"/>
                  </a:ext>
                </a:extLst>
              </a:tr>
              <a:tr h="257724">
                <a:tc>
                  <a:txBody>
                    <a:bodyPr/>
                    <a:lstStyle/>
                    <a:p>
                      <a:pPr algn="l" rtl="0" fontAlgn="ctr"/>
                      <a:r>
                        <a:rPr lang="lt-LT" sz="1400" b="0" i="0" u="none" strike="noStrike">
                          <a:solidFill>
                            <a:srgbClr val="000000"/>
                          </a:solidFill>
                          <a:effectLst/>
                          <a:latin typeface="Calibri" panose="020F0502020204030204" pitchFamily="34" charset="0"/>
                        </a:rPr>
                        <a:t>Politinės partijos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86%</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717606037"/>
                  </a:ext>
                </a:extLst>
              </a:tr>
              <a:tr h="257724">
                <a:tc>
                  <a:txBody>
                    <a:bodyPr/>
                    <a:lstStyle/>
                    <a:p>
                      <a:pPr algn="l" rtl="0" fontAlgn="ctr"/>
                      <a:r>
                        <a:rPr lang="lt-LT" sz="1400" b="0" i="0" u="none" strike="noStrike">
                          <a:solidFill>
                            <a:srgbClr val="000000"/>
                          </a:solidFill>
                          <a:effectLst/>
                          <a:latin typeface="Calibri" panose="020F0502020204030204" pitchFamily="34" charset="0"/>
                        </a:rPr>
                        <a:t>Miestų ir rajonų savivaldybės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79%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081965274"/>
                  </a:ext>
                </a:extLst>
              </a:tr>
              <a:tr h="257724">
                <a:tc>
                  <a:txBody>
                    <a:bodyPr/>
                    <a:lstStyle/>
                    <a:p>
                      <a:pPr algn="l" rtl="0" fontAlgn="ctr"/>
                      <a:r>
                        <a:rPr lang="lt-LT" sz="1400" b="0" i="0" u="none" strike="noStrike">
                          <a:solidFill>
                            <a:srgbClr val="000000"/>
                          </a:solidFill>
                          <a:effectLst/>
                          <a:latin typeface="Calibri" panose="020F0502020204030204" pitchFamily="34" charset="0"/>
                        </a:rPr>
                        <a:t>Seimas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82%</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608516330"/>
                  </a:ext>
                </a:extLst>
              </a:tr>
              <a:tr h="257724">
                <a:tc>
                  <a:txBody>
                    <a:bodyPr/>
                    <a:lstStyle/>
                    <a:p>
                      <a:pPr algn="l" rtl="0" fontAlgn="ctr"/>
                      <a:r>
                        <a:rPr lang="lt-LT" sz="1400" b="0" i="0" u="none" strike="noStrike">
                          <a:solidFill>
                            <a:srgbClr val="000000"/>
                          </a:solidFill>
                          <a:effectLst/>
                          <a:latin typeface="Calibri" panose="020F0502020204030204" pitchFamily="34" charset="0"/>
                        </a:rPr>
                        <a:t>Savivaldybės valdomos įmonės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808451448"/>
                  </a:ext>
                </a:extLst>
              </a:tr>
              <a:tr h="257724">
                <a:tc>
                  <a:txBody>
                    <a:bodyPr/>
                    <a:lstStyle/>
                    <a:p>
                      <a:pPr algn="l" rtl="0" fontAlgn="ctr"/>
                      <a:r>
                        <a:rPr lang="lt-LT" sz="1400" b="0" i="0" u="none" strike="noStrike">
                          <a:solidFill>
                            <a:srgbClr val="000000"/>
                          </a:solidFill>
                          <a:effectLst/>
                          <a:latin typeface="Calibri" panose="020F0502020204030204" pitchFamily="34" charset="0"/>
                        </a:rPr>
                        <a:t>Žiniasklaida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72%</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1140997636"/>
                  </a:ext>
                </a:extLst>
              </a:tr>
              <a:tr h="257724">
                <a:tc>
                  <a:txBody>
                    <a:bodyPr/>
                    <a:lstStyle/>
                    <a:p>
                      <a:pPr algn="l" rtl="0" fontAlgn="ctr"/>
                      <a:r>
                        <a:rPr lang="lt-LT" sz="1400" b="0" i="0" u="none" strike="noStrike">
                          <a:solidFill>
                            <a:srgbClr val="000000"/>
                          </a:solidFill>
                          <a:effectLst/>
                          <a:latin typeface="Calibri" panose="020F0502020204030204" pitchFamily="34" charset="0"/>
                        </a:rPr>
                        <a:t>Teismai</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038159632"/>
                  </a:ext>
                </a:extLst>
              </a:tr>
              <a:tr h="257724">
                <a:tc>
                  <a:txBody>
                    <a:bodyPr/>
                    <a:lstStyle/>
                    <a:p>
                      <a:pPr algn="l" rtl="0" fontAlgn="ctr"/>
                      <a:r>
                        <a:rPr lang="lt-LT" sz="1400" b="0" i="0" u="none" strike="noStrike">
                          <a:solidFill>
                            <a:srgbClr val="000000"/>
                          </a:solidFill>
                          <a:effectLst/>
                          <a:latin typeface="Calibri" panose="020F0502020204030204" pitchFamily="34" charset="0"/>
                        </a:rPr>
                        <a:t>Valstybės valdomos įstaigos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62541038"/>
                  </a:ext>
                </a:extLst>
              </a:tr>
              <a:tr h="257724">
                <a:tc>
                  <a:txBody>
                    <a:bodyPr/>
                    <a:lstStyle/>
                    <a:p>
                      <a:pPr algn="l" rtl="0" fontAlgn="ctr"/>
                      <a:r>
                        <a:rPr lang="lt-LT" sz="1400" b="0" i="0" u="none" strike="noStrike" dirty="0">
                          <a:solidFill>
                            <a:srgbClr val="000000"/>
                          </a:solidFill>
                          <a:effectLst/>
                          <a:latin typeface="Calibri" panose="020F0502020204030204" pitchFamily="34" charset="0"/>
                        </a:rPr>
                        <a:t>Vyriausybė</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69%</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4273527984"/>
                  </a:ext>
                </a:extLst>
              </a:tr>
              <a:tr h="257724">
                <a:tc>
                  <a:txBody>
                    <a:bodyPr/>
                    <a:lstStyle/>
                    <a:p>
                      <a:pPr algn="l" rtl="0" fontAlgn="ctr"/>
                      <a:r>
                        <a:rPr lang="lt-LT" sz="1400" b="0" i="0" u="none" strike="noStrike">
                          <a:solidFill>
                            <a:srgbClr val="000000"/>
                          </a:solidFill>
                          <a:effectLst/>
                          <a:latin typeface="Calibri" panose="020F0502020204030204" pitchFamily="34" charset="0"/>
                        </a:rPr>
                        <a:t>Teisėsaugos institucijos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72%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026018048"/>
                  </a:ext>
                </a:extLst>
              </a:tr>
              <a:tr h="257724">
                <a:tc>
                  <a:txBody>
                    <a:bodyPr/>
                    <a:lstStyle/>
                    <a:p>
                      <a:pPr algn="l" rtl="0" fontAlgn="ctr"/>
                      <a:r>
                        <a:rPr lang="lt-LT" sz="1400" b="0" i="0" u="none" strike="noStrike">
                          <a:solidFill>
                            <a:srgbClr val="000000"/>
                          </a:solidFill>
                          <a:effectLst/>
                          <a:latin typeface="Calibri" panose="020F0502020204030204" pitchFamily="34" charset="0"/>
                        </a:rPr>
                        <a:t>Verslo įmonės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65%</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130904874"/>
                  </a:ext>
                </a:extLst>
              </a:tr>
              <a:tr h="420508">
                <a:tc>
                  <a:txBody>
                    <a:bodyPr/>
                    <a:lstStyle/>
                    <a:p>
                      <a:pPr algn="l" rtl="0" fontAlgn="ctr"/>
                      <a:r>
                        <a:rPr lang="lt-LT" sz="1400" b="0" i="0" u="none" strike="noStrike">
                          <a:solidFill>
                            <a:srgbClr val="000000"/>
                          </a:solidFill>
                          <a:effectLst/>
                          <a:latin typeface="Calibri" panose="020F0502020204030204" pitchFamily="34" charset="0"/>
                        </a:rPr>
                        <a:t>Lietuvos sporto federacijos, sąjungos, asociacijos </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63%</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089490708"/>
                  </a:ext>
                </a:extLst>
              </a:tr>
              <a:tr h="505760">
                <a:tc>
                  <a:txBody>
                    <a:bodyPr/>
                    <a:lstStyle/>
                    <a:p>
                      <a:pPr algn="l" rtl="0" fontAlgn="ctr"/>
                      <a:r>
                        <a:rPr lang="lt-LT" sz="1400" b="0" i="0" u="none" strike="noStrike">
                          <a:solidFill>
                            <a:srgbClr val="000000"/>
                          </a:solidFill>
                          <a:effectLst/>
                          <a:latin typeface="Calibri" panose="020F0502020204030204" pitchFamily="34" charset="0"/>
                        </a:rPr>
                        <a:t>Verslo asociacijos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62%</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2823816076"/>
                  </a:ext>
                </a:extLst>
              </a:tr>
              <a:tr h="257724">
                <a:tc>
                  <a:txBody>
                    <a:bodyPr/>
                    <a:lstStyle/>
                    <a:p>
                      <a:pPr algn="l" rtl="0" fontAlgn="ctr"/>
                      <a:r>
                        <a:rPr lang="lt-LT" sz="1400" b="0" i="0" u="none" strike="noStrike">
                          <a:solidFill>
                            <a:srgbClr val="000000"/>
                          </a:solidFill>
                          <a:effectLst/>
                          <a:latin typeface="Calibri" panose="020F0502020204030204" pitchFamily="34" charset="0"/>
                        </a:rPr>
                        <a:t>Prokuratūra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62%</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61%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59%</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882321636"/>
                  </a:ext>
                </a:extLst>
              </a:tr>
              <a:tr h="257724">
                <a:tc>
                  <a:txBody>
                    <a:bodyPr/>
                    <a:lstStyle/>
                    <a:p>
                      <a:pPr algn="l" rtl="0" fontAlgn="ctr"/>
                      <a:r>
                        <a:rPr lang="lt-LT" sz="1400" b="0" i="0" u="none" strike="noStrike">
                          <a:solidFill>
                            <a:srgbClr val="000000"/>
                          </a:solidFill>
                          <a:effectLst/>
                          <a:latin typeface="Calibri" panose="020F0502020204030204" pitchFamily="34" charset="0"/>
                        </a:rPr>
                        <a:t>Nevyriausybinės organizacijos</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29%</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37%</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35%</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36%</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41%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38%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402190591"/>
                  </a:ext>
                </a:extLst>
              </a:tr>
              <a:tr h="329422">
                <a:tc>
                  <a:txBody>
                    <a:bodyPr/>
                    <a:lstStyle/>
                    <a:p>
                      <a:pPr algn="l" rtl="0" fontAlgn="ctr"/>
                      <a:r>
                        <a:rPr lang="lt-LT" sz="1400" b="0" i="0" u="none" strike="noStrike">
                          <a:solidFill>
                            <a:srgbClr val="000000"/>
                          </a:solidFill>
                          <a:effectLst/>
                          <a:latin typeface="Calibri" panose="020F0502020204030204" pitchFamily="34" charset="0"/>
                        </a:rPr>
                        <a:t>Prezidentūra</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21%</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18%</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20%</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24%</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a:solidFill>
                            <a:srgbClr val="000000"/>
                          </a:solidFill>
                          <a:effectLst/>
                          <a:latin typeface="Calibri" panose="020F0502020204030204" pitchFamily="34" charset="0"/>
                        </a:rPr>
                        <a:t>23%</a:t>
                      </a:r>
                    </a:p>
                  </a:txBody>
                  <a:tcPr marL="9525" marR="9525" marT="9525" marB="0" anchor="ctr">
                    <a:gradFill>
                      <a:gsLst>
                        <a:gs pos="0">
                          <a:schemeClr val="bg1"/>
                        </a:gs>
                        <a:gs pos="60000">
                          <a:srgbClr val="7FBC98"/>
                        </a:gs>
                      </a:gsLst>
                      <a:lin ang="5400000" scaled="1"/>
                    </a:gradFill>
                  </a:tcPr>
                </a:tc>
                <a:tc>
                  <a:txBody>
                    <a:bodyPr/>
                    <a:lstStyle/>
                    <a:p>
                      <a:pPr algn="ctr" rtl="0" fontAlgn="ctr"/>
                      <a:r>
                        <a:rPr lang="lt-LT" sz="1400" b="0" i="0" u="none" strike="noStrike" dirty="0">
                          <a:solidFill>
                            <a:srgbClr val="000000"/>
                          </a:solidFill>
                          <a:effectLst/>
                          <a:latin typeface="Calibri" panose="020F0502020204030204" pitchFamily="34" charset="0"/>
                        </a:rPr>
                        <a:t>28%</a:t>
                      </a:r>
                    </a:p>
                  </a:txBody>
                  <a:tcPr marL="9525" marR="9525" marT="9525" marB="0" anchor="ctr">
                    <a:gradFill>
                      <a:gsLst>
                        <a:gs pos="0">
                          <a:schemeClr val="bg1"/>
                        </a:gs>
                        <a:gs pos="60000">
                          <a:srgbClr val="7FBC98"/>
                        </a:gs>
                      </a:gsLst>
                      <a:lin ang="5400000" scaled="1"/>
                    </a:gradFill>
                  </a:tcPr>
                </a:tc>
                <a:extLst>
                  <a:ext uri="{0D108BD9-81ED-4DB2-BD59-A6C34878D82A}">
                    <a16:rowId xmlns:a16="http://schemas.microsoft.com/office/drawing/2014/main" val="3553494218"/>
                  </a:ext>
                </a:extLst>
              </a:tr>
            </a:tbl>
          </a:graphicData>
        </a:graphic>
      </p:graphicFrame>
      <p:sp>
        <p:nvSpPr>
          <p:cNvPr id="4" name="TextBox 3">
            <a:extLst>
              <a:ext uri="{FF2B5EF4-FFF2-40B4-BE49-F238E27FC236}">
                <a16:creationId xmlns:a16="http://schemas.microsoft.com/office/drawing/2014/main" id="{6C849F3C-4B47-E439-B5C4-25F5D97D98EE}"/>
              </a:ext>
            </a:extLst>
          </p:cNvPr>
          <p:cNvSpPr txBox="1"/>
          <p:nvPr/>
        </p:nvSpPr>
        <p:spPr>
          <a:xfrm>
            <a:off x="0" y="63347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00" b="1" spc="72" dirty="0" err="1">
                <a:solidFill>
                  <a:srgbClr val="333333"/>
                </a:solidFill>
              </a:rPr>
              <a:t>Valstyb</a:t>
            </a:r>
            <a:r>
              <a:rPr lang="lt-LT" sz="1000" b="1" spc="72" dirty="0">
                <a:solidFill>
                  <a:srgbClr val="333333"/>
                </a:solidFill>
              </a:rPr>
              <a:t>ės tarnautojai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sp>
        <p:nvSpPr>
          <p:cNvPr id="5" name="TextBox 4">
            <a:extLst>
              <a:ext uri="{FF2B5EF4-FFF2-40B4-BE49-F238E27FC236}">
                <a16:creationId xmlns:a16="http://schemas.microsoft.com/office/drawing/2014/main" id="{C630519A-AEA2-959D-41E6-F5E5DE77C764}"/>
              </a:ext>
            </a:extLst>
          </p:cNvPr>
          <p:cNvSpPr txBox="1"/>
          <p:nvPr/>
        </p:nvSpPr>
        <p:spPr>
          <a:xfrm>
            <a:off x="3511394" y="271494"/>
            <a:ext cx="5692877" cy="369332"/>
          </a:xfrm>
          <a:prstGeom prst="rect">
            <a:avLst/>
          </a:prstGeom>
          <a:noFill/>
        </p:spPr>
        <p:txBody>
          <a:bodyPr wrap="square" rtlCol="0">
            <a:spAutoFit/>
          </a:bodyPr>
          <a:lstStyle/>
          <a:p>
            <a:pPr algn="ctr"/>
            <a:r>
              <a:rPr lang="en-US" b="1" dirty="0" err="1"/>
              <a:t>Institucij</a:t>
            </a:r>
            <a:r>
              <a:rPr lang="lt-LT" b="1" dirty="0"/>
              <a:t>ų korumpuotumo dinamika</a:t>
            </a:r>
          </a:p>
        </p:txBody>
      </p:sp>
    </p:spTree>
    <p:extLst>
      <p:ext uri="{BB962C8B-B14F-4D97-AF65-F5344CB8AC3E}">
        <p14:creationId xmlns:p14="http://schemas.microsoft.com/office/powerpoint/2010/main" val="25810419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0"/>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9D2F67C1-2AE6-DD22-3749-2F61D9EE83C3}"/>
              </a:ext>
            </a:extLst>
          </p:cNvPr>
          <p:cNvSpPr txBox="1"/>
          <p:nvPr/>
        </p:nvSpPr>
        <p:spPr>
          <a:xfrm>
            <a:off x="0" y="6396335"/>
            <a:ext cx="5064453" cy="43088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050" spc="72" dirty="0">
                <a:solidFill>
                  <a:srgbClr val="333333"/>
                </a:solidFill>
              </a:rPr>
              <a:t>2024 m. </a:t>
            </a:r>
            <a:r>
              <a:rPr lang="en-US" sz="1050" spc="72" dirty="0" err="1">
                <a:solidFill>
                  <a:srgbClr val="333333"/>
                </a:solidFill>
              </a:rPr>
              <a:t>sausis</a:t>
            </a:r>
            <a:r>
              <a:rPr lang="en-US" sz="1050" spc="72" dirty="0">
                <a:solidFill>
                  <a:srgbClr val="333333"/>
                </a:solidFill>
              </a:rPr>
              <a:t> – </a:t>
            </a:r>
            <a:r>
              <a:rPr lang="en-US" sz="1050" spc="72" dirty="0" err="1">
                <a:solidFill>
                  <a:srgbClr val="333333"/>
                </a:solidFill>
              </a:rPr>
              <a:t>birželis</a:t>
            </a:r>
            <a:endParaRPr lang="en-US" sz="1050" spc="72" dirty="0">
              <a:solidFill>
                <a:srgbClr val="333333"/>
              </a:solidFill>
            </a:endParaRPr>
          </a:p>
          <a:p>
            <a:r>
              <a:rPr lang="en-US" sz="1050" spc="72" dirty="0" err="1">
                <a:solidFill>
                  <a:srgbClr val="333333"/>
                </a:solidFill>
              </a:rPr>
              <a:t>Tyrimas</a:t>
            </a:r>
            <a:r>
              <a:rPr lang="en-US" sz="1050" spc="72" dirty="0">
                <a:solidFill>
                  <a:srgbClr val="333333"/>
                </a:solidFill>
              </a:rPr>
              <a:t> </a:t>
            </a:r>
            <a:r>
              <a:rPr lang="en-US" sz="1050" spc="72" dirty="0" err="1">
                <a:solidFill>
                  <a:srgbClr val="333333"/>
                </a:solidFill>
              </a:rPr>
              <a:t>atliktas</a:t>
            </a:r>
            <a:r>
              <a:rPr lang="en-US" sz="1050" spc="72" dirty="0">
                <a:solidFill>
                  <a:srgbClr val="333333"/>
                </a:solidFill>
              </a:rPr>
              <a:t> LR </a:t>
            </a:r>
            <a:r>
              <a:rPr lang="en-US" sz="1050" spc="72" dirty="0" err="1">
                <a:solidFill>
                  <a:srgbClr val="333333"/>
                </a:solidFill>
              </a:rPr>
              <a:t>Speciali</a:t>
            </a:r>
            <a:r>
              <a:rPr lang="lt-LT" sz="1050" spc="72" dirty="0">
                <a:solidFill>
                  <a:srgbClr val="333333"/>
                </a:solidFill>
              </a:rPr>
              <a:t>ųjų tyrimų tarnybos užsakymu</a:t>
            </a:r>
          </a:p>
        </p:txBody>
      </p:sp>
      <p:graphicFrame>
        <p:nvGraphicFramePr>
          <p:cNvPr id="4" name="Lentelė 3">
            <a:extLst>
              <a:ext uri="{FF2B5EF4-FFF2-40B4-BE49-F238E27FC236}">
                <a16:creationId xmlns:a16="http://schemas.microsoft.com/office/drawing/2014/main" id="{2F978984-3679-813D-3012-C3FEB7CC4900}"/>
              </a:ext>
            </a:extLst>
          </p:cNvPr>
          <p:cNvGraphicFramePr>
            <a:graphicFrameLocks noGrp="1"/>
          </p:cNvGraphicFramePr>
          <p:nvPr>
            <p:extLst>
              <p:ext uri="{D42A27DB-BD31-4B8C-83A1-F6EECF244321}">
                <p14:modId xmlns:p14="http://schemas.microsoft.com/office/powerpoint/2010/main" val="2439176260"/>
              </p:ext>
            </p:extLst>
          </p:nvPr>
        </p:nvGraphicFramePr>
        <p:xfrm>
          <a:off x="1631191" y="753182"/>
          <a:ext cx="8929618" cy="5549572"/>
        </p:xfrm>
        <a:graphic>
          <a:graphicData uri="http://schemas.openxmlformats.org/drawingml/2006/table">
            <a:tbl>
              <a:tblPr/>
              <a:tblGrid>
                <a:gridCol w="3781467">
                  <a:extLst>
                    <a:ext uri="{9D8B030D-6E8A-4147-A177-3AD203B41FA5}">
                      <a16:colId xmlns:a16="http://schemas.microsoft.com/office/drawing/2014/main" val="2567687158"/>
                    </a:ext>
                  </a:extLst>
                </a:gridCol>
                <a:gridCol w="1637071">
                  <a:extLst>
                    <a:ext uri="{9D8B030D-6E8A-4147-A177-3AD203B41FA5}">
                      <a16:colId xmlns:a16="http://schemas.microsoft.com/office/drawing/2014/main" val="455484374"/>
                    </a:ext>
                  </a:extLst>
                </a:gridCol>
                <a:gridCol w="1702550">
                  <a:extLst>
                    <a:ext uri="{9D8B030D-6E8A-4147-A177-3AD203B41FA5}">
                      <a16:colId xmlns:a16="http://schemas.microsoft.com/office/drawing/2014/main" val="109423568"/>
                    </a:ext>
                  </a:extLst>
                </a:gridCol>
                <a:gridCol w="1808530">
                  <a:extLst>
                    <a:ext uri="{9D8B030D-6E8A-4147-A177-3AD203B41FA5}">
                      <a16:colId xmlns:a16="http://schemas.microsoft.com/office/drawing/2014/main" val="525869138"/>
                    </a:ext>
                  </a:extLst>
                </a:gridCol>
              </a:tblGrid>
              <a:tr h="580935">
                <a:tc>
                  <a:txBody>
                    <a:bodyPr/>
                    <a:lstStyle/>
                    <a:p>
                      <a:pPr algn="ctr" rtl="0" fontAlgn="ctr"/>
                      <a:r>
                        <a:rPr lang="lt-LT" sz="1600" b="1" i="0" u="none" strike="noStrike" dirty="0">
                          <a:solidFill>
                            <a:srgbClr val="000000"/>
                          </a:solidFill>
                          <a:effectLst/>
                          <a:latin typeface="Calibri" panose="020F0502020204030204" pitchFamily="34" charset="0"/>
                        </a:rPr>
                        <a:t>Institucijos</a:t>
                      </a:r>
                      <a:r>
                        <a:rPr lang="lt-LT" sz="1600" b="0" i="0" u="none" strike="noStrike" dirty="0">
                          <a:solidFill>
                            <a:srgbClr val="000000"/>
                          </a:solidFill>
                          <a:effectLst/>
                          <a:latin typeface="Calibri" panose="020F0502020204030204" pitchFamily="34" charset="0"/>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Gyventojai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Įmonių vadovai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1" i="0" u="none" strike="noStrike">
                          <a:solidFill>
                            <a:srgbClr val="000000"/>
                          </a:solidFill>
                          <a:effectLst/>
                          <a:latin typeface="Calibri" panose="020F0502020204030204" pitchFamily="34" charset="0"/>
                        </a:rPr>
                        <a:t>Valstybės tarnautojai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646427188"/>
                  </a:ext>
                </a:extLst>
              </a:tr>
              <a:tr h="299269">
                <a:tc>
                  <a:txBody>
                    <a:bodyPr/>
                    <a:lstStyle/>
                    <a:p>
                      <a:pPr algn="l" rtl="0" fontAlgn="b"/>
                      <a:r>
                        <a:rPr lang="lt-LT" sz="1600" b="0" i="0" u="none" strike="noStrike">
                          <a:solidFill>
                            <a:srgbClr val="000000"/>
                          </a:solidFill>
                          <a:effectLst/>
                          <a:latin typeface="Calibri" panose="020F0502020204030204" pitchFamily="34" charset="0"/>
                        </a:rPr>
                        <a:t>Politinės partijos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dirty="0">
                          <a:solidFill>
                            <a:srgbClr val="000000"/>
                          </a:solidFill>
                          <a:effectLst/>
                          <a:latin typeface="Calibri" panose="020F0502020204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320385142"/>
                  </a:ext>
                </a:extLst>
              </a:tr>
              <a:tr h="299269">
                <a:tc>
                  <a:txBody>
                    <a:bodyPr/>
                    <a:lstStyle/>
                    <a:p>
                      <a:pPr algn="l" rtl="0" fontAlgn="b"/>
                      <a:r>
                        <a:rPr lang="lt-LT" sz="1600" b="0" i="0" u="none" strike="noStrike">
                          <a:solidFill>
                            <a:srgbClr val="000000"/>
                          </a:solidFill>
                          <a:effectLst/>
                          <a:latin typeface="Calibri" panose="020F0502020204030204" pitchFamily="34" charset="0"/>
                        </a:rPr>
                        <a:t>Seimas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80594371"/>
                  </a:ext>
                </a:extLst>
              </a:tr>
              <a:tr h="299269">
                <a:tc>
                  <a:txBody>
                    <a:bodyPr/>
                    <a:lstStyle/>
                    <a:p>
                      <a:pPr algn="l" rtl="0" fontAlgn="b"/>
                      <a:r>
                        <a:rPr lang="lt-LT" sz="1600" b="0" i="0" u="none" strike="noStrike">
                          <a:solidFill>
                            <a:srgbClr val="000000"/>
                          </a:solidFill>
                          <a:effectLst/>
                          <a:latin typeface="Calibri" panose="020F0502020204030204" pitchFamily="34" charset="0"/>
                        </a:rPr>
                        <a:t>Teismai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921538752"/>
                  </a:ext>
                </a:extLst>
              </a:tr>
              <a:tr h="580935">
                <a:tc>
                  <a:txBody>
                    <a:bodyPr/>
                    <a:lstStyle/>
                    <a:p>
                      <a:pPr algn="l" rtl="0" fontAlgn="b"/>
                      <a:r>
                        <a:rPr lang="lt-LT" sz="1600" b="0" i="0" u="none" strike="noStrike">
                          <a:solidFill>
                            <a:srgbClr val="000000"/>
                          </a:solidFill>
                          <a:effectLst/>
                          <a:latin typeface="Calibri" panose="020F0502020204030204" pitchFamily="34" charset="0"/>
                        </a:rPr>
                        <a:t>Vyriausybė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659429410"/>
                  </a:ext>
                </a:extLst>
              </a:tr>
              <a:tr h="299269">
                <a:tc>
                  <a:txBody>
                    <a:bodyPr/>
                    <a:lstStyle/>
                    <a:p>
                      <a:pPr algn="l" rtl="0" fontAlgn="b"/>
                      <a:r>
                        <a:rPr lang="lt-LT" sz="1600" b="0" i="0" u="none" strike="noStrike">
                          <a:solidFill>
                            <a:srgbClr val="000000"/>
                          </a:solidFill>
                          <a:effectLst/>
                          <a:latin typeface="Calibri" panose="020F0502020204030204" pitchFamily="34" charset="0"/>
                        </a:rPr>
                        <a:t>Prokuratūra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692651902"/>
                  </a:ext>
                </a:extLst>
              </a:tr>
              <a:tr h="299269">
                <a:tc>
                  <a:txBody>
                    <a:bodyPr/>
                    <a:lstStyle/>
                    <a:p>
                      <a:pPr algn="l" rtl="0" fontAlgn="b"/>
                      <a:r>
                        <a:rPr lang="lt-LT" sz="1600" b="0" i="0" u="none" strike="noStrike">
                          <a:solidFill>
                            <a:srgbClr val="000000"/>
                          </a:solidFill>
                          <a:effectLst/>
                          <a:latin typeface="Calibri" panose="020F0502020204030204" pitchFamily="34" charset="0"/>
                        </a:rPr>
                        <a:t>Miestų ir rajonų savivaldybės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351829293"/>
                  </a:ext>
                </a:extLst>
              </a:tr>
              <a:tr h="299269">
                <a:tc>
                  <a:txBody>
                    <a:bodyPr/>
                    <a:lstStyle/>
                    <a:p>
                      <a:pPr algn="l" rtl="0" fontAlgn="b"/>
                      <a:r>
                        <a:rPr lang="lt-LT" sz="1600" b="0" i="0" u="none" strike="noStrike">
                          <a:solidFill>
                            <a:srgbClr val="000000"/>
                          </a:solidFill>
                          <a:effectLst/>
                          <a:latin typeface="Calibri" panose="020F0502020204030204" pitchFamily="34" charset="0"/>
                        </a:rPr>
                        <a:t>Savivaldybės valdomos įmonės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90941067"/>
                  </a:ext>
                </a:extLst>
              </a:tr>
              <a:tr h="299269">
                <a:tc>
                  <a:txBody>
                    <a:bodyPr/>
                    <a:lstStyle/>
                    <a:p>
                      <a:pPr algn="l" rtl="0" fontAlgn="b"/>
                      <a:r>
                        <a:rPr lang="lt-LT" sz="1600" b="0" i="0" u="none" strike="noStrike">
                          <a:solidFill>
                            <a:srgbClr val="000000"/>
                          </a:solidFill>
                          <a:effectLst/>
                          <a:latin typeface="Calibri" panose="020F0502020204030204" pitchFamily="34" charset="0"/>
                        </a:rPr>
                        <a:t>Teisėsaugos institucijos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505516041"/>
                  </a:ext>
                </a:extLst>
              </a:tr>
              <a:tr h="299269">
                <a:tc>
                  <a:txBody>
                    <a:bodyPr/>
                    <a:lstStyle/>
                    <a:p>
                      <a:pPr algn="l" rtl="0" fontAlgn="b"/>
                      <a:r>
                        <a:rPr lang="lt-LT" sz="1600" b="0" i="0" u="none" strike="noStrike">
                          <a:solidFill>
                            <a:srgbClr val="000000"/>
                          </a:solidFill>
                          <a:effectLst/>
                          <a:latin typeface="Calibri" panose="020F0502020204030204" pitchFamily="34" charset="0"/>
                        </a:rPr>
                        <a:t>Valstybės valdomos įmonės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2838688417"/>
                  </a:ext>
                </a:extLst>
              </a:tr>
              <a:tr h="299269">
                <a:tc>
                  <a:txBody>
                    <a:bodyPr/>
                    <a:lstStyle/>
                    <a:p>
                      <a:pPr algn="l" rtl="0" fontAlgn="b"/>
                      <a:r>
                        <a:rPr lang="lt-LT" sz="1600" b="0" i="0" u="none" strike="noStrike" dirty="0">
                          <a:solidFill>
                            <a:srgbClr val="000000"/>
                          </a:solidFill>
                          <a:effectLst/>
                          <a:latin typeface="Calibri" panose="020F0502020204030204" pitchFamily="34" charset="0"/>
                        </a:rPr>
                        <a:t>Žiniasklaida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252368356"/>
                  </a:ext>
                </a:extLst>
              </a:tr>
              <a:tr h="299269">
                <a:tc>
                  <a:txBody>
                    <a:bodyPr/>
                    <a:lstStyle/>
                    <a:p>
                      <a:pPr algn="l" rtl="0" fontAlgn="b"/>
                      <a:r>
                        <a:rPr lang="lt-LT" sz="1600" b="0" i="0" u="none" strike="noStrike">
                          <a:solidFill>
                            <a:srgbClr val="000000"/>
                          </a:solidFill>
                          <a:effectLst/>
                          <a:latin typeface="Calibri" panose="020F0502020204030204" pitchFamily="34" charset="0"/>
                        </a:rPr>
                        <a:t>Verslo asociacijos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19075282"/>
                  </a:ext>
                </a:extLst>
              </a:tr>
              <a:tr h="299269">
                <a:tc>
                  <a:txBody>
                    <a:bodyPr/>
                    <a:lstStyle/>
                    <a:p>
                      <a:pPr algn="l" rtl="0" fontAlgn="b"/>
                      <a:r>
                        <a:rPr lang="lt-LT" sz="1600" b="0" i="0" u="none" strike="noStrike">
                          <a:solidFill>
                            <a:srgbClr val="000000"/>
                          </a:solidFill>
                          <a:effectLst/>
                          <a:latin typeface="Calibri" panose="020F0502020204030204" pitchFamily="34" charset="0"/>
                        </a:rPr>
                        <a:t>Lietuvos sporto federacijos, sąjungos, asociacijos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558157296"/>
                  </a:ext>
                </a:extLst>
              </a:tr>
              <a:tr h="299269">
                <a:tc>
                  <a:txBody>
                    <a:bodyPr/>
                    <a:lstStyle/>
                    <a:p>
                      <a:pPr algn="l" rtl="0" fontAlgn="b"/>
                      <a:r>
                        <a:rPr lang="lt-LT" sz="1600" b="0" i="0" u="none" strike="noStrike">
                          <a:solidFill>
                            <a:srgbClr val="000000"/>
                          </a:solidFill>
                          <a:effectLst/>
                          <a:latin typeface="Calibri" panose="020F0502020204030204" pitchFamily="34" charset="0"/>
                        </a:rPr>
                        <a:t>Verslo įmonės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1649113569"/>
                  </a:ext>
                </a:extLst>
              </a:tr>
              <a:tr h="299269">
                <a:tc>
                  <a:txBody>
                    <a:bodyPr/>
                    <a:lstStyle/>
                    <a:p>
                      <a:pPr algn="l" rtl="0" fontAlgn="b"/>
                      <a:r>
                        <a:rPr lang="lt-LT" sz="1600" b="0" i="0" u="none" strike="noStrike">
                          <a:solidFill>
                            <a:srgbClr val="000000"/>
                          </a:solidFill>
                          <a:effectLst/>
                          <a:latin typeface="Calibri" panose="020F0502020204030204" pitchFamily="34" charset="0"/>
                        </a:rPr>
                        <a:t>Prezidentūra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4052938450"/>
                  </a:ext>
                </a:extLst>
              </a:tr>
              <a:tr h="299269">
                <a:tc>
                  <a:txBody>
                    <a:bodyPr/>
                    <a:lstStyle/>
                    <a:p>
                      <a:pPr algn="l" rtl="0" fontAlgn="b"/>
                      <a:r>
                        <a:rPr lang="lt-LT" sz="1600" b="0" i="0" u="none" strike="noStrike">
                          <a:solidFill>
                            <a:srgbClr val="000000"/>
                          </a:solidFill>
                          <a:effectLst/>
                          <a:latin typeface="Calibri" panose="020F0502020204030204" pitchFamily="34" charset="0"/>
                        </a:rPr>
                        <a:t>Nevyriausybinės organizacijos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ctr"/>
                      <a:r>
                        <a:rPr lang="lt-LT" sz="1600" b="0" i="0" u="none" strike="noStrike">
                          <a:solidFill>
                            <a:srgbClr val="000000"/>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a:solidFill>
                            <a:srgbClr val="000000"/>
                          </a:solidFill>
                          <a:effectLst/>
                          <a:latin typeface="Calibri" panose="020F0502020204030204" pitchFamily="34"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tc>
                  <a:txBody>
                    <a:bodyPr/>
                    <a:lstStyle/>
                    <a:p>
                      <a:pPr algn="ctr" rtl="0" fontAlgn="b"/>
                      <a:r>
                        <a:rPr lang="lt-LT" sz="1600" b="0" i="0" u="none" strike="noStrike" dirty="0">
                          <a:solidFill>
                            <a:srgbClr val="000000"/>
                          </a:solidFill>
                          <a:effectLst/>
                          <a:latin typeface="Calibri" panose="020F0502020204030204" pitchFamily="34"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0">
                          <a:schemeClr val="accent1">
                            <a:lumMod val="5000"/>
                            <a:lumOff val="95000"/>
                          </a:schemeClr>
                        </a:gs>
                        <a:gs pos="60000">
                          <a:srgbClr val="7FBC98"/>
                        </a:gs>
                      </a:gsLst>
                      <a:lin ang="5400000" scaled="1"/>
                    </a:gradFill>
                  </a:tcPr>
                </a:tc>
                <a:extLst>
                  <a:ext uri="{0D108BD9-81ED-4DB2-BD59-A6C34878D82A}">
                    <a16:rowId xmlns:a16="http://schemas.microsoft.com/office/drawing/2014/main" val="3388451040"/>
                  </a:ext>
                </a:extLst>
              </a:tr>
            </a:tbl>
          </a:graphicData>
        </a:graphic>
      </p:graphicFrame>
      <p:sp>
        <p:nvSpPr>
          <p:cNvPr id="6" name="Rectangle 2">
            <a:extLst>
              <a:ext uri="{FF2B5EF4-FFF2-40B4-BE49-F238E27FC236}">
                <a16:creationId xmlns:a16="http://schemas.microsoft.com/office/drawing/2014/main" id="{680235A5-A31A-286E-D20B-9BC7442E040F}"/>
              </a:ext>
            </a:extLst>
          </p:cNvPr>
          <p:cNvSpPr txBox="1">
            <a:spLocks noChangeArrowheads="1"/>
          </p:cNvSpPr>
          <p:nvPr/>
        </p:nvSpPr>
        <p:spPr>
          <a:xfrm>
            <a:off x="1312483" y="212838"/>
            <a:ext cx="10304455" cy="26897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lt-LT" altLang="lt-LT" sz="1800" b="1" dirty="0">
                <a:latin typeface="+mn-lt"/>
              </a:rPr>
              <a:t>Korupcijos paplitimas institucijose: tikslinių grupių</a:t>
            </a:r>
            <a:r>
              <a:rPr lang="en-US" altLang="lt-LT" sz="1800" b="1" dirty="0">
                <a:latin typeface="+mn-lt"/>
              </a:rPr>
              <a:t> </a:t>
            </a:r>
            <a:r>
              <a:rPr lang="lt-LT" altLang="lt-LT" sz="1800" b="1" dirty="0">
                <a:latin typeface="+mn-lt"/>
              </a:rPr>
              <a:t>atsakymų palyginimas (atsakymai „labai korumpuota”) </a:t>
            </a:r>
            <a:endParaRPr lang="en-US" altLang="lt-LT" sz="1800" b="1" dirty="0">
              <a:latin typeface="+mn-lt"/>
            </a:endParaRPr>
          </a:p>
        </p:txBody>
      </p:sp>
      <p:grpSp>
        <p:nvGrpSpPr>
          <p:cNvPr id="7" name="Grupė 6">
            <a:extLst>
              <a:ext uri="{FF2B5EF4-FFF2-40B4-BE49-F238E27FC236}">
                <a16:creationId xmlns:a16="http://schemas.microsoft.com/office/drawing/2014/main" id="{04766056-3A81-028F-F46B-98368785821B}"/>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5E14342D-894C-0AB0-E217-5E075269E7E2}"/>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73211E74-1BAF-4401-5F61-6C1CA857C1E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C3CA315E-77AB-C07C-3A2D-5DD3B7F6FDEB}"/>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D4617924-4D1E-6FE0-0BA7-F2B3D05FE94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spTree>
    <p:extLst>
      <p:ext uri="{BB962C8B-B14F-4D97-AF65-F5344CB8AC3E}">
        <p14:creationId xmlns:p14="http://schemas.microsoft.com/office/powerpoint/2010/main" val="287283353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A5A6-8093-07F0-42BB-C9C915A52B28}"/>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93368CC3-5278-8B65-6F3D-54672E26B36D}"/>
              </a:ext>
            </a:extLst>
          </p:cNvPr>
          <p:cNvGrpSpPr>
            <a:grpSpLocks noChangeAspect="1"/>
          </p:cNvGrpSpPr>
          <p:nvPr/>
        </p:nvGrpSpPr>
        <p:grpSpPr>
          <a:xfrm>
            <a:off x="0" y="0"/>
            <a:ext cx="12192000" cy="7293388"/>
            <a:chOff x="0" y="0"/>
            <a:chExt cx="24384000" cy="13715999"/>
          </a:xfrm>
        </p:grpSpPr>
        <p:sp>
          <p:nvSpPr>
            <p:cNvPr id="3" name="Freeform 3">
              <a:extLst>
                <a:ext uri="{FF2B5EF4-FFF2-40B4-BE49-F238E27FC236}">
                  <a16:creationId xmlns:a16="http://schemas.microsoft.com/office/drawing/2014/main" id="{F31FE2A0-D09B-D36E-8044-91F6771960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5" name="TextBox 4">
            <a:extLst>
              <a:ext uri="{FF2B5EF4-FFF2-40B4-BE49-F238E27FC236}">
                <a16:creationId xmlns:a16="http://schemas.microsoft.com/office/drawing/2014/main" id="{9D2F67C1-2AE6-DD22-3749-2F61D9EE83C3}"/>
              </a:ext>
            </a:extLst>
          </p:cNvPr>
          <p:cNvSpPr txBox="1"/>
          <p:nvPr/>
        </p:nvSpPr>
        <p:spPr>
          <a:xfrm>
            <a:off x="0" y="6396335"/>
            <a:ext cx="5064453" cy="46166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spc="72" dirty="0">
                <a:solidFill>
                  <a:srgbClr val="333333"/>
                </a:solidFill>
              </a:rPr>
              <a:t>2024 m. </a:t>
            </a:r>
            <a:r>
              <a:rPr lang="en-US" sz="1200" spc="72" dirty="0" err="1">
                <a:solidFill>
                  <a:srgbClr val="333333"/>
                </a:solidFill>
              </a:rPr>
              <a:t>sausis</a:t>
            </a:r>
            <a:r>
              <a:rPr lang="en-US" sz="1200" spc="72" dirty="0">
                <a:solidFill>
                  <a:srgbClr val="333333"/>
                </a:solidFill>
              </a:rPr>
              <a:t> – </a:t>
            </a:r>
            <a:r>
              <a:rPr lang="en-US" sz="1200" spc="72" dirty="0" err="1">
                <a:solidFill>
                  <a:srgbClr val="333333"/>
                </a:solidFill>
              </a:rPr>
              <a:t>birželis</a:t>
            </a:r>
            <a:endParaRPr lang="en-US" sz="1200" spc="72" dirty="0">
              <a:solidFill>
                <a:srgbClr val="333333"/>
              </a:solidFill>
            </a:endParaRPr>
          </a:p>
          <a:p>
            <a:r>
              <a:rPr lang="en-US" sz="1200" spc="72" dirty="0" err="1">
                <a:solidFill>
                  <a:srgbClr val="333333"/>
                </a:solidFill>
              </a:rPr>
              <a:t>Tyrimas</a:t>
            </a:r>
            <a:r>
              <a:rPr lang="en-US" sz="1200" spc="72" dirty="0">
                <a:solidFill>
                  <a:srgbClr val="333333"/>
                </a:solidFill>
              </a:rPr>
              <a:t> </a:t>
            </a:r>
            <a:r>
              <a:rPr lang="en-US" sz="1200" spc="72" dirty="0" err="1">
                <a:solidFill>
                  <a:srgbClr val="333333"/>
                </a:solidFill>
              </a:rPr>
              <a:t>atliktas</a:t>
            </a:r>
            <a:r>
              <a:rPr lang="en-US" sz="1200" spc="72" dirty="0">
                <a:solidFill>
                  <a:srgbClr val="333333"/>
                </a:solidFill>
              </a:rPr>
              <a:t> LR </a:t>
            </a:r>
            <a:r>
              <a:rPr lang="en-US" sz="1200" spc="72" dirty="0" err="1">
                <a:solidFill>
                  <a:srgbClr val="333333"/>
                </a:solidFill>
              </a:rPr>
              <a:t>Speciali</a:t>
            </a:r>
            <a:r>
              <a:rPr lang="lt-LT" sz="1200" spc="72" dirty="0">
                <a:solidFill>
                  <a:srgbClr val="333333"/>
                </a:solidFill>
              </a:rPr>
              <a:t>ųjų tyrimų tarnybos užsakymu</a:t>
            </a:r>
          </a:p>
        </p:txBody>
      </p:sp>
      <p:sp>
        <p:nvSpPr>
          <p:cNvPr id="6" name="Rectangle 2">
            <a:extLst>
              <a:ext uri="{FF2B5EF4-FFF2-40B4-BE49-F238E27FC236}">
                <a16:creationId xmlns:a16="http://schemas.microsoft.com/office/drawing/2014/main" id="{680235A5-A31A-286E-D20B-9BC7442E040F}"/>
              </a:ext>
            </a:extLst>
          </p:cNvPr>
          <p:cNvSpPr txBox="1">
            <a:spLocks noChangeArrowheads="1"/>
          </p:cNvSpPr>
          <p:nvPr/>
        </p:nvSpPr>
        <p:spPr>
          <a:xfrm>
            <a:off x="1284189" y="466417"/>
            <a:ext cx="10611387" cy="42600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lt-LT" altLang="lt-LT" sz="1800" b="1" dirty="0">
                <a:latin typeface="+mn-lt"/>
              </a:rPr>
              <a:t>Korupcijos paplitimas institucijose: tikslinių grupių</a:t>
            </a:r>
            <a:r>
              <a:rPr lang="en-US" altLang="lt-LT" sz="1800" b="1" dirty="0">
                <a:latin typeface="+mn-lt"/>
              </a:rPr>
              <a:t> </a:t>
            </a:r>
            <a:r>
              <a:rPr lang="lt-LT" altLang="lt-LT" sz="1800" b="1" dirty="0">
                <a:latin typeface="+mn-lt"/>
              </a:rPr>
              <a:t>atsakymų palyginimas (atsakymai „labai korumpuota”) </a:t>
            </a:r>
            <a:endParaRPr lang="en-US" altLang="lt-LT" sz="1800" b="1" dirty="0">
              <a:latin typeface="+mn-lt"/>
            </a:endParaRPr>
          </a:p>
        </p:txBody>
      </p:sp>
      <p:sp>
        <p:nvSpPr>
          <p:cNvPr id="7" name="TextBox 6">
            <a:extLst>
              <a:ext uri="{FF2B5EF4-FFF2-40B4-BE49-F238E27FC236}">
                <a16:creationId xmlns:a16="http://schemas.microsoft.com/office/drawing/2014/main" id="{6682AE28-749D-89BD-56C9-69781059A055}"/>
              </a:ext>
            </a:extLst>
          </p:cNvPr>
          <p:cNvSpPr txBox="1"/>
          <p:nvPr/>
        </p:nvSpPr>
        <p:spPr>
          <a:xfrm>
            <a:off x="1081548" y="1784837"/>
            <a:ext cx="10028904" cy="2308324"/>
          </a:xfrm>
          <a:prstGeom prst="rect">
            <a:avLst/>
          </a:prstGeom>
          <a:noFill/>
        </p:spPr>
        <p:txBody>
          <a:bodyPr wrap="square" rtlCol="0">
            <a:spAutoFit/>
          </a:bodyPr>
          <a:lstStyle/>
          <a:p>
            <a:pPr marL="285750" indent="-285750" algn="just">
              <a:buBlip>
                <a:blip r:embed="rId3"/>
              </a:buBlip>
            </a:pPr>
            <a:r>
              <a:rPr lang="lt-LT" sz="1600" dirty="0"/>
              <a:t>Visos trys tikslinės grupės sutinka, jog labiausiai korumpuota institucija Lietuvoje yra politinės partijos. Tai pastebima ir ankstesniais metais.</a:t>
            </a:r>
          </a:p>
          <a:p>
            <a:pPr marL="285750" indent="-285750" algn="just">
              <a:buBlip>
                <a:blip r:embed="rId3"/>
              </a:buBlip>
            </a:pPr>
            <a:endParaRPr lang="lt-LT" sz="1600" dirty="0"/>
          </a:p>
          <a:p>
            <a:pPr marL="285750" indent="-285750" algn="just">
              <a:buBlip>
                <a:blip r:embed="rId3"/>
              </a:buBlip>
            </a:pPr>
            <a:r>
              <a:rPr lang="lt-LT" sz="1600" dirty="0"/>
              <a:t>Antrojoje vietoje gyventojai nurodė Seimą, įmonių vadovai - Vyriausybę, o valstybės tarnautojai – miestų ir rajonų savivaldybes.</a:t>
            </a:r>
          </a:p>
          <a:p>
            <a:pPr algn="just"/>
            <a:endParaRPr lang="lt-LT" sz="1600" dirty="0"/>
          </a:p>
          <a:p>
            <a:pPr marL="285750" indent="-285750" algn="just">
              <a:buBlip>
                <a:blip r:embed="rId3"/>
              </a:buBlip>
            </a:pPr>
            <a:r>
              <a:rPr lang="lt-LT" sz="1600" dirty="0"/>
              <a:t>Dėl trečiosios vietos nuomonės nesutampa: gyventojų ir įmonių vadovų atsakymų duomenimis, trečia pagal korumpuotumą institucija yra teismai, o valstybės tarnautojų atsakymų duomenimis – Seimas.</a:t>
            </a:r>
            <a:endParaRPr lang="lt-LT" sz="1600" spc="72" dirty="0">
              <a:solidFill>
                <a:srgbClr val="333333"/>
              </a:solidFill>
            </a:endParaRPr>
          </a:p>
          <a:p>
            <a:pPr marL="285750" indent="-285750" algn="just">
              <a:buBlip>
                <a:blip r:embed="rId3"/>
              </a:buBlip>
            </a:pPr>
            <a:endParaRPr lang="lt-LT" sz="1600" spc="72" dirty="0">
              <a:solidFill>
                <a:srgbClr val="333333"/>
              </a:solidFill>
            </a:endParaRPr>
          </a:p>
        </p:txBody>
      </p:sp>
      <p:grpSp>
        <p:nvGrpSpPr>
          <p:cNvPr id="4" name="Grupė 3">
            <a:extLst>
              <a:ext uri="{FF2B5EF4-FFF2-40B4-BE49-F238E27FC236}">
                <a16:creationId xmlns:a16="http://schemas.microsoft.com/office/drawing/2014/main" id="{722EF23E-9837-8BDF-6CBD-A7B569B48A57}"/>
              </a:ext>
            </a:extLst>
          </p:cNvPr>
          <p:cNvGrpSpPr/>
          <p:nvPr/>
        </p:nvGrpSpPr>
        <p:grpSpPr>
          <a:xfrm>
            <a:off x="230878" y="273778"/>
            <a:ext cx="1278138" cy="1278138"/>
            <a:chOff x="230878" y="273778"/>
            <a:chExt cx="1278138" cy="1278138"/>
          </a:xfrm>
        </p:grpSpPr>
        <p:grpSp>
          <p:nvGrpSpPr>
            <p:cNvPr id="8" name="Group 4">
              <a:extLst>
                <a:ext uri="{FF2B5EF4-FFF2-40B4-BE49-F238E27FC236}">
                  <a16:creationId xmlns:a16="http://schemas.microsoft.com/office/drawing/2014/main" id="{BF998F6E-B9EC-27F3-4145-1C77FE239CF5}"/>
                </a:ext>
              </a:extLst>
            </p:cNvPr>
            <p:cNvGrpSpPr>
              <a:grpSpLocks noChangeAspect="1"/>
            </p:cNvGrpSpPr>
            <p:nvPr/>
          </p:nvGrpSpPr>
          <p:grpSpPr>
            <a:xfrm>
              <a:off x="230878" y="273778"/>
              <a:ext cx="1278138" cy="1278138"/>
              <a:chOff x="0" y="0"/>
              <a:chExt cx="3834414" cy="3834414"/>
            </a:xfrm>
          </p:grpSpPr>
          <p:sp>
            <p:nvSpPr>
              <p:cNvPr id="11" name="Freeform 5">
                <a:extLst>
                  <a:ext uri="{FF2B5EF4-FFF2-40B4-BE49-F238E27FC236}">
                    <a16:creationId xmlns:a16="http://schemas.microsoft.com/office/drawing/2014/main" id="{220578FF-651C-5EBA-0ECE-26C0289BD5D9}"/>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9" name="Group 6">
              <a:extLst>
                <a:ext uri="{FF2B5EF4-FFF2-40B4-BE49-F238E27FC236}">
                  <a16:creationId xmlns:a16="http://schemas.microsoft.com/office/drawing/2014/main" id="{CB159F73-C8A0-D79D-AAC8-FC4921554767}"/>
                </a:ext>
              </a:extLst>
            </p:cNvPr>
            <p:cNvGrpSpPr>
              <a:grpSpLocks noChangeAspect="1"/>
            </p:cNvGrpSpPr>
            <p:nvPr/>
          </p:nvGrpSpPr>
          <p:grpSpPr>
            <a:xfrm>
              <a:off x="296424" y="661933"/>
              <a:ext cx="1146054" cy="502080"/>
              <a:chOff x="0" y="0"/>
              <a:chExt cx="2292108" cy="1004161"/>
            </a:xfrm>
          </p:grpSpPr>
          <p:sp>
            <p:nvSpPr>
              <p:cNvPr id="10" name="Freeform 7">
                <a:extLst>
                  <a:ext uri="{FF2B5EF4-FFF2-40B4-BE49-F238E27FC236}">
                    <a16:creationId xmlns:a16="http://schemas.microsoft.com/office/drawing/2014/main" id="{A3BBCA81-9A55-DE01-57FD-5DD9EE9F638C}"/>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4"/>
                <a:stretch>
                  <a:fillRect b="2"/>
                </a:stretch>
              </a:blipFill>
            </p:spPr>
            <p:txBody>
              <a:bodyPr/>
              <a:lstStyle/>
              <a:p>
                <a:endParaRPr lang="lt-LT"/>
              </a:p>
            </p:txBody>
          </p:sp>
        </p:grpSp>
      </p:grpSp>
    </p:spTree>
    <p:extLst>
      <p:ext uri="{BB962C8B-B14F-4D97-AF65-F5344CB8AC3E}">
        <p14:creationId xmlns:p14="http://schemas.microsoft.com/office/powerpoint/2010/main" val="123291654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FF640E-B9F0-1328-05A4-E921A1FD7BCF}"/>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748709B9-94DA-B501-FDE8-F6AE126FB24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09FCDBD8-BC85-33DF-FAD6-A6F26C504DD0}"/>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grpSp>
        <p:nvGrpSpPr>
          <p:cNvPr id="4" name="Group 4">
            <a:extLst>
              <a:ext uri="{FF2B5EF4-FFF2-40B4-BE49-F238E27FC236}">
                <a16:creationId xmlns:a16="http://schemas.microsoft.com/office/drawing/2014/main" id="{AA24A76D-C2AB-DA18-3A2D-EC35F4B437E2}"/>
              </a:ext>
            </a:extLst>
          </p:cNvPr>
          <p:cNvGrpSpPr>
            <a:grpSpLocks noChangeAspect="1"/>
          </p:cNvGrpSpPr>
          <p:nvPr/>
        </p:nvGrpSpPr>
        <p:grpSpPr>
          <a:xfrm>
            <a:off x="0" y="0"/>
            <a:ext cx="12192000" cy="4870450"/>
            <a:chOff x="0" y="0"/>
            <a:chExt cx="36576000" cy="14611350"/>
          </a:xfrm>
        </p:grpSpPr>
        <p:sp>
          <p:nvSpPr>
            <p:cNvPr id="5" name="Freeform 5">
              <a:extLst>
                <a:ext uri="{FF2B5EF4-FFF2-40B4-BE49-F238E27FC236}">
                  <a16:creationId xmlns:a16="http://schemas.microsoft.com/office/drawing/2014/main" id="{F0DDFC88-8696-87D9-E248-5806182D4DB2}"/>
                </a:ext>
              </a:extLst>
            </p:cNvPr>
            <p:cNvSpPr/>
            <p:nvPr/>
          </p:nvSpPr>
          <p:spPr>
            <a:xfrm>
              <a:off x="0" y="0"/>
              <a:ext cx="36576000" cy="14611350"/>
            </a:xfrm>
            <a:custGeom>
              <a:avLst/>
              <a:gdLst/>
              <a:ahLst/>
              <a:cxnLst/>
              <a:rect l="l" t="t" r="r" b="b"/>
              <a:pathLst>
                <a:path w="36576000" h="14611350">
                  <a:moveTo>
                    <a:pt x="0" y="0"/>
                  </a:moveTo>
                  <a:lnTo>
                    <a:pt x="0" y="14611350"/>
                  </a:lnTo>
                  <a:lnTo>
                    <a:pt x="36576000" y="14611350"/>
                  </a:lnTo>
                  <a:lnTo>
                    <a:pt x="36576000" y="0"/>
                  </a:lnTo>
                  <a:close/>
                </a:path>
              </a:pathLst>
            </a:custGeom>
            <a:solidFill>
              <a:srgbClr val="7FBC98">
                <a:alpha val="71373"/>
              </a:srgbClr>
            </a:solidFill>
          </p:spPr>
          <p:txBody>
            <a:bodyPr/>
            <a:lstStyle/>
            <a:p>
              <a:endParaRPr lang="lt-LT"/>
            </a:p>
          </p:txBody>
        </p:sp>
      </p:grpSp>
      <p:grpSp>
        <p:nvGrpSpPr>
          <p:cNvPr id="6" name="Group 6">
            <a:extLst>
              <a:ext uri="{FF2B5EF4-FFF2-40B4-BE49-F238E27FC236}">
                <a16:creationId xmlns:a16="http://schemas.microsoft.com/office/drawing/2014/main" id="{DE8EC587-6BF3-3588-0CA9-7E1E1E08BAC9}"/>
              </a:ext>
            </a:extLst>
          </p:cNvPr>
          <p:cNvGrpSpPr>
            <a:grpSpLocks noChangeAspect="1"/>
          </p:cNvGrpSpPr>
          <p:nvPr/>
        </p:nvGrpSpPr>
        <p:grpSpPr>
          <a:xfrm>
            <a:off x="332478" y="375378"/>
            <a:ext cx="1278138" cy="1278138"/>
            <a:chOff x="0" y="0"/>
            <a:chExt cx="3834414" cy="3834414"/>
          </a:xfrm>
        </p:grpSpPr>
        <p:sp>
          <p:nvSpPr>
            <p:cNvPr id="7" name="Freeform 7">
              <a:extLst>
                <a:ext uri="{FF2B5EF4-FFF2-40B4-BE49-F238E27FC236}">
                  <a16:creationId xmlns:a16="http://schemas.microsoft.com/office/drawing/2014/main" id="{9CDAD915-7EC7-C343-0B4C-A434AAC0EE7D}"/>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8" name="Group 8">
            <a:extLst>
              <a:ext uri="{FF2B5EF4-FFF2-40B4-BE49-F238E27FC236}">
                <a16:creationId xmlns:a16="http://schemas.microsoft.com/office/drawing/2014/main" id="{A867F0BD-1ADC-0781-C733-FD308A8751C7}"/>
              </a:ext>
            </a:extLst>
          </p:cNvPr>
          <p:cNvGrpSpPr>
            <a:grpSpLocks noChangeAspect="1"/>
          </p:cNvGrpSpPr>
          <p:nvPr/>
        </p:nvGrpSpPr>
        <p:grpSpPr>
          <a:xfrm>
            <a:off x="398024" y="763533"/>
            <a:ext cx="1146054" cy="502080"/>
            <a:chOff x="0" y="0"/>
            <a:chExt cx="2292108" cy="1004161"/>
          </a:xfrm>
        </p:grpSpPr>
        <p:sp>
          <p:nvSpPr>
            <p:cNvPr id="9" name="Freeform 9">
              <a:extLst>
                <a:ext uri="{FF2B5EF4-FFF2-40B4-BE49-F238E27FC236}">
                  <a16:creationId xmlns:a16="http://schemas.microsoft.com/office/drawing/2014/main" id="{C27E9C2A-8C79-81F6-4DEB-08F047DFB7B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sp>
        <p:nvSpPr>
          <p:cNvPr id="10" name="Freeform 10">
            <a:extLst>
              <a:ext uri="{FF2B5EF4-FFF2-40B4-BE49-F238E27FC236}">
                <a16:creationId xmlns:a16="http://schemas.microsoft.com/office/drawing/2014/main" id="{FEF45768-AD19-044F-296A-690FDEEFF417}"/>
              </a:ext>
            </a:extLst>
          </p:cNvPr>
          <p:cNvSpPr/>
          <p:nvPr/>
        </p:nvSpPr>
        <p:spPr>
          <a:xfrm>
            <a:off x="830129" y="352427"/>
            <a:ext cx="4518023" cy="4518023"/>
          </a:xfrm>
          <a:custGeom>
            <a:avLst/>
            <a:gdLst/>
            <a:ahLst/>
            <a:cxnLst/>
            <a:rect l="l" t="t" r="r" b="b"/>
            <a:pathLst>
              <a:path w="6777035" h="6777035">
                <a:moveTo>
                  <a:pt x="0" y="0"/>
                </a:moveTo>
                <a:lnTo>
                  <a:pt x="6777035" y="0"/>
                </a:lnTo>
                <a:lnTo>
                  <a:pt x="6777035"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
        <p:nvSpPr>
          <p:cNvPr id="11" name="TextBox 11">
            <a:extLst>
              <a:ext uri="{FF2B5EF4-FFF2-40B4-BE49-F238E27FC236}">
                <a16:creationId xmlns:a16="http://schemas.microsoft.com/office/drawing/2014/main" id="{94D1291F-01BF-3179-54C9-1EDDA71508C6}"/>
              </a:ext>
            </a:extLst>
          </p:cNvPr>
          <p:cNvSpPr txBox="1"/>
          <p:nvPr/>
        </p:nvSpPr>
        <p:spPr>
          <a:xfrm>
            <a:off x="1121526" y="4922361"/>
            <a:ext cx="9948949" cy="783484"/>
          </a:xfrm>
          <a:prstGeom prst="rect">
            <a:avLst/>
          </a:prstGeom>
        </p:spPr>
        <p:txBody>
          <a:bodyPr lIns="0" tIns="0" rIns="0" bIns="0" rtlCol="0" anchor="t">
            <a:spAutoFit/>
          </a:bodyPr>
          <a:lstStyle/>
          <a:p>
            <a:pPr algn="ctr">
              <a:lnSpc>
                <a:spcPts val="6720"/>
              </a:lnSpc>
            </a:pPr>
            <a:r>
              <a:rPr lang="lt-LT" sz="4800" spc="48" dirty="0">
                <a:solidFill>
                  <a:srgbClr val="302E2C"/>
                </a:solidFill>
                <a:latin typeface="Playfair Display Bold"/>
              </a:rPr>
              <a:t>Korupcijos paplitimas institucijose</a:t>
            </a:r>
          </a:p>
        </p:txBody>
      </p:sp>
      <p:sp>
        <p:nvSpPr>
          <p:cNvPr id="12" name="Freeform 12">
            <a:extLst>
              <a:ext uri="{FF2B5EF4-FFF2-40B4-BE49-F238E27FC236}">
                <a16:creationId xmlns:a16="http://schemas.microsoft.com/office/drawing/2014/main" id="{2918EC1D-911B-9D0F-2884-56B5D3F6D55C}"/>
              </a:ext>
            </a:extLst>
          </p:cNvPr>
          <p:cNvSpPr/>
          <p:nvPr/>
        </p:nvSpPr>
        <p:spPr>
          <a:xfrm>
            <a:off x="5344716" y="352427"/>
            <a:ext cx="1826517" cy="4518023"/>
          </a:xfrm>
          <a:custGeom>
            <a:avLst/>
            <a:gdLst/>
            <a:ahLst/>
            <a:cxnLst/>
            <a:rect l="l" t="t" r="r" b="b"/>
            <a:pathLst>
              <a:path w="2739775" h="6777035">
                <a:moveTo>
                  <a:pt x="0" y="0"/>
                </a:moveTo>
                <a:lnTo>
                  <a:pt x="2739776" y="0"/>
                </a:lnTo>
                <a:lnTo>
                  <a:pt x="2739776" y="6777035"/>
                </a:lnTo>
                <a:lnTo>
                  <a:pt x="0" y="6777035"/>
                </a:lnTo>
                <a:lnTo>
                  <a:pt x="0" y="0"/>
                </a:lnTo>
                <a:close/>
              </a:path>
            </a:pathLst>
          </a:custGeom>
          <a:blipFill>
            <a:blip r:embed="rId4">
              <a:alphaModFix amt="21999"/>
              <a:extLst>
                <a:ext uri="{96DAC541-7B7A-43D3-8B79-37D633B846F1}">
                  <asvg:svgBlip xmlns:asvg="http://schemas.microsoft.com/office/drawing/2016/SVG/main" r:embed="rId5"/>
                </a:ext>
              </a:extLst>
            </a:blip>
            <a:stretch>
              <a:fillRect l="-50097" r="-97260"/>
            </a:stretch>
          </a:blipFill>
        </p:spPr>
        <p:txBody>
          <a:bodyPr/>
          <a:lstStyle/>
          <a:p>
            <a:endParaRPr lang="lt-LT"/>
          </a:p>
        </p:txBody>
      </p:sp>
      <p:sp>
        <p:nvSpPr>
          <p:cNvPr id="13" name="Freeform 13">
            <a:extLst>
              <a:ext uri="{FF2B5EF4-FFF2-40B4-BE49-F238E27FC236}">
                <a16:creationId xmlns:a16="http://schemas.microsoft.com/office/drawing/2014/main" id="{BBCE0542-2C12-2988-4563-FF38022A5768}"/>
              </a:ext>
            </a:extLst>
          </p:cNvPr>
          <p:cNvSpPr/>
          <p:nvPr/>
        </p:nvSpPr>
        <p:spPr>
          <a:xfrm flipH="1">
            <a:off x="7171233" y="352427"/>
            <a:ext cx="4518023" cy="4518023"/>
          </a:xfrm>
          <a:custGeom>
            <a:avLst/>
            <a:gdLst/>
            <a:ahLst/>
            <a:cxnLst/>
            <a:rect l="l" t="t" r="r" b="b"/>
            <a:pathLst>
              <a:path w="6777035" h="6777035">
                <a:moveTo>
                  <a:pt x="6777034" y="0"/>
                </a:moveTo>
                <a:lnTo>
                  <a:pt x="0" y="0"/>
                </a:lnTo>
                <a:lnTo>
                  <a:pt x="0" y="6777035"/>
                </a:lnTo>
                <a:lnTo>
                  <a:pt x="6777034" y="6777035"/>
                </a:lnTo>
                <a:lnTo>
                  <a:pt x="6777034" y="0"/>
                </a:lnTo>
                <a:close/>
              </a:path>
            </a:pathLst>
          </a:custGeom>
          <a:blipFill>
            <a:blip r:embed="rId4">
              <a:alphaModFix amt="21999"/>
              <a:extLst>
                <a:ext uri="{96DAC541-7B7A-43D3-8B79-37D633B846F1}">
                  <asvg:svgBlip xmlns:asvg="http://schemas.microsoft.com/office/drawing/2016/SVG/main" r:embed="rId5"/>
                </a:ext>
              </a:extLst>
            </a:blip>
            <a:stretch>
              <a:fillRect/>
            </a:stretch>
          </a:blipFill>
        </p:spPr>
        <p:txBody>
          <a:bodyPr/>
          <a:lstStyle/>
          <a:p>
            <a:endParaRPr lang="lt-LT"/>
          </a:p>
        </p:txBody>
      </p:sp>
    </p:spTree>
    <p:extLst>
      <p:ext uri="{BB962C8B-B14F-4D97-AF65-F5344CB8AC3E}">
        <p14:creationId xmlns:p14="http://schemas.microsoft.com/office/powerpoint/2010/main" val="270814058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DDDCAE-179C-B53D-B7DE-C045112EF7BB}"/>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CF5D8ECF-01D2-C301-3CB2-EFD8BF0A7917}"/>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4A6D46B3-CB44-40B0-BADD-6B21CA16A58D}"/>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4" name="TextBox 3">
            <a:extLst>
              <a:ext uri="{FF2B5EF4-FFF2-40B4-BE49-F238E27FC236}">
                <a16:creationId xmlns:a16="http://schemas.microsoft.com/office/drawing/2014/main" id="{4355AD7C-062A-4027-B83D-74F72D258574}"/>
              </a:ext>
            </a:extLst>
          </p:cNvPr>
          <p:cNvSpPr txBox="1"/>
          <p:nvPr/>
        </p:nvSpPr>
        <p:spPr>
          <a:xfrm>
            <a:off x="1137180" y="5822550"/>
            <a:ext cx="10520266" cy="523220"/>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 (</a:t>
            </a:r>
            <a:r>
              <a:rPr lang="lt-LT" sz="1400" i="1" dirty="0"/>
              <a:t>Atsakinėja nurodę, kad </a:t>
            </a:r>
            <a:r>
              <a:rPr lang="en-US" sz="1400" i="1" dirty="0" err="1"/>
              <a:t>teismai</a:t>
            </a:r>
            <a:r>
              <a:rPr lang="lt-LT" sz="1400" i="1" dirty="0"/>
              <a:t> yra iš dalies arba labai korumpuot</a:t>
            </a:r>
            <a:r>
              <a:rPr lang="en-US" sz="1400" i="1" dirty="0" err="1"/>
              <a:t>i</a:t>
            </a:r>
            <a:r>
              <a:rPr lang="en-US" sz="1400" i="1" dirty="0"/>
              <a:t>)</a:t>
            </a:r>
            <a:endParaRPr lang="lt-LT" sz="1400" i="1" dirty="0"/>
          </a:p>
        </p:txBody>
      </p:sp>
      <p:sp>
        <p:nvSpPr>
          <p:cNvPr id="5" name="TextBox 8">
            <a:extLst>
              <a:ext uri="{FF2B5EF4-FFF2-40B4-BE49-F238E27FC236}">
                <a16:creationId xmlns:a16="http://schemas.microsoft.com/office/drawing/2014/main" id="{04C37073-7D7A-BB4A-6B7B-6BD19BA362A9}"/>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9" name="Grupė 8">
            <a:extLst>
              <a:ext uri="{FF2B5EF4-FFF2-40B4-BE49-F238E27FC236}">
                <a16:creationId xmlns:a16="http://schemas.microsoft.com/office/drawing/2014/main" id="{3C2E90BB-B0A8-352D-86DD-A9C07B05935A}"/>
              </a:ext>
            </a:extLst>
          </p:cNvPr>
          <p:cNvGrpSpPr/>
          <p:nvPr/>
        </p:nvGrpSpPr>
        <p:grpSpPr>
          <a:xfrm>
            <a:off x="230878" y="273778"/>
            <a:ext cx="1278138" cy="1278138"/>
            <a:chOff x="230878" y="273778"/>
            <a:chExt cx="1278138" cy="1278138"/>
          </a:xfrm>
        </p:grpSpPr>
        <p:grpSp>
          <p:nvGrpSpPr>
            <p:cNvPr id="10" name="Group 4">
              <a:extLst>
                <a:ext uri="{FF2B5EF4-FFF2-40B4-BE49-F238E27FC236}">
                  <a16:creationId xmlns:a16="http://schemas.microsoft.com/office/drawing/2014/main" id="{C111C691-D47A-7838-E750-119C35347CC0}"/>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FBD8F5B3-A9C1-811D-BCF7-BD2FE251F675}"/>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1" name="Group 6">
              <a:extLst>
                <a:ext uri="{FF2B5EF4-FFF2-40B4-BE49-F238E27FC236}">
                  <a16:creationId xmlns:a16="http://schemas.microsoft.com/office/drawing/2014/main" id="{57B2F332-6FED-858E-41F6-0BBD8F085CA6}"/>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7B83F4FA-38CC-3EE8-1B13-9905063B5413}"/>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DE6A934C-AD20-3A4D-8BA5-F41D066B5529}"/>
              </a:ext>
            </a:extLst>
          </p:cNvPr>
          <p:cNvGraphicFramePr>
            <a:graphicFrameLocks/>
          </p:cNvGraphicFramePr>
          <p:nvPr>
            <p:extLst>
              <p:ext uri="{D42A27DB-BD31-4B8C-83A1-F6EECF244321}">
                <p14:modId xmlns:p14="http://schemas.microsoft.com/office/powerpoint/2010/main" val="1732022233"/>
              </p:ext>
            </p:extLst>
          </p:nvPr>
        </p:nvGraphicFramePr>
        <p:xfrm>
          <a:off x="230878" y="273777"/>
          <a:ext cx="11588800" cy="541909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7358040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718F8E-AD1B-DCA6-E861-98C0938365B7}"/>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B2A033A2-751D-2C8C-CA7A-05E891BA9CD0}"/>
              </a:ext>
            </a:extLst>
          </p:cNvPr>
          <p:cNvGrpSpPr>
            <a:grpSpLocks noChangeAspect="1"/>
          </p:cNvGrpSpPr>
          <p:nvPr/>
        </p:nvGrpSpPr>
        <p:grpSpPr>
          <a:xfrm>
            <a:off x="0" y="1"/>
            <a:ext cx="12192000" cy="6857999"/>
            <a:chOff x="0" y="0"/>
            <a:chExt cx="24384000" cy="13715999"/>
          </a:xfrm>
        </p:grpSpPr>
        <p:sp>
          <p:nvSpPr>
            <p:cNvPr id="3" name="Freeform 3">
              <a:extLst>
                <a:ext uri="{FF2B5EF4-FFF2-40B4-BE49-F238E27FC236}">
                  <a16:creationId xmlns:a16="http://schemas.microsoft.com/office/drawing/2014/main" id="{25B52C0B-79F0-FCA0-A155-916359E313FE}"/>
                </a:ext>
              </a:extLst>
            </p:cNvPr>
            <p:cNvSpPr/>
            <p:nvPr/>
          </p:nvSpPr>
          <p:spPr>
            <a:xfrm>
              <a:off x="0" y="0"/>
              <a:ext cx="24384000" cy="13716000"/>
            </a:xfrm>
            <a:custGeom>
              <a:avLst/>
              <a:gdLst/>
              <a:ahLst/>
              <a:cxnLst/>
              <a:rect l="l" t="t" r="r" b="b"/>
              <a:pathLst>
                <a:path w="24384000" h="13716000">
                  <a:moveTo>
                    <a:pt x="0" y="0"/>
                  </a:moveTo>
                  <a:lnTo>
                    <a:pt x="0" y="13716000"/>
                  </a:lnTo>
                  <a:lnTo>
                    <a:pt x="24384000" y="13716000"/>
                  </a:lnTo>
                  <a:lnTo>
                    <a:pt x="24384000" y="0"/>
                  </a:lnTo>
                  <a:close/>
                </a:path>
              </a:pathLst>
            </a:custGeom>
            <a:blipFill>
              <a:blip r:embed="rId2">
                <a:alphaModFix amt="12000"/>
              </a:blip>
              <a:stretch>
                <a:fillRect l="-6580" r="-6597"/>
              </a:stretch>
            </a:blipFill>
          </p:spPr>
          <p:txBody>
            <a:bodyPr/>
            <a:lstStyle/>
            <a:p>
              <a:endParaRPr lang="lt-LT"/>
            </a:p>
          </p:txBody>
        </p:sp>
      </p:grpSp>
      <p:sp>
        <p:nvSpPr>
          <p:cNvPr id="11" name="TextBox 10">
            <a:extLst>
              <a:ext uri="{FF2B5EF4-FFF2-40B4-BE49-F238E27FC236}">
                <a16:creationId xmlns:a16="http://schemas.microsoft.com/office/drawing/2014/main" id="{3D317EAF-A1CF-2F5A-6C2C-682A8744DBC3}"/>
              </a:ext>
            </a:extLst>
          </p:cNvPr>
          <p:cNvSpPr txBox="1"/>
          <p:nvPr/>
        </p:nvSpPr>
        <p:spPr>
          <a:xfrm>
            <a:off x="304873" y="5811060"/>
            <a:ext cx="11582254" cy="523220"/>
          </a:xfrm>
          <a:prstGeom prst="rect">
            <a:avLst/>
          </a:prstGeom>
          <a:noFill/>
        </p:spPr>
        <p:txBody>
          <a:bodyPr wrap="square">
            <a:spAutoFit/>
          </a:bodyPr>
          <a:lstStyle/>
          <a:p>
            <a:r>
              <a:rPr lang="lt-LT" sz="1400" i="1" dirty="0"/>
              <a:t>10. Prašome įvertinti atskiras institucijas, įstaigas ar kitus subjektus ir tai, kiek, Jūsų nuomone, kiekvienas iš jų yra korumpuotas</a:t>
            </a:r>
            <a:r>
              <a:rPr lang="en-US" sz="1400" i="1" dirty="0"/>
              <a:t> </a:t>
            </a:r>
            <a:r>
              <a:rPr lang="lt-LT" sz="1400" i="1" dirty="0"/>
              <a:t>Atsakinėja nurodę, kad prokuratūra yra iš dalies arba labai korumpuota (N=771)</a:t>
            </a:r>
            <a:r>
              <a:rPr lang="en-US" sz="1400" i="1" dirty="0"/>
              <a:t>.</a:t>
            </a:r>
            <a:endParaRPr lang="lt-LT" sz="1400" i="1" dirty="0"/>
          </a:p>
        </p:txBody>
      </p:sp>
      <p:sp>
        <p:nvSpPr>
          <p:cNvPr id="4" name="TextBox 8">
            <a:extLst>
              <a:ext uri="{FF2B5EF4-FFF2-40B4-BE49-F238E27FC236}">
                <a16:creationId xmlns:a16="http://schemas.microsoft.com/office/drawing/2014/main" id="{AC0CC253-8866-6A29-19A6-734D3F091FE0}"/>
              </a:ext>
            </a:extLst>
          </p:cNvPr>
          <p:cNvSpPr txBox="1"/>
          <p:nvPr/>
        </p:nvSpPr>
        <p:spPr>
          <a:xfrm>
            <a:off x="0" y="6334280"/>
            <a:ext cx="5064453"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lt-LT" sz="1000" b="1" spc="72" dirty="0">
                <a:solidFill>
                  <a:srgbClr val="333333"/>
                </a:solidFill>
              </a:rPr>
              <a:t>Gyventojai</a:t>
            </a:r>
            <a:r>
              <a:rPr lang="lt-LT" sz="1000" b="1" dirty="0"/>
              <a:t> </a:t>
            </a:r>
            <a:r>
              <a:rPr lang="lt-LT" sz="1000" b="1" spc="72" dirty="0">
                <a:solidFill>
                  <a:srgbClr val="333333"/>
                </a:solidFill>
              </a:rPr>
              <a:t>2023 m</a:t>
            </a:r>
            <a:r>
              <a:rPr lang="lt-LT" sz="1000" spc="72" dirty="0">
                <a:solidFill>
                  <a:srgbClr val="333333"/>
                </a:solidFill>
              </a:rPr>
              <a:t>.</a:t>
            </a:r>
          </a:p>
          <a:p>
            <a:r>
              <a:rPr lang="en-US" sz="1000" spc="72" dirty="0">
                <a:solidFill>
                  <a:srgbClr val="333333"/>
                </a:solidFill>
              </a:rPr>
              <a:t>2024 m. </a:t>
            </a:r>
            <a:r>
              <a:rPr lang="en-US" sz="1000" spc="72" dirty="0" err="1">
                <a:solidFill>
                  <a:srgbClr val="333333"/>
                </a:solidFill>
              </a:rPr>
              <a:t>sausis</a:t>
            </a:r>
            <a:r>
              <a:rPr lang="en-US" sz="1000" spc="72" dirty="0">
                <a:solidFill>
                  <a:srgbClr val="333333"/>
                </a:solidFill>
              </a:rPr>
              <a:t> – </a:t>
            </a:r>
            <a:r>
              <a:rPr lang="en-US" sz="1000" spc="72" dirty="0" err="1">
                <a:solidFill>
                  <a:srgbClr val="333333"/>
                </a:solidFill>
              </a:rPr>
              <a:t>birželis</a:t>
            </a:r>
            <a:endParaRPr lang="en-US" sz="1000" spc="72" dirty="0">
              <a:solidFill>
                <a:srgbClr val="333333"/>
              </a:solidFill>
            </a:endParaRPr>
          </a:p>
          <a:p>
            <a:r>
              <a:rPr lang="en-US" sz="800" spc="72" dirty="0" err="1">
                <a:solidFill>
                  <a:srgbClr val="333333"/>
                </a:solidFill>
              </a:rPr>
              <a:t>Tyrimas</a:t>
            </a:r>
            <a:r>
              <a:rPr lang="en-US" sz="800" spc="72" dirty="0">
                <a:solidFill>
                  <a:srgbClr val="333333"/>
                </a:solidFill>
              </a:rPr>
              <a:t> </a:t>
            </a:r>
            <a:r>
              <a:rPr lang="en-US" sz="800" spc="72" dirty="0" err="1">
                <a:solidFill>
                  <a:srgbClr val="333333"/>
                </a:solidFill>
              </a:rPr>
              <a:t>atliktas</a:t>
            </a:r>
            <a:r>
              <a:rPr lang="en-US" sz="800" spc="72" dirty="0">
                <a:solidFill>
                  <a:srgbClr val="333333"/>
                </a:solidFill>
              </a:rPr>
              <a:t> LR </a:t>
            </a:r>
            <a:r>
              <a:rPr lang="en-US" sz="800" spc="72" dirty="0" err="1">
                <a:solidFill>
                  <a:srgbClr val="333333"/>
                </a:solidFill>
              </a:rPr>
              <a:t>Speciali</a:t>
            </a:r>
            <a:r>
              <a:rPr lang="lt-LT" sz="800" spc="72" dirty="0">
                <a:solidFill>
                  <a:srgbClr val="333333"/>
                </a:solidFill>
              </a:rPr>
              <a:t>ųjų tyrimų tarnybos užsakymu</a:t>
            </a:r>
          </a:p>
        </p:txBody>
      </p:sp>
      <p:grpSp>
        <p:nvGrpSpPr>
          <p:cNvPr id="6" name="Grupė 5">
            <a:extLst>
              <a:ext uri="{FF2B5EF4-FFF2-40B4-BE49-F238E27FC236}">
                <a16:creationId xmlns:a16="http://schemas.microsoft.com/office/drawing/2014/main" id="{0AB8B58B-7E31-F902-99C6-4101C2A52D39}"/>
              </a:ext>
            </a:extLst>
          </p:cNvPr>
          <p:cNvGrpSpPr/>
          <p:nvPr/>
        </p:nvGrpSpPr>
        <p:grpSpPr>
          <a:xfrm>
            <a:off x="230878" y="273778"/>
            <a:ext cx="1278138" cy="1278138"/>
            <a:chOff x="230878" y="273778"/>
            <a:chExt cx="1278138" cy="1278138"/>
          </a:xfrm>
        </p:grpSpPr>
        <p:grpSp>
          <p:nvGrpSpPr>
            <p:cNvPr id="9" name="Group 4">
              <a:extLst>
                <a:ext uri="{FF2B5EF4-FFF2-40B4-BE49-F238E27FC236}">
                  <a16:creationId xmlns:a16="http://schemas.microsoft.com/office/drawing/2014/main" id="{FE868DD7-CAD7-F211-A093-D8B6303A3B66}"/>
                </a:ext>
              </a:extLst>
            </p:cNvPr>
            <p:cNvGrpSpPr>
              <a:grpSpLocks noChangeAspect="1"/>
            </p:cNvGrpSpPr>
            <p:nvPr/>
          </p:nvGrpSpPr>
          <p:grpSpPr>
            <a:xfrm>
              <a:off x="230878" y="273778"/>
              <a:ext cx="1278138" cy="1278138"/>
              <a:chOff x="0" y="0"/>
              <a:chExt cx="3834414" cy="3834414"/>
            </a:xfrm>
          </p:grpSpPr>
          <p:sp>
            <p:nvSpPr>
              <p:cNvPr id="13" name="Freeform 5">
                <a:extLst>
                  <a:ext uri="{FF2B5EF4-FFF2-40B4-BE49-F238E27FC236}">
                    <a16:creationId xmlns:a16="http://schemas.microsoft.com/office/drawing/2014/main" id="{5B6D2012-E5E2-A289-8EFC-4D2B61CB9A5C}"/>
                  </a:ext>
                </a:extLst>
              </p:cNvPr>
              <p:cNvSpPr/>
              <p:nvPr/>
            </p:nvSpPr>
            <p:spPr>
              <a:xfrm>
                <a:off x="0" y="0"/>
                <a:ext cx="3834637" cy="3834510"/>
              </a:xfrm>
              <a:custGeom>
                <a:avLst/>
                <a:gdLst/>
                <a:ahLst/>
                <a:cxnLst/>
                <a:rect l="l" t="t" r="r" b="b"/>
                <a:pathLst>
                  <a:path w="3834637" h="3834510">
                    <a:moveTo>
                      <a:pt x="1917192" y="0"/>
                    </a:moveTo>
                    <a:cubicBezTo>
                      <a:pt x="1885823" y="0"/>
                      <a:pt x="1854454" y="762"/>
                      <a:pt x="1823085" y="2286"/>
                    </a:cubicBezTo>
                    <a:cubicBezTo>
                      <a:pt x="1791716" y="3810"/>
                      <a:pt x="1760474" y="6096"/>
                      <a:pt x="1729232" y="9271"/>
                    </a:cubicBezTo>
                    <a:cubicBezTo>
                      <a:pt x="1697990" y="12446"/>
                      <a:pt x="1666875" y="16129"/>
                      <a:pt x="1635887" y="20828"/>
                    </a:cubicBezTo>
                    <a:cubicBezTo>
                      <a:pt x="1604899" y="25527"/>
                      <a:pt x="1573911" y="30734"/>
                      <a:pt x="1543177" y="36957"/>
                    </a:cubicBezTo>
                    <a:cubicBezTo>
                      <a:pt x="1512443" y="43180"/>
                      <a:pt x="1481836" y="49911"/>
                      <a:pt x="1451356" y="57531"/>
                    </a:cubicBezTo>
                    <a:cubicBezTo>
                      <a:pt x="1420876" y="65151"/>
                      <a:pt x="1390650" y="73533"/>
                      <a:pt x="1360678" y="82677"/>
                    </a:cubicBezTo>
                    <a:cubicBezTo>
                      <a:pt x="1330706" y="91821"/>
                      <a:pt x="1300861" y="101600"/>
                      <a:pt x="1271270" y="112141"/>
                    </a:cubicBezTo>
                    <a:cubicBezTo>
                      <a:pt x="1241679" y="122682"/>
                      <a:pt x="1212469" y="133985"/>
                      <a:pt x="1183513" y="146050"/>
                    </a:cubicBezTo>
                    <a:cubicBezTo>
                      <a:pt x="1154557" y="158115"/>
                      <a:pt x="1125855" y="170815"/>
                      <a:pt x="1097534" y="184150"/>
                    </a:cubicBezTo>
                    <a:cubicBezTo>
                      <a:pt x="1069213" y="197485"/>
                      <a:pt x="1041146" y="211709"/>
                      <a:pt x="1013460" y="226441"/>
                    </a:cubicBezTo>
                    <a:cubicBezTo>
                      <a:pt x="985774" y="241173"/>
                      <a:pt x="958469" y="256667"/>
                      <a:pt x="931545" y="272796"/>
                    </a:cubicBezTo>
                    <a:cubicBezTo>
                      <a:pt x="904621" y="288925"/>
                      <a:pt x="878078" y="305689"/>
                      <a:pt x="852043" y="323088"/>
                    </a:cubicBezTo>
                    <a:cubicBezTo>
                      <a:pt x="826008" y="340487"/>
                      <a:pt x="800354" y="358521"/>
                      <a:pt x="775081" y="377317"/>
                    </a:cubicBezTo>
                    <a:cubicBezTo>
                      <a:pt x="749808" y="396113"/>
                      <a:pt x="725170" y="415290"/>
                      <a:pt x="700913" y="435229"/>
                    </a:cubicBezTo>
                    <a:cubicBezTo>
                      <a:pt x="676656" y="455168"/>
                      <a:pt x="652907" y="475615"/>
                      <a:pt x="629666" y="496697"/>
                    </a:cubicBezTo>
                    <a:cubicBezTo>
                      <a:pt x="606425" y="517779"/>
                      <a:pt x="583692" y="539369"/>
                      <a:pt x="561467" y="561594"/>
                    </a:cubicBezTo>
                    <a:cubicBezTo>
                      <a:pt x="539242" y="583819"/>
                      <a:pt x="517652" y="606552"/>
                      <a:pt x="496570" y="629793"/>
                    </a:cubicBezTo>
                    <a:cubicBezTo>
                      <a:pt x="475488" y="653034"/>
                      <a:pt x="455041" y="676783"/>
                      <a:pt x="435102" y="701040"/>
                    </a:cubicBezTo>
                    <a:cubicBezTo>
                      <a:pt x="415163" y="725297"/>
                      <a:pt x="395859" y="750062"/>
                      <a:pt x="377190" y="775208"/>
                    </a:cubicBezTo>
                    <a:cubicBezTo>
                      <a:pt x="358521" y="800354"/>
                      <a:pt x="340487" y="826008"/>
                      <a:pt x="322961" y="852170"/>
                    </a:cubicBezTo>
                    <a:cubicBezTo>
                      <a:pt x="305435" y="878332"/>
                      <a:pt x="288798" y="904748"/>
                      <a:pt x="272669" y="931672"/>
                    </a:cubicBezTo>
                    <a:cubicBezTo>
                      <a:pt x="256540" y="958596"/>
                      <a:pt x="241046" y="985901"/>
                      <a:pt x="226314" y="1013587"/>
                    </a:cubicBezTo>
                    <a:cubicBezTo>
                      <a:pt x="211582" y="1041273"/>
                      <a:pt x="197358" y="1069340"/>
                      <a:pt x="184023" y="1097661"/>
                    </a:cubicBezTo>
                    <a:cubicBezTo>
                      <a:pt x="170688" y="1125982"/>
                      <a:pt x="157861" y="1154684"/>
                      <a:pt x="145923" y="1183640"/>
                    </a:cubicBezTo>
                    <a:cubicBezTo>
                      <a:pt x="133985" y="1212596"/>
                      <a:pt x="122682" y="1241933"/>
                      <a:pt x="112014" y="1271397"/>
                    </a:cubicBezTo>
                    <a:cubicBezTo>
                      <a:pt x="101346" y="1300861"/>
                      <a:pt x="91567" y="1330706"/>
                      <a:pt x="82550" y="1360805"/>
                    </a:cubicBezTo>
                    <a:cubicBezTo>
                      <a:pt x="73533" y="1390904"/>
                      <a:pt x="65024" y="1421003"/>
                      <a:pt x="57404" y="1451483"/>
                    </a:cubicBezTo>
                    <a:cubicBezTo>
                      <a:pt x="49784" y="1481963"/>
                      <a:pt x="42926" y="1512570"/>
                      <a:pt x="36830" y="1543304"/>
                    </a:cubicBezTo>
                    <a:cubicBezTo>
                      <a:pt x="30734" y="1574038"/>
                      <a:pt x="25400" y="1605026"/>
                      <a:pt x="20701" y="1636014"/>
                    </a:cubicBezTo>
                    <a:cubicBezTo>
                      <a:pt x="16002" y="1667002"/>
                      <a:pt x="12319" y="1698244"/>
                      <a:pt x="9144" y="1729359"/>
                    </a:cubicBezTo>
                    <a:cubicBezTo>
                      <a:pt x="5969" y="1760474"/>
                      <a:pt x="3810" y="1791843"/>
                      <a:pt x="2159" y="1823212"/>
                    </a:cubicBezTo>
                    <a:cubicBezTo>
                      <a:pt x="508" y="1854581"/>
                      <a:pt x="0" y="1885823"/>
                      <a:pt x="0" y="1917192"/>
                    </a:cubicBezTo>
                    <a:cubicBezTo>
                      <a:pt x="0" y="1948561"/>
                      <a:pt x="762" y="1979930"/>
                      <a:pt x="2286" y="2011299"/>
                    </a:cubicBezTo>
                    <a:cubicBezTo>
                      <a:pt x="3810" y="2042668"/>
                      <a:pt x="6096" y="2073910"/>
                      <a:pt x="9271" y="2105152"/>
                    </a:cubicBezTo>
                    <a:cubicBezTo>
                      <a:pt x="12446" y="2136394"/>
                      <a:pt x="16129" y="2167509"/>
                      <a:pt x="20828" y="2198497"/>
                    </a:cubicBezTo>
                    <a:cubicBezTo>
                      <a:pt x="25527" y="2229485"/>
                      <a:pt x="30734" y="2260473"/>
                      <a:pt x="36957" y="2291207"/>
                    </a:cubicBezTo>
                    <a:cubicBezTo>
                      <a:pt x="43180" y="2321941"/>
                      <a:pt x="49911" y="2352548"/>
                      <a:pt x="57531" y="2383028"/>
                    </a:cubicBezTo>
                    <a:cubicBezTo>
                      <a:pt x="65151" y="2413508"/>
                      <a:pt x="73533" y="2443734"/>
                      <a:pt x="82677" y="2473706"/>
                    </a:cubicBezTo>
                    <a:cubicBezTo>
                      <a:pt x="91821" y="2503678"/>
                      <a:pt x="101600" y="2533523"/>
                      <a:pt x="112141" y="2563114"/>
                    </a:cubicBezTo>
                    <a:cubicBezTo>
                      <a:pt x="122682" y="2592705"/>
                      <a:pt x="133985" y="2621915"/>
                      <a:pt x="146050" y="2650871"/>
                    </a:cubicBezTo>
                    <a:cubicBezTo>
                      <a:pt x="158115" y="2679827"/>
                      <a:pt x="170815" y="2708529"/>
                      <a:pt x="184150" y="2736850"/>
                    </a:cubicBezTo>
                    <a:cubicBezTo>
                      <a:pt x="197485" y="2765171"/>
                      <a:pt x="211709" y="2793238"/>
                      <a:pt x="226441" y="2820924"/>
                    </a:cubicBezTo>
                    <a:cubicBezTo>
                      <a:pt x="241173" y="2848610"/>
                      <a:pt x="256667" y="2875915"/>
                      <a:pt x="272796" y="2902839"/>
                    </a:cubicBezTo>
                    <a:cubicBezTo>
                      <a:pt x="288925" y="2929763"/>
                      <a:pt x="305689" y="2956306"/>
                      <a:pt x="323088" y="2982341"/>
                    </a:cubicBezTo>
                    <a:cubicBezTo>
                      <a:pt x="340487" y="3008376"/>
                      <a:pt x="358521" y="3034030"/>
                      <a:pt x="377317" y="3059303"/>
                    </a:cubicBezTo>
                    <a:cubicBezTo>
                      <a:pt x="396113" y="3084576"/>
                      <a:pt x="415290" y="3109214"/>
                      <a:pt x="435229" y="3133471"/>
                    </a:cubicBezTo>
                    <a:cubicBezTo>
                      <a:pt x="455168" y="3157728"/>
                      <a:pt x="475615" y="3181477"/>
                      <a:pt x="496697" y="3204718"/>
                    </a:cubicBezTo>
                    <a:cubicBezTo>
                      <a:pt x="517779" y="3227959"/>
                      <a:pt x="539369" y="3250692"/>
                      <a:pt x="561594" y="3272917"/>
                    </a:cubicBezTo>
                    <a:cubicBezTo>
                      <a:pt x="583819" y="3295142"/>
                      <a:pt x="606552" y="3316732"/>
                      <a:pt x="629793" y="3337814"/>
                    </a:cubicBezTo>
                    <a:cubicBezTo>
                      <a:pt x="653034" y="3358895"/>
                      <a:pt x="676783" y="3379343"/>
                      <a:pt x="701040" y="3399282"/>
                    </a:cubicBezTo>
                    <a:cubicBezTo>
                      <a:pt x="725297" y="3419221"/>
                      <a:pt x="750062" y="3438525"/>
                      <a:pt x="775208" y="3457194"/>
                    </a:cubicBezTo>
                    <a:cubicBezTo>
                      <a:pt x="800354" y="3475863"/>
                      <a:pt x="826008" y="3493897"/>
                      <a:pt x="852170" y="3511422"/>
                    </a:cubicBezTo>
                    <a:cubicBezTo>
                      <a:pt x="878332" y="3528948"/>
                      <a:pt x="904748" y="3545586"/>
                      <a:pt x="931672" y="3561714"/>
                    </a:cubicBezTo>
                    <a:cubicBezTo>
                      <a:pt x="958596" y="3577843"/>
                      <a:pt x="985901" y="3593337"/>
                      <a:pt x="1013587" y="3608069"/>
                    </a:cubicBezTo>
                    <a:cubicBezTo>
                      <a:pt x="1041273" y="3622801"/>
                      <a:pt x="1069340" y="3637025"/>
                      <a:pt x="1097661" y="3650360"/>
                    </a:cubicBezTo>
                    <a:cubicBezTo>
                      <a:pt x="1125982" y="3663695"/>
                      <a:pt x="1154684" y="3676522"/>
                      <a:pt x="1183640" y="3688460"/>
                    </a:cubicBezTo>
                    <a:cubicBezTo>
                      <a:pt x="1212596" y="3700398"/>
                      <a:pt x="1241933" y="3711701"/>
                      <a:pt x="1271397" y="3722369"/>
                    </a:cubicBezTo>
                    <a:cubicBezTo>
                      <a:pt x="1300861" y="3733038"/>
                      <a:pt x="1330706" y="3742816"/>
                      <a:pt x="1360805" y="3751833"/>
                    </a:cubicBezTo>
                    <a:cubicBezTo>
                      <a:pt x="1390904" y="3760851"/>
                      <a:pt x="1421003" y="3769359"/>
                      <a:pt x="1451483" y="3776980"/>
                    </a:cubicBezTo>
                    <a:cubicBezTo>
                      <a:pt x="1481963" y="3784600"/>
                      <a:pt x="1512570" y="3791458"/>
                      <a:pt x="1543304" y="3797553"/>
                    </a:cubicBezTo>
                    <a:cubicBezTo>
                      <a:pt x="1574038" y="3803649"/>
                      <a:pt x="1605026" y="3808983"/>
                      <a:pt x="1636014" y="3813682"/>
                    </a:cubicBezTo>
                    <a:cubicBezTo>
                      <a:pt x="1667002" y="3818381"/>
                      <a:pt x="1698244" y="3822064"/>
                      <a:pt x="1729359" y="3825239"/>
                    </a:cubicBezTo>
                    <a:cubicBezTo>
                      <a:pt x="1760474" y="3828414"/>
                      <a:pt x="1791843" y="3830574"/>
                      <a:pt x="1823212" y="3832224"/>
                    </a:cubicBezTo>
                    <a:cubicBezTo>
                      <a:pt x="1854581" y="3833875"/>
                      <a:pt x="1885950" y="3834510"/>
                      <a:pt x="1917319" y="3834510"/>
                    </a:cubicBezTo>
                    <a:cubicBezTo>
                      <a:pt x="1948688" y="3834510"/>
                      <a:pt x="1980057" y="3833748"/>
                      <a:pt x="2011426" y="3832224"/>
                    </a:cubicBezTo>
                    <a:cubicBezTo>
                      <a:pt x="2042795" y="3830700"/>
                      <a:pt x="2074037" y="3828414"/>
                      <a:pt x="2105279" y="3825239"/>
                    </a:cubicBezTo>
                    <a:cubicBezTo>
                      <a:pt x="2136521" y="3822064"/>
                      <a:pt x="2167636" y="3818381"/>
                      <a:pt x="2198624" y="3813682"/>
                    </a:cubicBezTo>
                    <a:cubicBezTo>
                      <a:pt x="2229612" y="3808983"/>
                      <a:pt x="2260600" y="3803649"/>
                      <a:pt x="2291334" y="3797553"/>
                    </a:cubicBezTo>
                    <a:cubicBezTo>
                      <a:pt x="2322068" y="3791458"/>
                      <a:pt x="2352675" y="3784600"/>
                      <a:pt x="2383155" y="3776980"/>
                    </a:cubicBezTo>
                    <a:cubicBezTo>
                      <a:pt x="2413635" y="3769359"/>
                      <a:pt x="2443861" y="3760977"/>
                      <a:pt x="2473833" y="3751833"/>
                    </a:cubicBezTo>
                    <a:cubicBezTo>
                      <a:pt x="2503805" y="3742689"/>
                      <a:pt x="2533650" y="3732911"/>
                      <a:pt x="2563241" y="3722369"/>
                    </a:cubicBezTo>
                    <a:cubicBezTo>
                      <a:pt x="2592832" y="3711828"/>
                      <a:pt x="2622042" y="3700525"/>
                      <a:pt x="2650998" y="3688460"/>
                    </a:cubicBezTo>
                    <a:cubicBezTo>
                      <a:pt x="2679954" y="3676395"/>
                      <a:pt x="2708656" y="3663695"/>
                      <a:pt x="2736977" y="3650360"/>
                    </a:cubicBezTo>
                    <a:cubicBezTo>
                      <a:pt x="2765298" y="3637025"/>
                      <a:pt x="2793365" y="3622801"/>
                      <a:pt x="2821051" y="3608069"/>
                    </a:cubicBezTo>
                    <a:cubicBezTo>
                      <a:pt x="2848737" y="3593338"/>
                      <a:pt x="2876042" y="3577843"/>
                      <a:pt x="2902966" y="3561714"/>
                    </a:cubicBezTo>
                    <a:cubicBezTo>
                      <a:pt x="2929890" y="3545586"/>
                      <a:pt x="2956433" y="3528821"/>
                      <a:pt x="2982468" y="3511422"/>
                    </a:cubicBezTo>
                    <a:cubicBezTo>
                      <a:pt x="3008503" y="3494024"/>
                      <a:pt x="3034157" y="3475989"/>
                      <a:pt x="3059430" y="3457194"/>
                    </a:cubicBezTo>
                    <a:cubicBezTo>
                      <a:pt x="3084703" y="3438398"/>
                      <a:pt x="3109341" y="3419221"/>
                      <a:pt x="3133598" y="3399282"/>
                    </a:cubicBezTo>
                    <a:cubicBezTo>
                      <a:pt x="3157855" y="3379343"/>
                      <a:pt x="3181604" y="3358896"/>
                      <a:pt x="3204845" y="3337814"/>
                    </a:cubicBezTo>
                    <a:cubicBezTo>
                      <a:pt x="3228086" y="3316732"/>
                      <a:pt x="3250819" y="3295142"/>
                      <a:pt x="3273044" y="3272917"/>
                    </a:cubicBezTo>
                    <a:cubicBezTo>
                      <a:pt x="3295269" y="3250692"/>
                      <a:pt x="3316859" y="3227959"/>
                      <a:pt x="3337941" y="3204718"/>
                    </a:cubicBezTo>
                    <a:cubicBezTo>
                      <a:pt x="3359022" y="3181477"/>
                      <a:pt x="3379470" y="3157728"/>
                      <a:pt x="3399409" y="3133471"/>
                    </a:cubicBezTo>
                    <a:cubicBezTo>
                      <a:pt x="3419348" y="3109214"/>
                      <a:pt x="3438652" y="3084449"/>
                      <a:pt x="3457321" y="3059303"/>
                    </a:cubicBezTo>
                    <a:cubicBezTo>
                      <a:pt x="3475990" y="3034157"/>
                      <a:pt x="3494024" y="3008503"/>
                      <a:pt x="3511550" y="2982341"/>
                    </a:cubicBezTo>
                    <a:cubicBezTo>
                      <a:pt x="3529075" y="2956179"/>
                      <a:pt x="3545713" y="2929763"/>
                      <a:pt x="3561842" y="2902839"/>
                    </a:cubicBezTo>
                    <a:cubicBezTo>
                      <a:pt x="3577970" y="2875915"/>
                      <a:pt x="3593464" y="2848610"/>
                      <a:pt x="3608196" y="2820924"/>
                    </a:cubicBezTo>
                    <a:cubicBezTo>
                      <a:pt x="3622928" y="2793238"/>
                      <a:pt x="3637152" y="2765171"/>
                      <a:pt x="3650487" y="2736850"/>
                    </a:cubicBezTo>
                    <a:cubicBezTo>
                      <a:pt x="3663822" y="2708529"/>
                      <a:pt x="3676649" y="2679827"/>
                      <a:pt x="3688587" y="2650871"/>
                    </a:cubicBezTo>
                    <a:cubicBezTo>
                      <a:pt x="3700525" y="2621915"/>
                      <a:pt x="3711828" y="2592578"/>
                      <a:pt x="3722496" y="2563114"/>
                    </a:cubicBezTo>
                    <a:cubicBezTo>
                      <a:pt x="3733165" y="2533650"/>
                      <a:pt x="3742943" y="2503805"/>
                      <a:pt x="3751961" y="2473706"/>
                    </a:cubicBezTo>
                    <a:cubicBezTo>
                      <a:pt x="3760978" y="2443607"/>
                      <a:pt x="3769487" y="2413508"/>
                      <a:pt x="3777107" y="2383028"/>
                    </a:cubicBezTo>
                    <a:cubicBezTo>
                      <a:pt x="3784727" y="2352548"/>
                      <a:pt x="3791585" y="2321941"/>
                      <a:pt x="3797681" y="2291207"/>
                    </a:cubicBezTo>
                    <a:cubicBezTo>
                      <a:pt x="3803776" y="2260473"/>
                      <a:pt x="3809111" y="2229485"/>
                      <a:pt x="3813809" y="2198497"/>
                    </a:cubicBezTo>
                    <a:cubicBezTo>
                      <a:pt x="3818508" y="2167509"/>
                      <a:pt x="3822192" y="2136267"/>
                      <a:pt x="3825367" y="2105152"/>
                    </a:cubicBezTo>
                    <a:cubicBezTo>
                      <a:pt x="3828542" y="2074037"/>
                      <a:pt x="3830701" y="2042668"/>
                      <a:pt x="3832351" y="2011299"/>
                    </a:cubicBezTo>
                    <a:cubicBezTo>
                      <a:pt x="3834002" y="1979930"/>
                      <a:pt x="3834637" y="1948561"/>
                      <a:pt x="3834637" y="1917192"/>
                    </a:cubicBezTo>
                    <a:cubicBezTo>
                      <a:pt x="3834637" y="1885823"/>
                      <a:pt x="3833875" y="1854454"/>
                      <a:pt x="3832351" y="1823085"/>
                    </a:cubicBezTo>
                    <a:cubicBezTo>
                      <a:pt x="3830827" y="1791716"/>
                      <a:pt x="3828542" y="1760474"/>
                      <a:pt x="3825367" y="1729232"/>
                    </a:cubicBezTo>
                    <a:cubicBezTo>
                      <a:pt x="3822192" y="1697990"/>
                      <a:pt x="3818508" y="1666875"/>
                      <a:pt x="3813809" y="1635887"/>
                    </a:cubicBezTo>
                    <a:cubicBezTo>
                      <a:pt x="3809111" y="1604899"/>
                      <a:pt x="3803776" y="1573911"/>
                      <a:pt x="3797681" y="1543177"/>
                    </a:cubicBezTo>
                    <a:cubicBezTo>
                      <a:pt x="3791585" y="1512443"/>
                      <a:pt x="3784727" y="1481836"/>
                      <a:pt x="3777107" y="1451356"/>
                    </a:cubicBezTo>
                    <a:cubicBezTo>
                      <a:pt x="3769487" y="1420876"/>
                      <a:pt x="3761105" y="1390650"/>
                      <a:pt x="3751961" y="1360678"/>
                    </a:cubicBezTo>
                    <a:cubicBezTo>
                      <a:pt x="3742817" y="1330706"/>
                      <a:pt x="3733038" y="1300861"/>
                      <a:pt x="3722496" y="1271270"/>
                    </a:cubicBezTo>
                    <a:cubicBezTo>
                      <a:pt x="3711955" y="1241679"/>
                      <a:pt x="3700652" y="1212469"/>
                      <a:pt x="3688587" y="1183513"/>
                    </a:cubicBezTo>
                    <a:cubicBezTo>
                      <a:pt x="3676522" y="1154557"/>
                      <a:pt x="3663822" y="1125855"/>
                      <a:pt x="3650487" y="1097534"/>
                    </a:cubicBezTo>
                    <a:cubicBezTo>
                      <a:pt x="3637152" y="1069213"/>
                      <a:pt x="3622928" y="1041146"/>
                      <a:pt x="3608196" y="1013460"/>
                    </a:cubicBezTo>
                    <a:cubicBezTo>
                      <a:pt x="3593465" y="985774"/>
                      <a:pt x="3577970" y="958469"/>
                      <a:pt x="3561842" y="931545"/>
                    </a:cubicBezTo>
                    <a:cubicBezTo>
                      <a:pt x="3545713" y="904621"/>
                      <a:pt x="3528949" y="878078"/>
                      <a:pt x="3511550" y="852043"/>
                    </a:cubicBezTo>
                    <a:cubicBezTo>
                      <a:pt x="3494151" y="826008"/>
                      <a:pt x="3476117" y="800354"/>
                      <a:pt x="3457321" y="775081"/>
                    </a:cubicBezTo>
                    <a:cubicBezTo>
                      <a:pt x="3438525" y="749808"/>
                      <a:pt x="3419348" y="725170"/>
                      <a:pt x="3399409" y="700913"/>
                    </a:cubicBezTo>
                    <a:cubicBezTo>
                      <a:pt x="3379470" y="676656"/>
                      <a:pt x="3359023" y="652907"/>
                      <a:pt x="3337941" y="629666"/>
                    </a:cubicBezTo>
                    <a:cubicBezTo>
                      <a:pt x="3316859" y="606425"/>
                      <a:pt x="3295269" y="583692"/>
                      <a:pt x="3273044" y="561467"/>
                    </a:cubicBezTo>
                    <a:cubicBezTo>
                      <a:pt x="3250819" y="539242"/>
                      <a:pt x="3228086" y="517652"/>
                      <a:pt x="3204845" y="496570"/>
                    </a:cubicBezTo>
                    <a:cubicBezTo>
                      <a:pt x="3181604" y="475488"/>
                      <a:pt x="3157855" y="455041"/>
                      <a:pt x="3133598" y="435102"/>
                    </a:cubicBezTo>
                    <a:cubicBezTo>
                      <a:pt x="3109341" y="415163"/>
                      <a:pt x="3084576" y="395859"/>
                      <a:pt x="3059430" y="377190"/>
                    </a:cubicBezTo>
                    <a:cubicBezTo>
                      <a:pt x="3034284" y="358521"/>
                      <a:pt x="3008630" y="340487"/>
                      <a:pt x="2982468" y="322961"/>
                    </a:cubicBezTo>
                    <a:cubicBezTo>
                      <a:pt x="2956306" y="305435"/>
                      <a:pt x="2929890" y="288798"/>
                      <a:pt x="2902966" y="272669"/>
                    </a:cubicBezTo>
                    <a:cubicBezTo>
                      <a:pt x="2876042" y="256540"/>
                      <a:pt x="2848737" y="241046"/>
                      <a:pt x="2821051" y="226314"/>
                    </a:cubicBezTo>
                    <a:cubicBezTo>
                      <a:pt x="2793365" y="211582"/>
                      <a:pt x="2765298" y="197358"/>
                      <a:pt x="2736977" y="184023"/>
                    </a:cubicBezTo>
                    <a:cubicBezTo>
                      <a:pt x="2708656" y="170688"/>
                      <a:pt x="2679954" y="157861"/>
                      <a:pt x="2650998" y="145923"/>
                    </a:cubicBezTo>
                    <a:cubicBezTo>
                      <a:pt x="2622042" y="133985"/>
                      <a:pt x="2592705" y="122682"/>
                      <a:pt x="2563241" y="112014"/>
                    </a:cubicBezTo>
                    <a:cubicBezTo>
                      <a:pt x="2533777" y="101346"/>
                      <a:pt x="2503932" y="91567"/>
                      <a:pt x="2473833" y="82550"/>
                    </a:cubicBezTo>
                    <a:cubicBezTo>
                      <a:pt x="2443734" y="73533"/>
                      <a:pt x="2413635" y="65024"/>
                      <a:pt x="2383155" y="57404"/>
                    </a:cubicBezTo>
                    <a:cubicBezTo>
                      <a:pt x="2352675" y="49784"/>
                      <a:pt x="2322068" y="42926"/>
                      <a:pt x="2291334" y="36830"/>
                    </a:cubicBezTo>
                    <a:cubicBezTo>
                      <a:pt x="2260600" y="30734"/>
                      <a:pt x="2229612" y="25400"/>
                      <a:pt x="2198624" y="20701"/>
                    </a:cubicBezTo>
                    <a:cubicBezTo>
                      <a:pt x="2167636" y="16002"/>
                      <a:pt x="2136394" y="12319"/>
                      <a:pt x="2105279" y="9144"/>
                    </a:cubicBezTo>
                    <a:cubicBezTo>
                      <a:pt x="2074164" y="5969"/>
                      <a:pt x="2042795" y="3810"/>
                      <a:pt x="2011426" y="2159"/>
                    </a:cubicBezTo>
                    <a:cubicBezTo>
                      <a:pt x="1980057" y="508"/>
                      <a:pt x="1948561" y="0"/>
                      <a:pt x="1917192" y="0"/>
                    </a:cubicBezTo>
                    <a:close/>
                  </a:path>
                </a:pathLst>
              </a:custGeom>
              <a:solidFill>
                <a:srgbClr val="FFFFFF"/>
              </a:solidFill>
            </p:spPr>
            <p:txBody>
              <a:bodyPr/>
              <a:lstStyle/>
              <a:p>
                <a:endParaRPr lang="lt-LT"/>
              </a:p>
            </p:txBody>
          </p:sp>
        </p:grpSp>
        <p:grpSp>
          <p:nvGrpSpPr>
            <p:cNvPr id="10" name="Group 6">
              <a:extLst>
                <a:ext uri="{FF2B5EF4-FFF2-40B4-BE49-F238E27FC236}">
                  <a16:creationId xmlns:a16="http://schemas.microsoft.com/office/drawing/2014/main" id="{A9F59424-E1D2-6811-04F6-187A238008A8}"/>
                </a:ext>
              </a:extLst>
            </p:cNvPr>
            <p:cNvGrpSpPr>
              <a:grpSpLocks noChangeAspect="1"/>
            </p:cNvGrpSpPr>
            <p:nvPr/>
          </p:nvGrpSpPr>
          <p:grpSpPr>
            <a:xfrm>
              <a:off x="296424" y="661933"/>
              <a:ext cx="1146054" cy="502080"/>
              <a:chOff x="0" y="0"/>
              <a:chExt cx="2292108" cy="1004161"/>
            </a:xfrm>
          </p:grpSpPr>
          <p:sp>
            <p:nvSpPr>
              <p:cNvPr id="12" name="Freeform 7">
                <a:extLst>
                  <a:ext uri="{FF2B5EF4-FFF2-40B4-BE49-F238E27FC236}">
                    <a16:creationId xmlns:a16="http://schemas.microsoft.com/office/drawing/2014/main" id="{84B603CA-CAE5-028E-2388-D53A062F820B}"/>
                  </a:ext>
                </a:extLst>
              </p:cNvPr>
              <p:cNvSpPr/>
              <p:nvPr/>
            </p:nvSpPr>
            <p:spPr>
              <a:xfrm>
                <a:off x="0" y="0"/>
                <a:ext cx="2292096" cy="1004189"/>
              </a:xfrm>
              <a:custGeom>
                <a:avLst/>
                <a:gdLst/>
                <a:ahLst/>
                <a:cxnLst/>
                <a:rect l="l" t="t" r="r" b="b"/>
                <a:pathLst>
                  <a:path w="2292096" h="1004189">
                    <a:moveTo>
                      <a:pt x="0" y="0"/>
                    </a:moveTo>
                    <a:lnTo>
                      <a:pt x="0" y="1004189"/>
                    </a:lnTo>
                    <a:lnTo>
                      <a:pt x="2292096" y="1004189"/>
                    </a:lnTo>
                    <a:lnTo>
                      <a:pt x="2292096" y="0"/>
                    </a:lnTo>
                    <a:close/>
                  </a:path>
                </a:pathLst>
              </a:custGeom>
              <a:blipFill>
                <a:blip r:embed="rId3"/>
                <a:stretch>
                  <a:fillRect b="2"/>
                </a:stretch>
              </a:blipFill>
            </p:spPr>
            <p:txBody>
              <a:bodyPr/>
              <a:lstStyle/>
              <a:p>
                <a:endParaRPr lang="lt-LT"/>
              </a:p>
            </p:txBody>
          </p:sp>
        </p:grpSp>
      </p:grpSp>
      <p:graphicFrame>
        <p:nvGraphicFramePr>
          <p:cNvPr id="14" name="Diagrama 13">
            <a:extLst>
              <a:ext uri="{FF2B5EF4-FFF2-40B4-BE49-F238E27FC236}">
                <a16:creationId xmlns:a16="http://schemas.microsoft.com/office/drawing/2014/main" id="{E4DC45A8-E757-E34C-6DB9-8374F1787DED}"/>
              </a:ext>
            </a:extLst>
          </p:cNvPr>
          <p:cNvGraphicFramePr>
            <a:graphicFrameLocks/>
          </p:cNvGraphicFramePr>
          <p:nvPr>
            <p:extLst>
              <p:ext uri="{D42A27DB-BD31-4B8C-83A1-F6EECF244321}">
                <p14:modId xmlns:p14="http://schemas.microsoft.com/office/powerpoint/2010/main" val="778758404"/>
              </p:ext>
            </p:extLst>
          </p:nvPr>
        </p:nvGraphicFramePr>
        <p:xfrm>
          <a:off x="627798" y="366639"/>
          <a:ext cx="11259330" cy="53114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58003932"/>
      </p:ext>
    </p:extLst>
  </p:cSld>
  <p:clrMapOvr>
    <a:masterClrMapping/>
  </p:clrMapOvr>
</p:sld>
</file>

<file path=ppt/theme/theme1.xml><?xml version="1.0" encoding="utf-8"?>
<a:theme xmlns:a="http://schemas.openxmlformats.org/drawingml/2006/main" name="Office Theme">
  <a:themeElements>
    <a:clrScheme name="Pasirinktinis 4">
      <a:dk1>
        <a:sysClr val="windowText" lastClr="000000"/>
      </a:dk1>
      <a:lt1>
        <a:sysClr val="window" lastClr="FFFFFF"/>
      </a:lt1>
      <a:dk2>
        <a:srgbClr val="44546A"/>
      </a:dk2>
      <a:lt2>
        <a:srgbClr val="E7E6E6"/>
      </a:lt2>
      <a:accent1>
        <a:srgbClr val="53B582"/>
      </a:accent1>
      <a:accent2>
        <a:srgbClr val="5B9BD5"/>
      </a:accent2>
      <a:accent3>
        <a:srgbClr val="A5A5A5"/>
      </a:accent3>
      <a:accent4>
        <a:srgbClr val="F4B183"/>
      </a:accent4>
      <a:accent5>
        <a:srgbClr val="FFE699"/>
      </a:accent5>
      <a:accent6>
        <a:srgbClr val="E8B0E9"/>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26306</TotalTime>
  <Words>48507</Words>
  <Application>Microsoft Office PowerPoint</Application>
  <PresentationFormat>Widescreen</PresentationFormat>
  <Paragraphs>7602</Paragraphs>
  <Slides>415</Slides>
  <Notes>4</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415</vt:i4>
      </vt:variant>
    </vt:vector>
  </HeadingPairs>
  <TitlesOfParts>
    <vt:vector size="426" baseType="lpstr">
      <vt:lpstr>Arial</vt:lpstr>
      <vt:lpstr>Calibri</vt:lpstr>
      <vt:lpstr>Calibri </vt:lpstr>
      <vt:lpstr>Calibri  </vt:lpstr>
      <vt:lpstr>Calibri Light</vt:lpstr>
      <vt:lpstr>Playfair Display Bold</vt:lpstr>
      <vt:lpstr>Raleway Bold</vt:lpstr>
      <vt:lpstr>Symbol</vt:lpstr>
      <vt:lpstr>Times New Roman</vt:lpstr>
      <vt:lpstr>Verdana</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Vaida Strakšaitė</dc:creator>
  <cp:lastModifiedBy>Snieguolė Reklaitienė</cp:lastModifiedBy>
  <cp:revision>665</cp:revision>
  <dcterms:created xsi:type="dcterms:W3CDTF">2024-04-11T09:04:14Z</dcterms:created>
  <dcterms:modified xsi:type="dcterms:W3CDTF">2024-11-04T05:58:26Z</dcterms:modified>
</cp:coreProperties>
</file>